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>
        <p:scale>
          <a:sx n="100" d="100"/>
          <a:sy n="100" d="100"/>
        </p:scale>
        <p:origin x="-990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62916-DD95-4095-A6A7-9DF98250004D}" type="datetimeFigureOut">
              <a:rPr lang="es-ES" smtClean="0"/>
              <a:t>29/01/2014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BD4C8-1154-48D0-B7C2-EA2DD76858E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18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http://www.oem.com.mx/laprensa/notas/n752335.htm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BD4C8-1154-48D0-B7C2-EA2DD76858E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74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29/01/2014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24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29/01/2014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57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29/01/2014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34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29/01/2014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51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29/01/2014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36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29/01/2014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33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29/01/2014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0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29/01/2014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64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29/01/2014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16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29/01/2014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39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29/01/2014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4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0239-0144-419A-A67F-BC72366E0547}" type="datetimeFigureOut">
              <a:rPr lang="es-ES" smtClean="0"/>
              <a:t>29/01/2014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625D5-3EAF-4EC4-95BC-811866F80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50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4" y="0"/>
            <a:ext cx="588353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796" y="1"/>
            <a:ext cx="6216203" cy="6858000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4404575" y="940158"/>
            <a:ext cx="5306095" cy="18220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4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71" y="106018"/>
            <a:ext cx="6396529" cy="66525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" y="106018"/>
            <a:ext cx="5623193" cy="66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240" y="172278"/>
            <a:ext cx="6098977" cy="66857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172278"/>
            <a:ext cx="5735214" cy="668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8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591" y="0"/>
            <a:ext cx="4015409" cy="66162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4" y="0"/>
            <a:ext cx="3856381" cy="66162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165" y="43090"/>
            <a:ext cx="4121426" cy="65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6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3" y="0"/>
            <a:ext cx="11744161" cy="660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22" y="155713"/>
            <a:ext cx="5738191" cy="66890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0" y="155713"/>
            <a:ext cx="6121262" cy="70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5530"/>
            <a:ext cx="5471905" cy="65333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78" y="185530"/>
            <a:ext cx="5193610" cy="65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Bebidas azucaradas en </a:t>
            </a:r>
            <a:r>
              <a:rPr lang="es-ES" dirty="0"/>
              <a:t>M</a:t>
            </a:r>
            <a:r>
              <a:rPr lang="es-ES" dirty="0" smtClean="0"/>
              <a:t>exico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152 </a:t>
            </a:r>
            <a:r>
              <a:rPr lang="es-ES" dirty="0" smtClean="0"/>
              <a:t>litros por año y persona, 70</a:t>
            </a:r>
            <a:r>
              <a:rPr lang="es-ES" dirty="0" smtClean="0"/>
              <a:t>% cola</a:t>
            </a:r>
          </a:p>
          <a:p>
            <a:r>
              <a:rPr lang="es-ES" dirty="0" smtClean="0"/>
              <a:t>7% </a:t>
            </a:r>
            <a:r>
              <a:rPr lang="es-ES" dirty="0" smtClean="0"/>
              <a:t>de los ingresos, un millón de puntos de venta</a:t>
            </a:r>
            <a:endParaRPr lang="es-ES" dirty="0" smtClean="0"/>
          </a:p>
          <a:p>
            <a:r>
              <a:rPr lang="es-ES" dirty="0" smtClean="0"/>
              <a:t>Aumento en una década del 40%, con igual descenso de ingesta frutas y verduras</a:t>
            </a:r>
            <a:endParaRPr lang="es-ES" dirty="0" smtClean="0"/>
          </a:p>
          <a:p>
            <a:r>
              <a:rPr lang="es-ES" dirty="0" smtClean="0"/>
              <a:t>Un litro de bebida azucarada contiene unas 13 cucharadas de </a:t>
            </a:r>
            <a:r>
              <a:rPr lang="es-ES" dirty="0" err="1" smtClean="0"/>
              <a:t>azucar</a:t>
            </a:r>
            <a:endParaRPr lang="es-ES" dirty="0"/>
          </a:p>
          <a:p>
            <a:r>
              <a:rPr lang="es-ES" dirty="0" smtClean="0"/>
              <a:t>Influye en un aumento de sobrepeso del 25% a los 4-10 años, 35</a:t>
            </a:r>
            <a:r>
              <a:rPr lang="es-ES" dirty="0" smtClean="0"/>
              <a:t>% </a:t>
            </a:r>
            <a:r>
              <a:rPr lang="es-ES" dirty="0" smtClean="0"/>
              <a:t>a los  </a:t>
            </a:r>
            <a:r>
              <a:rPr lang="es-ES" dirty="0" smtClean="0"/>
              <a:t>10-25 </a:t>
            </a:r>
            <a:r>
              <a:rPr lang="es-ES" dirty="0" smtClean="0"/>
              <a:t>años y 70% a por encima de los 40 años.</a:t>
            </a:r>
          </a:p>
          <a:p>
            <a:r>
              <a:rPr lang="es-ES" dirty="0" smtClean="0"/>
              <a:t>Consecuencia en diabetes, hipertensión y aumento del riesgo de enfermedades </a:t>
            </a:r>
            <a:r>
              <a:rPr lang="es-ES" dirty="0" err="1" smtClean="0"/>
              <a:t>cardiovasculatres</a:t>
            </a:r>
            <a:r>
              <a:rPr lang="es-ES" dirty="0" smtClean="0"/>
              <a:t>. La cola tiene efecto en osteoporosis y la </a:t>
            </a:r>
            <a:r>
              <a:rPr lang="es-ES" dirty="0" err="1" smtClean="0"/>
              <a:t>cafeina</a:t>
            </a:r>
            <a:r>
              <a:rPr lang="es-ES" dirty="0" smtClean="0"/>
              <a:t> en hiperactividad e insomnio.</a:t>
            </a:r>
          </a:p>
          <a:p>
            <a:r>
              <a:rPr lang="es-ES" dirty="0" smtClean="0"/>
              <a:t>Causa la pérdida de unos 580,000 AVAD y 17,000 muertes al año.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01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Potential</a:t>
            </a:r>
            <a:r>
              <a:rPr lang="es-ES" dirty="0" smtClean="0"/>
              <a:t> </a:t>
            </a:r>
            <a:r>
              <a:rPr lang="es-ES" dirty="0" err="1" smtClean="0"/>
              <a:t>benefits</a:t>
            </a:r>
            <a:r>
              <a:rPr lang="es-ES" dirty="0" smtClean="0"/>
              <a:t> of </a:t>
            </a:r>
            <a:r>
              <a:rPr lang="es-ES" dirty="0" err="1" smtClean="0"/>
              <a:t>regulating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market</a:t>
            </a:r>
            <a:r>
              <a:rPr lang="es-ES" dirty="0" smtClean="0"/>
              <a:t> of </a:t>
            </a:r>
            <a:r>
              <a:rPr lang="es-ES" dirty="0" err="1" smtClean="0"/>
              <a:t>sugary</a:t>
            </a:r>
            <a:r>
              <a:rPr lang="es-ES" dirty="0" smtClean="0"/>
              <a:t> </a:t>
            </a:r>
            <a:r>
              <a:rPr lang="es-ES" dirty="0" err="1" smtClean="0"/>
              <a:t>drinks</a:t>
            </a:r>
            <a:r>
              <a:rPr lang="es-ES" dirty="0" smtClean="0"/>
              <a:t> in </a:t>
            </a:r>
            <a:r>
              <a:rPr lang="es-ES" dirty="0" err="1" smtClean="0"/>
              <a:t>Mexico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15, 000 </a:t>
            </a:r>
            <a:r>
              <a:rPr lang="es-ES" dirty="0" err="1" smtClean="0"/>
              <a:t>million</a:t>
            </a:r>
            <a:r>
              <a:rPr lang="es-ES" dirty="0" smtClean="0"/>
              <a:t> </a:t>
            </a:r>
            <a:r>
              <a:rPr lang="es-ES" dirty="0" err="1" smtClean="0"/>
              <a:t>liters</a:t>
            </a:r>
            <a:r>
              <a:rPr lang="es-ES" dirty="0" smtClean="0"/>
              <a:t>, </a:t>
            </a:r>
            <a:r>
              <a:rPr lang="es-ES" dirty="0" err="1" smtClean="0"/>
              <a:t>some</a:t>
            </a:r>
            <a:r>
              <a:rPr lang="es-ES" dirty="0" smtClean="0"/>
              <a:t> 30 </a:t>
            </a:r>
            <a:r>
              <a:rPr lang="es-ES" dirty="0" err="1" smtClean="0"/>
              <a:t>billion</a:t>
            </a:r>
            <a:r>
              <a:rPr lang="es-ES" dirty="0" smtClean="0"/>
              <a:t> </a:t>
            </a:r>
            <a:r>
              <a:rPr lang="es-ES" dirty="0" err="1" smtClean="0"/>
              <a:t>dollar</a:t>
            </a:r>
            <a:r>
              <a:rPr lang="es-ES" dirty="0" smtClean="0"/>
              <a:t> sales and </a:t>
            </a:r>
            <a:r>
              <a:rPr lang="es-ES" dirty="0" err="1" smtClean="0"/>
              <a:t>some</a:t>
            </a:r>
            <a:r>
              <a:rPr lang="es-ES" dirty="0" smtClean="0"/>
              <a:t> 3 </a:t>
            </a:r>
            <a:r>
              <a:rPr lang="es-ES" dirty="0" err="1" smtClean="0"/>
              <a:t>billion</a:t>
            </a:r>
            <a:r>
              <a:rPr lang="es-ES" dirty="0" smtClean="0"/>
              <a:t> </a:t>
            </a:r>
            <a:r>
              <a:rPr lang="es-ES" dirty="0" err="1" smtClean="0"/>
              <a:t>dollar</a:t>
            </a:r>
            <a:r>
              <a:rPr lang="es-ES" dirty="0" smtClean="0"/>
              <a:t> </a:t>
            </a:r>
            <a:r>
              <a:rPr lang="es-ES" dirty="0" err="1" smtClean="0"/>
              <a:t>benefits</a:t>
            </a:r>
            <a:r>
              <a:rPr lang="es-ES" dirty="0"/>
              <a:t> </a:t>
            </a:r>
            <a:r>
              <a:rPr lang="es-ES" dirty="0" smtClean="0"/>
              <a:t>per </a:t>
            </a:r>
            <a:r>
              <a:rPr lang="es-ES" dirty="0" err="1" smtClean="0"/>
              <a:t>year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Each</a:t>
            </a:r>
            <a:r>
              <a:rPr lang="es-ES" dirty="0"/>
              <a:t> </a:t>
            </a:r>
            <a:r>
              <a:rPr lang="es-ES" dirty="0" smtClean="0"/>
              <a:t>6,000 </a:t>
            </a:r>
            <a:r>
              <a:rPr lang="es-ES" dirty="0" err="1" smtClean="0"/>
              <a:t>dollars</a:t>
            </a:r>
            <a:r>
              <a:rPr lang="es-ES" dirty="0" smtClean="0"/>
              <a:t> of </a:t>
            </a:r>
            <a:r>
              <a:rPr lang="es-ES" dirty="0" err="1" smtClean="0"/>
              <a:t>benefit</a:t>
            </a:r>
            <a:r>
              <a:rPr lang="es-ES" dirty="0" smtClean="0"/>
              <a:t> relates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life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 </a:t>
            </a:r>
            <a:r>
              <a:rPr lang="es-ES" dirty="0" err="1" smtClean="0"/>
              <a:t>lost</a:t>
            </a:r>
            <a:r>
              <a:rPr lang="es-ES" dirty="0" smtClean="0"/>
              <a:t> and </a:t>
            </a:r>
            <a:r>
              <a:rPr lang="es-ES" dirty="0" err="1" smtClean="0"/>
              <a:t>each</a:t>
            </a:r>
            <a:r>
              <a:rPr lang="es-ES" dirty="0" smtClean="0"/>
              <a:t> 200,000 </a:t>
            </a:r>
            <a:r>
              <a:rPr lang="es-ES" dirty="0" err="1" smtClean="0"/>
              <a:t>dollars</a:t>
            </a:r>
            <a:r>
              <a:rPr lang="es-ES" dirty="0" smtClean="0"/>
              <a:t> </a:t>
            </a:r>
            <a:r>
              <a:rPr lang="es-ES" dirty="0" err="1" smtClean="0"/>
              <a:t>relaes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death</a:t>
            </a:r>
            <a:r>
              <a:rPr lang="es-ES" dirty="0" smtClean="0"/>
              <a:t> </a:t>
            </a:r>
            <a:r>
              <a:rPr lang="es-ES" dirty="0" err="1" smtClean="0"/>
              <a:t>attributable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sugary</a:t>
            </a:r>
            <a:r>
              <a:rPr lang="es-ES" dirty="0" smtClean="0"/>
              <a:t> </a:t>
            </a:r>
            <a:r>
              <a:rPr lang="es-ES" dirty="0" err="1" smtClean="0"/>
              <a:t>drink</a:t>
            </a:r>
            <a:r>
              <a:rPr lang="es-ES" dirty="0" smtClean="0"/>
              <a:t> </a:t>
            </a:r>
            <a:r>
              <a:rPr lang="es-ES" dirty="0" err="1" smtClean="0"/>
              <a:t>intake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cost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be </a:t>
            </a:r>
            <a:r>
              <a:rPr lang="es-ES" dirty="0" err="1" smtClean="0"/>
              <a:t>inversely</a:t>
            </a:r>
            <a:r>
              <a:rPr lang="es-ES" dirty="0" smtClean="0"/>
              <a:t> </a:t>
            </a:r>
            <a:r>
              <a:rPr lang="es-ES" dirty="0" err="1" smtClean="0"/>
              <a:t>correlated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consumption</a:t>
            </a:r>
            <a:r>
              <a:rPr lang="es-ES" dirty="0" smtClean="0"/>
              <a:t>, </a:t>
            </a:r>
            <a:r>
              <a:rPr lang="es-ES" dirty="0" err="1" smtClean="0"/>
              <a:t>introducing</a:t>
            </a:r>
            <a:r>
              <a:rPr lang="es-ES" dirty="0" smtClean="0"/>
              <a:t> </a:t>
            </a:r>
            <a:r>
              <a:rPr lang="es-ES" dirty="0" err="1" smtClean="0"/>
              <a:t>taxes</a:t>
            </a:r>
            <a:r>
              <a:rPr lang="es-ES" dirty="0" smtClean="0"/>
              <a:t> at a 100%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price</a:t>
            </a:r>
            <a:r>
              <a:rPr lang="es-ES" dirty="0" smtClean="0"/>
              <a:t> (</a:t>
            </a:r>
            <a:r>
              <a:rPr lang="es-ES" dirty="0" err="1" smtClean="0"/>
              <a:t>doubling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)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u="sng" dirty="0" err="1" smtClean="0"/>
              <a:t>save</a:t>
            </a:r>
            <a:r>
              <a:rPr lang="es-ES" u="sng" dirty="0" smtClean="0"/>
              <a:t> 8,000 </a:t>
            </a:r>
            <a:r>
              <a:rPr lang="es-ES" u="sng" dirty="0" err="1" smtClean="0"/>
              <a:t>lives</a:t>
            </a:r>
            <a:r>
              <a:rPr lang="es-ES" u="sng" dirty="0" smtClean="0"/>
              <a:t> a </a:t>
            </a:r>
            <a:r>
              <a:rPr lang="es-ES" u="sng" dirty="0" err="1" smtClean="0"/>
              <a:t>year</a:t>
            </a:r>
            <a:r>
              <a:rPr lang="es-ES" dirty="0" smtClean="0"/>
              <a:t>, </a:t>
            </a:r>
            <a:r>
              <a:rPr lang="es-ES" u="sng" dirty="0" smtClean="0"/>
              <a:t>250,000 </a:t>
            </a:r>
            <a:r>
              <a:rPr lang="es-ES" u="sng" dirty="0" err="1" smtClean="0"/>
              <a:t>healthy</a:t>
            </a:r>
            <a:r>
              <a:rPr lang="es-ES" u="sng" dirty="0" smtClean="0"/>
              <a:t> </a:t>
            </a:r>
            <a:r>
              <a:rPr lang="es-ES" u="sng" dirty="0" err="1" smtClean="0"/>
              <a:t>life</a:t>
            </a:r>
            <a:r>
              <a:rPr lang="es-ES" u="sng" dirty="0" smtClean="0"/>
              <a:t> </a:t>
            </a:r>
            <a:r>
              <a:rPr lang="es-ES" u="sng" dirty="0" err="1" smtClean="0"/>
              <a:t>years</a:t>
            </a:r>
            <a:r>
              <a:rPr lang="es-ES" dirty="0" smtClean="0"/>
              <a:t>, </a:t>
            </a:r>
            <a:r>
              <a:rPr lang="es-ES" dirty="0" err="1" smtClean="0"/>
              <a:t>increase</a:t>
            </a:r>
            <a:r>
              <a:rPr lang="es-ES" dirty="0" smtClean="0"/>
              <a:t> </a:t>
            </a:r>
            <a:r>
              <a:rPr lang="es-ES" dirty="0" err="1" smtClean="0"/>
              <a:t>household</a:t>
            </a:r>
            <a:r>
              <a:rPr lang="es-ES" dirty="0" smtClean="0"/>
              <a:t> </a:t>
            </a:r>
            <a:r>
              <a:rPr lang="es-ES" dirty="0" err="1" smtClean="0"/>
              <a:t>resurces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10%,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productivity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economy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country </a:t>
            </a:r>
            <a:r>
              <a:rPr lang="es-ES" dirty="0" err="1" smtClean="0"/>
              <a:t>by</a:t>
            </a:r>
            <a:r>
              <a:rPr lang="es-ES" dirty="0" smtClean="0"/>
              <a:t> 0,2% and reduce </a:t>
            </a:r>
            <a:r>
              <a:rPr lang="es-ES" dirty="0" err="1" smtClean="0"/>
              <a:t>health</a:t>
            </a:r>
            <a:r>
              <a:rPr lang="es-ES" dirty="0" smtClean="0"/>
              <a:t> </a:t>
            </a:r>
            <a:r>
              <a:rPr lang="es-ES" dirty="0" err="1" smtClean="0"/>
              <a:t>care</a:t>
            </a:r>
            <a:r>
              <a:rPr lang="es-ES" dirty="0" smtClean="0"/>
              <a:t> </a:t>
            </a:r>
            <a:r>
              <a:rPr lang="es-ES" dirty="0" err="1" smtClean="0"/>
              <a:t>costs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2%,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1,200 </a:t>
            </a:r>
            <a:r>
              <a:rPr lang="es-ES" dirty="0" err="1" smtClean="0"/>
              <a:t>million</a:t>
            </a:r>
            <a:r>
              <a:rPr lang="es-ES" dirty="0" smtClean="0"/>
              <a:t> </a:t>
            </a:r>
            <a:r>
              <a:rPr lang="es-ES" dirty="0" err="1" smtClean="0"/>
              <a:t>dollars</a:t>
            </a:r>
            <a:r>
              <a:rPr lang="es-ES" dirty="0" smtClean="0"/>
              <a:t> per </a:t>
            </a:r>
            <a:r>
              <a:rPr lang="es-ES" dirty="0" err="1" smtClean="0"/>
              <a:t>year</a:t>
            </a:r>
            <a:r>
              <a:rPr lang="es-ES" dirty="0" smtClean="0"/>
              <a:t> (400 </a:t>
            </a:r>
            <a:r>
              <a:rPr lang="es-ES" dirty="0" err="1" smtClean="0"/>
              <a:t>million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halving</a:t>
            </a:r>
            <a:r>
              <a:rPr lang="es-ES" dirty="0" smtClean="0"/>
              <a:t> diabetes </a:t>
            </a:r>
            <a:r>
              <a:rPr lang="es-ES" dirty="0" err="1" smtClean="0"/>
              <a:t>raleted</a:t>
            </a:r>
            <a:r>
              <a:rPr lang="es-ES" dirty="0" smtClean="0"/>
              <a:t> </a:t>
            </a:r>
            <a:r>
              <a:rPr lang="es-ES" dirty="0" err="1" smtClean="0"/>
              <a:t>costs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long</a:t>
            </a:r>
            <a:r>
              <a:rPr lang="es-ES" dirty="0" smtClean="0"/>
              <a:t> </a:t>
            </a:r>
            <a:r>
              <a:rPr lang="es-ES" dirty="0" err="1" smtClean="0"/>
              <a:t>term</a:t>
            </a:r>
            <a:r>
              <a:rPr lang="es-ES" dirty="0" smtClean="0"/>
              <a:t>).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taxes</a:t>
            </a:r>
            <a:r>
              <a:rPr lang="es-ES" dirty="0" smtClean="0"/>
              <a:t> </a:t>
            </a:r>
            <a:r>
              <a:rPr lang="es-ES" dirty="0" err="1" smtClean="0"/>
              <a:t>collected</a:t>
            </a:r>
            <a:r>
              <a:rPr lang="es-ES" dirty="0" smtClean="0"/>
              <a:t>, </a:t>
            </a:r>
            <a:r>
              <a:rPr lang="es-ES" dirty="0" err="1" smtClean="0"/>
              <a:t>some</a:t>
            </a:r>
            <a:r>
              <a:rPr lang="es-ES" dirty="0" smtClean="0"/>
              <a:t> 30 </a:t>
            </a:r>
            <a:r>
              <a:rPr lang="es-ES" dirty="0" err="1" smtClean="0"/>
              <a:t>billion</a:t>
            </a:r>
            <a:r>
              <a:rPr lang="es-ES" dirty="0" smtClean="0"/>
              <a:t>, </a:t>
            </a:r>
            <a:r>
              <a:rPr lang="es-ES" dirty="0" err="1" smtClean="0"/>
              <a:t>could</a:t>
            </a:r>
            <a:r>
              <a:rPr lang="es-ES" dirty="0" smtClean="0"/>
              <a:t> be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further</a:t>
            </a:r>
            <a:r>
              <a:rPr lang="es-ES" dirty="0" smtClean="0"/>
              <a:t> reduce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consumption</a:t>
            </a:r>
            <a:r>
              <a:rPr lang="es-ES" dirty="0" smtClean="0"/>
              <a:t> and </a:t>
            </a:r>
            <a:r>
              <a:rPr lang="es-ES" dirty="0" err="1" smtClean="0"/>
              <a:t>promote</a:t>
            </a:r>
            <a:r>
              <a:rPr lang="es-ES" dirty="0" smtClean="0"/>
              <a:t> </a:t>
            </a:r>
            <a:r>
              <a:rPr lang="es-ES" dirty="0" err="1" smtClean="0"/>
              <a:t>healthier</a:t>
            </a:r>
            <a:r>
              <a:rPr lang="es-ES" dirty="0" smtClean="0"/>
              <a:t> </a:t>
            </a:r>
            <a:r>
              <a:rPr lang="es-ES" dirty="0" err="1" smtClean="0"/>
              <a:t>nutrition</a:t>
            </a:r>
            <a:r>
              <a:rPr lang="es-ES" dirty="0" smtClean="0"/>
              <a:t> and </a:t>
            </a:r>
            <a:r>
              <a:rPr lang="es-ES" dirty="0" err="1" smtClean="0"/>
              <a:t>lifestyles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287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286</Words>
  <Application>Microsoft Office PowerPoint</Application>
  <PresentationFormat>Custom</PresentationFormat>
  <Paragraphs>15</Paragraphs>
  <Slides>9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Bebidas azucaradas en Mexico</vt:lpstr>
      <vt:lpstr>Potential benefits of regulating the market of sugary drinks in Mexico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GARAY</dc:creator>
  <cp:lastModifiedBy>GARAY AMORES Juan (EEAS-MEXICO CITY)</cp:lastModifiedBy>
  <cp:revision>13</cp:revision>
  <dcterms:created xsi:type="dcterms:W3CDTF">2013-06-17T15:51:04Z</dcterms:created>
  <dcterms:modified xsi:type="dcterms:W3CDTF">2014-01-29T22:52:28Z</dcterms:modified>
</cp:coreProperties>
</file>