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304" r:id="rId3"/>
    <p:sldId id="286" r:id="rId4"/>
    <p:sldId id="257" r:id="rId5"/>
    <p:sldId id="258" r:id="rId6"/>
    <p:sldId id="259" r:id="rId7"/>
    <p:sldId id="267" r:id="rId8"/>
    <p:sldId id="284" r:id="rId9"/>
    <p:sldId id="269" r:id="rId10"/>
    <p:sldId id="272" r:id="rId11"/>
    <p:sldId id="282" r:id="rId12"/>
    <p:sldId id="260" r:id="rId13"/>
    <p:sldId id="261" r:id="rId14"/>
    <p:sldId id="266" r:id="rId15"/>
    <p:sldId id="275" r:id="rId16"/>
    <p:sldId id="263" r:id="rId17"/>
    <p:sldId id="262" r:id="rId18"/>
    <p:sldId id="285" r:id="rId19"/>
    <p:sldId id="276" r:id="rId20"/>
    <p:sldId id="283" r:id="rId21"/>
    <p:sldId id="277" r:id="rId22"/>
    <p:sldId id="278" r:id="rId23"/>
    <p:sldId id="279" r:id="rId24"/>
    <p:sldId id="31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5017" y="1099126"/>
            <a:ext cx="1083425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/>
              <a:t>Equidad, sostenibilidad y justicia </a:t>
            </a:r>
            <a:r>
              <a:rPr lang="es-ES" sz="4000" b="1" dirty="0" smtClean="0"/>
              <a:t>social</a:t>
            </a: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s-ES" sz="2400" dirty="0" smtClean="0"/>
              <a:t>Juan Garay</a:t>
            </a:r>
          </a:p>
          <a:p>
            <a:pPr algn="ctr"/>
            <a:endParaRPr lang="es-ES" sz="2400" dirty="0" smtClean="0"/>
          </a:p>
          <a:p>
            <a:pPr algn="ctr"/>
            <a:r>
              <a:rPr lang="es-ES" sz="2400" dirty="0" smtClean="0"/>
              <a:t>Profesor </a:t>
            </a:r>
            <a:r>
              <a:rPr lang="es-ES" sz="2400" dirty="0" smtClean="0"/>
              <a:t>de ética de la equidad </a:t>
            </a:r>
          </a:p>
          <a:p>
            <a:pPr algn="ctr"/>
            <a:r>
              <a:rPr lang="es-ES" sz="2400" dirty="0" smtClean="0"/>
              <a:t>(ELAM-La Habana, UNACH-Chiapas, ENS-Madrid, UCB-California</a:t>
            </a:r>
            <a:r>
              <a:rPr lang="es-ES" sz="2400" dirty="0" smtClean="0"/>
              <a:t>)</a:t>
            </a:r>
          </a:p>
          <a:p>
            <a:pPr algn="ctr"/>
            <a:r>
              <a:rPr lang="es-ES" sz="2400" dirty="0" smtClean="0"/>
              <a:t>Aspirante a Profesor Invitado, UCLV</a:t>
            </a:r>
            <a:endParaRPr lang="es-ES" sz="2400" dirty="0" smtClean="0"/>
          </a:p>
          <a:p>
            <a:pPr algn="ctr"/>
            <a:r>
              <a:rPr lang="es-ES" sz="4000" dirty="0"/>
              <a:t> </a:t>
            </a:r>
            <a:endParaRPr lang="es-ES" sz="4000" dirty="0" smtClean="0"/>
          </a:p>
          <a:p>
            <a:pPr algn="ctr"/>
            <a:r>
              <a:rPr lang="es-ES" sz="2400" dirty="0" smtClean="0"/>
              <a:t>Conferencia y debate</a:t>
            </a:r>
          </a:p>
          <a:p>
            <a:pPr algn="ctr"/>
            <a:r>
              <a:rPr lang="es-ES" sz="2400" dirty="0" smtClean="0"/>
              <a:t>UCLV, Santa Clara</a:t>
            </a:r>
          </a:p>
          <a:p>
            <a:pPr algn="ctr"/>
            <a:r>
              <a:rPr lang="es-ES" sz="2400" dirty="0" smtClean="0"/>
              <a:t>8 de febrero de </a:t>
            </a:r>
            <a:r>
              <a:rPr lang="es-ES" sz="2400" dirty="0" smtClean="0"/>
              <a:t>2023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51960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2" y="149545"/>
            <a:ext cx="11372047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30" y="677043"/>
            <a:ext cx="10553222" cy="534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60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4- Umbral de Dignidad 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sitúa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actualidad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10US $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día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5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alto que 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pobreza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extrema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fijado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Banco Mundial.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mitad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vive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medias de PIB pc inferiors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umbral,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teniendo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cuenta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dos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terceras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partes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viven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insuficientes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39" y="-146152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 Umbral de exceso vs. Ingresos y acúmulo sin límite.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484" y="1304515"/>
            <a:ext cx="11523406" cy="5381419"/>
          </a:xfrm>
        </p:spPr>
        <p:txBody>
          <a:bodyPr>
            <a:noAutofit/>
          </a:bodyPr>
          <a:lstStyle/>
          <a:p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PIB pc del major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), la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pueden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mejorar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hasta un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partir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no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aumenta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 Coincide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con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pc incompatible con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muy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similar al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simétrico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la media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términos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económicos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entre 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el major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máximo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para inspirer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espectro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j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ustas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razón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: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1:7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equivalente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 un GINI entre 0.15 (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asimétrico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 y 0.015 (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normal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simétrica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), -vs. la media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0.45 (3-30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superior).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preciso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próximo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10% del PIB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vs.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AOD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0.3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%, 30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inferior), tan solo un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20% del PIB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superfluo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0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8638" y="854459"/>
            <a:ext cx="10972800" cy="770561"/>
          </a:xfrm>
        </p:spPr>
        <p:txBody>
          <a:bodyPr/>
          <a:lstStyle/>
          <a:p>
            <a:pPr algn="ctr"/>
            <a:r>
              <a:rPr lang="es-ES" dirty="0" smtClean="0"/>
              <a:t>La curva ética de la equidad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46610" y="5606020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2438" y="5790686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Equidad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746510" y="5587033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Exceso</a:t>
            </a:r>
            <a:endParaRPr lang="en-GB" dirty="0"/>
          </a:p>
        </p:txBody>
      </p:sp>
      <p:sp>
        <p:nvSpPr>
          <p:cNvPr id="10" name="Arc 9"/>
          <p:cNvSpPr/>
          <p:nvPr/>
        </p:nvSpPr>
        <p:spPr>
          <a:xfrm>
            <a:off x="988291" y="4913745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1675477" y="1995054"/>
            <a:ext cx="8459123" cy="3519055"/>
          </a:xfrm>
          <a:custGeom>
            <a:avLst/>
            <a:gdLst>
              <a:gd name="connsiteX0" fmla="*/ 0 w 10086109"/>
              <a:gd name="connsiteY0" fmla="*/ 3500582 h 3500582"/>
              <a:gd name="connsiteX1" fmla="*/ 4821381 w 10086109"/>
              <a:gd name="connsiteY1" fmla="*/ 0 h 3500582"/>
              <a:gd name="connsiteX2" fmla="*/ 10086109 w 10086109"/>
              <a:gd name="connsiteY2" fmla="*/ 3491345 h 3500582"/>
              <a:gd name="connsiteX3" fmla="*/ 10086109 w 10086109"/>
              <a:gd name="connsiteY3" fmla="*/ 3491345 h 350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6109" h="3500582">
                <a:moveTo>
                  <a:pt x="0" y="3500582"/>
                </a:moveTo>
                <a:cubicBezTo>
                  <a:pt x="1570181" y="1751060"/>
                  <a:pt x="3140363" y="1539"/>
                  <a:pt x="4821381" y="0"/>
                </a:cubicBezTo>
                <a:cubicBezTo>
                  <a:pt x="6502399" y="-1539"/>
                  <a:pt x="10086109" y="3491345"/>
                  <a:pt x="10086109" y="3491345"/>
                </a:cubicBezTo>
                <a:lnTo>
                  <a:pt x="10086109" y="3491345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609600" y="3004608"/>
            <a:ext cx="140416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Umbral de dignidad</a:t>
            </a:r>
          </a:p>
          <a:p>
            <a:endParaRPr lang="es-ES" sz="1400" dirty="0"/>
          </a:p>
          <a:p>
            <a:r>
              <a:rPr lang="es-ES" sz="1400" dirty="0" smtClean="0"/>
              <a:t>Sri Lanka ~$4000pcy</a:t>
            </a:r>
          </a:p>
          <a:p>
            <a:r>
              <a:rPr lang="es-ES" sz="1400" dirty="0" smtClean="0"/>
              <a:t>EV 76 a</a:t>
            </a:r>
            <a:endParaRPr lang="en-GB" sz="1400" dirty="0"/>
          </a:p>
        </p:txBody>
      </p:sp>
      <p:cxnSp>
        <p:nvCxnSpPr>
          <p:cNvPr id="16" name="Straight Arrow Connector 15"/>
          <p:cNvCxnSpPr>
            <a:stCxn id="14" idx="2"/>
          </p:cNvCxnSpPr>
          <p:nvPr/>
        </p:nvCxnSpPr>
        <p:spPr>
          <a:xfrm>
            <a:off x="1311680" y="4389603"/>
            <a:ext cx="378807" cy="1140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044430" y="3004607"/>
            <a:ext cx="140416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Umbral de exceso</a:t>
            </a:r>
          </a:p>
          <a:p>
            <a:endParaRPr lang="es-ES" sz="1400" dirty="0"/>
          </a:p>
          <a:p>
            <a:r>
              <a:rPr lang="es-ES" sz="1400" dirty="0" smtClean="0"/>
              <a:t>Grecia ~$18000pcy</a:t>
            </a:r>
          </a:p>
          <a:p>
            <a:r>
              <a:rPr lang="es-ES" sz="1400" dirty="0" smtClean="0"/>
              <a:t>EV 80 a</a:t>
            </a:r>
            <a:endParaRPr lang="en-GB" sz="1400" dirty="0"/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 flipH="1">
            <a:off x="10215418" y="4389602"/>
            <a:ext cx="531092" cy="1124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329281" y="2953492"/>
            <a:ext cx="28540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Movilidad (1:4.5)según CBC</a:t>
            </a:r>
            <a:endParaRPr lang="en-GB" dirty="0"/>
          </a:p>
        </p:txBody>
      </p:sp>
      <p:cxnSp>
        <p:nvCxnSpPr>
          <p:cNvPr id="24" name="Straight Arrow Connector 23"/>
          <p:cNvCxnSpPr>
            <a:stCxn id="22" idx="3"/>
          </p:cNvCxnSpPr>
          <p:nvPr/>
        </p:nvCxnSpPr>
        <p:spPr>
          <a:xfrm>
            <a:off x="7183317" y="3138158"/>
            <a:ext cx="471054" cy="20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2" idx="1"/>
          </p:cNvCxnSpPr>
          <p:nvPr/>
        </p:nvCxnSpPr>
        <p:spPr>
          <a:xfrm flipH="1">
            <a:off x="3823855" y="3138158"/>
            <a:ext cx="505426" cy="10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343333" y="4968156"/>
            <a:ext cx="285403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Media en equilibrio con límites planetarios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Population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 smtClean="0"/>
              <a:t>GDP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6321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6-Bienes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3562"/>
            <a:ext cx="10515600" cy="5171768"/>
          </a:xfrm>
        </p:spPr>
        <p:txBody>
          <a:bodyPr>
            <a:normAutofit fontScale="25000" lnSpcReduction="20000"/>
          </a:bodyPr>
          <a:lstStyle/>
          <a:p>
            <a:r>
              <a:rPr lang="en-GB" sz="7400" dirty="0" smtClean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liberación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universal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Bienes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Públicos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9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9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Durante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SIDA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hubo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lapso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10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años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descubrimiento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terapias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efectivas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global a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mismas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supuso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20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mientras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multinacionales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con sus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patentes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ganaron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mas de 50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billones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dólares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). 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reciente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reveló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nuevo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dominado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fuerzas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mercado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beneficio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7-Equidad intergeneracional 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220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durante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el resto del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siglo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XXI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2030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&gt;90%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ignora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umbral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propia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carbon.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y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biocapacidad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tambien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estimar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umbrales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naturales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global.</a:t>
            </a:r>
          </a:p>
          <a:p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sinergia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económida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local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conduce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 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umbral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(“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0070C0"/>
                </a:solidFill>
              </a:rPr>
              <a:t/>
            </a: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>
                <a:latin typeface="Bradley Hand ITC" panose="03070402050302030203" pitchFamily="66" charset="0"/>
              </a:rPr>
              <a:t>Lìmites</a:t>
            </a:r>
            <a:r>
              <a:rPr lang="es-ES" sz="3600" dirty="0">
                <a:latin typeface="Bradley Hand ITC" panose="03070402050302030203" pitchFamily="66" charset="0"/>
              </a:rPr>
              <a:t> sobre pasados : síntomas del Planeta enfermo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35827" y="1993407"/>
            <a:ext cx="6462584" cy="3962549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Bradley Hand ITC" panose="03070402050302030203" pitchFamily="66" charset="0"/>
              </a:rPr>
              <a:t>Calentamiento global: 	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Fiebre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Pèrdida</a:t>
            </a:r>
            <a:r>
              <a:rPr lang="es-ES" sz="2400" dirty="0">
                <a:latin typeface="Bradley Hand ITC" panose="03070402050302030203" pitchFamily="66" charset="0"/>
              </a:rPr>
              <a:t> de biodiversidad: 	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Disbacteriosis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 err="1">
                <a:latin typeface="Bradley Hand ITC" panose="03070402050302030203" pitchFamily="66" charset="0"/>
              </a:rPr>
              <a:t>Deforestaciòn</a:t>
            </a:r>
            <a:r>
              <a:rPr lang="es-ES" sz="2400" dirty="0">
                <a:latin typeface="Bradley Hand ITC" panose="03070402050302030203" pitchFamily="66" charset="0"/>
              </a:rPr>
              <a:t> :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		Alopecia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Nitrògeno</a:t>
            </a:r>
            <a:r>
              <a:rPr lang="es-ES" sz="2400" dirty="0">
                <a:latin typeface="Bradley Hand ITC" panose="03070402050302030203" pitchFamily="66" charset="0"/>
              </a:rPr>
              <a:t>, </a:t>
            </a:r>
            <a:r>
              <a:rPr lang="es-ES" sz="2400" dirty="0" err="1">
                <a:latin typeface="Bradley Hand ITC" panose="03070402050302030203" pitchFamily="66" charset="0"/>
              </a:rPr>
              <a:t>Fòsforo</a:t>
            </a:r>
            <a:r>
              <a:rPr lang="es-ES" sz="2400" dirty="0">
                <a:latin typeface="Bradley Hand ITC" panose="03070402050302030203" pitchFamily="66" charset="0"/>
              </a:rPr>
              <a:t> y pH :</a:t>
            </a:r>
            <a:r>
              <a:rPr lang="en-US" sz="2400" dirty="0">
                <a:latin typeface="Bradley Hand ITC" panose="03070402050302030203" pitchFamily="66" charset="0"/>
              </a:rPr>
              <a:t> 	</a:t>
            </a:r>
            <a:r>
              <a:rPr lang="en-U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Diabetes, acidosis</a:t>
            </a:r>
          </a:p>
          <a:p>
            <a:r>
              <a:rPr lang="en-US" sz="2400" dirty="0" err="1">
                <a:latin typeface="Bradley Hand ITC" panose="03070402050302030203" pitchFamily="66" charset="0"/>
              </a:rPr>
              <a:t>Pèrdida</a:t>
            </a:r>
            <a:r>
              <a:rPr lang="en-US" sz="2400" dirty="0">
                <a:latin typeface="Bradley Hand ITC" panose="03070402050302030203" pitchFamily="66" charset="0"/>
              </a:rPr>
              <a:t> de </a:t>
            </a:r>
            <a:r>
              <a:rPr lang="en-US" sz="2400" dirty="0" err="1">
                <a:latin typeface="Bradley Hand ITC" panose="03070402050302030203" pitchFamily="66" charset="0"/>
              </a:rPr>
              <a:t>agua</a:t>
            </a:r>
            <a:r>
              <a:rPr lang="en-US" sz="2400" dirty="0">
                <a:latin typeface="Bradley Hand ITC" panose="03070402050302030203" pitchFamily="66" charset="0"/>
              </a:rPr>
              <a:t> </a:t>
            </a:r>
            <a:r>
              <a:rPr lang="en-US" sz="2400" dirty="0" err="1">
                <a:latin typeface="Bradley Hand ITC" panose="03070402050302030203" pitchFamily="66" charset="0"/>
              </a:rPr>
              <a:t>profunda</a:t>
            </a:r>
            <a:r>
              <a:rPr lang="en-US" sz="2400" dirty="0">
                <a:latin typeface="Bradley Hand ITC" panose="03070402050302030203" pitchFamily="66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Deshidrataciòn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>
                <a:latin typeface="Bradley Hand ITC" panose="03070402050302030203" pitchFamily="66" charset="0"/>
              </a:rPr>
              <a:t>Contaminantes químicos : 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Intoxicaciòn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80156" t="47257" r="15127" b="38359"/>
          <a:stretch/>
        </p:blipFill>
        <p:spPr>
          <a:xfrm>
            <a:off x="1523998" y="1600116"/>
            <a:ext cx="2438401" cy="41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Conclusiones del análisis global 1960-2020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19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8-Índice de bienestar en equidad sostenible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008042"/>
            <a:ext cx="5635750" cy="55970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 smtClean="0"/>
              <a:t>Existe una correlación de justicia entre el exceso y el déficit.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 :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semana</a:t>
            </a:r>
            <a:r>
              <a:rPr lang="en-GB" dirty="0" smtClean="0"/>
              <a:t> de </a:t>
            </a:r>
            <a:r>
              <a:rPr lang="en-GB" dirty="0" err="1" smtClean="0"/>
              <a:t>vida</a:t>
            </a:r>
            <a:r>
              <a:rPr lang="en-GB" dirty="0" smtClean="0"/>
              <a:t> </a:t>
            </a:r>
            <a:r>
              <a:rPr lang="en-GB" dirty="0" err="1" smtClean="0"/>
              <a:t>perdida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personas que </a:t>
            </a:r>
            <a:r>
              <a:rPr lang="en-GB" dirty="0" err="1" smtClean="0"/>
              <a:t>viven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debajo</a:t>
            </a:r>
            <a:r>
              <a:rPr lang="en-GB" dirty="0" smtClean="0"/>
              <a:t> del umbral de </a:t>
            </a:r>
            <a:r>
              <a:rPr lang="en-GB" dirty="0" err="1" smtClean="0"/>
              <a:t>dignidad</a:t>
            </a:r>
            <a:r>
              <a:rPr lang="en-GB" dirty="0" smtClean="0"/>
              <a:t>,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1000$ de </a:t>
            </a:r>
            <a:r>
              <a:rPr lang="en-GB" dirty="0" err="1" smtClean="0"/>
              <a:t>exceso</a:t>
            </a:r>
            <a:r>
              <a:rPr lang="en-GB" dirty="0" smtClean="0"/>
              <a:t> de PIB pc de personas que </a:t>
            </a:r>
            <a:r>
              <a:rPr lang="en-GB" dirty="0" err="1" smtClean="0"/>
              <a:t>viven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encima</a:t>
            </a:r>
            <a:r>
              <a:rPr lang="en-GB" dirty="0" smtClean="0"/>
              <a:t> del umbral de </a:t>
            </a:r>
            <a:r>
              <a:rPr lang="en-GB" dirty="0" err="1" smtClean="0"/>
              <a:t>exceso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 smtClean="0"/>
              <a:t>B: dos </a:t>
            </a:r>
            <a:r>
              <a:rPr lang="en-GB" dirty="0" err="1" smtClean="0"/>
              <a:t>días</a:t>
            </a:r>
            <a:r>
              <a:rPr lang="en-GB" dirty="0" smtClean="0"/>
              <a:t> de </a:t>
            </a:r>
            <a:r>
              <a:rPr lang="en-GB" dirty="0" err="1" smtClean="0"/>
              <a:t>vida</a:t>
            </a:r>
            <a:r>
              <a:rPr lang="en-GB" dirty="0" smtClean="0"/>
              <a:t> </a:t>
            </a:r>
            <a:r>
              <a:rPr lang="en-GB" dirty="0" err="1" smtClean="0"/>
              <a:t>perdidos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la </a:t>
            </a:r>
            <a:r>
              <a:rPr lang="en-GB" dirty="0" err="1" smtClean="0"/>
              <a:t>próxima</a:t>
            </a:r>
            <a:r>
              <a:rPr lang="en-GB" dirty="0" smtClean="0"/>
              <a:t> </a:t>
            </a:r>
            <a:r>
              <a:rPr lang="en-GB" dirty="0" err="1" smtClean="0"/>
              <a:t>generación</a:t>
            </a:r>
            <a:r>
              <a:rPr lang="en-GB" dirty="0" smtClean="0"/>
              <a:t> (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todo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países</a:t>
            </a:r>
            <a:r>
              <a:rPr lang="en-GB" dirty="0" smtClean="0"/>
              <a:t> no </a:t>
            </a:r>
            <a:r>
              <a:rPr lang="en-GB" dirty="0" err="1" smtClean="0"/>
              <a:t>contaminantes</a:t>
            </a:r>
            <a:r>
              <a:rPr lang="en-GB" dirty="0" smtClean="0"/>
              <a:t> y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nacidos</a:t>
            </a:r>
            <a:r>
              <a:rPr lang="en-GB" dirty="0" smtClean="0"/>
              <a:t> </a:t>
            </a:r>
            <a:r>
              <a:rPr lang="en-GB" dirty="0" err="1" smtClean="0"/>
              <a:t>después</a:t>
            </a:r>
            <a:r>
              <a:rPr lang="en-GB" dirty="0" smtClean="0"/>
              <a:t> del 1990)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tonelada</a:t>
            </a:r>
            <a:r>
              <a:rPr lang="en-GB" dirty="0" smtClean="0"/>
              <a:t> de CO2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exceso</a:t>
            </a:r>
            <a:r>
              <a:rPr lang="en-GB" dirty="0" smtClean="0"/>
              <a:t> del </a:t>
            </a:r>
            <a:r>
              <a:rPr lang="en-GB" dirty="0" err="1" smtClean="0"/>
              <a:t>umbralético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Índice de equidad sostenible : Esperanza de vida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x (1-((A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/52)-(B/365)))</a:t>
            </a:r>
          </a:p>
          <a:p>
            <a:pPr marL="0" indent="0">
              <a:buNone/>
            </a:pPr>
            <a:endParaRPr lang="en-GB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239642" y="880764"/>
            <a:ext cx="5081916" cy="2884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239642" y="3847569"/>
            <a:ext cx="5097611" cy="2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 lnSpcReduction="10000"/>
          </a:bodyPr>
          <a:lstStyle/>
          <a:p>
            <a:r>
              <a:rPr lang="es-ES" sz="2400" dirty="0" smtClean="0"/>
              <a:t>Cerca de dos millones de datos; en su mayoría algoritmos basados en estadísticas internacionales (Naciones Unidas, Banco Mundial, Organización Mundial de la Salud, otros) y que estiman criterios SRS, carga de inequidad neta y relativa, los umbrales de equidad, niveles éticos de redistribución y el índice de equidad sostenible (IES).</a:t>
            </a:r>
          </a:p>
          <a:p>
            <a:r>
              <a:rPr lang="es-ES" sz="2400" dirty="0" smtClean="0"/>
              <a:t>Por 250 países y regiones, periodos de tiempo de 5 años desde 1960-2020, por sexo y por grupos de edad de 5 (de 0-100 años de edad).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157555" y="256516"/>
            <a:ext cx="5384800" cy="583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 smtClean="0"/>
              <a:t>Base de datos interactiva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8422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709" y="199225"/>
            <a:ext cx="10972800" cy="696702"/>
          </a:xfrm>
        </p:spPr>
        <p:txBody>
          <a:bodyPr/>
          <a:lstStyle/>
          <a:p>
            <a:r>
              <a:rPr lang="es-ES" dirty="0" smtClean="0"/>
              <a:t>Atlas de equidad sostenible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09" y="1465778"/>
            <a:ext cx="10972800" cy="2044039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170 </a:t>
            </a:r>
            <a:r>
              <a:rPr lang="en-GB" dirty="0" err="1" smtClean="0"/>
              <a:t>países</a:t>
            </a:r>
            <a:r>
              <a:rPr lang="en-GB" dirty="0" smtClean="0"/>
              <a:t> de &gt;100,000 </a:t>
            </a:r>
            <a:r>
              <a:rPr lang="en-GB" dirty="0" err="1" smtClean="0"/>
              <a:t>habitantes</a:t>
            </a:r>
            <a:r>
              <a:rPr lang="en-GB" dirty="0" smtClean="0"/>
              <a:t> : </a:t>
            </a:r>
            <a:r>
              <a:rPr lang="en-GB" dirty="0" err="1" smtClean="0"/>
              <a:t>perfil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de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país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relación</a:t>
            </a:r>
            <a:r>
              <a:rPr lang="en-GB" dirty="0" smtClean="0"/>
              <a:t> a </a:t>
            </a:r>
            <a:r>
              <a:rPr lang="en-GB" dirty="0" err="1" smtClean="0"/>
              <a:t>niveles</a:t>
            </a:r>
            <a:r>
              <a:rPr lang="en-GB" dirty="0" smtClean="0"/>
              <a:t> </a:t>
            </a:r>
            <a:r>
              <a:rPr lang="en-GB" dirty="0" err="1" smtClean="0"/>
              <a:t>globales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salud</a:t>
            </a:r>
            <a:r>
              <a:rPr lang="en-GB" dirty="0" smtClean="0"/>
              <a:t>, con 21 </a:t>
            </a:r>
            <a:r>
              <a:rPr lang="en-GB" dirty="0" err="1" smtClean="0"/>
              <a:t>gráficos</a:t>
            </a:r>
            <a:r>
              <a:rPr lang="en-GB" dirty="0" smtClean="0"/>
              <a:t>, 3 </a:t>
            </a:r>
            <a:r>
              <a:rPr lang="en-GB" dirty="0" err="1" smtClean="0"/>
              <a:t>tablas</a:t>
            </a:r>
            <a:r>
              <a:rPr lang="en-GB" dirty="0" smtClean="0"/>
              <a:t> </a:t>
            </a:r>
            <a:r>
              <a:rPr lang="en-GB" dirty="0" err="1" smtClean="0"/>
              <a:t>comparativas</a:t>
            </a:r>
            <a:r>
              <a:rPr lang="en-GB" dirty="0" smtClean="0"/>
              <a:t>, un </a:t>
            </a:r>
            <a:r>
              <a:rPr lang="en-GB" dirty="0" err="1" smtClean="0"/>
              <a:t>cuadro</a:t>
            </a:r>
            <a:r>
              <a:rPr lang="en-GB" dirty="0" smtClean="0"/>
              <a:t> </a:t>
            </a:r>
            <a:r>
              <a:rPr lang="en-GB" dirty="0" err="1" smtClean="0"/>
              <a:t>resumen</a:t>
            </a:r>
            <a:endParaRPr lang="en-GB" dirty="0" smtClean="0"/>
          </a:p>
          <a:p>
            <a:r>
              <a:rPr lang="en-GB" dirty="0" err="1" smtClean="0"/>
              <a:t>Más</a:t>
            </a:r>
            <a:r>
              <a:rPr lang="en-GB" dirty="0" smtClean="0"/>
              <a:t> de 50 </a:t>
            </a:r>
            <a:r>
              <a:rPr lang="en-GB" dirty="0" err="1" smtClean="0"/>
              <a:t>mapas</a:t>
            </a:r>
            <a:r>
              <a:rPr lang="en-GB" dirty="0" smtClean="0"/>
              <a:t> </a:t>
            </a:r>
            <a:r>
              <a:rPr lang="en-GB" dirty="0" err="1" smtClean="0"/>
              <a:t>dinámicos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el </a:t>
            </a:r>
            <a:r>
              <a:rPr lang="en-GB" dirty="0" err="1" smtClean="0"/>
              <a:t>tiempo</a:t>
            </a:r>
            <a:r>
              <a:rPr lang="en-GB" dirty="0" smtClean="0"/>
              <a:t> 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criterios</a:t>
            </a:r>
            <a:r>
              <a:rPr lang="en-GB" dirty="0" smtClean="0"/>
              <a:t> SRS, </a:t>
            </a:r>
            <a:r>
              <a:rPr lang="en-GB" dirty="0" err="1" smtClean="0"/>
              <a:t>carga</a:t>
            </a:r>
            <a:r>
              <a:rPr lang="en-GB" dirty="0" smtClean="0"/>
              <a:t> de </a:t>
            </a:r>
            <a:r>
              <a:rPr lang="en-GB" dirty="0" err="1" smtClean="0"/>
              <a:t>inequidad</a:t>
            </a:r>
            <a:r>
              <a:rPr lang="en-GB" dirty="0" smtClean="0"/>
              <a:t>, </a:t>
            </a:r>
            <a:r>
              <a:rPr lang="en-GB" dirty="0" err="1" smtClean="0"/>
              <a:t>niveles</a:t>
            </a:r>
            <a:r>
              <a:rPr lang="en-GB" dirty="0" smtClean="0"/>
              <a:t> de deficit y </a:t>
            </a:r>
            <a:r>
              <a:rPr lang="en-GB" dirty="0" err="1" smtClean="0"/>
              <a:t>redistribución</a:t>
            </a:r>
            <a:r>
              <a:rPr lang="en-GB" dirty="0" smtClean="0"/>
              <a:t> </a:t>
            </a:r>
            <a:r>
              <a:rPr lang="en-GB" dirty="0" err="1" smtClean="0"/>
              <a:t>ética</a:t>
            </a:r>
            <a:r>
              <a:rPr lang="en-GB" dirty="0" smtClean="0"/>
              <a:t> e </a:t>
            </a:r>
            <a:r>
              <a:rPr lang="en-GB" dirty="0" err="1" smtClean="0"/>
              <a:t>índice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sostenible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94" t="32170" r="2868" b="32274"/>
          <a:stretch/>
        </p:blipFill>
        <p:spPr>
          <a:xfrm>
            <a:off x="535709" y="3509817"/>
            <a:ext cx="11589488" cy="247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64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33964" y="1655678"/>
            <a:ext cx="693650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dirty="0" smtClean="0"/>
              <a:t>Muchas gracias</a:t>
            </a:r>
          </a:p>
          <a:p>
            <a:pPr algn="ctr"/>
            <a:endParaRPr lang="en-GB" sz="4400" dirty="0" smtClean="0"/>
          </a:p>
          <a:p>
            <a:pPr algn="ctr"/>
            <a:r>
              <a:rPr lang="es-ES" sz="3600" dirty="0">
                <a:solidFill>
                  <a:schemeClr val="accent1">
                    <a:lumMod val="75000"/>
                  </a:schemeClr>
                </a:solidFill>
              </a:rPr>
              <a:t>https://</a:t>
            </a:r>
            <a:r>
              <a:rPr lang="es-ES" sz="3600" dirty="0" smtClean="0">
                <a:solidFill>
                  <a:schemeClr val="accent1">
                    <a:lumMod val="75000"/>
                  </a:schemeClr>
                </a:solidFill>
              </a:rPr>
              <a:t>www.valyter.es</a:t>
            </a:r>
            <a:endParaRPr lang="es-E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81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/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Premisa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70000" lnSpcReduction="20000"/>
          </a:bodyPr>
          <a:lstStyle/>
          <a:p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lo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tanto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4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Debe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nunca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ha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sido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estimado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(vs.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-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tasa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utilizado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medir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enfermedad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coste-utilidad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guiar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(con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sesgos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contextos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),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prioridades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financiación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mayor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PIB pc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b="1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3-Compromiso de monitorizar la equidad en salud. No se ha cumplido.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2010,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trabajo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Comisión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Determinantes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Sociales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AsambleaMundial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adoptó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comprometian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monitorizar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 Hasta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momento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algunos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medido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ciertas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variables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educación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zonas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rurales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vs.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urbanas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posibles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través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ajuste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tasas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estimación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CiES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-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16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relativa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alrededor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0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err="1" smtClean="0"/>
              <a:t>Indicadores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utilizados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en</a:t>
            </a:r>
            <a:r>
              <a:rPr lang="en-GB" sz="2400" b="1" dirty="0" smtClean="0"/>
              <a:t> la </a:t>
            </a:r>
            <a:r>
              <a:rPr lang="en-GB" sz="2400" b="1" dirty="0" err="1" smtClean="0"/>
              <a:t>selección</a:t>
            </a:r>
            <a:r>
              <a:rPr lang="en-GB" sz="2400" b="1" dirty="0" smtClean="0"/>
              <a:t> de </a:t>
            </a:r>
            <a:r>
              <a:rPr lang="en-GB" sz="2400" b="1" dirty="0" err="1" smtClean="0"/>
              <a:t>países</a:t>
            </a:r>
            <a:r>
              <a:rPr lang="en-GB" sz="2400" b="1" dirty="0" smtClean="0"/>
              <a:t> SRS : </a:t>
            </a:r>
            <a:r>
              <a:rPr lang="en-GB" sz="2400" b="1" dirty="0" err="1" smtClean="0"/>
              <a:t>saludables</a:t>
            </a:r>
            <a:r>
              <a:rPr lang="en-GB" sz="2400" b="1" dirty="0" smtClean="0"/>
              <a:t>, </a:t>
            </a:r>
            <a:r>
              <a:rPr lang="en-GB" sz="2400" b="1" dirty="0" err="1" smtClean="0"/>
              <a:t>económicamente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replicables</a:t>
            </a:r>
            <a:r>
              <a:rPr lang="en-GB" sz="2400" b="1" dirty="0" smtClean="0"/>
              <a:t> y </a:t>
            </a:r>
            <a:r>
              <a:rPr lang="en-GB" sz="2400" b="1" dirty="0" err="1" smtClean="0"/>
              <a:t>ecológicamente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sostenibles</a:t>
            </a:r>
            <a:endParaRPr lang="en-GB" sz="24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105996"/>
              </p:ext>
            </p:extLst>
          </p:nvPr>
        </p:nvGraphicFramePr>
        <p:xfrm>
          <a:off x="991915" y="1016521"/>
          <a:ext cx="10375520" cy="5398248"/>
        </p:xfrm>
        <a:graphic>
          <a:graphicData uri="http://schemas.openxmlformats.org/drawingml/2006/table">
            <a:tbl>
              <a:tblPr firstRow="1" firstCol="1" bandRow="1"/>
              <a:tblGrid>
                <a:gridCol w="2593880">
                  <a:extLst>
                    <a:ext uri="{9D8B030D-6E8A-4147-A177-3AD203B41FA5}">
                      <a16:colId xmlns:a16="http://schemas.microsoft.com/office/drawing/2014/main" val="494945670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3428211663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1324084544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2189335501"/>
                    </a:ext>
                  </a:extLst>
                </a:gridCol>
              </a:tblGrid>
              <a:tr h="2864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de salud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económicos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ecológicos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769129"/>
                  </a:ext>
                </a:extLst>
              </a:tr>
              <a:tr h="103416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Belice, Colombia, Costa Rica, Cuba, Granada, Saint Lucia, Saint Vincent, Georgia, Paraguay, Sri Lanka, Tonga y Vietnam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2° de calentamiento global (1990-2010)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454872"/>
                  </a:ext>
                </a:extLst>
              </a:tr>
              <a:tr h="17201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Armenia, Colombia, Costa Rica, Paraguay, Sri- Lanka y Tonga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1.5° de calentamiento global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80298"/>
                  </a:ext>
                </a:extLst>
              </a:tr>
              <a:tr h="20066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regiones sub-nacionales en China (Shanxi, Guangxi, Anhui, Sichuan and Henan), en India (Kerala), en Rusia (Ingushetia and Chechnya) y en Brasil (Alagoas, Praiba, Ceara, Para, Bahia y Rio Grande)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saludable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Riqueza por persona (2020)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Huella ecológica pc &lt; </a:t>
                      </a: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814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816" y="1342224"/>
            <a:ext cx="2475026" cy="3719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657" y="1353820"/>
            <a:ext cx="3091162" cy="37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0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2891</TotalTime>
  <Words>1893</Words>
  <Application>Microsoft Office PowerPoint</Application>
  <PresentationFormat>Widescreen</PresentationFormat>
  <Paragraphs>119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Bradley Hand ITC</vt:lpstr>
      <vt:lpstr>Calibri</vt:lpstr>
      <vt:lpstr>Calibri Light</vt:lpstr>
      <vt:lpstr>Times New Roman</vt:lpstr>
      <vt:lpstr>Office Theme</vt:lpstr>
      <vt:lpstr>PowerPoint Presentation</vt:lpstr>
      <vt:lpstr>Conclusiones del análisis global 1960-2020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 : nunca ha sido estimado. </vt:lpstr>
      <vt:lpstr>3-Compromiso de monitorizar la equidad en salud. No se ha cumplido.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4- Umbral de Dignidad vs. Pobreza.</vt:lpstr>
      <vt:lpstr>5- Umbral de exceso vs. Ingresos y acúmulo sin límite.</vt:lpstr>
      <vt:lpstr>La curva ética de la equidad</vt:lpstr>
      <vt:lpstr>Población y PIB de países según zonas de equidad </vt:lpstr>
      <vt:lpstr>6-Bienes Públicos Globales</vt:lpstr>
      <vt:lpstr>7-Equidad intergeneracional vs límites planetarios</vt:lpstr>
      <vt:lpstr>Lìmites sobre pasados : síntomas del Planeta enfermo</vt:lpstr>
      <vt:lpstr>Sostenibilidad ecológica por zonas de equidad</vt:lpstr>
      <vt:lpstr>PowerPoint Presentation</vt:lpstr>
      <vt:lpstr>8-Índice de bienestar en equidad sostenible</vt:lpstr>
      <vt:lpstr>PowerPoint Presentation</vt:lpstr>
      <vt:lpstr>Atlas de equidad sostenible</vt:lpstr>
      <vt:lpstr>PowerPoint Presentation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GARAY AMORES Juan (EEAS-HAVANA)</cp:lastModifiedBy>
  <cp:revision>97</cp:revision>
  <dcterms:created xsi:type="dcterms:W3CDTF">2022-05-18T14:49:58Z</dcterms:created>
  <dcterms:modified xsi:type="dcterms:W3CDTF">2023-02-07T16:45:01Z</dcterms:modified>
</cp:coreProperties>
</file>