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350" r:id="rId2"/>
    <p:sldId id="259" r:id="rId3"/>
    <p:sldId id="313" r:id="rId4"/>
    <p:sldId id="260" r:id="rId5"/>
    <p:sldId id="263" r:id="rId6"/>
    <p:sldId id="371" r:id="rId7"/>
    <p:sldId id="372" r:id="rId8"/>
    <p:sldId id="373" r:id="rId9"/>
    <p:sldId id="369" r:id="rId10"/>
    <p:sldId id="337" r:id="rId11"/>
    <p:sldId id="370" r:id="rId12"/>
    <p:sldId id="312" r:id="rId13"/>
    <p:sldId id="374" r:id="rId14"/>
    <p:sldId id="375" r:id="rId15"/>
    <p:sldId id="314" r:id="rId16"/>
    <p:sldId id="265" r:id="rId17"/>
    <p:sldId id="315" r:id="rId18"/>
    <p:sldId id="316" r:id="rId19"/>
    <p:sldId id="317" r:id="rId20"/>
    <p:sldId id="346" r:id="rId21"/>
    <p:sldId id="347" r:id="rId22"/>
    <p:sldId id="348" r:id="rId23"/>
    <p:sldId id="349" r:id="rId24"/>
    <p:sldId id="338" r:id="rId25"/>
    <p:sldId id="345" r:id="rId26"/>
    <p:sldId id="379" r:id="rId27"/>
    <p:sldId id="277" r:id="rId28"/>
    <p:sldId id="376" r:id="rId29"/>
    <p:sldId id="377" r:id="rId30"/>
    <p:sldId id="378" r:id="rId31"/>
    <p:sldId id="380" r:id="rId32"/>
    <p:sldId id="279" r:id="rId33"/>
    <p:sldId id="381" r:id="rId34"/>
    <p:sldId id="353" r:id="rId35"/>
    <p:sldId id="284" r:id="rId36"/>
    <p:sldId id="285" r:id="rId37"/>
    <p:sldId id="290" r:id="rId38"/>
    <p:sldId id="383" r:id="rId39"/>
    <p:sldId id="382" r:id="rId40"/>
    <p:sldId id="384" r:id="rId41"/>
    <p:sldId id="291" r:id="rId42"/>
    <p:sldId id="389" r:id="rId43"/>
    <p:sldId id="385" r:id="rId44"/>
    <p:sldId id="387" r:id="rId45"/>
    <p:sldId id="388" r:id="rId46"/>
    <p:sldId id="386" r:id="rId47"/>
    <p:sldId id="393" r:id="rId48"/>
    <p:sldId id="394" r:id="rId49"/>
    <p:sldId id="395" r:id="rId50"/>
    <p:sldId id="396" r:id="rId51"/>
    <p:sldId id="390" r:id="rId52"/>
    <p:sldId id="391" r:id="rId53"/>
    <p:sldId id="392" r:id="rId54"/>
    <p:sldId id="397" r:id="rId55"/>
    <p:sldId id="294" r:id="rId56"/>
    <p:sldId id="400" r:id="rId57"/>
    <p:sldId id="399" r:id="rId58"/>
    <p:sldId id="295" r:id="rId59"/>
    <p:sldId id="398" r:id="rId60"/>
    <p:sldId id="296" r:id="rId61"/>
    <p:sldId id="297" r:id="rId62"/>
    <p:sldId id="298" r:id="rId63"/>
    <p:sldId id="299" r:id="rId64"/>
    <p:sldId id="300" r:id="rId65"/>
    <p:sldId id="301" r:id="rId66"/>
    <p:sldId id="302" r:id="rId67"/>
    <p:sldId id="303" r:id="rId68"/>
    <p:sldId id="304" r:id="rId69"/>
    <p:sldId id="360" r:id="rId70"/>
    <p:sldId id="305" r:id="rId71"/>
    <p:sldId id="306" r:id="rId72"/>
    <p:sldId id="307" r:id="rId73"/>
    <p:sldId id="343" r:id="rId74"/>
    <p:sldId id="336" r:id="rId75"/>
    <p:sldId id="334" r:id="rId76"/>
    <p:sldId id="308" r:id="rId77"/>
    <p:sldId id="361" r:id="rId78"/>
    <p:sldId id="362" r:id="rId79"/>
    <p:sldId id="363" r:id="rId80"/>
    <p:sldId id="364" r:id="rId81"/>
    <p:sldId id="365" r:id="rId82"/>
    <p:sldId id="366" r:id="rId83"/>
    <p:sldId id="367" r:id="rId84"/>
    <p:sldId id="368" r:id="rId85"/>
    <p:sldId id="310" r:id="rId86"/>
    <p:sldId id="340" r:id="rId87"/>
    <p:sldId id="335" r:id="rId88"/>
    <p:sldId id="341" r:id="rId89"/>
    <p:sldId id="342" r:id="rId90"/>
    <p:sldId id="344" r:id="rId91"/>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062" autoAdjust="0"/>
    <p:restoredTop sz="94624" autoAdjust="0"/>
  </p:normalViewPr>
  <p:slideViewPr>
    <p:cSldViewPr>
      <p:cViewPr>
        <p:scale>
          <a:sx n="75" d="100"/>
          <a:sy n="75" d="100"/>
        </p:scale>
        <p:origin x="-1926" y="-86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uan\Documents\NUEVA\TRABAJOS\JUAN\estadisticas%20equidad\BEST%20FEASIBLE%20SUSTAINABLE\cBFSmodels1960-20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uan\Downloads\ethicaleconredistrxGHE.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economicethicalredistributionX.xls"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Juan\Documents\NUEVA\TRABAJOS\JUAN\estadisticas%20equidad\BEST%20FEASIBLE%20SUSTAINABLE\cBFSmodels1960-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uan\Downloads\ethicaleconredistrxGH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uan\Downloads\ethicaleconredistrxGH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'LE and GDP'!$A$238</c:f>
              <c:strCache>
                <c:ptCount val="1"/>
                <c:pt idx="0">
                  <c:v>average</c:v>
                </c:pt>
              </c:strCache>
            </c:strRef>
          </c:tx>
          <c:invertIfNegative val="0"/>
          <c:cat>
            <c:strRef>
              <c:f>'LE and GDP'!$B$237:$BB$237</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'LE and GDP'!$B$238:$BB$238</c:f>
              <c:numCache>
                <c:formatCode>General</c:formatCode>
                <c:ptCount val="53"/>
                <c:pt idx="0">
                  <c:v>53.78433889835825</c:v>
                </c:pt>
                <c:pt idx="1">
                  <c:v>54.351468969494263</c:v>
                </c:pt>
                <c:pt idx="2">
                  <c:v>54.739132473077092</c:v>
                </c:pt>
                <c:pt idx="3">
                  <c:v>55.090263159673249</c:v>
                </c:pt>
                <c:pt idx="4">
                  <c:v>55.562817348990826</c:v>
                </c:pt>
                <c:pt idx="5">
                  <c:v>55.964091989624585</c:v>
                </c:pt>
                <c:pt idx="6">
                  <c:v>56.467621808480196</c:v>
                </c:pt>
                <c:pt idx="7">
                  <c:v>56.86513128813499</c:v>
                </c:pt>
                <c:pt idx="8">
                  <c:v>57.234532107474891</c:v>
                </c:pt>
                <c:pt idx="9">
                  <c:v>57.597051658309454</c:v>
                </c:pt>
                <c:pt idx="10">
                  <c:v>58.004315325789015</c:v>
                </c:pt>
                <c:pt idx="11">
                  <c:v>58.378211412737002</c:v>
                </c:pt>
                <c:pt idx="12">
                  <c:v>58.7579079467071</c:v>
                </c:pt>
                <c:pt idx="13">
                  <c:v>59.118127651808592</c:v>
                </c:pt>
                <c:pt idx="14">
                  <c:v>59.484446571813621</c:v>
                </c:pt>
                <c:pt idx="15">
                  <c:v>59.840752684381442</c:v>
                </c:pt>
                <c:pt idx="16">
                  <c:v>60.205967769287369</c:v>
                </c:pt>
                <c:pt idx="17">
                  <c:v>60.583141333674973</c:v>
                </c:pt>
                <c:pt idx="18">
                  <c:v>60.93914323646063</c:v>
                </c:pt>
                <c:pt idx="19">
                  <c:v>61.314293272011746</c:v>
                </c:pt>
                <c:pt idx="20">
                  <c:v>61.681084698224048</c:v>
                </c:pt>
                <c:pt idx="21">
                  <c:v>62.080296141628224</c:v>
                </c:pt>
                <c:pt idx="22">
                  <c:v>62.473471382690832</c:v>
                </c:pt>
                <c:pt idx="23">
                  <c:v>62.804894023109647</c:v>
                </c:pt>
                <c:pt idx="24">
                  <c:v>63.163439769599883</c:v>
                </c:pt>
                <c:pt idx="25">
                  <c:v>63.469457405304539</c:v>
                </c:pt>
                <c:pt idx="26">
                  <c:v>63.800318598415799</c:v>
                </c:pt>
                <c:pt idx="27">
                  <c:v>64.069802109380745</c:v>
                </c:pt>
                <c:pt idx="28">
                  <c:v>64.287167555826628</c:v>
                </c:pt>
                <c:pt idx="29">
                  <c:v>64.510483440759842</c:v>
                </c:pt>
                <c:pt idx="30">
                  <c:v>64.683972098145503</c:v>
                </c:pt>
                <c:pt idx="31">
                  <c:v>64.876035311568458</c:v>
                </c:pt>
                <c:pt idx="32">
                  <c:v>64.996816453693853</c:v>
                </c:pt>
                <c:pt idx="33">
                  <c:v>65.110555580300897</c:v>
                </c:pt>
                <c:pt idx="34">
                  <c:v>65.265122988576223</c:v>
                </c:pt>
                <c:pt idx="35">
                  <c:v>65.436241740349885</c:v>
                </c:pt>
                <c:pt idx="36">
                  <c:v>65.680689996134731</c:v>
                </c:pt>
                <c:pt idx="37">
                  <c:v>65.930229498367098</c:v>
                </c:pt>
                <c:pt idx="38">
                  <c:v>66.109628125673211</c:v>
                </c:pt>
                <c:pt idx="39">
                  <c:v>66.317281785771002</c:v>
                </c:pt>
                <c:pt idx="40">
                  <c:v>66.603294990462032</c:v>
                </c:pt>
                <c:pt idx="41">
                  <c:v>66.871275061413399</c:v>
                </c:pt>
                <c:pt idx="42">
                  <c:v>67.106268397104458</c:v>
                </c:pt>
                <c:pt idx="43">
                  <c:v>67.367553113162202</c:v>
                </c:pt>
                <c:pt idx="44">
                  <c:v>67.712957051198302</c:v>
                </c:pt>
                <c:pt idx="45">
                  <c:v>67.992048044416151</c:v>
                </c:pt>
                <c:pt idx="46">
                  <c:v>68.335649875460803</c:v>
                </c:pt>
                <c:pt idx="47">
                  <c:v>68.648727732083088</c:v>
                </c:pt>
                <c:pt idx="48">
                  <c:v>68.991426152160344</c:v>
                </c:pt>
                <c:pt idx="49">
                  <c:v>69.332184880906041</c:v>
                </c:pt>
                <c:pt idx="50">
                  <c:v>69.6459119913509</c:v>
                </c:pt>
                <c:pt idx="51">
                  <c:v>69.987216654053825</c:v>
                </c:pt>
                <c:pt idx="52">
                  <c:v>70.266306483542024</c:v>
                </c:pt>
              </c:numCache>
            </c:numRef>
          </c:val>
        </c:ser>
        <c:dLbls>
          <c:showLegendKey val="0"/>
          <c:showVal val="0"/>
          <c:showCatName val="0"/>
          <c:showSerName val="0"/>
          <c:showPercent val="0"/>
          <c:showBubbleSize val="0"/>
        </c:dLbls>
        <c:gapWidth val="150"/>
        <c:axId val="455262592"/>
        <c:axId val="455264128"/>
      </c:barChart>
      <c:catAx>
        <c:axId val="455262592"/>
        <c:scaling>
          <c:orientation val="minMax"/>
        </c:scaling>
        <c:delete val="0"/>
        <c:axPos val="b"/>
        <c:majorTickMark val="out"/>
        <c:minorTickMark val="none"/>
        <c:tickLblPos val="nextTo"/>
        <c:crossAx val="455264128"/>
        <c:crosses val="autoZero"/>
        <c:auto val="1"/>
        <c:lblAlgn val="ctr"/>
        <c:lblOffset val="100"/>
        <c:noMultiLvlLbl val="0"/>
      </c:catAx>
      <c:valAx>
        <c:axId val="455264128"/>
        <c:scaling>
          <c:orientation val="minMax"/>
        </c:scaling>
        <c:delete val="0"/>
        <c:axPos val="l"/>
        <c:majorGridlines/>
        <c:numFmt formatCode="General" sourceLinked="1"/>
        <c:majorTickMark val="out"/>
        <c:minorTickMark val="none"/>
        <c:tickLblPos val="nextTo"/>
        <c:crossAx val="455262592"/>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'global analysis surpl vs def'!$A$37</c:f>
              <c:strCache>
                <c:ptCount val="1"/>
                <c:pt idx="0">
                  <c:v>GDP SURPLUS</c:v>
                </c:pt>
              </c:strCache>
            </c:strRef>
          </c:tx>
          <c:invertIfNegative val="0"/>
          <c:cat>
            <c:strRef>
              <c:f>'global analysis surpl vs def'!$B$36:$Y$36</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def'!$B$37:$Y$37</c:f>
              <c:numCache>
                <c:formatCode>General</c:formatCode>
                <c:ptCount val="24"/>
                <c:pt idx="0">
                  <c:v>24583412925816.875</c:v>
                </c:pt>
                <c:pt idx="1">
                  <c:v>25235895114818.555</c:v>
                </c:pt>
                <c:pt idx="2">
                  <c:v>25961633038154.57</c:v>
                </c:pt>
                <c:pt idx="3">
                  <c:v>26681412365128.258</c:v>
                </c:pt>
                <c:pt idx="4">
                  <c:v>27599922552473.738</c:v>
                </c:pt>
                <c:pt idx="5">
                  <c:v>28122067890749.508</c:v>
                </c:pt>
                <c:pt idx="6">
                  <c:v>29077576047575.559</c:v>
                </c:pt>
                <c:pt idx="7">
                  <c:v>30423142436888.84</c:v>
                </c:pt>
                <c:pt idx="8">
                  <c:v>30873159770353.922</c:v>
                </c:pt>
                <c:pt idx="9">
                  <c:v>31466007905389.125</c:v>
                </c:pt>
                <c:pt idx="10">
                  <c:v>32092193574175.605</c:v>
                </c:pt>
                <c:pt idx="11">
                  <c:v>33112456327438.09</c:v>
                </c:pt>
                <c:pt idx="12">
                  <c:v>33858438377767.277</c:v>
                </c:pt>
                <c:pt idx="13">
                  <c:v>34740816681859.121</c:v>
                </c:pt>
                <c:pt idx="14">
                  <c:v>35507372276480.047</c:v>
                </c:pt>
                <c:pt idx="15">
                  <c:v>35333221449078.57</c:v>
                </c:pt>
                <c:pt idx="16">
                  <c:v>33688892735850.766</c:v>
                </c:pt>
                <c:pt idx="17">
                  <c:v>34605819757925.121</c:v>
                </c:pt>
                <c:pt idx="18">
                  <c:v>34938231982433.645</c:v>
                </c:pt>
                <c:pt idx="19">
                  <c:v>36607570510322.75</c:v>
                </c:pt>
                <c:pt idx="20">
                  <c:v>36773365760580.562</c:v>
                </c:pt>
                <c:pt idx="21">
                  <c:v>34938231982433.645</c:v>
                </c:pt>
                <c:pt idx="22">
                  <c:v>36607570510322.75</c:v>
                </c:pt>
                <c:pt idx="23">
                  <c:v>36773365760580.562</c:v>
                </c:pt>
              </c:numCache>
            </c:numRef>
          </c:val>
        </c:ser>
        <c:ser>
          <c:idx val="1"/>
          <c:order val="1"/>
          <c:tx>
            <c:strRef>
              <c:f>'global analysis surpl vs def'!$A$38</c:f>
              <c:strCache>
                <c:ptCount val="1"/>
                <c:pt idx="0">
                  <c:v>GDP DEFICIT</c:v>
                </c:pt>
              </c:strCache>
            </c:strRef>
          </c:tx>
          <c:invertIfNegative val="0"/>
          <c:cat>
            <c:strRef>
              <c:f>'global analysis surpl vs def'!$B$36:$Y$36</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def'!$B$38:$Y$38</c:f>
              <c:numCache>
                <c:formatCode>General</c:formatCode>
                <c:ptCount val="24"/>
                <c:pt idx="0">
                  <c:v>-7356682600474.2129</c:v>
                </c:pt>
                <c:pt idx="1">
                  <c:v>-7214113525411.8145</c:v>
                </c:pt>
                <c:pt idx="2">
                  <c:v>-7427882238442.6387</c:v>
                </c:pt>
                <c:pt idx="3">
                  <c:v>-7522305967722.9404</c:v>
                </c:pt>
                <c:pt idx="4">
                  <c:v>-7882053457228.7871</c:v>
                </c:pt>
                <c:pt idx="5">
                  <c:v>-7987673720226.541</c:v>
                </c:pt>
                <c:pt idx="6">
                  <c:v>-8272341098189.3779</c:v>
                </c:pt>
                <c:pt idx="7">
                  <c:v>-8651432625111.7422</c:v>
                </c:pt>
                <c:pt idx="8">
                  <c:v>-9232623738872.9258</c:v>
                </c:pt>
                <c:pt idx="9">
                  <c:v>-9436853932421.8789</c:v>
                </c:pt>
                <c:pt idx="10">
                  <c:v>-9508763845149.6172</c:v>
                </c:pt>
                <c:pt idx="11">
                  <c:v>-9494036817797.793</c:v>
                </c:pt>
                <c:pt idx="12">
                  <c:v>-9349078273477.043</c:v>
                </c:pt>
                <c:pt idx="13">
                  <c:v>-9632229132730.127</c:v>
                </c:pt>
                <c:pt idx="14">
                  <c:v>-10155686504525.211</c:v>
                </c:pt>
                <c:pt idx="15">
                  <c:v>-10894831937933.48</c:v>
                </c:pt>
                <c:pt idx="16">
                  <c:v>-11664206837771.408</c:v>
                </c:pt>
                <c:pt idx="17">
                  <c:v>-12451928760882.687</c:v>
                </c:pt>
                <c:pt idx="18">
                  <c:v>-13320935093567.703</c:v>
                </c:pt>
                <c:pt idx="19">
                  <c:v>-13383574264238.312</c:v>
                </c:pt>
                <c:pt idx="20">
                  <c:v>-13936416174932.727</c:v>
                </c:pt>
                <c:pt idx="21">
                  <c:v>-14894943702444.152</c:v>
                </c:pt>
                <c:pt idx="22">
                  <c:v>-11950152037315.729</c:v>
                </c:pt>
                <c:pt idx="23">
                  <c:v>-12541675322016.873</c:v>
                </c:pt>
              </c:numCache>
            </c:numRef>
          </c:val>
        </c:ser>
        <c:dLbls>
          <c:showLegendKey val="0"/>
          <c:showVal val="0"/>
          <c:showCatName val="0"/>
          <c:showSerName val="0"/>
          <c:showPercent val="0"/>
          <c:showBubbleSize val="0"/>
        </c:dLbls>
        <c:gapWidth val="150"/>
        <c:axId val="214626688"/>
        <c:axId val="214628224"/>
      </c:barChart>
      <c:catAx>
        <c:axId val="214626688"/>
        <c:scaling>
          <c:orientation val="minMax"/>
        </c:scaling>
        <c:delete val="0"/>
        <c:axPos val="b"/>
        <c:majorTickMark val="out"/>
        <c:minorTickMark val="none"/>
        <c:tickLblPos val="nextTo"/>
        <c:crossAx val="214628224"/>
        <c:crosses val="autoZero"/>
        <c:auto val="1"/>
        <c:lblAlgn val="ctr"/>
        <c:lblOffset val="100"/>
        <c:noMultiLvlLbl val="0"/>
      </c:catAx>
      <c:valAx>
        <c:axId val="214628224"/>
        <c:scaling>
          <c:orientation val="minMax"/>
        </c:scaling>
        <c:delete val="0"/>
        <c:axPos val="l"/>
        <c:majorGridlines/>
        <c:numFmt formatCode="General" sourceLinked="1"/>
        <c:majorTickMark val="out"/>
        <c:minorTickMark val="none"/>
        <c:tickLblPos val="nextTo"/>
        <c:crossAx val="21462668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'global analysis surpl vs def'!$A$43</c:f>
              <c:strCache>
                <c:ptCount val="1"/>
                <c:pt idx="0">
                  <c:v>Remaining surplus</c:v>
                </c:pt>
              </c:strCache>
            </c:strRef>
          </c:tx>
          <c:invertIfNegative val="0"/>
          <c:cat>
            <c:strRef>
              <c:f>'global analysis surpl vs def'!$B$42:$Y$42</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def'!$B$43:$Y$43</c:f>
              <c:numCache>
                <c:formatCode>General</c:formatCode>
                <c:ptCount val="24"/>
                <c:pt idx="0">
                  <c:v>17226730325342.662</c:v>
                </c:pt>
                <c:pt idx="1">
                  <c:v>18021781589406.734</c:v>
                </c:pt>
                <c:pt idx="2">
                  <c:v>18533750799711.93</c:v>
                </c:pt>
                <c:pt idx="3">
                  <c:v>19159106397405.324</c:v>
                </c:pt>
                <c:pt idx="4">
                  <c:v>19717869095244.953</c:v>
                </c:pt>
                <c:pt idx="5">
                  <c:v>20134394170522.957</c:v>
                </c:pt>
                <c:pt idx="6">
                  <c:v>20805234949386.18</c:v>
                </c:pt>
                <c:pt idx="7">
                  <c:v>21771709811777.09</c:v>
                </c:pt>
                <c:pt idx="8">
                  <c:v>21640536031480.996</c:v>
                </c:pt>
                <c:pt idx="9">
                  <c:v>22029153972967.25</c:v>
                </c:pt>
                <c:pt idx="10">
                  <c:v>22583429729025.977</c:v>
                </c:pt>
                <c:pt idx="11">
                  <c:v>23618419509640.297</c:v>
                </c:pt>
                <c:pt idx="12">
                  <c:v>24509360104290.234</c:v>
                </c:pt>
                <c:pt idx="13">
                  <c:v>25108587549128.977</c:v>
                </c:pt>
                <c:pt idx="14">
                  <c:v>25351685771954.84</c:v>
                </c:pt>
                <c:pt idx="15">
                  <c:v>24438389511145.109</c:v>
                </c:pt>
                <c:pt idx="16">
                  <c:v>22024685898079.359</c:v>
                </c:pt>
                <c:pt idx="17">
                  <c:v>22153890997042.43</c:v>
                </c:pt>
                <c:pt idx="18">
                  <c:v>21617296888865.937</c:v>
                </c:pt>
                <c:pt idx="19">
                  <c:v>23223996246084.437</c:v>
                </c:pt>
                <c:pt idx="20">
                  <c:v>22836949585647.84</c:v>
                </c:pt>
                <c:pt idx="21">
                  <c:v>20043288279989.492</c:v>
                </c:pt>
                <c:pt idx="22">
                  <c:v>24657418473007</c:v>
                </c:pt>
                <c:pt idx="23">
                  <c:v>24231690438563.711</c:v>
                </c:pt>
              </c:numCache>
            </c:numRef>
          </c:val>
        </c:ser>
        <c:ser>
          <c:idx val="1"/>
          <c:order val="1"/>
          <c:tx>
            <c:strRef>
              <c:f>'global analysis surpl vs def'!$A$44</c:f>
              <c:strCache>
                <c:ptCount val="1"/>
                <c:pt idx="0">
                  <c:v>Surplus for deficit</c:v>
                </c:pt>
              </c:strCache>
            </c:strRef>
          </c:tx>
          <c:invertIfNegative val="0"/>
          <c:cat>
            <c:strRef>
              <c:f>'global analysis surpl vs def'!$B$42:$Y$42</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def'!$B$44:$Y$44</c:f>
              <c:numCache>
                <c:formatCode>General</c:formatCode>
                <c:ptCount val="24"/>
                <c:pt idx="0">
                  <c:v>7356682600474.2129</c:v>
                </c:pt>
                <c:pt idx="1">
                  <c:v>7214113525411.8145</c:v>
                </c:pt>
                <c:pt idx="2">
                  <c:v>7427882238442.6387</c:v>
                </c:pt>
                <c:pt idx="3">
                  <c:v>7522305967722.9404</c:v>
                </c:pt>
                <c:pt idx="4">
                  <c:v>7882053457228.7871</c:v>
                </c:pt>
                <c:pt idx="5">
                  <c:v>7987673720226.541</c:v>
                </c:pt>
                <c:pt idx="6">
                  <c:v>8272341098189.3779</c:v>
                </c:pt>
                <c:pt idx="7">
                  <c:v>8651432625111.7422</c:v>
                </c:pt>
                <c:pt idx="8">
                  <c:v>9232623738872.9258</c:v>
                </c:pt>
                <c:pt idx="9">
                  <c:v>9436853932421.8789</c:v>
                </c:pt>
                <c:pt idx="10">
                  <c:v>9508763845149.6172</c:v>
                </c:pt>
                <c:pt idx="11">
                  <c:v>9494036817797.793</c:v>
                </c:pt>
                <c:pt idx="12">
                  <c:v>9349078273477.043</c:v>
                </c:pt>
                <c:pt idx="13">
                  <c:v>9632229132730.127</c:v>
                </c:pt>
                <c:pt idx="14">
                  <c:v>10155686504525.211</c:v>
                </c:pt>
                <c:pt idx="15">
                  <c:v>10894831937933.48</c:v>
                </c:pt>
                <c:pt idx="16">
                  <c:v>11664206837771.408</c:v>
                </c:pt>
                <c:pt idx="17">
                  <c:v>12451928760882.687</c:v>
                </c:pt>
                <c:pt idx="18">
                  <c:v>13320935093567.703</c:v>
                </c:pt>
                <c:pt idx="19">
                  <c:v>13383574264238.312</c:v>
                </c:pt>
                <c:pt idx="20">
                  <c:v>13936416174932.727</c:v>
                </c:pt>
                <c:pt idx="21">
                  <c:v>14894943702444.152</c:v>
                </c:pt>
                <c:pt idx="22">
                  <c:v>11950152037315.729</c:v>
                </c:pt>
                <c:pt idx="23">
                  <c:v>12541675322016.873</c:v>
                </c:pt>
              </c:numCache>
            </c:numRef>
          </c:val>
        </c:ser>
        <c:dLbls>
          <c:showLegendKey val="0"/>
          <c:showVal val="0"/>
          <c:showCatName val="0"/>
          <c:showSerName val="0"/>
          <c:showPercent val="0"/>
          <c:showBubbleSize val="0"/>
        </c:dLbls>
        <c:gapWidth val="150"/>
        <c:overlap val="100"/>
        <c:axId val="214640896"/>
        <c:axId val="214659072"/>
      </c:barChart>
      <c:catAx>
        <c:axId val="214640896"/>
        <c:scaling>
          <c:orientation val="minMax"/>
        </c:scaling>
        <c:delete val="0"/>
        <c:axPos val="b"/>
        <c:majorTickMark val="out"/>
        <c:minorTickMark val="none"/>
        <c:tickLblPos val="nextTo"/>
        <c:crossAx val="214659072"/>
        <c:crosses val="autoZero"/>
        <c:auto val="1"/>
        <c:lblAlgn val="ctr"/>
        <c:lblOffset val="100"/>
        <c:noMultiLvlLbl val="0"/>
      </c:catAx>
      <c:valAx>
        <c:axId val="214659072"/>
        <c:scaling>
          <c:orientation val="minMax"/>
        </c:scaling>
        <c:delete val="0"/>
        <c:axPos val="l"/>
        <c:majorGridlines/>
        <c:numFmt formatCode="0%" sourceLinked="1"/>
        <c:majorTickMark val="out"/>
        <c:minorTickMark val="none"/>
        <c:tickLblPos val="nextTo"/>
        <c:crossAx val="2146408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lineMarker"/>
        <c:varyColors val="0"/>
        <c:ser>
          <c:idx val="0"/>
          <c:order val="0"/>
          <c:tx>
            <c:strRef>
              <c:f>'corr ODA rec vs defcit'!$C$1</c:f>
              <c:strCache>
                <c:ptCount val="1"/>
                <c:pt idx="0">
                  <c:v>ODA 2012</c:v>
                </c:pt>
              </c:strCache>
            </c:strRef>
          </c:tx>
          <c:spPr>
            <a:ln w="28575">
              <a:noFill/>
            </a:ln>
          </c:spPr>
          <c:trendline>
            <c:trendlineType val="linear"/>
            <c:dispRSqr val="1"/>
            <c:dispEq val="1"/>
            <c:trendlineLbl>
              <c:layout/>
              <c:numFmt formatCode="General" sourceLinked="0"/>
            </c:trendlineLbl>
          </c:trendline>
          <c:xVal>
            <c:numRef>
              <c:f>'corr ODA rec vs defcit'!$B$2:$B$270</c:f>
              <c:numCache>
                <c:formatCode>General</c:formatCode>
                <c:ptCount val="269"/>
                <c:pt idx="0">
                  <c:v>111266654024.22484</c:v>
                </c:pt>
                <c:pt idx="1">
                  <c:v>280677709056.24469</c:v>
                </c:pt>
                <c:pt idx="2">
                  <c:v>355806845725.35266</c:v>
                </c:pt>
                <c:pt idx="4">
                  <c:v>254590349654.24084</c:v>
                </c:pt>
                <c:pt idx="5">
                  <c:v>175074713667.33621</c:v>
                </c:pt>
                <c:pt idx="6">
                  <c:v>153409156639.97327</c:v>
                </c:pt>
                <c:pt idx="7">
                  <c:v>63331170100.721199</c:v>
                </c:pt>
                <c:pt idx="8">
                  <c:v>549283500129.06616</c:v>
                </c:pt>
                <c:pt idx="9">
                  <c:v>94032202475.558762</c:v>
                </c:pt>
                <c:pt idx="10">
                  <c:v>604641810374.10803</c:v>
                </c:pt>
                <c:pt idx="11">
                  <c:v>10858388081.499136</c:v>
                </c:pt>
                <c:pt idx="12">
                  <c:v>526355517433.01807</c:v>
                </c:pt>
                <c:pt idx="13">
                  <c:v>86690888463.380203</c:v>
                </c:pt>
                <c:pt idx="14">
                  <c:v>208920190042.32828</c:v>
                </c:pt>
                <c:pt idx="16">
                  <c:v>3740434897125.2412</c:v>
                </c:pt>
                <c:pt idx="17">
                  <c:v>136021500958.9147</c:v>
                </c:pt>
                <c:pt idx="19">
                  <c:v>54817284776.520775</c:v>
                </c:pt>
                <c:pt idx="20">
                  <c:v>8271559072.9402056</c:v>
                </c:pt>
                <c:pt idx="21">
                  <c:v>54586371118.820732</c:v>
                </c:pt>
                <c:pt idx="23">
                  <c:v>37516348109.649132</c:v>
                </c:pt>
                <c:pt idx="24">
                  <c:v>61857252932.584778</c:v>
                </c:pt>
                <c:pt idx="25">
                  <c:v>60161954865.395515</c:v>
                </c:pt>
                <c:pt idx="26">
                  <c:v>1977633041.5206151</c:v>
                </c:pt>
                <c:pt idx="27">
                  <c:v>45986701778.92495</c:v>
                </c:pt>
                <c:pt idx="29">
                  <c:v>2400287115.3588552</c:v>
                </c:pt>
                <c:pt idx="30">
                  <c:v>54476361215.342903</c:v>
                </c:pt>
                <c:pt idx="31">
                  <c:v>50794005310.254761</c:v>
                </c:pt>
                <c:pt idx="33">
                  <c:v>123134216717.47566</c:v>
                </c:pt>
                <c:pt idx="34">
                  <c:v>47149253080.182434</c:v>
                </c:pt>
                <c:pt idx="35">
                  <c:v>66195052798.960533</c:v>
                </c:pt>
                <c:pt idx="36">
                  <c:v>43158836533.736328</c:v>
                </c:pt>
                <c:pt idx="37">
                  <c:v>51666560578.949142</c:v>
                </c:pt>
                <c:pt idx="38">
                  <c:v>103001181279.1918</c:v>
                </c:pt>
                <c:pt idx="39">
                  <c:v>93632386022.32605</c:v>
                </c:pt>
                <c:pt idx="42">
                  <c:v>81541877009.695663</c:v>
                </c:pt>
                <c:pt idx="43">
                  <c:v>22012632441.23605</c:v>
                </c:pt>
                <c:pt idx="44">
                  <c:v>9267235483.4345856</c:v>
                </c:pt>
                <c:pt idx="45">
                  <c:v>30312745176.116962</c:v>
                </c:pt>
                <c:pt idx="46">
                  <c:v>69087203448.918579</c:v>
                </c:pt>
                <c:pt idx="47">
                  <c:v>20463945453.580875</c:v>
                </c:pt>
                <c:pt idx="48">
                  <c:v>3023455786.4948616</c:v>
                </c:pt>
                <c:pt idx="49">
                  <c:v>16225696099.889648</c:v>
                </c:pt>
                <c:pt idx="50">
                  <c:v>2369422251.6042004</c:v>
                </c:pt>
                <c:pt idx="51">
                  <c:v>16906334031.631748</c:v>
                </c:pt>
                <c:pt idx="52">
                  <c:v>39345294968.314423</c:v>
                </c:pt>
                <c:pt idx="53">
                  <c:v>35980004577.64045</c:v>
                </c:pt>
                <c:pt idx="55">
                  <c:v>46038059336.492844</c:v>
                </c:pt>
                <c:pt idx="56">
                  <c:v>42450942184.335648</c:v>
                </c:pt>
                <c:pt idx="57">
                  <c:v>11050692719.938438</c:v>
                </c:pt>
                <c:pt idx="58">
                  <c:v>20022397716.2822</c:v>
                </c:pt>
                <c:pt idx="59">
                  <c:v>7037234595.699769</c:v>
                </c:pt>
                <c:pt idx="60">
                  <c:v>22195175247.445518</c:v>
                </c:pt>
                <c:pt idx="62">
                  <c:v>22864011009.650597</c:v>
                </c:pt>
                <c:pt idx="63">
                  <c:v>12614037827.572346</c:v>
                </c:pt>
                <c:pt idx="64">
                  <c:v>29546308019.084492</c:v>
                </c:pt>
                <c:pt idx="65">
                  <c:v>7661929103.4362917</c:v>
                </c:pt>
                <c:pt idx="66">
                  <c:v>86513984088.053284</c:v>
                </c:pt>
                <c:pt idx="67">
                  <c:v>430197619.74512422</c:v>
                </c:pt>
                <c:pt idx="68">
                  <c:v>43967926207.188782</c:v>
                </c:pt>
                <c:pt idx="69">
                  <c:v>9604415215.319561</c:v>
                </c:pt>
                <c:pt idx="70">
                  <c:v>1672939427.7937491</c:v>
                </c:pt>
                <c:pt idx="71">
                  <c:v>27641110345.653584</c:v>
                </c:pt>
                <c:pt idx="72">
                  <c:v>3876118048.2764587</c:v>
                </c:pt>
                <c:pt idx="73">
                  <c:v>6592989559.0988789</c:v>
                </c:pt>
                <c:pt idx="74">
                  <c:v>5672534454.4826813</c:v>
                </c:pt>
                <c:pt idx="77">
                  <c:v>98314121323.210312</c:v>
                </c:pt>
                <c:pt idx="78">
                  <c:v>691311957.06245506</c:v>
                </c:pt>
                <c:pt idx="79">
                  <c:v>31297628757.726677</c:v>
                </c:pt>
                <c:pt idx="80">
                  <c:v>24801331622.339722</c:v>
                </c:pt>
                <c:pt idx="81">
                  <c:v>7019593813.5409813</c:v>
                </c:pt>
                <c:pt idx="82">
                  <c:v>16731270668.453653</c:v>
                </c:pt>
                <c:pt idx="83">
                  <c:v>1084903870665.1395</c:v>
                </c:pt>
                <c:pt idx="86">
                  <c:v>1613878236.4748809</c:v>
                </c:pt>
                <c:pt idx="87">
                  <c:v>8978963088.1478004</c:v>
                </c:pt>
                <c:pt idx="88">
                  <c:v>1422215606.1794345</c:v>
                </c:pt>
                <c:pt idx="89">
                  <c:v>59507583313.444107</c:v>
                </c:pt>
                <c:pt idx="90">
                  <c:v>2582531501.9179687</c:v>
                </c:pt>
                <c:pt idx="91">
                  <c:v>35886371485.168434</c:v>
                </c:pt>
                <c:pt idx="92">
                  <c:v>6633541054.3182516</c:v>
                </c:pt>
                <c:pt idx="93">
                  <c:v>9559177595.9394569</c:v>
                </c:pt>
                <c:pt idx="94">
                  <c:v>24200684296.07008</c:v>
                </c:pt>
                <c:pt idx="97">
                  <c:v>338303258.01055521</c:v>
                </c:pt>
                <c:pt idx="98">
                  <c:v>176296123.86630848</c:v>
                </c:pt>
                <c:pt idx="99">
                  <c:v>2283473809.815577</c:v>
                </c:pt>
                <c:pt idx="100">
                  <c:v>471511090.87818348</c:v>
                </c:pt>
                <c:pt idx="101">
                  <c:v>16249461892.710388</c:v>
                </c:pt>
                <c:pt idx="104">
                  <c:v>506790071.9576326</c:v>
                </c:pt>
                <c:pt idx="106">
                  <c:v>2152137673.0659533</c:v>
                </c:pt>
                <c:pt idx="109">
                  <c:v>6220103026.4139977</c:v>
                </c:pt>
                <c:pt idx="110">
                  <c:v>156323267.34218162</c:v>
                </c:pt>
                <c:pt idx="111">
                  <c:v>64626728.261623517</c:v>
                </c:pt>
                <c:pt idx="114">
                  <c:v>2541219420.5963182</c:v>
                </c:pt>
                <c:pt idx="115">
                  <c:v>596320788039.99475</c:v>
                </c:pt>
                <c:pt idx="116">
                  <c:v>301126896.27693397</c:v>
                </c:pt>
                <c:pt idx="119">
                  <c:v>596909371.24750209</c:v>
                </c:pt>
                <c:pt idx="122">
                  <c:v>4542302209.4466515</c:v>
                </c:pt>
                <c:pt idx="128">
                  <c:v>15025479.914611975</c:v>
                </c:pt>
                <c:pt idx="137">
                  <c:v>255953227635.04385</c:v>
                </c:pt>
                <c:pt idx="216">
                  <c:v>50635482001.167732</c:v>
                </c:pt>
                <c:pt idx="226">
                  <c:v>0</c:v>
                </c:pt>
                <c:pt idx="227">
                  <c:v>0</c:v>
                </c:pt>
                <c:pt idx="228">
                  <c:v>0</c:v>
                </c:pt>
                <c:pt idx="229">
                  <c:v>0</c:v>
                </c:pt>
                <c:pt idx="231">
                  <c:v>1456708460330.8887</c:v>
                </c:pt>
                <c:pt idx="233">
                  <c:v>0</c:v>
                </c:pt>
                <c:pt idx="240">
                  <c:v>0</c:v>
                </c:pt>
                <c:pt idx="241">
                  <c:v>0</c:v>
                </c:pt>
                <c:pt idx="245">
                  <c:v>542169124515.03253</c:v>
                </c:pt>
                <c:pt idx="249">
                  <c:v>13411538697.015017</c:v>
                </c:pt>
                <c:pt idx="250">
                  <c:v>3588425963.0602818</c:v>
                </c:pt>
                <c:pt idx="253">
                  <c:v>0</c:v>
                </c:pt>
                <c:pt idx="254">
                  <c:v>0</c:v>
                </c:pt>
                <c:pt idx="256">
                  <c:v>0</c:v>
                </c:pt>
              </c:numCache>
            </c:numRef>
          </c:xVal>
          <c:yVal>
            <c:numRef>
              <c:f>'corr ODA rec vs defcit'!$C$2:$C$270</c:f>
              <c:numCache>
                <c:formatCode>0</c:formatCode>
                <c:ptCount val="269"/>
                <c:pt idx="0">
                  <c:v>6725030000</c:v>
                </c:pt>
                <c:pt idx="1">
                  <c:v>4115779999.9999995</c:v>
                </c:pt>
                <c:pt idx="2">
                  <c:v>3261320000.0000005</c:v>
                </c:pt>
                <c:pt idx="3">
                  <c:v>3033130000</c:v>
                </c:pt>
                <c:pt idx="4">
                  <c:v>2859380000</c:v>
                </c:pt>
                <c:pt idx="5">
                  <c:v>2831890000</c:v>
                </c:pt>
                <c:pt idx="6">
                  <c:v>2654080000</c:v>
                </c:pt>
                <c:pt idx="7">
                  <c:v>2635630000</c:v>
                </c:pt>
                <c:pt idx="8">
                  <c:v>2152090000</c:v>
                </c:pt>
                <c:pt idx="9">
                  <c:v>2096919999.9999998</c:v>
                </c:pt>
                <c:pt idx="10">
                  <c:v>2019060000</c:v>
                </c:pt>
                <c:pt idx="11">
                  <c:v>2001390000</c:v>
                </c:pt>
                <c:pt idx="12">
                  <c:v>1915820000</c:v>
                </c:pt>
                <c:pt idx="13">
                  <c:v>1807910000.0000002</c:v>
                </c:pt>
                <c:pt idx="14">
                  <c:v>1806630000</c:v>
                </c:pt>
                <c:pt idx="15">
                  <c:v>1671520000</c:v>
                </c:pt>
                <c:pt idx="16">
                  <c:v>1667630000</c:v>
                </c:pt>
                <c:pt idx="17">
                  <c:v>1655190000</c:v>
                </c:pt>
                <c:pt idx="18">
                  <c:v>1578000000</c:v>
                </c:pt>
                <c:pt idx="19">
                  <c:v>1480360000</c:v>
                </c:pt>
                <c:pt idx="20">
                  <c:v>1416970000</c:v>
                </c:pt>
                <c:pt idx="21">
                  <c:v>1300790000</c:v>
                </c:pt>
                <c:pt idx="22">
                  <c:v>1288220000</c:v>
                </c:pt>
                <c:pt idx="23">
                  <c:v>1275190000</c:v>
                </c:pt>
                <c:pt idx="24">
                  <c:v>1174600000</c:v>
                </c:pt>
                <c:pt idx="25">
                  <c:v>1158540000</c:v>
                </c:pt>
                <c:pt idx="26">
                  <c:v>1089870000</c:v>
                </c:pt>
                <c:pt idx="27">
                  <c:v>1080180000</c:v>
                </c:pt>
                <c:pt idx="28">
                  <c:v>1067150000.0000002</c:v>
                </c:pt>
                <c:pt idx="29">
                  <c:v>1017020000</c:v>
                </c:pt>
                <c:pt idx="30">
                  <c:v>1001300000</c:v>
                </c:pt>
                <c:pt idx="31">
                  <c:v>1001220000</c:v>
                </c:pt>
                <c:pt idx="32">
                  <c:v>998620000</c:v>
                </c:pt>
                <c:pt idx="33">
                  <c:v>983219999.99999881</c:v>
                </c:pt>
                <c:pt idx="34">
                  <c:v>957720000</c:v>
                </c:pt>
                <c:pt idx="35">
                  <c:v>901870000</c:v>
                </c:pt>
                <c:pt idx="36">
                  <c:v>878990000</c:v>
                </c:pt>
                <c:pt idx="37">
                  <c:v>807410000</c:v>
                </c:pt>
                <c:pt idx="38">
                  <c:v>769720000</c:v>
                </c:pt>
                <c:pt idx="39">
                  <c:v>769230000</c:v>
                </c:pt>
                <c:pt idx="40">
                  <c:v>764469999.99999988</c:v>
                </c:pt>
                <c:pt idx="41">
                  <c:v>710240000</c:v>
                </c:pt>
                <c:pt idx="42">
                  <c:v>709390000</c:v>
                </c:pt>
                <c:pt idx="43">
                  <c:v>664840000</c:v>
                </c:pt>
                <c:pt idx="44">
                  <c:v>662210000</c:v>
                </c:pt>
                <c:pt idx="45">
                  <c:v>658630000</c:v>
                </c:pt>
                <c:pt idx="46">
                  <c:v>596240000</c:v>
                </c:pt>
                <c:pt idx="47">
                  <c:v>571530000</c:v>
                </c:pt>
                <c:pt idx="48">
                  <c:v>571130000</c:v>
                </c:pt>
                <c:pt idx="49">
                  <c:v>570970000</c:v>
                </c:pt>
                <c:pt idx="50">
                  <c:v>567680000</c:v>
                </c:pt>
                <c:pt idx="51">
                  <c:v>532380000</c:v>
                </c:pt>
                <c:pt idx="52">
                  <c:v>522740000</c:v>
                </c:pt>
                <c:pt idx="53">
                  <c:v>511330000</c:v>
                </c:pt>
                <c:pt idx="54">
                  <c:v>504050000</c:v>
                </c:pt>
                <c:pt idx="55">
                  <c:v>487500000.00000006</c:v>
                </c:pt>
                <c:pt idx="56">
                  <c:v>478590000</c:v>
                </c:pt>
                <c:pt idx="57">
                  <c:v>473080000.00000006</c:v>
                </c:pt>
                <c:pt idx="58">
                  <c:v>472910000</c:v>
                </c:pt>
                <c:pt idx="59">
                  <c:v>448780000</c:v>
                </c:pt>
                <c:pt idx="60">
                  <c:v>442820000.00000006</c:v>
                </c:pt>
                <c:pt idx="61">
                  <c:v>417810000</c:v>
                </c:pt>
                <c:pt idx="62">
                  <c:v>408920000</c:v>
                </c:pt>
                <c:pt idx="63">
                  <c:v>408310000</c:v>
                </c:pt>
                <c:pt idx="64">
                  <c:v>393910000</c:v>
                </c:pt>
                <c:pt idx="65">
                  <c:v>393820000</c:v>
                </c:pt>
                <c:pt idx="66">
                  <c:v>378690000</c:v>
                </c:pt>
                <c:pt idx="67">
                  <c:v>341620000</c:v>
                </c:pt>
                <c:pt idx="68">
                  <c:v>339650000</c:v>
                </c:pt>
                <c:pt idx="69">
                  <c:v>337609999.99999911</c:v>
                </c:pt>
                <c:pt idx="70">
                  <c:v>304980000</c:v>
                </c:pt>
                <c:pt idx="71">
                  <c:v>299430000</c:v>
                </c:pt>
                <c:pt idx="72">
                  <c:v>283070000</c:v>
                </c:pt>
                <c:pt idx="73">
                  <c:v>282680000</c:v>
                </c:pt>
                <c:pt idx="74">
                  <c:v>272770000</c:v>
                </c:pt>
                <c:pt idx="75">
                  <c:v>264860000</c:v>
                </c:pt>
                <c:pt idx="76">
                  <c:v>261300000</c:v>
                </c:pt>
                <c:pt idx="77">
                  <c:v>255259999.99999997</c:v>
                </c:pt>
                <c:pt idx="78">
                  <c:v>246140000</c:v>
                </c:pt>
                <c:pt idx="79">
                  <c:v>242350000</c:v>
                </c:pt>
                <c:pt idx="80">
                  <c:v>241460000.00000003</c:v>
                </c:pt>
                <c:pt idx="81">
                  <c:v>230400000</c:v>
                </c:pt>
                <c:pt idx="82">
                  <c:v>227250000</c:v>
                </c:pt>
                <c:pt idx="83">
                  <c:v>194130000</c:v>
                </c:pt>
                <c:pt idx="84">
                  <c:v>178920000</c:v>
                </c:pt>
                <c:pt idx="85">
                  <c:v>177890000</c:v>
                </c:pt>
                <c:pt idx="86">
                  <c:v>161280000</c:v>
                </c:pt>
                <c:pt idx="87">
                  <c:v>149430000</c:v>
                </c:pt>
                <c:pt idx="88">
                  <c:v>148940000</c:v>
                </c:pt>
                <c:pt idx="89">
                  <c:v>148890000</c:v>
                </c:pt>
                <c:pt idx="90">
                  <c:v>146590000</c:v>
                </c:pt>
                <c:pt idx="91">
                  <c:v>144500000</c:v>
                </c:pt>
                <c:pt idx="92">
                  <c:v>138800000</c:v>
                </c:pt>
                <c:pt idx="93">
                  <c:v>138600000</c:v>
                </c:pt>
                <c:pt idx="94">
                  <c:v>133780000.00000001</c:v>
                </c:pt>
                <c:pt idx="95">
                  <c:v>129640000</c:v>
                </c:pt>
                <c:pt idx="96">
                  <c:v>125510000</c:v>
                </c:pt>
                <c:pt idx="97">
                  <c:v>120670000.00000001</c:v>
                </c:pt>
                <c:pt idx="98">
                  <c:v>115040000</c:v>
                </c:pt>
                <c:pt idx="99">
                  <c:v>114450000</c:v>
                </c:pt>
                <c:pt idx="100">
                  <c:v>107340000</c:v>
                </c:pt>
                <c:pt idx="101">
                  <c:v>104410000</c:v>
                </c:pt>
                <c:pt idx="102">
                  <c:v>103220000</c:v>
                </c:pt>
                <c:pt idx="103">
                  <c:v>103220000</c:v>
                </c:pt>
                <c:pt idx="104">
                  <c:v>101420000</c:v>
                </c:pt>
                <c:pt idx="105">
                  <c:v>98140000</c:v>
                </c:pt>
                <c:pt idx="106">
                  <c:v>88150000.000000015</c:v>
                </c:pt>
                <c:pt idx="107">
                  <c:v>87850000</c:v>
                </c:pt>
                <c:pt idx="108">
                  <c:v>87090000</c:v>
                </c:pt>
                <c:pt idx="109">
                  <c:v>78870000</c:v>
                </c:pt>
                <c:pt idx="110">
                  <c:v>78260000</c:v>
                </c:pt>
                <c:pt idx="111">
                  <c:v>76010000</c:v>
                </c:pt>
                <c:pt idx="112">
                  <c:v>73860000</c:v>
                </c:pt>
                <c:pt idx="113">
                  <c:v>73200000</c:v>
                </c:pt>
                <c:pt idx="114">
                  <c:v>68670000</c:v>
                </c:pt>
                <c:pt idx="115">
                  <c:v>67810000</c:v>
                </c:pt>
                <c:pt idx="116">
                  <c:v>64660000</c:v>
                </c:pt>
                <c:pt idx="117">
                  <c:v>58010000.000000007</c:v>
                </c:pt>
                <c:pt idx="118">
                  <c:v>50770000</c:v>
                </c:pt>
                <c:pt idx="119">
                  <c:v>48790000.000000007</c:v>
                </c:pt>
                <c:pt idx="120">
                  <c:v>48130000</c:v>
                </c:pt>
                <c:pt idx="121">
                  <c:v>39600000</c:v>
                </c:pt>
                <c:pt idx="122">
                  <c:v>38030000</c:v>
                </c:pt>
                <c:pt idx="123">
                  <c:v>35330000</c:v>
                </c:pt>
                <c:pt idx="124">
                  <c:v>32700000.000000004</c:v>
                </c:pt>
                <c:pt idx="125">
                  <c:v>26840000</c:v>
                </c:pt>
                <c:pt idx="126">
                  <c:v>25660000</c:v>
                </c:pt>
                <c:pt idx="127">
                  <c:v>25180000</c:v>
                </c:pt>
                <c:pt idx="128">
                  <c:v>24490000</c:v>
                </c:pt>
                <c:pt idx="129">
                  <c:v>21910000</c:v>
                </c:pt>
                <c:pt idx="130">
                  <c:v>21050000</c:v>
                </c:pt>
                <c:pt idx="131">
                  <c:v>19320000</c:v>
                </c:pt>
                <c:pt idx="132">
                  <c:v>15370000.000000002</c:v>
                </c:pt>
                <c:pt idx="133">
                  <c:v>15000000</c:v>
                </c:pt>
                <c:pt idx="134">
                  <c:v>14200000</c:v>
                </c:pt>
                <c:pt idx="135">
                  <c:v>8560000</c:v>
                </c:pt>
                <c:pt idx="136">
                  <c:v>7650000</c:v>
                </c:pt>
                <c:pt idx="137">
                  <c:v>5140000</c:v>
                </c:pt>
                <c:pt idx="138">
                  <c:v>2350000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-134790000</c:v>
                </c:pt>
              </c:numCache>
            </c:numRef>
          </c:yVal>
          <c:smooth val="0"/>
        </c:ser>
        <c:dLbls>
          <c:showLegendKey val="0"/>
          <c:showVal val="0"/>
          <c:showCatName val="0"/>
          <c:showSerName val="0"/>
          <c:showPercent val="0"/>
          <c:showBubbleSize val="0"/>
        </c:dLbls>
        <c:axId val="214679936"/>
        <c:axId val="214681472"/>
      </c:scatterChart>
      <c:valAx>
        <c:axId val="214679936"/>
        <c:scaling>
          <c:orientation val="minMax"/>
        </c:scaling>
        <c:delete val="0"/>
        <c:axPos val="b"/>
        <c:numFmt formatCode="General" sourceLinked="1"/>
        <c:majorTickMark val="out"/>
        <c:minorTickMark val="none"/>
        <c:tickLblPos val="nextTo"/>
        <c:crossAx val="214681472"/>
        <c:crosses val="autoZero"/>
        <c:crossBetween val="midCat"/>
      </c:valAx>
      <c:valAx>
        <c:axId val="214681472"/>
        <c:scaling>
          <c:orientation val="minMax"/>
        </c:scaling>
        <c:delete val="0"/>
        <c:axPos val="l"/>
        <c:majorGridlines/>
        <c:numFmt formatCode="0" sourceLinked="1"/>
        <c:majorTickMark val="out"/>
        <c:minorTickMark val="none"/>
        <c:tickLblPos val="nextTo"/>
        <c:crossAx val="214679936"/>
        <c:crosses val="autoZero"/>
        <c:crossBetween val="midCat"/>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3609181205324E-2"/>
          <c:y val="2.8252405949256338E-2"/>
          <c:w val="0.89997769886607315"/>
          <c:h val="0.89719889180519163"/>
        </c:manualLayout>
      </c:layout>
      <c:lineChart>
        <c:grouping val="standard"/>
        <c:varyColors val="0"/>
        <c:ser>
          <c:idx val="0"/>
          <c:order val="0"/>
          <c:marker>
            <c:symbol val="none"/>
          </c:marker>
          <c:cat>
            <c:numRef>
              <c:f>'correlation ODA &amp; GDP def'!$EN$2:$GD$2</c:f>
              <c:numCache>
                <c:formatCode>General</c:formatCode>
                <c:ptCount val="4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numCache>
            </c:numRef>
          </c:cat>
          <c:val>
            <c:numRef>
              <c:f>'correlation ODA &amp; GDP def'!$EN$3:$GD$3</c:f>
              <c:numCache>
                <c:formatCode>General</c:formatCode>
                <c:ptCount val="43"/>
                <c:pt idx="0">
                  <c:v>-0.2254084948693407</c:v>
                </c:pt>
                <c:pt idx="1">
                  <c:v>-0.32021932565002381</c:v>
                </c:pt>
                <c:pt idx="2">
                  <c:v>-0.24812267272163402</c:v>
                </c:pt>
                <c:pt idx="3">
                  <c:v>-0.22123021856448077</c:v>
                </c:pt>
                <c:pt idx="4">
                  <c:v>-5.3155661113961923E-2</c:v>
                </c:pt>
                <c:pt idx="5">
                  <c:v>-7.8303973739726251E-2</c:v>
                </c:pt>
                <c:pt idx="6">
                  <c:v>-8.4887739319387923E-2</c:v>
                </c:pt>
                <c:pt idx="7">
                  <c:v>-9.9480556011629695E-2</c:v>
                </c:pt>
                <c:pt idx="8">
                  <c:v>-8.1474265399737525E-2</c:v>
                </c:pt>
                <c:pt idx="9">
                  <c:v>-5.1850261587162653E-2</c:v>
                </c:pt>
                <c:pt idx="10">
                  <c:v>-3.8061552673957874E-2</c:v>
                </c:pt>
                <c:pt idx="11">
                  <c:v>-1.6218753708557423E-2</c:v>
                </c:pt>
                <c:pt idx="12">
                  <c:v>-2.3933042790183153E-2</c:v>
                </c:pt>
                <c:pt idx="13">
                  <c:v>-5.9571735547137634E-2</c:v>
                </c:pt>
                <c:pt idx="14">
                  <c:v>-3.7930510827170465E-2</c:v>
                </c:pt>
                <c:pt idx="15">
                  <c:v>-1.31614433261202E-2</c:v>
                </c:pt>
                <c:pt idx="16">
                  <c:v>-0.12127656703098191</c:v>
                </c:pt>
                <c:pt idx="17">
                  <c:v>-0.11191653666093757</c:v>
                </c:pt>
                <c:pt idx="18">
                  <c:v>-0.2639026065957783</c:v>
                </c:pt>
                <c:pt idx="19">
                  <c:v>-0.13520225578626219</c:v>
                </c:pt>
                <c:pt idx="20">
                  <c:v>-0.31459503983142945</c:v>
                </c:pt>
                <c:pt idx="21">
                  <c:v>-0.12265602920380822</c:v>
                </c:pt>
                <c:pt idx="22">
                  <c:v>-0.14758981470712573</c:v>
                </c:pt>
                <c:pt idx="23">
                  <c:v>-0.11407948669534336</c:v>
                </c:pt>
                <c:pt idx="24">
                  <c:v>-6.7676401460633334E-2</c:v>
                </c:pt>
                <c:pt idx="25">
                  <c:v>-0.10797386608449</c:v>
                </c:pt>
                <c:pt idx="26">
                  <c:v>-0.13660291786451587</c:v>
                </c:pt>
                <c:pt idx="27">
                  <c:v>-0.36142057211246092</c:v>
                </c:pt>
                <c:pt idx="28">
                  <c:v>-0.37664118893735932</c:v>
                </c:pt>
                <c:pt idx="29">
                  <c:v>-0.23760123081156795</c:v>
                </c:pt>
                <c:pt idx="30">
                  <c:v>-1.3777725282890781E-2</c:v>
                </c:pt>
                <c:pt idx="31">
                  <c:v>1.1705141258335564E-2</c:v>
                </c:pt>
                <c:pt idx="32">
                  <c:v>-9.5130418890921553E-2</c:v>
                </c:pt>
                <c:pt idx="33">
                  <c:v>1.3681354124040729E-2</c:v>
                </c:pt>
                <c:pt idx="34">
                  <c:v>4.3164944003580036E-2</c:v>
                </c:pt>
                <c:pt idx="35">
                  <c:v>1.9846364061940003E-2</c:v>
                </c:pt>
                <c:pt idx="36">
                  <c:v>0.11029870175006944</c:v>
                </c:pt>
                <c:pt idx="37">
                  <c:v>8.9373390480769727E-2</c:v>
                </c:pt>
                <c:pt idx="38">
                  <c:v>9.692108106566022E-2</c:v>
                </c:pt>
                <c:pt idx="39">
                  <c:v>6.2354831972407695E-2</c:v>
                </c:pt>
                <c:pt idx="40">
                  <c:v>3.3322229225399118E-2</c:v>
                </c:pt>
                <c:pt idx="41">
                  <c:v>8.0696492260998204E-2</c:v>
                </c:pt>
                <c:pt idx="42">
                  <c:v>9.886488246604859E-2</c:v>
                </c:pt>
              </c:numCache>
            </c:numRef>
          </c:val>
          <c:smooth val="0"/>
        </c:ser>
        <c:dLbls>
          <c:showLegendKey val="0"/>
          <c:showVal val="0"/>
          <c:showCatName val="0"/>
          <c:showSerName val="0"/>
          <c:showPercent val="0"/>
          <c:showBubbleSize val="0"/>
        </c:dLbls>
        <c:marker val="1"/>
        <c:smooth val="0"/>
        <c:axId val="214706432"/>
        <c:axId val="214708224"/>
      </c:lineChart>
      <c:catAx>
        <c:axId val="214706432"/>
        <c:scaling>
          <c:orientation val="minMax"/>
        </c:scaling>
        <c:delete val="0"/>
        <c:axPos val="b"/>
        <c:numFmt formatCode="General" sourceLinked="1"/>
        <c:majorTickMark val="out"/>
        <c:minorTickMark val="none"/>
        <c:tickLblPos val="nextTo"/>
        <c:crossAx val="214708224"/>
        <c:crosses val="autoZero"/>
        <c:auto val="1"/>
        <c:lblAlgn val="ctr"/>
        <c:lblOffset val="100"/>
        <c:noMultiLvlLbl val="0"/>
      </c:catAx>
      <c:valAx>
        <c:axId val="214708224"/>
        <c:scaling>
          <c:orientation val="minMax"/>
        </c:scaling>
        <c:delete val="0"/>
        <c:axPos val="l"/>
        <c:majorGridlines/>
        <c:numFmt formatCode="General" sourceLinked="1"/>
        <c:majorTickMark val="out"/>
        <c:minorTickMark val="none"/>
        <c:tickLblPos val="nextTo"/>
        <c:crossAx val="214706432"/>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a:t>Est</a:t>
            </a:r>
            <a:r>
              <a:rPr lang="en-US" sz="1100" baseline="0"/>
              <a:t> NHiE and GHiE in 2012 : only 7 countries´reports</a:t>
            </a:r>
            <a:endParaRPr lang="en-US" sz="1100"/>
          </a:p>
        </c:rich>
      </c:tx>
      <c:layout/>
      <c:overlay val="0"/>
    </c:title>
    <c:autoTitleDeleted val="0"/>
    <c:plotArea>
      <c:layout/>
      <c:barChart>
        <c:barDir val="col"/>
        <c:grouping val="stacked"/>
        <c:varyColors val="0"/>
        <c:ser>
          <c:idx val="0"/>
          <c:order val="0"/>
          <c:tx>
            <c:strRef>
              <c:f>Sheet6!$E$1</c:f>
              <c:strCache>
                <c:ptCount val="1"/>
                <c:pt idx="0">
                  <c:v>Diff mort rate by NHE</c:v>
                </c:pt>
              </c:strCache>
            </c:strRef>
          </c:tx>
          <c:invertIfNegative val="0"/>
          <c:cat>
            <c:strRef>
              <c:f>Sheet6!$B$2:$B$8</c:f>
              <c:strCache>
                <c:ptCount val="7"/>
                <c:pt idx="0">
                  <c:v>Tajikistan</c:v>
                </c:pt>
                <c:pt idx="1">
                  <c:v>Pakistan</c:v>
                </c:pt>
                <c:pt idx="2">
                  <c:v>Niger</c:v>
                </c:pt>
                <c:pt idx="3">
                  <c:v>Jordan</c:v>
                </c:pt>
                <c:pt idx="4">
                  <c:v>Indonesia</c:v>
                </c:pt>
                <c:pt idx="5">
                  <c:v>Haiti</c:v>
                </c:pt>
                <c:pt idx="6">
                  <c:v>Gabon</c:v>
                </c:pt>
              </c:strCache>
            </c:strRef>
          </c:cat>
          <c:val>
            <c:numRef>
              <c:f>Sheet6!$E$2:$E$8</c:f>
              <c:numCache>
                <c:formatCode>General</c:formatCode>
                <c:ptCount val="7"/>
                <c:pt idx="0">
                  <c:v>7.2840039999999995</c:v>
                </c:pt>
                <c:pt idx="1">
                  <c:v>43.934016</c:v>
                </c:pt>
                <c:pt idx="2">
                  <c:v>38.830104000000006</c:v>
                </c:pt>
                <c:pt idx="3">
                  <c:v>8.2839200000000002</c:v>
                </c:pt>
                <c:pt idx="4">
                  <c:v>15.815682000000022</c:v>
                </c:pt>
                <c:pt idx="5">
                  <c:v>11.901946000000002</c:v>
                </c:pt>
                <c:pt idx="6">
                  <c:v>3.2614620000000007</c:v>
                </c:pt>
              </c:numCache>
            </c:numRef>
          </c:val>
        </c:ser>
        <c:ser>
          <c:idx val="1"/>
          <c:order val="1"/>
          <c:tx>
            <c:strRef>
              <c:f>Sheet6!$F$1</c:f>
              <c:strCache>
                <c:ptCount val="1"/>
                <c:pt idx="0">
                  <c:v>Diff mort rate by GHE</c:v>
                </c:pt>
              </c:strCache>
            </c:strRef>
          </c:tx>
          <c:invertIfNegative val="0"/>
          <c:cat>
            <c:strRef>
              <c:f>Sheet6!$B$2:$B$8</c:f>
              <c:strCache>
                <c:ptCount val="7"/>
                <c:pt idx="0">
                  <c:v>Tajikistan</c:v>
                </c:pt>
                <c:pt idx="1">
                  <c:v>Pakistan</c:v>
                </c:pt>
                <c:pt idx="2">
                  <c:v>Niger</c:v>
                </c:pt>
                <c:pt idx="3">
                  <c:v>Jordan</c:v>
                </c:pt>
                <c:pt idx="4">
                  <c:v>Indonesia</c:v>
                </c:pt>
                <c:pt idx="5">
                  <c:v>Haiti</c:v>
                </c:pt>
                <c:pt idx="6">
                  <c:v>Gabon</c:v>
                </c:pt>
              </c:strCache>
            </c:strRef>
          </c:cat>
          <c:val>
            <c:numRef>
              <c:f>Sheet6!$F$2:$F$8</c:f>
              <c:numCache>
                <c:formatCode>General</c:formatCode>
                <c:ptCount val="7"/>
                <c:pt idx="0">
                  <c:v>34.307643999999975</c:v>
                </c:pt>
                <c:pt idx="1">
                  <c:v>88.942775999999981</c:v>
                </c:pt>
                <c:pt idx="2">
                  <c:v>146.51733400000001</c:v>
                </c:pt>
                <c:pt idx="3">
                  <c:v>13.065590000000022</c:v>
                </c:pt>
                <c:pt idx="4">
                  <c:v>29.214111999999993</c:v>
                </c:pt>
                <c:pt idx="5">
                  <c:v>59.445186</c:v>
                </c:pt>
                <c:pt idx="6">
                  <c:v>38.963842</c:v>
                </c:pt>
              </c:numCache>
            </c:numRef>
          </c:val>
        </c:ser>
        <c:ser>
          <c:idx val="2"/>
          <c:order val="2"/>
          <c:tx>
            <c:strRef>
              <c:f>Sheet6!$H$1</c:f>
              <c:strCache>
                <c:ptCount val="1"/>
                <c:pt idx="0">
                  <c:v>standard mort rate</c:v>
                </c:pt>
              </c:strCache>
            </c:strRef>
          </c:tx>
          <c:invertIfNegative val="0"/>
          <c:cat>
            <c:strRef>
              <c:f>Sheet6!$B$2:$B$8</c:f>
              <c:strCache>
                <c:ptCount val="7"/>
                <c:pt idx="0">
                  <c:v>Tajikistan</c:v>
                </c:pt>
                <c:pt idx="1">
                  <c:v>Pakistan</c:v>
                </c:pt>
                <c:pt idx="2">
                  <c:v>Niger</c:v>
                </c:pt>
                <c:pt idx="3">
                  <c:v>Jordan</c:v>
                </c:pt>
                <c:pt idx="4">
                  <c:v>Indonesia</c:v>
                </c:pt>
                <c:pt idx="5">
                  <c:v>Haiti</c:v>
                </c:pt>
                <c:pt idx="6">
                  <c:v>Gabon</c:v>
                </c:pt>
              </c:strCache>
            </c:strRef>
          </c:cat>
          <c:val>
            <c:numRef>
              <c:f>Sheet6!$H$2:$H$8</c:f>
              <c:numCache>
                <c:formatCode>General</c:formatCode>
                <c:ptCount val="7"/>
                <c:pt idx="0">
                  <c:v>3.5369999999999977</c:v>
                </c:pt>
                <c:pt idx="1">
                  <c:v>3.5370000000000061</c:v>
                </c:pt>
                <c:pt idx="2">
                  <c:v>3.5370000000000061</c:v>
                </c:pt>
                <c:pt idx="3">
                  <c:v>3.5369999999999977</c:v>
                </c:pt>
                <c:pt idx="4">
                  <c:v>3.5369999999999977</c:v>
                </c:pt>
                <c:pt idx="5">
                  <c:v>3.5369999999999977</c:v>
                </c:pt>
                <c:pt idx="6">
                  <c:v>3.5369999999999977</c:v>
                </c:pt>
              </c:numCache>
            </c:numRef>
          </c:val>
        </c:ser>
        <c:dLbls>
          <c:showLegendKey val="0"/>
          <c:showVal val="0"/>
          <c:showCatName val="0"/>
          <c:showSerName val="0"/>
          <c:showPercent val="0"/>
          <c:showBubbleSize val="0"/>
        </c:dLbls>
        <c:gapWidth val="55"/>
        <c:overlap val="100"/>
        <c:axId val="340520960"/>
        <c:axId val="340522496"/>
      </c:barChart>
      <c:catAx>
        <c:axId val="340520960"/>
        <c:scaling>
          <c:orientation val="minMax"/>
        </c:scaling>
        <c:delete val="0"/>
        <c:axPos val="b"/>
        <c:majorTickMark val="none"/>
        <c:minorTickMark val="none"/>
        <c:tickLblPos val="nextTo"/>
        <c:crossAx val="340522496"/>
        <c:crosses val="autoZero"/>
        <c:auto val="1"/>
        <c:lblAlgn val="ctr"/>
        <c:lblOffset val="100"/>
        <c:noMultiLvlLbl val="0"/>
      </c:catAx>
      <c:valAx>
        <c:axId val="340522496"/>
        <c:scaling>
          <c:orientation val="minMax"/>
        </c:scaling>
        <c:delete val="0"/>
        <c:axPos val="l"/>
        <c:majorGridlines/>
        <c:numFmt formatCode="General" sourceLinked="1"/>
        <c:majorTickMark val="none"/>
        <c:minorTickMark val="none"/>
        <c:tickLblPos val="nextTo"/>
        <c:crossAx val="3405209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2007-2012 top and lowest %NHiE vs GHiE</a:t>
            </a:r>
          </a:p>
        </c:rich>
      </c:tx>
      <c:layout/>
      <c:overlay val="0"/>
    </c:title>
    <c:autoTitleDeleted val="0"/>
    <c:plotArea>
      <c:layout/>
      <c:barChart>
        <c:barDir val="col"/>
        <c:grouping val="percentStacked"/>
        <c:varyColors val="0"/>
        <c:ser>
          <c:idx val="0"/>
          <c:order val="0"/>
          <c:tx>
            <c:strRef>
              <c:f>Sheet7!$E$1</c:f>
              <c:strCache>
                <c:ptCount val="1"/>
                <c:pt idx="0">
                  <c:v>Diff mort rate by NHE</c:v>
                </c:pt>
              </c:strCache>
            </c:strRef>
          </c:tx>
          <c:invertIfNegative val="0"/>
          <c:cat>
            <c:strRef>
              <c:f>Sheet7!$B$2:$B$9</c:f>
              <c:strCache>
                <c:ptCount val="8"/>
                <c:pt idx="0">
                  <c:v>Peru</c:v>
                </c:pt>
                <c:pt idx="1">
                  <c:v>Ukraine</c:v>
                </c:pt>
                <c:pt idx="2">
                  <c:v>Jordan</c:v>
                </c:pt>
                <c:pt idx="3">
                  <c:v>Cambodia</c:v>
                </c:pt>
                <c:pt idx="4">
                  <c:v>Zambia</c:v>
                </c:pt>
                <c:pt idx="5">
                  <c:v>Swaziland</c:v>
                </c:pt>
                <c:pt idx="6">
                  <c:v>Kenya</c:v>
                </c:pt>
                <c:pt idx="7">
                  <c:v>Malawi</c:v>
                </c:pt>
              </c:strCache>
            </c:strRef>
          </c:cat>
          <c:val>
            <c:numRef>
              <c:f>Sheet7!$E$2:$E$9</c:f>
              <c:numCache>
                <c:formatCode>General</c:formatCode>
                <c:ptCount val="8"/>
                <c:pt idx="0">
                  <c:v>18.07507</c:v>
                </c:pt>
                <c:pt idx="1">
                  <c:v>10.846704000000004</c:v>
                </c:pt>
                <c:pt idx="2">
                  <c:v>8.2839200000000002</c:v>
                </c:pt>
                <c:pt idx="3">
                  <c:v>31.060938000000007</c:v>
                </c:pt>
                <c:pt idx="4">
                  <c:v>6.1630859999999945</c:v>
                </c:pt>
                <c:pt idx="5">
                  <c:v>4.9266240000000039</c:v>
                </c:pt>
                <c:pt idx="6">
                  <c:v>1.7400920000000042</c:v>
                </c:pt>
                <c:pt idx="7">
                  <c:v>1.8334679999999959</c:v>
                </c:pt>
              </c:numCache>
            </c:numRef>
          </c:val>
        </c:ser>
        <c:ser>
          <c:idx val="1"/>
          <c:order val="1"/>
          <c:tx>
            <c:strRef>
              <c:f>Sheet7!$F$1</c:f>
              <c:strCache>
                <c:ptCount val="1"/>
                <c:pt idx="0">
                  <c:v>Diff mort rate by GHE</c:v>
                </c:pt>
              </c:strCache>
            </c:strRef>
          </c:tx>
          <c:invertIfNegative val="0"/>
          <c:cat>
            <c:strRef>
              <c:f>Sheet7!$B$2:$B$9</c:f>
              <c:strCache>
                <c:ptCount val="8"/>
                <c:pt idx="0">
                  <c:v>Peru</c:v>
                </c:pt>
                <c:pt idx="1">
                  <c:v>Ukraine</c:v>
                </c:pt>
                <c:pt idx="2">
                  <c:v>Jordan</c:v>
                </c:pt>
                <c:pt idx="3">
                  <c:v>Cambodia</c:v>
                </c:pt>
                <c:pt idx="4">
                  <c:v>Zambia</c:v>
                </c:pt>
                <c:pt idx="5">
                  <c:v>Swaziland</c:v>
                </c:pt>
                <c:pt idx="6">
                  <c:v>Kenya</c:v>
                </c:pt>
                <c:pt idx="7">
                  <c:v>Malawi</c:v>
                </c:pt>
              </c:strCache>
            </c:strRef>
          </c:cat>
          <c:val>
            <c:numRef>
              <c:f>Sheet7!$F$2:$F$9</c:f>
              <c:numCache>
                <c:formatCode>General</c:formatCode>
                <c:ptCount val="8"/>
                <c:pt idx="0">
                  <c:v>21.800430000000002</c:v>
                </c:pt>
                <c:pt idx="1">
                  <c:v>15.942574</c:v>
                </c:pt>
                <c:pt idx="2">
                  <c:v>13.065590000000022</c:v>
                </c:pt>
                <c:pt idx="3">
                  <c:v>50.254528000000008</c:v>
                </c:pt>
                <c:pt idx="4">
                  <c:v>77.491016000000158</c:v>
                </c:pt>
                <c:pt idx="5">
                  <c:v>102.96591400000014</c:v>
                </c:pt>
                <c:pt idx="6">
                  <c:v>54.987252000000005</c:v>
                </c:pt>
                <c:pt idx="7">
                  <c:v>69.42016799999999</c:v>
                </c:pt>
              </c:numCache>
            </c:numRef>
          </c:val>
        </c:ser>
        <c:ser>
          <c:idx val="2"/>
          <c:order val="2"/>
          <c:tx>
            <c:strRef>
              <c:f>Sheet7!$H$1</c:f>
              <c:strCache>
                <c:ptCount val="1"/>
                <c:pt idx="0">
                  <c:v>standard mort rate</c:v>
                </c:pt>
              </c:strCache>
            </c:strRef>
          </c:tx>
          <c:invertIfNegative val="0"/>
          <c:cat>
            <c:strRef>
              <c:f>Sheet7!$B$2:$B$9</c:f>
              <c:strCache>
                <c:ptCount val="8"/>
                <c:pt idx="0">
                  <c:v>Peru</c:v>
                </c:pt>
                <c:pt idx="1">
                  <c:v>Ukraine</c:v>
                </c:pt>
                <c:pt idx="2">
                  <c:v>Jordan</c:v>
                </c:pt>
                <c:pt idx="3">
                  <c:v>Cambodia</c:v>
                </c:pt>
                <c:pt idx="4">
                  <c:v>Zambia</c:v>
                </c:pt>
                <c:pt idx="5">
                  <c:v>Swaziland</c:v>
                </c:pt>
                <c:pt idx="6">
                  <c:v>Kenya</c:v>
                </c:pt>
                <c:pt idx="7">
                  <c:v>Malawi</c:v>
                </c:pt>
              </c:strCache>
            </c:strRef>
          </c:cat>
          <c:val>
            <c:numRef>
              <c:f>Sheet7!$H$2:$H$9</c:f>
              <c:numCache>
                <c:formatCode>General</c:formatCode>
                <c:ptCount val="8"/>
                <c:pt idx="0">
                  <c:v>3.5369999999999977</c:v>
                </c:pt>
                <c:pt idx="1">
                  <c:v>3.5369999999999977</c:v>
                </c:pt>
                <c:pt idx="2">
                  <c:v>3.5369999999999977</c:v>
                </c:pt>
                <c:pt idx="3">
                  <c:v>3.5369999999999977</c:v>
                </c:pt>
                <c:pt idx="4">
                  <c:v>3.5369999999999977</c:v>
                </c:pt>
                <c:pt idx="5">
                  <c:v>3.5369999999999977</c:v>
                </c:pt>
                <c:pt idx="6">
                  <c:v>3.5369999999999977</c:v>
                </c:pt>
                <c:pt idx="7">
                  <c:v>3.5369999999999977</c:v>
                </c:pt>
              </c:numCache>
            </c:numRef>
          </c:val>
        </c:ser>
        <c:dLbls>
          <c:showLegendKey val="0"/>
          <c:showVal val="0"/>
          <c:showCatName val="0"/>
          <c:showSerName val="0"/>
          <c:showPercent val="0"/>
          <c:showBubbleSize val="0"/>
        </c:dLbls>
        <c:gapWidth val="55"/>
        <c:overlap val="100"/>
        <c:axId val="340663296"/>
        <c:axId val="340701952"/>
      </c:barChart>
      <c:catAx>
        <c:axId val="340663296"/>
        <c:scaling>
          <c:orientation val="minMax"/>
        </c:scaling>
        <c:delete val="0"/>
        <c:axPos val="b"/>
        <c:majorTickMark val="none"/>
        <c:minorTickMark val="none"/>
        <c:tickLblPos val="nextTo"/>
        <c:crossAx val="340701952"/>
        <c:crosses val="autoZero"/>
        <c:auto val="1"/>
        <c:lblAlgn val="ctr"/>
        <c:lblOffset val="100"/>
        <c:noMultiLvlLbl val="0"/>
      </c:catAx>
      <c:valAx>
        <c:axId val="340701952"/>
        <c:scaling>
          <c:orientation val="minMax"/>
        </c:scaling>
        <c:delete val="0"/>
        <c:axPos val="l"/>
        <c:majorGridlines/>
        <c:numFmt formatCode="0%" sourceLinked="1"/>
        <c:majorTickMark val="none"/>
        <c:minorTickMark val="none"/>
        <c:tickLblPos val="nextTo"/>
        <c:crossAx val="34066329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'LE and GDP'!$A$242</c:f>
              <c:strCache>
                <c:ptCount val="1"/>
                <c:pt idx="0">
                  <c:v>% coef var</c:v>
                </c:pt>
              </c:strCache>
            </c:strRef>
          </c:tx>
          <c:marker>
            <c:symbol val="none"/>
          </c:marker>
          <c:cat>
            <c:strRef>
              <c:f>'LE and GDP'!$B$237:$BB$237</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'LE and GDP'!$B$242:$BB$242</c:f>
              <c:numCache>
                <c:formatCode>General</c:formatCode>
                <c:ptCount val="53"/>
                <c:pt idx="0">
                  <c:v>22.509998798268107</c:v>
                </c:pt>
                <c:pt idx="1">
                  <c:v>22.290177200493645</c:v>
                </c:pt>
                <c:pt idx="2">
                  <c:v>21.879617062539751</c:v>
                </c:pt>
                <c:pt idx="3">
                  <c:v>21.544980940763903</c:v>
                </c:pt>
                <c:pt idx="4">
                  <c:v>21.313331083105847</c:v>
                </c:pt>
                <c:pt idx="5">
                  <c:v>20.950927268961021</c:v>
                </c:pt>
                <c:pt idx="6">
                  <c:v>20.647645263237074</c:v>
                </c:pt>
                <c:pt idx="7">
                  <c:v>20.308133474488717</c:v>
                </c:pt>
                <c:pt idx="8">
                  <c:v>19.934284342840993</c:v>
                </c:pt>
                <c:pt idx="9">
                  <c:v>19.57148538669701</c:v>
                </c:pt>
                <c:pt idx="10">
                  <c:v>19.309497214262365</c:v>
                </c:pt>
                <c:pt idx="11">
                  <c:v>19.04020888940175</c:v>
                </c:pt>
                <c:pt idx="12">
                  <c:v>18.82300152914458</c:v>
                </c:pt>
                <c:pt idx="13">
                  <c:v>18.630916174504978</c:v>
                </c:pt>
                <c:pt idx="14">
                  <c:v>18.496733606345483</c:v>
                </c:pt>
                <c:pt idx="15">
                  <c:v>18.376451054896691</c:v>
                </c:pt>
                <c:pt idx="16">
                  <c:v>18.240639829531734</c:v>
                </c:pt>
                <c:pt idx="17">
                  <c:v>18.055247990320261</c:v>
                </c:pt>
                <c:pt idx="18">
                  <c:v>17.750663310601091</c:v>
                </c:pt>
                <c:pt idx="19">
                  <c:v>17.397830788211792</c:v>
                </c:pt>
                <c:pt idx="20">
                  <c:v>16.977488030049138</c:v>
                </c:pt>
                <c:pt idx="21">
                  <c:v>16.613081074022006</c:v>
                </c:pt>
                <c:pt idx="22">
                  <c:v>16.284799916322438</c:v>
                </c:pt>
                <c:pt idx="23">
                  <c:v>15.952200139331016</c:v>
                </c:pt>
                <c:pt idx="24">
                  <c:v>15.7452458305783</c:v>
                </c:pt>
                <c:pt idx="25">
                  <c:v>15.534124516191838</c:v>
                </c:pt>
                <c:pt idx="26">
                  <c:v>15.438986518574003</c:v>
                </c:pt>
                <c:pt idx="27">
                  <c:v>15.364497705560783</c:v>
                </c:pt>
                <c:pt idx="28">
                  <c:v>15.316138431506674</c:v>
                </c:pt>
                <c:pt idx="29">
                  <c:v>15.367993861993916</c:v>
                </c:pt>
                <c:pt idx="30">
                  <c:v>15.414015018480107</c:v>
                </c:pt>
                <c:pt idx="31">
                  <c:v>15.449356186725584</c:v>
                </c:pt>
                <c:pt idx="32">
                  <c:v>15.531407641176973</c:v>
                </c:pt>
                <c:pt idx="33">
                  <c:v>15.525413301298105</c:v>
                </c:pt>
                <c:pt idx="34">
                  <c:v>15.510404120200322</c:v>
                </c:pt>
                <c:pt idx="35">
                  <c:v>15.410310677199044</c:v>
                </c:pt>
                <c:pt idx="36">
                  <c:v>15.384464205523894</c:v>
                </c:pt>
                <c:pt idx="37">
                  <c:v>15.332238231401552</c:v>
                </c:pt>
                <c:pt idx="38">
                  <c:v>15.364456103063912</c:v>
                </c:pt>
                <c:pt idx="39">
                  <c:v>15.366741179063204</c:v>
                </c:pt>
                <c:pt idx="40">
                  <c:v>15.375832659164512</c:v>
                </c:pt>
                <c:pt idx="41">
                  <c:v>15.401136330887823</c:v>
                </c:pt>
                <c:pt idx="42">
                  <c:v>15.321961460605118</c:v>
                </c:pt>
                <c:pt idx="43">
                  <c:v>15.190315037116521</c:v>
                </c:pt>
                <c:pt idx="44">
                  <c:v>15.084850026676053</c:v>
                </c:pt>
                <c:pt idx="45">
                  <c:v>14.845482584769169</c:v>
                </c:pt>
                <c:pt idx="46">
                  <c:v>14.611265918137255</c:v>
                </c:pt>
                <c:pt idx="47">
                  <c:v>14.309548702999184</c:v>
                </c:pt>
                <c:pt idx="48">
                  <c:v>14.033365489953466</c:v>
                </c:pt>
                <c:pt idx="49">
                  <c:v>13.761423656940972</c:v>
                </c:pt>
                <c:pt idx="50">
                  <c:v>13.522513544267452</c:v>
                </c:pt>
                <c:pt idx="51">
                  <c:v>13.348342707960612</c:v>
                </c:pt>
                <c:pt idx="52">
                  <c:v>13.143585877707936</c:v>
                </c:pt>
              </c:numCache>
            </c:numRef>
          </c:val>
          <c:smooth val="0"/>
        </c:ser>
        <c:ser>
          <c:idx val="1"/>
          <c:order val="1"/>
          <c:tx>
            <c:strRef>
              <c:f>'LE and GDP'!$A$247</c:f>
              <c:strCache>
                <c:ptCount val="1"/>
                <c:pt idx="0">
                  <c:v>1-4 q</c:v>
                </c:pt>
              </c:strCache>
            </c:strRef>
          </c:tx>
          <c:marker>
            <c:symbol val="none"/>
          </c:marker>
          <c:cat>
            <c:strRef>
              <c:f>'LE and GDP'!$B$237:$BB$237</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'LE and GDP'!$B$247:$BB$247</c:f>
              <c:numCache>
                <c:formatCode>General</c:formatCode>
                <c:ptCount val="53"/>
                <c:pt idx="0">
                  <c:v>29.981268292682927</c:v>
                </c:pt>
                <c:pt idx="1">
                  <c:v>29.426689024390239</c:v>
                </c:pt>
                <c:pt idx="2">
                  <c:v>28.89854878048779</c:v>
                </c:pt>
                <c:pt idx="3">
                  <c:v>28.179829268292686</c:v>
                </c:pt>
                <c:pt idx="4">
                  <c:v>27.72445121951219</c:v>
                </c:pt>
                <c:pt idx="5">
                  <c:v>27.108195121951216</c:v>
                </c:pt>
                <c:pt idx="6">
                  <c:v>26.718713414634134</c:v>
                </c:pt>
                <c:pt idx="7">
                  <c:v>26.283676829268305</c:v>
                </c:pt>
                <c:pt idx="8">
                  <c:v>25.546963414634135</c:v>
                </c:pt>
                <c:pt idx="9">
                  <c:v>25.464756097560986</c:v>
                </c:pt>
                <c:pt idx="10">
                  <c:v>25.562701219512189</c:v>
                </c:pt>
                <c:pt idx="11">
                  <c:v>25.058128048780496</c:v>
                </c:pt>
                <c:pt idx="12">
                  <c:v>24.712871951219533</c:v>
                </c:pt>
                <c:pt idx="13">
                  <c:v>24.413762195121947</c:v>
                </c:pt>
                <c:pt idx="14">
                  <c:v>24.086652439024384</c:v>
                </c:pt>
                <c:pt idx="15">
                  <c:v>24.249426829268284</c:v>
                </c:pt>
                <c:pt idx="16">
                  <c:v>25.117725609756111</c:v>
                </c:pt>
                <c:pt idx="17">
                  <c:v>23.929134146341436</c:v>
                </c:pt>
                <c:pt idx="18">
                  <c:v>23.585859756097566</c:v>
                </c:pt>
                <c:pt idx="19">
                  <c:v>22.862182926829266</c:v>
                </c:pt>
                <c:pt idx="20">
                  <c:v>22.604475609756104</c:v>
                </c:pt>
                <c:pt idx="21">
                  <c:v>21.811213414634135</c:v>
                </c:pt>
                <c:pt idx="22">
                  <c:v>21.781347560975604</c:v>
                </c:pt>
                <c:pt idx="23">
                  <c:v>21.177518292682947</c:v>
                </c:pt>
                <c:pt idx="24">
                  <c:v>21.296408536585361</c:v>
                </c:pt>
                <c:pt idx="25">
                  <c:v>20.947280487804868</c:v>
                </c:pt>
                <c:pt idx="26">
                  <c:v>21.02434756097561</c:v>
                </c:pt>
                <c:pt idx="27">
                  <c:v>20.943085365853673</c:v>
                </c:pt>
                <c:pt idx="28">
                  <c:v>20.449969512195121</c:v>
                </c:pt>
                <c:pt idx="29">
                  <c:v>20.578012195121943</c:v>
                </c:pt>
                <c:pt idx="30">
                  <c:v>20.183152439024386</c:v>
                </c:pt>
                <c:pt idx="31">
                  <c:v>20.376195121951223</c:v>
                </c:pt>
                <c:pt idx="32">
                  <c:v>20.472384146341451</c:v>
                </c:pt>
                <c:pt idx="33">
                  <c:v>20.652853658536586</c:v>
                </c:pt>
                <c:pt idx="34">
                  <c:v>20.944362588038</c:v>
                </c:pt>
                <c:pt idx="35">
                  <c:v>21.037436367024792</c:v>
                </c:pt>
                <c:pt idx="36">
                  <c:v>21.44993902439025</c:v>
                </c:pt>
                <c:pt idx="37">
                  <c:v>21.169073170731689</c:v>
                </c:pt>
                <c:pt idx="38">
                  <c:v>21.806237804878059</c:v>
                </c:pt>
                <c:pt idx="39">
                  <c:v>21.29157317073172</c:v>
                </c:pt>
                <c:pt idx="40">
                  <c:v>21.403170731707316</c:v>
                </c:pt>
                <c:pt idx="41">
                  <c:v>21.654292682926833</c:v>
                </c:pt>
                <c:pt idx="42">
                  <c:v>21.68902439024389</c:v>
                </c:pt>
                <c:pt idx="43">
                  <c:v>21.524487804878049</c:v>
                </c:pt>
                <c:pt idx="44">
                  <c:v>21.301536585365852</c:v>
                </c:pt>
                <c:pt idx="45">
                  <c:v>20.738341463414635</c:v>
                </c:pt>
                <c:pt idx="46">
                  <c:v>20.753243902439024</c:v>
                </c:pt>
                <c:pt idx="47">
                  <c:v>20.567292682926826</c:v>
                </c:pt>
                <c:pt idx="48">
                  <c:v>20.394926829268307</c:v>
                </c:pt>
                <c:pt idx="49">
                  <c:v>20.367048780487806</c:v>
                </c:pt>
                <c:pt idx="50">
                  <c:v>20.136170731707328</c:v>
                </c:pt>
                <c:pt idx="51">
                  <c:v>20.144780487804876</c:v>
                </c:pt>
                <c:pt idx="52">
                  <c:v>19.599341463414657</c:v>
                </c:pt>
              </c:numCache>
            </c:numRef>
          </c:val>
          <c:smooth val="0"/>
        </c:ser>
        <c:ser>
          <c:idx val="2"/>
          <c:order val="2"/>
          <c:tx>
            <c:strRef>
              <c:f>'LE and GDP'!$A$248</c:f>
              <c:strCache>
                <c:ptCount val="1"/>
                <c:pt idx="0">
                  <c:v>2-3 q</c:v>
                </c:pt>
              </c:strCache>
            </c:strRef>
          </c:tx>
          <c:marker>
            <c:symbol val="none"/>
          </c:marker>
          <c:cat>
            <c:strRef>
              <c:f>'LE and GDP'!$B$237:$BB$237</c:f>
              <c:strCache>
                <c:ptCount val="5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strCache>
            </c:strRef>
          </c:cat>
          <c:val>
            <c:numRef>
              <c:f>'LE and GDP'!$B$248:$BB$248</c:f>
              <c:numCache>
                <c:formatCode>General</c:formatCode>
                <c:ptCount val="53"/>
                <c:pt idx="0">
                  <c:v>9.3560975609756074</c:v>
                </c:pt>
                <c:pt idx="1">
                  <c:v>9.3557073170731719</c:v>
                </c:pt>
                <c:pt idx="2">
                  <c:v>9.3639939024390273</c:v>
                </c:pt>
                <c:pt idx="3">
                  <c:v>9.5821097560975588</c:v>
                </c:pt>
                <c:pt idx="4">
                  <c:v>9.0360243902439024</c:v>
                </c:pt>
                <c:pt idx="5">
                  <c:v>9.0280975609756169</c:v>
                </c:pt>
                <c:pt idx="6">
                  <c:v>8.6173353658536485</c:v>
                </c:pt>
                <c:pt idx="7">
                  <c:v>8.4269512195121834</c:v>
                </c:pt>
                <c:pt idx="8">
                  <c:v>8.2275792682926703</c:v>
                </c:pt>
                <c:pt idx="9">
                  <c:v>8.0776951219512085</c:v>
                </c:pt>
                <c:pt idx="10">
                  <c:v>8.0814939024390213</c:v>
                </c:pt>
                <c:pt idx="11">
                  <c:v>8.0630670731707283</c:v>
                </c:pt>
                <c:pt idx="12">
                  <c:v>7.8388841463414627</c:v>
                </c:pt>
                <c:pt idx="13">
                  <c:v>7.690182926829265</c:v>
                </c:pt>
                <c:pt idx="14">
                  <c:v>7.7379207317073195</c:v>
                </c:pt>
                <c:pt idx="15">
                  <c:v>7.4934390243902413</c:v>
                </c:pt>
                <c:pt idx="16">
                  <c:v>6.8625243902439044</c:v>
                </c:pt>
                <c:pt idx="17">
                  <c:v>6.5165182926829175</c:v>
                </c:pt>
                <c:pt idx="18">
                  <c:v>6.008798780487802</c:v>
                </c:pt>
                <c:pt idx="19">
                  <c:v>5.7622987804878116</c:v>
                </c:pt>
                <c:pt idx="20">
                  <c:v>5.5402682926829261</c:v>
                </c:pt>
                <c:pt idx="21">
                  <c:v>5.6165304878048943</c:v>
                </c:pt>
                <c:pt idx="22">
                  <c:v>5.294024390243905</c:v>
                </c:pt>
                <c:pt idx="23">
                  <c:v>4.9960365853658724</c:v>
                </c:pt>
                <c:pt idx="24">
                  <c:v>4.7048292682926842</c:v>
                </c:pt>
                <c:pt idx="25">
                  <c:v>4.3826036585365955</c:v>
                </c:pt>
                <c:pt idx="26">
                  <c:v>4.4428170731707297</c:v>
                </c:pt>
                <c:pt idx="27">
                  <c:v>4.214402439024397</c:v>
                </c:pt>
                <c:pt idx="28">
                  <c:v>3.871743902439007</c:v>
                </c:pt>
                <c:pt idx="29">
                  <c:v>3.7063414634146308</c:v>
                </c:pt>
                <c:pt idx="30">
                  <c:v>3.550353658536594</c:v>
                </c:pt>
                <c:pt idx="31">
                  <c:v>3.5722439024390265</c:v>
                </c:pt>
                <c:pt idx="32">
                  <c:v>3.7758048780487883</c:v>
                </c:pt>
                <c:pt idx="33">
                  <c:v>4.3146829268292626</c:v>
                </c:pt>
                <c:pt idx="34">
                  <c:v>4.3993231707317193</c:v>
                </c:pt>
                <c:pt idx="35">
                  <c:v>4.3765121951219479</c:v>
                </c:pt>
                <c:pt idx="36">
                  <c:v>4.0950853658536355</c:v>
                </c:pt>
                <c:pt idx="37">
                  <c:v>3.9789024390243801</c:v>
                </c:pt>
                <c:pt idx="38">
                  <c:v>4.2906354968595792</c:v>
                </c:pt>
                <c:pt idx="39">
                  <c:v>4.3040365853658491</c:v>
                </c:pt>
                <c:pt idx="40">
                  <c:v>4.1885609756097608</c:v>
                </c:pt>
                <c:pt idx="41">
                  <c:v>4.038463414634168</c:v>
                </c:pt>
                <c:pt idx="42">
                  <c:v>4.0447804878048714</c:v>
                </c:pt>
                <c:pt idx="43">
                  <c:v>4.0234878048780445</c:v>
                </c:pt>
                <c:pt idx="44">
                  <c:v>4.0181219512195403</c:v>
                </c:pt>
                <c:pt idx="45">
                  <c:v>3.7615365853658465</c:v>
                </c:pt>
                <c:pt idx="46">
                  <c:v>4.0670243902439003</c:v>
                </c:pt>
                <c:pt idx="47">
                  <c:v>3.968097560975608</c:v>
                </c:pt>
                <c:pt idx="48">
                  <c:v>3.8973902439024366</c:v>
                </c:pt>
                <c:pt idx="49">
                  <c:v>3.6340487804878165</c:v>
                </c:pt>
                <c:pt idx="50">
                  <c:v>3.4727073170731866</c:v>
                </c:pt>
                <c:pt idx="51">
                  <c:v>3.7332926829268165</c:v>
                </c:pt>
                <c:pt idx="52">
                  <c:v>3.5645853658536595</c:v>
                </c:pt>
              </c:numCache>
            </c:numRef>
          </c:val>
          <c:smooth val="0"/>
        </c:ser>
        <c:dLbls>
          <c:showLegendKey val="0"/>
          <c:showVal val="0"/>
          <c:showCatName val="0"/>
          <c:showSerName val="0"/>
          <c:showPercent val="0"/>
          <c:showBubbleSize val="0"/>
        </c:dLbls>
        <c:marker val="1"/>
        <c:smooth val="0"/>
        <c:axId val="346643840"/>
        <c:axId val="462763136"/>
      </c:lineChart>
      <c:catAx>
        <c:axId val="346643840"/>
        <c:scaling>
          <c:orientation val="minMax"/>
        </c:scaling>
        <c:delete val="0"/>
        <c:axPos val="b"/>
        <c:majorTickMark val="out"/>
        <c:minorTickMark val="none"/>
        <c:tickLblPos val="nextTo"/>
        <c:crossAx val="462763136"/>
        <c:crosses val="autoZero"/>
        <c:auto val="1"/>
        <c:lblAlgn val="ctr"/>
        <c:lblOffset val="100"/>
        <c:noMultiLvlLbl val="0"/>
      </c:catAx>
      <c:valAx>
        <c:axId val="462763136"/>
        <c:scaling>
          <c:orientation val="minMax"/>
        </c:scaling>
        <c:delete val="0"/>
        <c:axPos val="l"/>
        <c:majorGridlines/>
        <c:numFmt formatCode="General" sourceLinked="1"/>
        <c:majorTickMark val="out"/>
        <c:minorTickMark val="none"/>
        <c:tickLblPos val="nextTo"/>
        <c:crossAx val="3466438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'Pop living under nat mn thr'!$A$261</c:f>
              <c:strCache>
                <c:ptCount val="1"/>
                <c:pt idx="0">
                  <c:v>Pop living &lt; min thr</c:v>
                </c:pt>
              </c:strCache>
            </c:strRef>
          </c:tx>
          <c:invertIfNegative val="0"/>
          <c:cat>
            <c:strRef>
              <c:f>'Pop living under nat mn thr'!$B$1:$BC$1</c:f>
              <c:strCach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strCache>
            </c:strRef>
          </c:cat>
          <c:val>
            <c:numRef>
              <c:f>'Pop living under nat mn thr'!$B$261:$BC$261</c:f>
              <c:numCache>
                <c:formatCode>0.00</c:formatCode>
                <c:ptCount val="54"/>
                <c:pt idx="0">
                  <c:v>1537613568</c:v>
                </c:pt>
                <c:pt idx="1">
                  <c:v>1553686607</c:v>
                </c:pt>
                <c:pt idx="2">
                  <c:v>1591655820</c:v>
                </c:pt>
                <c:pt idx="3">
                  <c:v>1613132782</c:v>
                </c:pt>
                <c:pt idx="4">
                  <c:v>1651175813</c:v>
                </c:pt>
                <c:pt idx="5">
                  <c:v>1763191693</c:v>
                </c:pt>
                <c:pt idx="6">
                  <c:v>2062203479</c:v>
                </c:pt>
                <c:pt idx="7">
                  <c:v>2120222579</c:v>
                </c:pt>
                <c:pt idx="8">
                  <c:v>2174419941</c:v>
                </c:pt>
                <c:pt idx="9">
                  <c:v>2230884928</c:v>
                </c:pt>
                <c:pt idx="10">
                  <c:v>2299187389</c:v>
                </c:pt>
                <c:pt idx="11">
                  <c:v>2381685832</c:v>
                </c:pt>
                <c:pt idx="12">
                  <c:v>2417790081</c:v>
                </c:pt>
                <c:pt idx="13">
                  <c:v>2475084498</c:v>
                </c:pt>
                <c:pt idx="14">
                  <c:v>2524930930</c:v>
                </c:pt>
                <c:pt idx="15">
                  <c:v>2585370060</c:v>
                </c:pt>
                <c:pt idx="16">
                  <c:v>2642067283</c:v>
                </c:pt>
                <c:pt idx="17">
                  <c:v>2697831572</c:v>
                </c:pt>
                <c:pt idx="18">
                  <c:v>2754915351</c:v>
                </c:pt>
                <c:pt idx="19">
                  <c:v>2813564318</c:v>
                </c:pt>
                <c:pt idx="20">
                  <c:v>2988507579</c:v>
                </c:pt>
                <c:pt idx="21">
                  <c:v>3109780832</c:v>
                </c:pt>
                <c:pt idx="22">
                  <c:v>3170735399</c:v>
                </c:pt>
                <c:pt idx="23">
                  <c:v>3224883154</c:v>
                </c:pt>
                <c:pt idx="24">
                  <c:v>3363443823</c:v>
                </c:pt>
                <c:pt idx="25">
                  <c:v>3465681813</c:v>
                </c:pt>
                <c:pt idx="26">
                  <c:v>3541400155</c:v>
                </c:pt>
                <c:pt idx="27">
                  <c:v>3737471222</c:v>
                </c:pt>
                <c:pt idx="28">
                  <c:v>3711665859</c:v>
                </c:pt>
                <c:pt idx="29">
                  <c:v>3801282307</c:v>
                </c:pt>
                <c:pt idx="30">
                  <c:v>3961623764</c:v>
                </c:pt>
                <c:pt idx="31">
                  <c:v>4041602992</c:v>
                </c:pt>
                <c:pt idx="32">
                  <c:v>4148643100</c:v>
                </c:pt>
                <c:pt idx="33">
                  <c:v>4257126088</c:v>
                </c:pt>
                <c:pt idx="34">
                  <c:v>4341146555</c:v>
                </c:pt>
                <c:pt idx="35">
                  <c:v>4418699208</c:v>
                </c:pt>
                <c:pt idx="36">
                  <c:v>4508036028</c:v>
                </c:pt>
                <c:pt idx="37">
                  <c:v>4586253911</c:v>
                </c:pt>
                <c:pt idx="38">
                  <c:v>4665785269</c:v>
                </c:pt>
                <c:pt idx="39">
                  <c:v>4783023676</c:v>
                </c:pt>
                <c:pt idx="40">
                  <c:v>4885727975</c:v>
                </c:pt>
                <c:pt idx="41">
                  <c:v>4962836252</c:v>
                </c:pt>
                <c:pt idx="42">
                  <c:v>5007118318</c:v>
                </c:pt>
                <c:pt idx="43">
                  <c:v>5061321339</c:v>
                </c:pt>
                <c:pt idx="44">
                  <c:v>5181171755</c:v>
                </c:pt>
                <c:pt idx="45">
                  <c:v>5259649997</c:v>
                </c:pt>
                <c:pt idx="46">
                  <c:v>5338732403</c:v>
                </c:pt>
                <c:pt idx="47">
                  <c:v>5418740083</c:v>
                </c:pt>
                <c:pt idx="48">
                  <c:v>5477355377</c:v>
                </c:pt>
                <c:pt idx="49">
                  <c:v>5924431990</c:v>
                </c:pt>
                <c:pt idx="50">
                  <c:v>6003655078</c:v>
                </c:pt>
                <c:pt idx="51">
                  <c:v>6107959687</c:v>
                </c:pt>
                <c:pt idx="52">
                  <c:v>5742259658</c:v>
                </c:pt>
                <c:pt idx="53">
                  <c:v>5822767272</c:v>
                </c:pt>
              </c:numCache>
            </c:numRef>
          </c:val>
        </c:ser>
        <c:ser>
          <c:idx val="1"/>
          <c:order val="1"/>
          <c:tx>
            <c:strRef>
              <c:f>'Pop living under nat mn thr'!$A$264</c:f>
              <c:strCache>
                <c:ptCount val="1"/>
                <c:pt idx="0">
                  <c:v>Pop&gt; min thr</c:v>
                </c:pt>
              </c:strCache>
            </c:strRef>
          </c:tx>
          <c:invertIfNegative val="0"/>
          <c:cat>
            <c:strRef>
              <c:f>'Pop living under nat mn thr'!$B$1:$BC$1</c:f>
              <c:strCach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strCache>
            </c:strRef>
          </c:cat>
          <c:val>
            <c:numRef>
              <c:f>'Pop living under nat mn thr'!$B$264:$BC$264</c:f>
              <c:numCache>
                <c:formatCode>0.00</c:formatCode>
                <c:ptCount val="54"/>
                <c:pt idx="0">
                  <c:v>1498797993</c:v>
                </c:pt>
                <c:pt idx="1">
                  <c:v>1523822357</c:v>
                </c:pt>
                <c:pt idx="2">
                  <c:v>1538782713</c:v>
                </c:pt>
                <c:pt idx="3">
                  <c:v>1582158664</c:v>
                </c:pt>
                <c:pt idx="4">
                  <c:v>1609515539</c:v>
                </c:pt>
                <c:pt idx="5">
                  <c:v>1564240788</c:v>
                </c:pt>
                <c:pt idx="6">
                  <c:v>1335156693</c:v>
                </c:pt>
                <c:pt idx="7">
                  <c:v>1346744007</c:v>
                </c:pt>
                <c:pt idx="8">
                  <c:v>1362927268</c:v>
                </c:pt>
                <c:pt idx="9">
                  <c:v>1380930746</c:v>
                </c:pt>
                <c:pt idx="10">
                  <c:v>1387633277</c:v>
                </c:pt>
                <c:pt idx="11">
                  <c:v>1382155418</c:v>
                </c:pt>
                <c:pt idx="12">
                  <c:v>1422356107</c:v>
                </c:pt>
                <c:pt idx="13">
                  <c:v>1440383901</c:v>
                </c:pt>
                <c:pt idx="14">
                  <c:v>1466581042</c:v>
                </c:pt>
                <c:pt idx="15">
                  <c:v>1480776127</c:v>
                </c:pt>
                <c:pt idx="16">
                  <c:v>1497002026</c:v>
                </c:pt>
                <c:pt idx="17">
                  <c:v>1514131714</c:v>
                </c:pt>
                <c:pt idx="18">
                  <c:v>1531292786</c:v>
                </c:pt>
                <c:pt idx="19">
                  <c:v>1548464411</c:v>
                </c:pt>
                <c:pt idx="20">
                  <c:v>1449717847</c:v>
                </c:pt>
                <c:pt idx="21">
                  <c:v>1406067006</c:v>
                </c:pt>
                <c:pt idx="22">
                  <c:v>1425479325</c:v>
                </c:pt>
                <c:pt idx="23">
                  <c:v>1452105645</c:v>
                </c:pt>
                <c:pt idx="24">
                  <c:v>1394014629</c:v>
                </c:pt>
                <c:pt idx="25">
                  <c:v>1374148219</c:v>
                </c:pt>
                <c:pt idx="26">
                  <c:v>1383725335</c:v>
                </c:pt>
                <c:pt idx="27">
                  <c:v>1275209681</c:v>
                </c:pt>
                <c:pt idx="28">
                  <c:v>1389460401</c:v>
                </c:pt>
                <c:pt idx="29">
                  <c:v>1388247172</c:v>
                </c:pt>
                <c:pt idx="30">
                  <c:v>1317145232</c:v>
                </c:pt>
                <c:pt idx="31">
                  <c:v>1323683353</c:v>
                </c:pt>
                <c:pt idx="32">
                  <c:v>1299514834</c:v>
                </c:pt>
                <c:pt idx="33">
                  <c:v>1274668281</c:v>
                </c:pt>
                <c:pt idx="34">
                  <c:v>1273170509</c:v>
                </c:pt>
                <c:pt idx="35">
                  <c:v>1279251106</c:v>
                </c:pt>
                <c:pt idx="36">
                  <c:v>1271932247</c:v>
                </c:pt>
                <c:pt idx="37">
                  <c:v>1275680098</c:v>
                </c:pt>
                <c:pt idx="38">
                  <c:v>1277239455</c:v>
                </c:pt>
                <c:pt idx="39">
                  <c:v>1240024212</c:v>
                </c:pt>
                <c:pt idx="40">
                  <c:v>1216273975</c:v>
                </c:pt>
                <c:pt idx="41">
                  <c:v>1217179505</c:v>
                </c:pt>
                <c:pt idx="42">
                  <c:v>1250685898</c:v>
                </c:pt>
                <c:pt idx="43">
                  <c:v>1273764749</c:v>
                </c:pt>
                <c:pt idx="44">
                  <c:v>1231345213</c:v>
                </c:pt>
                <c:pt idx="45">
                  <c:v>1230526818</c:v>
                </c:pt>
                <c:pt idx="46">
                  <c:v>1229227403</c:v>
                </c:pt>
                <c:pt idx="47">
                  <c:v>1226976470</c:v>
                </c:pt>
                <c:pt idx="48">
                  <c:v>1247291615</c:v>
                </c:pt>
                <c:pt idx="49">
                  <c:v>879310014</c:v>
                </c:pt>
                <c:pt idx="50">
                  <c:v>879857294</c:v>
                </c:pt>
                <c:pt idx="51">
                  <c:v>856678340</c:v>
                </c:pt>
                <c:pt idx="52">
                  <c:v>1300845933</c:v>
                </c:pt>
                <c:pt idx="53">
                  <c:v>1301776690</c:v>
                </c:pt>
              </c:numCache>
            </c:numRef>
          </c:val>
        </c:ser>
        <c:dLbls>
          <c:showLegendKey val="0"/>
          <c:showVal val="0"/>
          <c:showCatName val="0"/>
          <c:showSerName val="0"/>
          <c:showPercent val="0"/>
          <c:showBubbleSize val="0"/>
        </c:dLbls>
        <c:gapWidth val="150"/>
        <c:overlap val="100"/>
        <c:axId val="214145280"/>
        <c:axId val="214155264"/>
      </c:barChart>
      <c:catAx>
        <c:axId val="214145280"/>
        <c:scaling>
          <c:orientation val="minMax"/>
        </c:scaling>
        <c:delete val="0"/>
        <c:axPos val="b"/>
        <c:majorTickMark val="out"/>
        <c:minorTickMark val="none"/>
        <c:tickLblPos val="nextTo"/>
        <c:crossAx val="214155264"/>
        <c:crosses val="autoZero"/>
        <c:auto val="1"/>
        <c:lblAlgn val="ctr"/>
        <c:lblOffset val="100"/>
        <c:noMultiLvlLbl val="0"/>
      </c:catAx>
      <c:valAx>
        <c:axId val="214155264"/>
        <c:scaling>
          <c:orientation val="minMax"/>
        </c:scaling>
        <c:delete val="0"/>
        <c:axPos val="l"/>
        <c:majorGridlines/>
        <c:numFmt formatCode="0.00" sourceLinked="1"/>
        <c:majorTickMark val="out"/>
        <c:minorTickMark val="none"/>
        <c:tickLblPos val="nextTo"/>
        <c:crossAx val="2141452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47462817147856"/>
          <c:y val="5.1400554097404488E-2"/>
          <c:w val="0.65704068241470137"/>
          <c:h val="0.79523549139690852"/>
        </c:manualLayout>
      </c:layout>
      <c:barChart>
        <c:barDir val="col"/>
        <c:grouping val="stacked"/>
        <c:varyColors val="0"/>
        <c:ser>
          <c:idx val="0"/>
          <c:order val="0"/>
          <c:tx>
            <c:strRef>
              <c:f>'GDP of countries &lt; min thr'!$A$261</c:f>
              <c:strCache>
                <c:ptCount val="1"/>
                <c:pt idx="0">
                  <c:v>GDP of countries&lt; min thr</c:v>
                </c:pt>
              </c:strCache>
            </c:strRef>
          </c:tx>
          <c:invertIfNegative val="0"/>
          <c:cat>
            <c:strRef>
              <c:f>'GDP of countries &lt; min thr'!$B$1:$BC$1</c:f>
              <c:strCach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strCache>
            </c:strRef>
          </c:cat>
          <c:val>
            <c:numRef>
              <c:f>'GDP of countries &lt; min thr'!$B$261:$BC$261</c:f>
              <c:numCache>
                <c:formatCode>General</c:formatCode>
                <c:ptCount val="54"/>
                <c:pt idx="0">
                  <c:v>391569792887.80634</c:v>
                </c:pt>
                <c:pt idx="1">
                  <c:v>401624710690.3233</c:v>
                </c:pt>
                <c:pt idx="2">
                  <c:v>405179484924.26941</c:v>
                </c:pt>
                <c:pt idx="3">
                  <c:v>398931681263.57355</c:v>
                </c:pt>
                <c:pt idx="4">
                  <c:v>425244686312.72559</c:v>
                </c:pt>
                <c:pt idx="5">
                  <c:v>594653321050.8772</c:v>
                </c:pt>
                <c:pt idx="6">
                  <c:v>672051361041.21021</c:v>
                </c:pt>
                <c:pt idx="7">
                  <c:v>706097295714.51648</c:v>
                </c:pt>
                <c:pt idx="8">
                  <c:v>736806121665.86292</c:v>
                </c:pt>
                <c:pt idx="9">
                  <c:v>781560729206.61072</c:v>
                </c:pt>
                <c:pt idx="10">
                  <c:v>860505632957.8125</c:v>
                </c:pt>
                <c:pt idx="11">
                  <c:v>955682403689.74561</c:v>
                </c:pt>
                <c:pt idx="12">
                  <c:v>967243219765.63757</c:v>
                </c:pt>
                <c:pt idx="13">
                  <c:v>1010277675705.5111</c:v>
                </c:pt>
                <c:pt idx="14">
                  <c:v>1059304625561.0459</c:v>
                </c:pt>
                <c:pt idx="15">
                  <c:v>1111120175097.5129</c:v>
                </c:pt>
                <c:pt idx="16">
                  <c:v>1197049324829.9114</c:v>
                </c:pt>
                <c:pt idx="17">
                  <c:v>1244555183241.9282</c:v>
                </c:pt>
                <c:pt idx="18">
                  <c:v>1292420651849.8401</c:v>
                </c:pt>
                <c:pt idx="19">
                  <c:v>1332427566304.1096</c:v>
                </c:pt>
                <c:pt idx="20">
                  <c:v>1639825129534.4568</c:v>
                </c:pt>
                <c:pt idx="21">
                  <c:v>1889273278287.5476</c:v>
                </c:pt>
                <c:pt idx="22">
                  <c:v>1917385234261.9434</c:v>
                </c:pt>
                <c:pt idx="23">
                  <c:v>1971909285908.0771</c:v>
                </c:pt>
                <c:pt idx="24">
                  <c:v>2081901227712.2734</c:v>
                </c:pt>
                <c:pt idx="25">
                  <c:v>2245017040523.8018</c:v>
                </c:pt>
                <c:pt idx="26">
                  <c:v>2310000258288.2261</c:v>
                </c:pt>
                <c:pt idx="27">
                  <c:v>2666597713541.9707</c:v>
                </c:pt>
                <c:pt idx="28">
                  <c:v>2452366471195.9302</c:v>
                </c:pt>
                <c:pt idx="29">
                  <c:v>2603811778052.4121</c:v>
                </c:pt>
                <c:pt idx="30">
                  <c:v>2901149948391.6758</c:v>
                </c:pt>
                <c:pt idx="31">
                  <c:v>2983087953310.9434</c:v>
                </c:pt>
                <c:pt idx="32">
                  <c:v>3144923289083.1494</c:v>
                </c:pt>
                <c:pt idx="33">
                  <c:v>3307118294169.4473</c:v>
                </c:pt>
                <c:pt idx="34">
                  <c:v>4129180375836.2085</c:v>
                </c:pt>
                <c:pt idx="35">
                  <c:v>4363880777676.4346</c:v>
                </c:pt>
                <c:pt idx="36">
                  <c:v>4676527640700.1143</c:v>
                </c:pt>
                <c:pt idx="37">
                  <c:v>4910874442563.7793</c:v>
                </c:pt>
                <c:pt idx="38">
                  <c:v>5074078300754.5322</c:v>
                </c:pt>
                <c:pt idx="39">
                  <c:v>5397035758209.2227</c:v>
                </c:pt>
                <c:pt idx="40">
                  <c:v>5727035850497.3555</c:v>
                </c:pt>
                <c:pt idx="41">
                  <c:v>5994341066650.1055</c:v>
                </c:pt>
                <c:pt idx="42">
                  <c:v>5343093233281.1055</c:v>
                </c:pt>
                <c:pt idx="43">
                  <c:v>5619957806727.9678</c:v>
                </c:pt>
                <c:pt idx="44">
                  <c:v>6236815717877.3525</c:v>
                </c:pt>
                <c:pt idx="45">
                  <c:v>6731958015691.6475</c:v>
                </c:pt>
                <c:pt idx="46">
                  <c:v>7328561381734.5723</c:v>
                </c:pt>
                <c:pt idx="47">
                  <c:v>8040260093021.1826</c:v>
                </c:pt>
                <c:pt idx="48">
                  <c:v>8523867475501.8057</c:v>
                </c:pt>
                <c:pt idx="49">
                  <c:v>11710297748215.578</c:v>
                </c:pt>
                <c:pt idx="50">
                  <c:v>11352563346672.396</c:v>
                </c:pt>
                <c:pt idx="51">
                  <c:v>13317456821834.641</c:v>
                </c:pt>
                <c:pt idx="52">
                  <c:v>10721589691786.219</c:v>
                </c:pt>
                <c:pt idx="53">
                  <c:v>11288953315066.488</c:v>
                </c:pt>
              </c:numCache>
            </c:numRef>
          </c:val>
        </c:ser>
        <c:ser>
          <c:idx val="1"/>
          <c:order val="1"/>
          <c:tx>
            <c:strRef>
              <c:f>'GDP of countries &lt; min thr'!$A$264</c:f>
              <c:strCache>
                <c:ptCount val="1"/>
                <c:pt idx="0">
                  <c:v>GDP total</c:v>
                </c:pt>
              </c:strCache>
            </c:strRef>
          </c:tx>
          <c:invertIfNegative val="0"/>
          <c:cat>
            <c:strRef>
              <c:f>'GDP of countries &lt; min thr'!$B$1:$BC$1</c:f>
              <c:strCach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strCache>
            </c:strRef>
          </c:cat>
          <c:val>
            <c:numRef>
              <c:f>'GDP of countries &lt; min thr'!$B$264:$BC$264</c:f>
              <c:numCache>
                <c:formatCode>General</c:formatCode>
                <c:ptCount val="54"/>
                <c:pt idx="0">
                  <c:v>9224334968235.4727</c:v>
                </c:pt>
                <c:pt idx="1">
                  <c:v>9644129426795.543</c:v>
                </c:pt>
                <c:pt idx="2">
                  <c:v>10153087562784.934</c:v>
                </c:pt>
                <c:pt idx="3">
                  <c:v>10669598690223.332</c:v>
                </c:pt>
                <c:pt idx="4">
                  <c:v>11367638650649.279</c:v>
                </c:pt>
                <c:pt idx="5">
                  <c:v>12002674563502.396</c:v>
                </c:pt>
                <c:pt idx="6">
                  <c:v>12710295180920.584</c:v>
                </c:pt>
                <c:pt idx="7">
                  <c:v>13288412184806.812</c:v>
                </c:pt>
                <c:pt idx="8">
                  <c:v>14089663028484.133</c:v>
                </c:pt>
                <c:pt idx="9">
                  <c:v>14891983335862.838</c:v>
                </c:pt>
                <c:pt idx="10">
                  <c:v>15491574566858.928</c:v>
                </c:pt>
                <c:pt idx="11">
                  <c:v>16124385306741.979</c:v>
                </c:pt>
                <c:pt idx="12">
                  <c:v>17017999030749.779</c:v>
                </c:pt>
                <c:pt idx="13">
                  <c:v>18102600683254.52</c:v>
                </c:pt>
                <c:pt idx="14">
                  <c:v>18446104001185.59</c:v>
                </c:pt>
                <c:pt idx="15">
                  <c:v>18580176898950.723</c:v>
                </c:pt>
                <c:pt idx="16">
                  <c:v>19529033717041.621</c:v>
                </c:pt>
                <c:pt idx="17">
                  <c:v>20287489646249.277</c:v>
                </c:pt>
                <c:pt idx="18">
                  <c:v>21136777077779.605</c:v>
                </c:pt>
                <c:pt idx="19">
                  <c:v>21997861785133.363</c:v>
                </c:pt>
                <c:pt idx="20">
                  <c:v>22414004689475.434</c:v>
                </c:pt>
                <c:pt idx="21">
                  <c:v>22881621344360.242</c:v>
                </c:pt>
                <c:pt idx="22">
                  <c:v>22962540029649.68</c:v>
                </c:pt>
                <c:pt idx="23">
                  <c:v>23568161231988.926</c:v>
                </c:pt>
                <c:pt idx="24">
                  <c:v>24657019285062.02</c:v>
                </c:pt>
                <c:pt idx="25">
                  <c:v>25598375021055.437</c:v>
                </c:pt>
                <c:pt idx="26">
                  <c:v>26442159332328.75</c:v>
                </c:pt>
                <c:pt idx="27">
                  <c:v>27360592860925.082</c:v>
                </c:pt>
                <c:pt idx="28">
                  <c:v>28622866438104.953</c:v>
                </c:pt>
                <c:pt idx="29">
                  <c:v>29732481526434.777</c:v>
                </c:pt>
                <c:pt idx="30">
                  <c:v>30582810179184.246</c:v>
                </c:pt>
                <c:pt idx="31">
                  <c:v>30974050712425.18</c:v>
                </c:pt>
                <c:pt idx="32">
                  <c:v>31522631737377.246</c:v>
                </c:pt>
                <c:pt idx="33">
                  <c:v>32029733629956.199</c:v>
                </c:pt>
                <c:pt idx="34">
                  <c:v>33043954212203.277</c:v>
                </c:pt>
                <c:pt idx="35">
                  <c:v>34024878157776.871</c:v>
                </c:pt>
                <c:pt idx="36">
                  <c:v>35158096016189.367</c:v>
                </c:pt>
                <c:pt idx="37">
                  <c:v>36486489532183.258</c:v>
                </c:pt>
                <c:pt idx="38">
                  <c:v>37407486900291.742</c:v>
                </c:pt>
                <c:pt idx="39">
                  <c:v>38667764642996.719</c:v>
                </c:pt>
                <c:pt idx="40">
                  <c:v>40310093520548.781</c:v>
                </c:pt>
                <c:pt idx="41">
                  <c:v>41016699254800.508</c:v>
                </c:pt>
                <c:pt idx="42">
                  <c:v>41860472706498.367</c:v>
                </c:pt>
                <c:pt idx="43">
                  <c:v>43038022533165.992</c:v>
                </c:pt>
                <c:pt idx="44">
                  <c:v>44841690746055.445</c:v>
                </c:pt>
                <c:pt idx="45">
                  <c:v>46468942221508.391</c:v>
                </c:pt>
                <c:pt idx="46">
                  <c:v>48375703061588.344</c:v>
                </c:pt>
                <c:pt idx="47">
                  <c:v>50300403344899.008</c:v>
                </c:pt>
                <c:pt idx="48">
                  <c:v>51032365045575.789</c:v>
                </c:pt>
                <c:pt idx="49">
                  <c:v>49966122773343.844</c:v>
                </c:pt>
                <c:pt idx="50">
                  <c:v>51999605906035.375</c:v>
                </c:pt>
                <c:pt idx="51">
                  <c:v>53468720480570.891</c:v>
                </c:pt>
                <c:pt idx="52">
                  <c:v>54740034164831.617</c:v>
                </c:pt>
                <c:pt idx="53">
                  <c:v>55928883921925.414</c:v>
                </c:pt>
              </c:numCache>
            </c:numRef>
          </c:val>
        </c:ser>
        <c:dLbls>
          <c:showLegendKey val="0"/>
          <c:showVal val="0"/>
          <c:showCatName val="0"/>
          <c:showSerName val="0"/>
          <c:showPercent val="0"/>
          <c:showBubbleSize val="0"/>
        </c:dLbls>
        <c:gapWidth val="150"/>
        <c:overlap val="100"/>
        <c:axId val="214058112"/>
        <c:axId val="214059648"/>
      </c:barChart>
      <c:catAx>
        <c:axId val="214058112"/>
        <c:scaling>
          <c:orientation val="minMax"/>
        </c:scaling>
        <c:delete val="0"/>
        <c:axPos val="b"/>
        <c:majorTickMark val="out"/>
        <c:minorTickMark val="none"/>
        <c:tickLblPos val="nextTo"/>
        <c:crossAx val="214059648"/>
        <c:crosses val="autoZero"/>
        <c:auto val="1"/>
        <c:lblAlgn val="ctr"/>
        <c:lblOffset val="100"/>
        <c:noMultiLvlLbl val="0"/>
      </c:catAx>
      <c:valAx>
        <c:axId val="214059648"/>
        <c:scaling>
          <c:orientation val="minMax"/>
        </c:scaling>
        <c:delete val="0"/>
        <c:axPos val="l"/>
        <c:majorGridlines/>
        <c:numFmt formatCode="General" sourceLinked="1"/>
        <c:majorTickMark val="out"/>
        <c:minorTickMark val="none"/>
        <c:tickLblPos val="nextTo"/>
        <c:crossAx val="214058112"/>
        <c:crosses val="autoZero"/>
        <c:crossBetween val="between"/>
      </c:valAx>
    </c:plotArea>
    <c:legend>
      <c:legendPos val="r"/>
      <c:layout>
        <c:manualLayout>
          <c:xMode val="edge"/>
          <c:yMode val="edge"/>
          <c:x val="0.82607086614173264"/>
          <c:y val="0.20331984543598741"/>
          <c:w val="0.15726246719160181"/>
          <c:h val="0.56558253135024561"/>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Population by GDP thersholds</a:t>
            </a:r>
          </a:p>
        </c:rich>
      </c:tx>
      <c:layout/>
      <c:overlay val="0"/>
    </c:title>
    <c:autoTitleDeleted val="0"/>
    <c:plotArea>
      <c:layout/>
      <c:barChart>
        <c:barDir val="col"/>
        <c:grouping val="percentStacked"/>
        <c:varyColors val="0"/>
        <c:ser>
          <c:idx val="0"/>
          <c:order val="0"/>
          <c:tx>
            <c:strRef>
              <c:f>'global analysis surpl vs def'!$A$13</c:f>
              <c:strCache>
                <c:ptCount val="1"/>
                <c:pt idx="0">
                  <c:v>Pop deficit</c:v>
                </c:pt>
              </c:strCache>
            </c:strRef>
          </c:tx>
          <c:invertIfNegative val="0"/>
          <c:cat>
            <c:strRef>
              <c:f>'global analysis surpl vs def'!$B$11:$Y$11</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def'!$B$13:$Y$13</c:f>
              <c:numCache>
                <c:formatCode>0.0</c:formatCode>
                <c:ptCount val="24"/>
                <c:pt idx="0">
                  <c:v>3618280351</c:v>
                </c:pt>
                <c:pt idx="1">
                  <c:v>3696689800</c:v>
                </c:pt>
                <c:pt idx="2">
                  <c:v>3779438145</c:v>
                </c:pt>
                <c:pt idx="3">
                  <c:v>3865850780</c:v>
                </c:pt>
                <c:pt idx="4">
                  <c:v>3932923627</c:v>
                </c:pt>
                <c:pt idx="5">
                  <c:v>3999497967</c:v>
                </c:pt>
                <c:pt idx="6">
                  <c:v>4077698952</c:v>
                </c:pt>
                <c:pt idx="7">
                  <c:v>4144004222</c:v>
                </c:pt>
                <c:pt idx="8">
                  <c:v>4203780440</c:v>
                </c:pt>
                <c:pt idx="9">
                  <c:v>4303281648</c:v>
                </c:pt>
                <c:pt idx="10">
                  <c:v>4367680385</c:v>
                </c:pt>
                <c:pt idx="11">
                  <c:v>4431494452</c:v>
                </c:pt>
                <c:pt idx="12">
                  <c:v>4440329817</c:v>
                </c:pt>
                <c:pt idx="13">
                  <c:v>4480181146</c:v>
                </c:pt>
                <c:pt idx="14">
                  <c:v>4585528621</c:v>
                </c:pt>
                <c:pt idx="15">
                  <c:v>4646761563</c:v>
                </c:pt>
                <c:pt idx="16">
                  <c:v>4713823947</c:v>
                </c:pt>
                <c:pt idx="17">
                  <c:v>4779060302</c:v>
                </c:pt>
                <c:pt idx="18">
                  <c:v>4843029074</c:v>
                </c:pt>
                <c:pt idx="19">
                  <c:v>4907483431</c:v>
                </c:pt>
                <c:pt idx="20">
                  <c:v>4963439827</c:v>
                </c:pt>
                <c:pt idx="21">
                  <c:v>5043945496</c:v>
                </c:pt>
                <c:pt idx="22">
                  <c:v>5056824920</c:v>
                </c:pt>
                <c:pt idx="23">
                  <c:v>5128674429</c:v>
                </c:pt>
              </c:numCache>
            </c:numRef>
          </c:val>
        </c:ser>
        <c:ser>
          <c:idx val="1"/>
          <c:order val="1"/>
          <c:tx>
            <c:strRef>
              <c:f>'global analysis surpl vs def'!$A$14</c:f>
              <c:strCache>
                <c:ptCount val="1"/>
                <c:pt idx="0">
                  <c:v>Pop surplus</c:v>
                </c:pt>
              </c:strCache>
            </c:strRef>
          </c:tx>
          <c:invertIfNegative val="0"/>
          <c:cat>
            <c:strRef>
              <c:f>'global analysis surpl vs def'!$B$11:$Y$11</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def'!$B$14:$Y$14</c:f>
              <c:numCache>
                <c:formatCode>0.0</c:formatCode>
                <c:ptCount val="24"/>
                <c:pt idx="0">
                  <c:v>1620731989</c:v>
                </c:pt>
                <c:pt idx="1">
                  <c:v>1628430785</c:v>
                </c:pt>
                <c:pt idx="2">
                  <c:v>1628096843</c:v>
                </c:pt>
                <c:pt idx="3">
                  <c:v>1624914793</c:v>
                </c:pt>
                <c:pt idx="4">
                  <c:v>1640020651</c:v>
                </c:pt>
                <c:pt idx="5">
                  <c:v>1656611042</c:v>
                </c:pt>
                <c:pt idx="6">
                  <c:v>1660018533</c:v>
                </c:pt>
                <c:pt idx="7">
                  <c:v>1675237853</c:v>
                </c:pt>
                <c:pt idx="8">
                  <c:v>1696099100</c:v>
                </c:pt>
                <c:pt idx="9">
                  <c:v>1676214457</c:v>
                </c:pt>
                <c:pt idx="10">
                  <c:v>1690382287</c:v>
                </c:pt>
                <c:pt idx="11">
                  <c:v>1704258994</c:v>
                </c:pt>
                <c:pt idx="12">
                  <c:v>1772954520</c:v>
                </c:pt>
                <c:pt idx="13">
                  <c:v>1810108464</c:v>
                </c:pt>
                <c:pt idx="14">
                  <c:v>1781791377</c:v>
                </c:pt>
                <c:pt idx="15">
                  <c:v>1797607073</c:v>
                </c:pt>
                <c:pt idx="16">
                  <c:v>1807476820</c:v>
                </c:pt>
                <c:pt idx="17">
                  <c:v>1818954951</c:v>
                </c:pt>
                <c:pt idx="18">
                  <c:v>1832817335</c:v>
                </c:pt>
                <c:pt idx="19">
                  <c:v>1846443417</c:v>
                </c:pt>
                <c:pt idx="20">
                  <c:v>1869469093</c:v>
                </c:pt>
                <c:pt idx="21">
                  <c:v>1869595729</c:v>
                </c:pt>
                <c:pt idx="22">
                  <c:v>1934837786</c:v>
                </c:pt>
                <c:pt idx="23">
                  <c:v>1944227763</c:v>
                </c:pt>
              </c:numCache>
            </c:numRef>
          </c:val>
        </c:ser>
        <c:dLbls>
          <c:showLegendKey val="0"/>
          <c:showVal val="0"/>
          <c:showCatName val="0"/>
          <c:showSerName val="0"/>
          <c:showPercent val="0"/>
          <c:showBubbleSize val="0"/>
        </c:dLbls>
        <c:gapWidth val="95"/>
        <c:overlap val="100"/>
        <c:axId val="214090496"/>
        <c:axId val="214092032"/>
      </c:barChart>
      <c:catAx>
        <c:axId val="214090496"/>
        <c:scaling>
          <c:orientation val="minMax"/>
        </c:scaling>
        <c:delete val="0"/>
        <c:axPos val="b"/>
        <c:majorTickMark val="none"/>
        <c:minorTickMark val="none"/>
        <c:tickLblPos val="nextTo"/>
        <c:crossAx val="214092032"/>
        <c:crosses val="autoZero"/>
        <c:auto val="1"/>
        <c:lblAlgn val="ctr"/>
        <c:lblOffset val="100"/>
        <c:noMultiLvlLbl val="0"/>
      </c:catAx>
      <c:valAx>
        <c:axId val="214092032"/>
        <c:scaling>
          <c:orientation val="minMax"/>
        </c:scaling>
        <c:delete val="0"/>
        <c:axPos val="l"/>
        <c:majorGridlines/>
        <c:numFmt formatCode="0%" sourceLinked="1"/>
        <c:majorTickMark val="none"/>
        <c:minorTickMark val="none"/>
        <c:tickLblPos val="nextTo"/>
        <c:crossAx val="214090496"/>
        <c:crosses val="autoZero"/>
        <c:crossBetween val="between"/>
      </c:valAx>
      <c:dTable>
        <c:showHorzBorder val="1"/>
        <c:showVertBorder val="1"/>
        <c:showOutline val="1"/>
        <c:showKeys val="1"/>
        <c:txPr>
          <a:bodyPr/>
          <a:lstStyle/>
          <a:p>
            <a:pPr rtl="0">
              <a:defRPr sz="760" baseline="0"/>
            </a:pPr>
            <a:endParaRPr lang="en-US"/>
          </a:p>
        </c:txPr>
      </c:dTable>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t>GDP of countries by threshold</a:t>
            </a:r>
          </a:p>
        </c:rich>
      </c:tx>
      <c:layout/>
      <c:overlay val="0"/>
    </c:title>
    <c:autoTitleDeleted val="0"/>
    <c:plotArea>
      <c:layout/>
      <c:barChart>
        <c:barDir val="col"/>
        <c:grouping val="percentStacked"/>
        <c:varyColors val="0"/>
        <c:ser>
          <c:idx val="0"/>
          <c:order val="0"/>
          <c:tx>
            <c:strRef>
              <c:f>'global analysis surpl vs def'!$A$18</c:f>
              <c:strCache>
                <c:ptCount val="1"/>
                <c:pt idx="0">
                  <c:v>GDP of def c</c:v>
                </c:pt>
              </c:strCache>
            </c:strRef>
          </c:tx>
          <c:invertIfNegative val="0"/>
          <c:cat>
            <c:strRef>
              <c:f>'global analysis surpl vs def'!$B$17:$Y$17</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def'!$B$18:$Y$18</c:f>
              <c:numCache>
                <c:formatCode>0.0</c:formatCode>
                <c:ptCount val="24"/>
                <c:pt idx="0">
                  <c:v>2319421438837.0322</c:v>
                </c:pt>
                <c:pt idx="1">
                  <c:v>2413594432210.0864</c:v>
                </c:pt>
                <c:pt idx="2">
                  <c:v>2525806345521.3433</c:v>
                </c:pt>
                <c:pt idx="3">
                  <c:v>2693504937492.5923</c:v>
                </c:pt>
                <c:pt idx="4">
                  <c:v>2854773545707.8135</c:v>
                </c:pt>
                <c:pt idx="5">
                  <c:v>3060063027064.481</c:v>
                </c:pt>
                <c:pt idx="6">
                  <c:v>3319722521799.0439</c:v>
                </c:pt>
                <c:pt idx="7">
                  <c:v>3511628556731.4893</c:v>
                </c:pt>
                <c:pt idx="8">
                  <c:v>3588425154216.6558</c:v>
                </c:pt>
                <c:pt idx="9">
                  <c:v>3870065157960.668</c:v>
                </c:pt>
                <c:pt idx="10">
                  <c:v>4060090971936.3643</c:v>
                </c:pt>
                <c:pt idx="11">
                  <c:v>4290050924360.333</c:v>
                </c:pt>
                <c:pt idx="12">
                  <c:v>4377112113572.1353</c:v>
                </c:pt>
                <c:pt idx="13">
                  <c:v>4622066775403.9697</c:v>
                </c:pt>
                <c:pt idx="14">
                  <c:v>5172039444899.502</c:v>
                </c:pt>
                <c:pt idx="15">
                  <c:v>5596744018514.1084</c:v>
                </c:pt>
                <c:pt idx="16">
                  <c:v>6084635808130.917</c:v>
                </c:pt>
                <c:pt idx="17">
                  <c:v>6714790348543.3359</c:v>
                </c:pt>
                <c:pt idx="18">
                  <c:v>7170350243026.6055</c:v>
                </c:pt>
                <c:pt idx="19">
                  <c:v>7628792890633.8096</c:v>
                </c:pt>
                <c:pt idx="20">
                  <c:v>8242521941903.5117</c:v>
                </c:pt>
                <c:pt idx="21">
                  <c:v>8883050714155.7734</c:v>
                </c:pt>
                <c:pt idx="22">
                  <c:v>9215211257181.0664</c:v>
                </c:pt>
                <c:pt idx="23">
                  <c:v>9868855277628.791</c:v>
                </c:pt>
              </c:numCache>
            </c:numRef>
          </c:val>
        </c:ser>
        <c:ser>
          <c:idx val="1"/>
          <c:order val="1"/>
          <c:tx>
            <c:strRef>
              <c:f>'global analysis surpl vs def'!$A$19</c:f>
              <c:strCache>
                <c:ptCount val="1"/>
                <c:pt idx="0">
                  <c:v>GDP of surpl c</c:v>
                </c:pt>
              </c:strCache>
            </c:strRef>
          </c:tx>
          <c:invertIfNegative val="0"/>
          <c:cat>
            <c:strRef>
              <c:f>'global analysis surpl vs def'!$B$17:$Y$17</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def'!$B$19:$Y$19</c:f>
              <c:numCache>
                <c:formatCode>0.0</c:formatCode>
                <c:ptCount val="24"/>
                <c:pt idx="0">
                  <c:v>27813690345763.078</c:v>
                </c:pt>
                <c:pt idx="1">
                  <c:v>28095090076857.141</c:v>
                </c:pt>
                <c:pt idx="2">
                  <c:v>28517331738916.937</c:v>
                </c:pt>
                <c:pt idx="3">
                  <c:v>28846988161125.84</c:v>
                </c:pt>
                <c:pt idx="4">
                  <c:v>29679944018325.977</c:v>
                </c:pt>
                <c:pt idx="5">
                  <c:v>30451407149886.031</c:v>
                </c:pt>
                <c:pt idx="6">
                  <c:v>31307629951865.02</c:v>
                </c:pt>
                <c:pt idx="7">
                  <c:v>32417632491204.547</c:v>
                </c:pt>
                <c:pt idx="8">
                  <c:v>33207337365819.762</c:v>
                </c:pt>
                <c:pt idx="9">
                  <c:v>34182733751198.348</c:v>
                </c:pt>
                <c:pt idx="10">
                  <c:v>35619043848081.531</c:v>
                </c:pt>
                <c:pt idx="11">
                  <c:v>36115075266314.648</c:v>
                </c:pt>
                <c:pt idx="12">
                  <c:v>36881622950072.773</c:v>
                </c:pt>
                <c:pt idx="13">
                  <c:v>37781238338129.633</c:v>
                </c:pt>
                <c:pt idx="14">
                  <c:v>38992844098678.875</c:v>
                </c:pt>
                <c:pt idx="15">
                  <c:v>40159993155750.844</c:v>
                </c:pt>
                <c:pt idx="16">
                  <c:v>41477019079050.328</c:v>
                </c:pt>
                <c:pt idx="17">
                  <c:v>42726903389025.242</c:v>
                </c:pt>
                <c:pt idx="18">
                  <c:v>42993486118219.875</c:v>
                </c:pt>
                <c:pt idx="19">
                  <c:v>41493520609273.836</c:v>
                </c:pt>
                <c:pt idx="20">
                  <c:v>42848968886334.406</c:v>
                </c:pt>
                <c:pt idx="21">
                  <c:v>43633333811891.984</c:v>
                </c:pt>
                <c:pt idx="22">
                  <c:v>44565690291615.469</c:v>
                </c:pt>
                <c:pt idx="23">
                  <c:v>45077772483910.672</c:v>
                </c:pt>
              </c:numCache>
            </c:numRef>
          </c:val>
        </c:ser>
        <c:dLbls>
          <c:showLegendKey val="0"/>
          <c:showVal val="0"/>
          <c:showCatName val="0"/>
          <c:showSerName val="0"/>
          <c:showPercent val="0"/>
          <c:showBubbleSize val="0"/>
        </c:dLbls>
        <c:gapWidth val="55"/>
        <c:overlap val="100"/>
        <c:axId val="213995904"/>
        <c:axId val="213997440"/>
      </c:barChart>
      <c:catAx>
        <c:axId val="213995904"/>
        <c:scaling>
          <c:orientation val="minMax"/>
        </c:scaling>
        <c:delete val="0"/>
        <c:axPos val="b"/>
        <c:majorTickMark val="none"/>
        <c:minorTickMark val="none"/>
        <c:tickLblPos val="nextTo"/>
        <c:crossAx val="213997440"/>
        <c:crosses val="autoZero"/>
        <c:auto val="1"/>
        <c:lblAlgn val="ctr"/>
        <c:lblOffset val="100"/>
        <c:noMultiLvlLbl val="0"/>
      </c:catAx>
      <c:valAx>
        <c:axId val="213997440"/>
        <c:scaling>
          <c:orientation val="minMax"/>
        </c:scaling>
        <c:delete val="0"/>
        <c:axPos val="l"/>
        <c:majorGridlines/>
        <c:numFmt formatCode="0%" sourceLinked="1"/>
        <c:majorTickMark val="none"/>
        <c:minorTickMark val="none"/>
        <c:tickLblPos val="nextTo"/>
        <c:crossAx val="2139959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'global analysis surpl vs def'!$A$32</c:f>
              <c:strCache>
                <c:ptCount val="1"/>
                <c:pt idx="0">
                  <c:v>Rest of GDP</c:v>
                </c:pt>
              </c:strCache>
            </c:strRef>
          </c:tx>
          <c:invertIfNegative val="0"/>
          <c:cat>
            <c:strRef>
              <c:f>'global analysis surpl vs def'!$B$31:$Y$31</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def'!$B$32:$Y$32</c:f>
              <c:numCache>
                <c:formatCode>General</c:formatCode>
                <c:ptCount val="24"/>
                <c:pt idx="0">
                  <c:v>12906381459257.471</c:v>
                </c:pt>
                <c:pt idx="1">
                  <c:v>5272789394248.6543</c:v>
                </c:pt>
                <c:pt idx="2">
                  <c:v>5081505046283.7148</c:v>
                </c:pt>
                <c:pt idx="3">
                  <c:v>4859080733490.1582</c:v>
                </c:pt>
                <c:pt idx="4">
                  <c:v>4934795011560.0645</c:v>
                </c:pt>
                <c:pt idx="5">
                  <c:v>5389402286201.0039</c:v>
                </c:pt>
                <c:pt idx="6">
                  <c:v>5549776426088.5039</c:v>
                </c:pt>
                <c:pt idx="7">
                  <c:v>5506118611047.207</c:v>
                </c:pt>
                <c:pt idx="8">
                  <c:v>5922602749682.5</c:v>
                </c:pt>
                <c:pt idx="9">
                  <c:v>6586791003769.8906</c:v>
                </c:pt>
                <c:pt idx="10">
                  <c:v>7586941245842.293</c:v>
                </c:pt>
                <c:pt idx="11">
                  <c:v>7292669863236.8945</c:v>
                </c:pt>
                <c:pt idx="12">
                  <c:v>7400296685877.6328</c:v>
                </c:pt>
                <c:pt idx="13">
                  <c:v>7662488431674.4814</c:v>
                </c:pt>
                <c:pt idx="14">
                  <c:v>8657511267098.3359</c:v>
                </c:pt>
                <c:pt idx="15">
                  <c:v>10423515725186.398</c:v>
                </c:pt>
                <c:pt idx="16">
                  <c:v>13872762151330.48</c:v>
                </c:pt>
                <c:pt idx="17">
                  <c:v>14835873979643.445</c:v>
                </c:pt>
                <c:pt idx="18">
                  <c:v>15225604378812.848</c:v>
                </c:pt>
                <c:pt idx="19">
                  <c:v>12514742989584.898</c:v>
                </c:pt>
                <c:pt idx="20">
                  <c:v>14318125067657.379</c:v>
                </c:pt>
                <c:pt idx="21">
                  <c:v>17578152543614.113</c:v>
                </c:pt>
                <c:pt idx="22">
                  <c:v>17173331038473.789</c:v>
                </c:pt>
                <c:pt idx="23">
                  <c:v>18173262000958.898</c:v>
                </c:pt>
              </c:numCache>
            </c:numRef>
          </c:val>
        </c:ser>
        <c:ser>
          <c:idx val="1"/>
          <c:order val="1"/>
          <c:tx>
            <c:strRef>
              <c:f>'global analysis surpl vs def'!$A$33</c:f>
              <c:strCache>
                <c:ptCount val="1"/>
                <c:pt idx="0">
                  <c:v>GDP SURPLUS</c:v>
                </c:pt>
              </c:strCache>
            </c:strRef>
          </c:tx>
          <c:invertIfNegative val="0"/>
          <c:cat>
            <c:strRef>
              <c:f>'global analysis surpl vs def'!$B$31:$Y$31</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def'!$B$33:$Y$33</c:f>
              <c:numCache>
                <c:formatCode>General</c:formatCode>
                <c:ptCount val="24"/>
                <c:pt idx="0">
                  <c:v>17226730325342.662</c:v>
                </c:pt>
                <c:pt idx="1">
                  <c:v>25235895114818.555</c:v>
                </c:pt>
                <c:pt idx="2">
                  <c:v>25961633038154.57</c:v>
                </c:pt>
                <c:pt idx="3">
                  <c:v>26681412365128.258</c:v>
                </c:pt>
                <c:pt idx="4">
                  <c:v>27599922552473.738</c:v>
                </c:pt>
                <c:pt idx="5">
                  <c:v>28122067890749.508</c:v>
                </c:pt>
                <c:pt idx="6">
                  <c:v>29077576047575.559</c:v>
                </c:pt>
                <c:pt idx="7">
                  <c:v>30423142436888.84</c:v>
                </c:pt>
                <c:pt idx="8">
                  <c:v>30873159770353.922</c:v>
                </c:pt>
                <c:pt idx="9">
                  <c:v>31466007905389.125</c:v>
                </c:pt>
                <c:pt idx="10">
                  <c:v>32092193574175.605</c:v>
                </c:pt>
                <c:pt idx="11">
                  <c:v>33112456327438.09</c:v>
                </c:pt>
                <c:pt idx="12">
                  <c:v>33858438377767.277</c:v>
                </c:pt>
                <c:pt idx="13">
                  <c:v>34740816681859.121</c:v>
                </c:pt>
                <c:pt idx="14">
                  <c:v>35507372276480.047</c:v>
                </c:pt>
                <c:pt idx="15">
                  <c:v>35333221449078.57</c:v>
                </c:pt>
                <c:pt idx="16">
                  <c:v>33688892735850.766</c:v>
                </c:pt>
                <c:pt idx="17">
                  <c:v>34605819757925.121</c:v>
                </c:pt>
                <c:pt idx="18">
                  <c:v>34938231982433.645</c:v>
                </c:pt>
                <c:pt idx="19">
                  <c:v>36607570510322.75</c:v>
                </c:pt>
                <c:pt idx="20">
                  <c:v>36773365760580.562</c:v>
                </c:pt>
                <c:pt idx="21">
                  <c:v>34938231982433.645</c:v>
                </c:pt>
                <c:pt idx="22">
                  <c:v>36607570510322.75</c:v>
                </c:pt>
                <c:pt idx="23">
                  <c:v>36773365760580.562</c:v>
                </c:pt>
              </c:numCache>
            </c:numRef>
          </c:val>
        </c:ser>
        <c:dLbls>
          <c:showLegendKey val="0"/>
          <c:showVal val="0"/>
          <c:showCatName val="0"/>
          <c:showSerName val="0"/>
          <c:showPercent val="0"/>
          <c:showBubbleSize val="0"/>
        </c:dLbls>
        <c:gapWidth val="150"/>
        <c:overlap val="100"/>
        <c:axId val="214039936"/>
        <c:axId val="214434944"/>
      </c:barChart>
      <c:catAx>
        <c:axId val="214039936"/>
        <c:scaling>
          <c:orientation val="minMax"/>
        </c:scaling>
        <c:delete val="0"/>
        <c:axPos val="b"/>
        <c:majorTickMark val="out"/>
        <c:minorTickMark val="none"/>
        <c:tickLblPos val="nextTo"/>
        <c:crossAx val="214434944"/>
        <c:crosses val="autoZero"/>
        <c:auto val="1"/>
        <c:lblAlgn val="ctr"/>
        <c:lblOffset val="100"/>
        <c:noMultiLvlLbl val="0"/>
      </c:catAx>
      <c:valAx>
        <c:axId val="214434944"/>
        <c:scaling>
          <c:orientation val="minMax"/>
        </c:scaling>
        <c:delete val="0"/>
        <c:axPos val="l"/>
        <c:majorGridlines/>
        <c:numFmt formatCode="General" sourceLinked="1"/>
        <c:majorTickMark val="out"/>
        <c:minorTickMark val="none"/>
        <c:tickLblPos val="nextTo"/>
        <c:crossAx val="2140399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'global analysis surpl vs def'!$A$24</c:f>
              <c:strCache>
                <c:ptCount val="1"/>
                <c:pt idx="0">
                  <c:v>Basic GDP</c:v>
                </c:pt>
              </c:strCache>
            </c:strRef>
          </c:tx>
          <c:invertIfNegative val="0"/>
          <c:cat>
            <c:strRef>
              <c:f>'global analysis surpl vs def'!$B$23:$Y$23</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def'!$B$24:$Y$24</c:f>
              <c:numCache>
                <c:formatCode>0.0</c:formatCode>
                <c:ptCount val="24"/>
                <c:pt idx="0">
                  <c:v>3230277419946.2031</c:v>
                </c:pt>
                <c:pt idx="1">
                  <c:v>2859194962038.5732</c:v>
                </c:pt>
                <c:pt idx="2">
                  <c:v>2555698700762.3662</c:v>
                </c:pt>
                <c:pt idx="3">
                  <c:v>2165575795997.5742</c:v>
                </c:pt>
                <c:pt idx="4">
                  <c:v>2080021465852.2461</c:v>
                </c:pt>
                <c:pt idx="5">
                  <c:v>2329339259136.5234</c:v>
                </c:pt>
                <c:pt idx="6">
                  <c:v>2230053904289.4609</c:v>
                </c:pt>
                <c:pt idx="7">
                  <c:v>1994490054315.7144</c:v>
                </c:pt>
                <c:pt idx="8">
                  <c:v>2334177595465.835</c:v>
                </c:pt>
                <c:pt idx="9">
                  <c:v>2716725845809.2227</c:v>
                </c:pt>
                <c:pt idx="10">
                  <c:v>3526850273905.9258</c:v>
                </c:pt>
                <c:pt idx="11">
                  <c:v>3002618938876.5537</c:v>
                </c:pt>
                <c:pt idx="12">
                  <c:v>3023184572305.4893</c:v>
                </c:pt>
                <c:pt idx="13">
                  <c:v>3040421656270.5103</c:v>
                </c:pt>
                <c:pt idx="14">
                  <c:v>3485471822198.8311</c:v>
                </c:pt>
                <c:pt idx="15">
                  <c:v>4826771706672.2812</c:v>
                </c:pt>
                <c:pt idx="16">
                  <c:v>7788126343199.5625</c:v>
                </c:pt>
                <c:pt idx="17">
                  <c:v>8121083631100.1055</c:v>
                </c:pt>
                <c:pt idx="18">
                  <c:v>8055254135786.2383</c:v>
                </c:pt>
                <c:pt idx="19">
                  <c:v>4885950098951.0859</c:v>
                </c:pt>
                <c:pt idx="20">
                  <c:v>6075603125753.8437</c:v>
                </c:pt>
                <c:pt idx="21">
                  <c:v>8695101829458.3398</c:v>
                </c:pt>
                <c:pt idx="22">
                  <c:v>7958119781292.7187</c:v>
                </c:pt>
                <c:pt idx="23">
                  <c:v>8304406723330.1055</c:v>
                </c:pt>
              </c:numCache>
            </c:numRef>
          </c:val>
        </c:ser>
        <c:ser>
          <c:idx val="1"/>
          <c:order val="1"/>
          <c:tx>
            <c:strRef>
              <c:f>'global analysis surpl vs def'!$A$25</c:f>
              <c:strCache>
                <c:ptCount val="1"/>
                <c:pt idx="0">
                  <c:v>Surplus GDP</c:v>
                </c:pt>
              </c:strCache>
            </c:strRef>
          </c:tx>
          <c:invertIfNegative val="0"/>
          <c:cat>
            <c:strRef>
              <c:f>'global analysis surpl vs def'!$B$23:$Y$23</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def'!$B$25:$Y$25</c:f>
              <c:numCache>
                <c:formatCode>0.0</c:formatCode>
                <c:ptCount val="24"/>
                <c:pt idx="0">
                  <c:v>24583412925816.875</c:v>
                </c:pt>
                <c:pt idx="1">
                  <c:v>25235895114818.555</c:v>
                </c:pt>
                <c:pt idx="2">
                  <c:v>25961633038154.57</c:v>
                </c:pt>
                <c:pt idx="3">
                  <c:v>26681412365128.258</c:v>
                </c:pt>
                <c:pt idx="4">
                  <c:v>27599922552473.738</c:v>
                </c:pt>
                <c:pt idx="5">
                  <c:v>28122067890749.508</c:v>
                </c:pt>
                <c:pt idx="6">
                  <c:v>29077576047575.559</c:v>
                </c:pt>
                <c:pt idx="7">
                  <c:v>30423142436888.84</c:v>
                </c:pt>
                <c:pt idx="8">
                  <c:v>30873159770353.922</c:v>
                </c:pt>
                <c:pt idx="9">
                  <c:v>31466007905389.125</c:v>
                </c:pt>
                <c:pt idx="10">
                  <c:v>32092193574175.605</c:v>
                </c:pt>
                <c:pt idx="11">
                  <c:v>33112456327438.09</c:v>
                </c:pt>
                <c:pt idx="12">
                  <c:v>33858438377767.277</c:v>
                </c:pt>
                <c:pt idx="13">
                  <c:v>34740816681859.121</c:v>
                </c:pt>
                <c:pt idx="14">
                  <c:v>35507372276480.047</c:v>
                </c:pt>
                <c:pt idx="15">
                  <c:v>35333221449078.57</c:v>
                </c:pt>
                <c:pt idx="16">
                  <c:v>33688892735850.766</c:v>
                </c:pt>
                <c:pt idx="17">
                  <c:v>34605819757925.121</c:v>
                </c:pt>
                <c:pt idx="18">
                  <c:v>34938231982433.645</c:v>
                </c:pt>
                <c:pt idx="19">
                  <c:v>36607570510322.75</c:v>
                </c:pt>
                <c:pt idx="20">
                  <c:v>36773365760580.562</c:v>
                </c:pt>
                <c:pt idx="21">
                  <c:v>34938231982433.645</c:v>
                </c:pt>
                <c:pt idx="22">
                  <c:v>36607570510322.75</c:v>
                </c:pt>
                <c:pt idx="23">
                  <c:v>36773365760580.562</c:v>
                </c:pt>
              </c:numCache>
            </c:numRef>
          </c:val>
        </c:ser>
        <c:dLbls>
          <c:showLegendKey val="0"/>
          <c:showVal val="0"/>
          <c:showCatName val="0"/>
          <c:showSerName val="0"/>
          <c:showPercent val="0"/>
          <c:showBubbleSize val="0"/>
        </c:dLbls>
        <c:gapWidth val="150"/>
        <c:overlap val="100"/>
        <c:axId val="214477056"/>
        <c:axId val="214491136"/>
      </c:barChart>
      <c:catAx>
        <c:axId val="214477056"/>
        <c:scaling>
          <c:orientation val="minMax"/>
        </c:scaling>
        <c:delete val="0"/>
        <c:axPos val="b"/>
        <c:majorTickMark val="out"/>
        <c:minorTickMark val="none"/>
        <c:tickLblPos val="nextTo"/>
        <c:crossAx val="214491136"/>
        <c:crosses val="autoZero"/>
        <c:auto val="1"/>
        <c:lblAlgn val="ctr"/>
        <c:lblOffset val="100"/>
        <c:noMultiLvlLbl val="0"/>
      </c:catAx>
      <c:valAx>
        <c:axId val="214491136"/>
        <c:scaling>
          <c:orientation val="minMax"/>
        </c:scaling>
        <c:delete val="0"/>
        <c:axPos val="l"/>
        <c:majorGridlines/>
        <c:numFmt formatCode="0.0" sourceLinked="1"/>
        <c:majorTickMark val="out"/>
        <c:minorTickMark val="none"/>
        <c:tickLblPos val="nextTo"/>
        <c:txPr>
          <a:bodyPr/>
          <a:lstStyle/>
          <a:p>
            <a:pPr>
              <a:defRPr sz="400"/>
            </a:pPr>
            <a:endParaRPr lang="en-US"/>
          </a:p>
        </c:txPr>
        <c:crossAx val="2144770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a:t>GDP and deficit, in countries below threshold</a:t>
            </a:r>
          </a:p>
        </c:rich>
      </c:tx>
      <c:layout/>
      <c:overlay val="0"/>
    </c:title>
    <c:autoTitleDeleted val="0"/>
    <c:plotArea>
      <c:layout/>
      <c:barChart>
        <c:barDir val="col"/>
        <c:grouping val="clustered"/>
        <c:varyColors val="0"/>
        <c:ser>
          <c:idx val="0"/>
          <c:order val="0"/>
          <c:tx>
            <c:strRef>
              <c:f>'global analysis surpl vs def'!$A$28</c:f>
              <c:strCache>
                <c:ptCount val="1"/>
                <c:pt idx="0">
                  <c:v>GDP of def c</c:v>
                </c:pt>
              </c:strCache>
            </c:strRef>
          </c:tx>
          <c:invertIfNegative val="0"/>
          <c:cat>
            <c:strRef>
              <c:f>'global analysis surpl vs def'!$B$27:$Y$27</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def'!$B$28:$Y$28</c:f>
              <c:numCache>
                <c:formatCode>0.0</c:formatCode>
                <c:ptCount val="24"/>
                <c:pt idx="0">
                  <c:v>2319421438837.0322</c:v>
                </c:pt>
                <c:pt idx="1">
                  <c:v>2413594432210.0864</c:v>
                </c:pt>
                <c:pt idx="2">
                  <c:v>2525806345521.3433</c:v>
                </c:pt>
                <c:pt idx="3">
                  <c:v>2693504937492.5923</c:v>
                </c:pt>
                <c:pt idx="4">
                  <c:v>2854773545707.8135</c:v>
                </c:pt>
                <c:pt idx="5">
                  <c:v>3060063027064.481</c:v>
                </c:pt>
                <c:pt idx="6">
                  <c:v>3319722521799.0439</c:v>
                </c:pt>
                <c:pt idx="7">
                  <c:v>3511628556731.4893</c:v>
                </c:pt>
                <c:pt idx="8">
                  <c:v>3588425154216.6558</c:v>
                </c:pt>
                <c:pt idx="9">
                  <c:v>3870065157960.668</c:v>
                </c:pt>
                <c:pt idx="10">
                  <c:v>4060090971936.3643</c:v>
                </c:pt>
                <c:pt idx="11">
                  <c:v>4290050924360.333</c:v>
                </c:pt>
                <c:pt idx="12">
                  <c:v>4377112113572.1353</c:v>
                </c:pt>
                <c:pt idx="13">
                  <c:v>4622066775403.9697</c:v>
                </c:pt>
                <c:pt idx="14">
                  <c:v>5172039444899.502</c:v>
                </c:pt>
                <c:pt idx="15">
                  <c:v>5596744018514.1084</c:v>
                </c:pt>
                <c:pt idx="16">
                  <c:v>6084635808130.917</c:v>
                </c:pt>
                <c:pt idx="17">
                  <c:v>6714790348543.3359</c:v>
                </c:pt>
                <c:pt idx="18">
                  <c:v>7170350243026.6055</c:v>
                </c:pt>
                <c:pt idx="19">
                  <c:v>7628792890633.8096</c:v>
                </c:pt>
                <c:pt idx="20">
                  <c:v>8242521941903.5117</c:v>
                </c:pt>
                <c:pt idx="21">
                  <c:v>8883050714155.7734</c:v>
                </c:pt>
                <c:pt idx="22">
                  <c:v>9215211257181.0664</c:v>
                </c:pt>
                <c:pt idx="23">
                  <c:v>9868855277628.791</c:v>
                </c:pt>
              </c:numCache>
            </c:numRef>
          </c:val>
        </c:ser>
        <c:ser>
          <c:idx val="1"/>
          <c:order val="1"/>
          <c:tx>
            <c:strRef>
              <c:f>'global analysis surpl vs def'!$A$29</c:f>
              <c:strCache>
                <c:ptCount val="1"/>
                <c:pt idx="0">
                  <c:v>DEFICIT</c:v>
                </c:pt>
              </c:strCache>
            </c:strRef>
          </c:tx>
          <c:invertIfNegative val="0"/>
          <c:cat>
            <c:strRef>
              <c:f>'global analysis surpl vs def'!$B$27:$Y$27</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'global analysis surpl vs def'!$B$29:$Y$29</c:f>
              <c:numCache>
                <c:formatCode>General</c:formatCode>
                <c:ptCount val="24"/>
                <c:pt idx="0">
                  <c:v>-7356682600474.2129</c:v>
                </c:pt>
                <c:pt idx="1">
                  <c:v>-7214113525411.8145</c:v>
                </c:pt>
                <c:pt idx="2">
                  <c:v>-7427882238442.6387</c:v>
                </c:pt>
                <c:pt idx="3">
                  <c:v>-7522305967722.9404</c:v>
                </c:pt>
                <c:pt idx="4">
                  <c:v>-7882053457228.7871</c:v>
                </c:pt>
                <c:pt idx="5">
                  <c:v>-7987673720226.541</c:v>
                </c:pt>
                <c:pt idx="6">
                  <c:v>-8272341098189.3779</c:v>
                </c:pt>
                <c:pt idx="7">
                  <c:v>-8651432625111.7422</c:v>
                </c:pt>
                <c:pt idx="8">
                  <c:v>-9232623738872.9258</c:v>
                </c:pt>
                <c:pt idx="9">
                  <c:v>-9436853932421.8789</c:v>
                </c:pt>
                <c:pt idx="10">
                  <c:v>-9508763845149.6172</c:v>
                </c:pt>
                <c:pt idx="11">
                  <c:v>-9494036817797.793</c:v>
                </c:pt>
                <c:pt idx="12">
                  <c:v>-9349078273477.043</c:v>
                </c:pt>
                <c:pt idx="13">
                  <c:v>-9632229132730.127</c:v>
                </c:pt>
                <c:pt idx="14">
                  <c:v>-10155686504525.211</c:v>
                </c:pt>
                <c:pt idx="15">
                  <c:v>-10894831937933.48</c:v>
                </c:pt>
                <c:pt idx="16">
                  <c:v>-11664206837771.408</c:v>
                </c:pt>
                <c:pt idx="17">
                  <c:v>-12451928760882.687</c:v>
                </c:pt>
                <c:pt idx="18">
                  <c:v>-13320935093567.703</c:v>
                </c:pt>
                <c:pt idx="19">
                  <c:v>-13383574264238.312</c:v>
                </c:pt>
                <c:pt idx="20">
                  <c:v>-13936416174932.727</c:v>
                </c:pt>
                <c:pt idx="21">
                  <c:v>-14894943702444.152</c:v>
                </c:pt>
                <c:pt idx="22">
                  <c:v>-11950152037315.729</c:v>
                </c:pt>
                <c:pt idx="23">
                  <c:v>-12541675322016.873</c:v>
                </c:pt>
              </c:numCache>
            </c:numRef>
          </c:val>
        </c:ser>
        <c:dLbls>
          <c:showLegendKey val="0"/>
          <c:showVal val="0"/>
          <c:showCatName val="0"/>
          <c:showSerName val="0"/>
          <c:showPercent val="0"/>
          <c:showBubbleSize val="0"/>
        </c:dLbls>
        <c:gapWidth val="150"/>
        <c:axId val="214577536"/>
        <c:axId val="214579072"/>
      </c:barChart>
      <c:catAx>
        <c:axId val="214577536"/>
        <c:scaling>
          <c:orientation val="minMax"/>
        </c:scaling>
        <c:delete val="0"/>
        <c:axPos val="b"/>
        <c:majorTickMark val="none"/>
        <c:minorTickMark val="none"/>
        <c:tickLblPos val="nextTo"/>
        <c:crossAx val="214579072"/>
        <c:crosses val="autoZero"/>
        <c:auto val="1"/>
        <c:lblAlgn val="ctr"/>
        <c:lblOffset val="100"/>
        <c:noMultiLvlLbl val="0"/>
      </c:catAx>
      <c:valAx>
        <c:axId val="214579072"/>
        <c:scaling>
          <c:orientation val="minMax"/>
        </c:scaling>
        <c:delete val="0"/>
        <c:axPos val="l"/>
        <c:majorGridlines/>
        <c:numFmt formatCode="0.0" sourceLinked="1"/>
        <c:majorTickMark val="none"/>
        <c:minorTickMark val="none"/>
        <c:tickLblPos val="nextTo"/>
        <c:txPr>
          <a:bodyPr/>
          <a:lstStyle/>
          <a:p>
            <a:pPr>
              <a:defRPr sz="300"/>
            </a:pPr>
            <a:endParaRPr lang="en-US"/>
          </a:p>
        </c:txPr>
        <c:crossAx val="214577536"/>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03D12-F57F-4191-B9D4-2151C28BE6D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B720291-004D-470E-959D-EAA572C5B2BF}">
      <dgm:prSet phldrT="[Text]"/>
      <dgm:spPr/>
      <dgm:t>
        <a:bodyPr/>
        <a:lstStyle/>
        <a:p>
          <a:r>
            <a:rPr lang="en-US" dirty="0" err="1" smtClean="0"/>
            <a:t>Equidad</a:t>
          </a:r>
          <a:r>
            <a:rPr lang="en-US" dirty="0" smtClean="0"/>
            <a:t> en </a:t>
          </a:r>
          <a:r>
            <a:rPr lang="en-US" dirty="0" err="1" smtClean="0"/>
            <a:t>Salud</a:t>
          </a:r>
          <a:endParaRPr lang="en-US" dirty="0"/>
        </a:p>
      </dgm:t>
    </dgm:pt>
    <dgm:pt modelId="{27B74E30-3DBE-4503-BB5F-B4147B8ECC0A}" type="parTrans" cxnId="{B34ED322-64DB-4A81-9A54-727A8BBE75E1}">
      <dgm:prSet/>
      <dgm:spPr/>
      <dgm:t>
        <a:bodyPr/>
        <a:lstStyle/>
        <a:p>
          <a:endParaRPr lang="en-US"/>
        </a:p>
      </dgm:t>
    </dgm:pt>
    <dgm:pt modelId="{E082E4C7-329E-40B4-B609-DE8FB5EE423D}" type="sibTrans" cxnId="{B34ED322-64DB-4A81-9A54-727A8BBE75E1}">
      <dgm:prSet/>
      <dgm:spPr/>
      <dgm:t>
        <a:bodyPr/>
        <a:lstStyle/>
        <a:p>
          <a:endParaRPr lang="en-US"/>
        </a:p>
      </dgm:t>
    </dgm:pt>
    <dgm:pt modelId="{2A387634-6E37-4156-8FB4-5589BBA6BB00}">
      <dgm:prSet phldrT="[Text]"/>
      <dgm:spPr/>
      <dgm:t>
        <a:bodyPr/>
        <a:lstStyle/>
        <a:p>
          <a:r>
            <a:rPr lang="en-US" dirty="0" err="1" smtClean="0"/>
            <a:t>Evolucion</a:t>
          </a:r>
          <a:r>
            <a:rPr lang="en-US" dirty="0" smtClean="0"/>
            <a:t> de la </a:t>
          </a:r>
          <a:r>
            <a:rPr lang="en-US" dirty="0" err="1" smtClean="0"/>
            <a:t>salud</a:t>
          </a:r>
          <a:endParaRPr lang="en-US" dirty="0"/>
        </a:p>
      </dgm:t>
    </dgm:pt>
    <dgm:pt modelId="{54250770-3165-4B60-9FDE-B5067EB565D1}" type="parTrans" cxnId="{A4859C3D-7745-4DC5-8E21-D76BBB98BA41}">
      <dgm:prSet/>
      <dgm:spPr/>
      <dgm:t>
        <a:bodyPr/>
        <a:lstStyle/>
        <a:p>
          <a:endParaRPr lang="en-US"/>
        </a:p>
      </dgm:t>
    </dgm:pt>
    <dgm:pt modelId="{FA1058F8-B8AB-4430-9960-0AB708F62155}" type="sibTrans" cxnId="{A4859C3D-7745-4DC5-8E21-D76BBB98BA41}">
      <dgm:prSet/>
      <dgm:spPr/>
      <dgm:t>
        <a:bodyPr/>
        <a:lstStyle/>
        <a:p>
          <a:endParaRPr lang="en-US"/>
        </a:p>
      </dgm:t>
    </dgm:pt>
    <dgm:pt modelId="{9AF81A81-F5E9-4B26-B9F5-AAE47DC6FC8A}">
      <dgm:prSet phldrT="[Text]"/>
      <dgm:spPr/>
      <dgm:t>
        <a:bodyPr/>
        <a:lstStyle/>
        <a:p>
          <a:r>
            <a:rPr lang="en-US" dirty="0" err="1" smtClean="0"/>
            <a:t>Distribucion</a:t>
          </a:r>
          <a:r>
            <a:rPr lang="en-US" dirty="0" smtClean="0"/>
            <a:t> de la </a:t>
          </a:r>
          <a:r>
            <a:rPr lang="en-US" dirty="0" err="1" smtClean="0"/>
            <a:t>salud</a:t>
          </a:r>
          <a:endParaRPr lang="en-US" dirty="0"/>
        </a:p>
      </dgm:t>
    </dgm:pt>
    <dgm:pt modelId="{448DBF59-11C0-484E-8C10-636FE3A268F9}" type="parTrans" cxnId="{DE75E845-08B0-4706-831E-E0905B046F70}">
      <dgm:prSet/>
      <dgm:spPr/>
      <dgm:t>
        <a:bodyPr/>
        <a:lstStyle/>
        <a:p>
          <a:endParaRPr lang="en-US"/>
        </a:p>
      </dgm:t>
    </dgm:pt>
    <dgm:pt modelId="{321DD7CB-D61E-4039-874B-C212AEFE0973}" type="sibTrans" cxnId="{DE75E845-08B0-4706-831E-E0905B046F70}">
      <dgm:prSet/>
      <dgm:spPr/>
      <dgm:t>
        <a:bodyPr/>
        <a:lstStyle/>
        <a:p>
          <a:endParaRPr lang="en-US"/>
        </a:p>
      </dgm:t>
    </dgm:pt>
    <dgm:pt modelId="{6B7E799B-9D9C-497B-9132-A9A5B7E8CD3F}" type="pres">
      <dgm:prSet presAssocID="{47003D12-F57F-4191-B9D4-2151C28BE6D0}" presName="hierChild1" presStyleCnt="0">
        <dgm:presLayoutVars>
          <dgm:orgChart val="1"/>
          <dgm:chPref val="1"/>
          <dgm:dir/>
          <dgm:animOne val="branch"/>
          <dgm:animLvl val="lvl"/>
          <dgm:resizeHandles/>
        </dgm:presLayoutVars>
      </dgm:prSet>
      <dgm:spPr/>
      <dgm:t>
        <a:bodyPr/>
        <a:lstStyle/>
        <a:p>
          <a:endParaRPr lang="en-US"/>
        </a:p>
      </dgm:t>
    </dgm:pt>
    <dgm:pt modelId="{ACC8AB62-FE1B-4BD5-9DA9-E1BB40CBBA7B}" type="pres">
      <dgm:prSet presAssocID="{4B720291-004D-470E-959D-EAA572C5B2BF}" presName="hierRoot1" presStyleCnt="0">
        <dgm:presLayoutVars>
          <dgm:hierBranch val="init"/>
        </dgm:presLayoutVars>
      </dgm:prSet>
      <dgm:spPr/>
    </dgm:pt>
    <dgm:pt modelId="{373DC1D0-0F16-40EC-8000-966762366A89}" type="pres">
      <dgm:prSet presAssocID="{4B720291-004D-470E-959D-EAA572C5B2BF}" presName="rootComposite1" presStyleCnt="0"/>
      <dgm:spPr/>
    </dgm:pt>
    <dgm:pt modelId="{0ABE9D83-B002-49A9-BE0A-9D9A0DFC2A9B}" type="pres">
      <dgm:prSet presAssocID="{4B720291-004D-470E-959D-EAA572C5B2BF}" presName="rootText1" presStyleLbl="node0" presStyleIdx="0" presStyleCnt="1">
        <dgm:presLayoutVars>
          <dgm:chPref val="3"/>
        </dgm:presLayoutVars>
      </dgm:prSet>
      <dgm:spPr/>
      <dgm:t>
        <a:bodyPr/>
        <a:lstStyle/>
        <a:p>
          <a:endParaRPr lang="en-US"/>
        </a:p>
      </dgm:t>
    </dgm:pt>
    <dgm:pt modelId="{F25069FD-D1F8-4EEB-B7E0-7525AEBC14A3}" type="pres">
      <dgm:prSet presAssocID="{4B720291-004D-470E-959D-EAA572C5B2BF}" presName="rootConnector1" presStyleLbl="node1" presStyleIdx="0" presStyleCnt="0"/>
      <dgm:spPr/>
      <dgm:t>
        <a:bodyPr/>
        <a:lstStyle/>
        <a:p>
          <a:endParaRPr lang="en-US"/>
        </a:p>
      </dgm:t>
    </dgm:pt>
    <dgm:pt modelId="{52E19417-6F77-4C46-AED5-5F31EBB6107B}" type="pres">
      <dgm:prSet presAssocID="{4B720291-004D-470E-959D-EAA572C5B2BF}" presName="hierChild2" presStyleCnt="0"/>
      <dgm:spPr/>
    </dgm:pt>
    <dgm:pt modelId="{AB33CCC1-2FA8-41BF-AEA4-AD1BEF27FB6B}" type="pres">
      <dgm:prSet presAssocID="{54250770-3165-4B60-9FDE-B5067EB565D1}" presName="Name37" presStyleLbl="parChTrans1D2" presStyleIdx="0" presStyleCnt="2"/>
      <dgm:spPr/>
      <dgm:t>
        <a:bodyPr/>
        <a:lstStyle/>
        <a:p>
          <a:endParaRPr lang="en-US"/>
        </a:p>
      </dgm:t>
    </dgm:pt>
    <dgm:pt modelId="{B0A81D5B-1E4A-437F-9A4A-356AE206FDEB}" type="pres">
      <dgm:prSet presAssocID="{2A387634-6E37-4156-8FB4-5589BBA6BB00}" presName="hierRoot2" presStyleCnt="0">
        <dgm:presLayoutVars>
          <dgm:hierBranch val="init"/>
        </dgm:presLayoutVars>
      </dgm:prSet>
      <dgm:spPr/>
    </dgm:pt>
    <dgm:pt modelId="{D0B1B7F0-8AAD-4B4C-8BDF-72241C315C91}" type="pres">
      <dgm:prSet presAssocID="{2A387634-6E37-4156-8FB4-5589BBA6BB00}" presName="rootComposite" presStyleCnt="0"/>
      <dgm:spPr/>
    </dgm:pt>
    <dgm:pt modelId="{E13E7A10-419F-40C5-9935-D38E9F296C93}" type="pres">
      <dgm:prSet presAssocID="{2A387634-6E37-4156-8FB4-5589BBA6BB00}" presName="rootText" presStyleLbl="node2" presStyleIdx="0" presStyleCnt="2">
        <dgm:presLayoutVars>
          <dgm:chPref val="3"/>
        </dgm:presLayoutVars>
      </dgm:prSet>
      <dgm:spPr/>
      <dgm:t>
        <a:bodyPr/>
        <a:lstStyle/>
        <a:p>
          <a:endParaRPr lang="en-US"/>
        </a:p>
      </dgm:t>
    </dgm:pt>
    <dgm:pt modelId="{0A5C4630-FF93-4657-A21A-2107FC21E581}" type="pres">
      <dgm:prSet presAssocID="{2A387634-6E37-4156-8FB4-5589BBA6BB00}" presName="rootConnector" presStyleLbl="node2" presStyleIdx="0" presStyleCnt="2"/>
      <dgm:spPr/>
      <dgm:t>
        <a:bodyPr/>
        <a:lstStyle/>
        <a:p>
          <a:endParaRPr lang="en-US"/>
        </a:p>
      </dgm:t>
    </dgm:pt>
    <dgm:pt modelId="{3B0959FD-19DF-4583-92BF-E60D9E8D83E7}" type="pres">
      <dgm:prSet presAssocID="{2A387634-6E37-4156-8FB4-5589BBA6BB00}" presName="hierChild4" presStyleCnt="0"/>
      <dgm:spPr/>
    </dgm:pt>
    <dgm:pt modelId="{34969261-5CCA-4BBD-A9FA-7D9911D15392}" type="pres">
      <dgm:prSet presAssocID="{2A387634-6E37-4156-8FB4-5589BBA6BB00}" presName="hierChild5" presStyleCnt="0"/>
      <dgm:spPr/>
    </dgm:pt>
    <dgm:pt modelId="{CA9B446E-18BC-4F79-AF0F-AF30C6C20866}" type="pres">
      <dgm:prSet presAssocID="{448DBF59-11C0-484E-8C10-636FE3A268F9}" presName="Name37" presStyleLbl="parChTrans1D2" presStyleIdx="1" presStyleCnt="2"/>
      <dgm:spPr/>
      <dgm:t>
        <a:bodyPr/>
        <a:lstStyle/>
        <a:p>
          <a:endParaRPr lang="en-US"/>
        </a:p>
      </dgm:t>
    </dgm:pt>
    <dgm:pt modelId="{423EFB97-EB79-4012-B164-A703B25F0953}" type="pres">
      <dgm:prSet presAssocID="{9AF81A81-F5E9-4B26-B9F5-AAE47DC6FC8A}" presName="hierRoot2" presStyleCnt="0">
        <dgm:presLayoutVars>
          <dgm:hierBranch val="init"/>
        </dgm:presLayoutVars>
      </dgm:prSet>
      <dgm:spPr/>
    </dgm:pt>
    <dgm:pt modelId="{66EB1307-8EF0-4A59-912D-782DD1BE632F}" type="pres">
      <dgm:prSet presAssocID="{9AF81A81-F5E9-4B26-B9F5-AAE47DC6FC8A}" presName="rootComposite" presStyleCnt="0"/>
      <dgm:spPr/>
    </dgm:pt>
    <dgm:pt modelId="{2ADCFE8D-9605-4530-9EE9-B9C194B67DC7}" type="pres">
      <dgm:prSet presAssocID="{9AF81A81-F5E9-4B26-B9F5-AAE47DC6FC8A}" presName="rootText" presStyleLbl="node2" presStyleIdx="1" presStyleCnt="2">
        <dgm:presLayoutVars>
          <dgm:chPref val="3"/>
        </dgm:presLayoutVars>
      </dgm:prSet>
      <dgm:spPr/>
      <dgm:t>
        <a:bodyPr/>
        <a:lstStyle/>
        <a:p>
          <a:endParaRPr lang="en-US"/>
        </a:p>
      </dgm:t>
    </dgm:pt>
    <dgm:pt modelId="{A1680359-82FC-47E4-8601-FEB115816EBB}" type="pres">
      <dgm:prSet presAssocID="{9AF81A81-F5E9-4B26-B9F5-AAE47DC6FC8A}" presName="rootConnector" presStyleLbl="node2" presStyleIdx="1" presStyleCnt="2"/>
      <dgm:spPr/>
      <dgm:t>
        <a:bodyPr/>
        <a:lstStyle/>
        <a:p>
          <a:endParaRPr lang="en-US"/>
        </a:p>
      </dgm:t>
    </dgm:pt>
    <dgm:pt modelId="{BF5D8F7D-60CF-411D-987A-7B7B7B19A9EE}" type="pres">
      <dgm:prSet presAssocID="{9AF81A81-F5E9-4B26-B9F5-AAE47DC6FC8A}" presName="hierChild4" presStyleCnt="0"/>
      <dgm:spPr/>
    </dgm:pt>
    <dgm:pt modelId="{53395CD9-5AA8-49C5-B084-145991D96406}" type="pres">
      <dgm:prSet presAssocID="{9AF81A81-F5E9-4B26-B9F5-AAE47DC6FC8A}" presName="hierChild5" presStyleCnt="0"/>
      <dgm:spPr/>
    </dgm:pt>
    <dgm:pt modelId="{F92E90E8-B082-4509-85CC-B3CB791567CC}" type="pres">
      <dgm:prSet presAssocID="{4B720291-004D-470E-959D-EAA572C5B2BF}" presName="hierChild3" presStyleCnt="0"/>
      <dgm:spPr/>
    </dgm:pt>
  </dgm:ptLst>
  <dgm:cxnLst>
    <dgm:cxn modelId="{A4859C3D-7745-4DC5-8E21-D76BBB98BA41}" srcId="{4B720291-004D-470E-959D-EAA572C5B2BF}" destId="{2A387634-6E37-4156-8FB4-5589BBA6BB00}" srcOrd="0" destOrd="0" parTransId="{54250770-3165-4B60-9FDE-B5067EB565D1}" sibTransId="{FA1058F8-B8AB-4430-9960-0AB708F62155}"/>
    <dgm:cxn modelId="{E3D59412-8BC6-47DC-A917-BFBA6E781659}" type="presOf" srcId="{54250770-3165-4B60-9FDE-B5067EB565D1}" destId="{AB33CCC1-2FA8-41BF-AEA4-AD1BEF27FB6B}" srcOrd="0" destOrd="0" presId="urn:microsoft.com/office/officeart/2005/8/layout/orgChart1"/>
    <dgm:cxn modelId="{10238FA0-BACF-4561-A3ED-737F529A9924}" type="presOf" srcId="{2A387634-6E37-4156-8FB4-5589BBA6BB00}" destId="{0A5C4630-FF93-4657-A21A-2107FC21E581}" srcOrd="1" destOrd="0" presId="urn:microsoft.com/office/officeart/2005/8/layout/orgChart1"/>
    <dgm:cxn modelId="{DE75E845-08B0-4706-831E-E0905B046F70}" srcId="{4B720291-004D-470E-959D-EAA572C5B2BF}" destId="{9AF81A81-F5E9-4B26-B9F5-AAE47DC6FC8A}" srcOrd="1" destOrd="0" parTransId="{448DBF59-11C0-484E-8C10-636FE3A268F9}" sibTransId="{321DD7CB-D61E-4039-874B-C212AEFE0973}"/>
    <dgm:cxn modelId="{E246AE82-CACA-4D90-B063-2B3CB73EEB80}" type="presOf" srcId="{4B720291-004D-470E-959D-EAA572C5B2BF}" destId="{0ABE9D83-B002-49A9-BE0A-9D9A0DFC2A9B}" srcOrd="0" destOrd="0" presId="urn:microsoft.com/office/officeart/2005/8/layout/orgChart1"/>
    <dgm:cxn modelId="{C414D452-39DC-4CD7-A897-8AA4D17A5E13}" type="presOf" srcId="{9AF81A81-F5E9-4B26-B9F5-AAE47DC6FC8A}" destId="{2ADCFE8D-9605-4530-9EE9-B9C194B67DC7}" srcOrd="0" destOrd="0" presId="urn:microsoft.com/office/officeart/2005/8/layout/orgChart1"/>
    <dgm:cxn modelId="{85E8228D-9FB0-4C37-9BC7-598A9EDC0B90}" type="presOf" srcId="{4B720291-004D-470E-959D-EAA572C5B2BF}" destId="{F25069FD-D1F8-4EEB-B7E0-7525AEBC14A3}" srcOrd="1" destOrd="0" presId="urn:microsoft.com/office/officeart/2005/8/layout/orgChart1"/>
    <dgm:cxn modelId="{1A421E4E-BF55-4B72-A8E2-D8AD870B336B}" type="presOf" srcId="{47003D12-F57F-4191-B9D4-2151C28BE6D0}" destId="{6B7E799B-9D9C-497B-9132-A9A5B7E8CD3F}" srcOrd="0" destOrd="0" presId="urn:microsoft.com/office/officeart/2005/8/layout/orgChart1"/>
    <dgm:cxn modelId="{D2DA72A6-6BC2-411E-A8D8-5FC5E8C446E6}" type="presOf" srcId="{2A387634-6E37-4156-8FB4-5589BBA6BB00}" destId="{E13E7A10-419F-40C5-9935-D38E9F296C93}" srcOrd="0" destOrd="0" presId="urn:microsoft.com/office/officeart/2005/8/layout/orgChart1"/>
    <dgm:cxn modelId="{8869E8DD-55A7-4480-9DCF-A033C2E779FD}" type="presOf" srcId="{448DBF59-11C0-484E-8C10-636FE3A268F9}" destId="{CA9B446E-18BC-4F79-AF0F-AF30C6C20866}" srcOrd="0" destOrd="0" presId="urn:microsoft.com/office/officeart/2005/8/layout/orgChart1"/>
    <dgm:cxn modelId="{B34ED322-64DB-4A81-9A54-727A8BBE75E1}" srcId="{47003D12-F57F-4191-B9D4-2151C28BE6D0}" destId="{4B720291-004D-470E-959D-EAA572C5B2BF}" srcOrd="0" destOrd="0" parTransId="{27B74E30-3DBE-4503-BB5F-B4147B8ECC0A}" sibTransId="{E082E4C7-329E-40B4-B609-DE8FB5EE423D}"/>
    <dgm:cxn modelId="{195FFC97-15C0-4742-B3C6-6B488A8ACCCA}" type="presOf" srcId="{9AF81A81-F5E9-4B26-B9F5-AAE47DC6FC8A}" destId="{A1680359-82FC-47E4-8601-FEB115816EBB}" srcOrd="1" destOrd="0" presId="urn:microsoft.com/office/officeart/2005/8/layout/orgChart1"/>
    <dgm:cxn modelId="{A9956754-0BC1-4CB7-8594-61059AE3A19E}" type="presParOf" srcId="{6B7E799B-9D9C-497B-9132-A9A5B7E8CD3F}" destId="{ACC8AB62-FE1B-4BD5-9DA9-E1BB40CBBA7B}" srcOrd="0" destOrd="0" presId="urn:microsoft.com/office/officeart/2005/8/layout/orgChart1"/>
    <dgm:cxn modelId="{8D5368E3-0A8A-4228-BFCA-AFE583DBA038}" type="presParOf" srcId="{ACC8AB62-FE1B-4BD5-9DA9-E1BB40CBBA7B}" destId="{373DC1D0-0F16-40EC-8000-966762366A89}" srcOrd="0" destOrd="0" presId="urn:microsoft.com/office/officeart/2005/8/layout/orgChart1"/>
    <dgm:cxn modelId="{60C581CA-7C6E-4ACD-8F7A-C2B3A2ED9D0A}" type="presParOf" srcId="{373DC1D0-0F16-40EC-8000-966762366A89}" destId="{0ABE9D83-B002-49A9-BE0A-9D9A0DFC2A9B}" srcOrd="0" destOrd="0" presId="urn:microsoft.com/office/officeart/2005/8/layout/orgChart1"/>
    <dgm:cxn modelId="{0C08CEFB-FE10-4789-BA6C-EB83736BD9CA}" type="presParOf" srcId="{373DC1D0-0F16-40EC-8000-966762366A89}" destId="{F25069FD-D1F8-4EEB-B7E0-7525AEBC14A3}" srcOrd="1" destOrd="0" presId="urn:microsoft.com/office/officeart/2005/8/layout/orgChart1"/>
    <dgm:cxn modelId="{246BCC9B-12D8-40AC-813A-8C07523185AB}" type="presParOf" srcId="{ACC8AB62-FE1B-4BD5-9DA9-E1BB40CBBA7B}" destId="{52E19417-6F77-4C46-AED5-5F31EBB6107B}" srcOrd="1" destOrd="0" presId="urn:microsoft.com/office/officeart/2005/8/layout/orgChart1"/>
    <dgm:cxn modelId="{6C343148-427C-42FD-9C60-B07C5E60E516}" type="presParOf" srcId="{52E19417-6F77-4C46-AED5-5F31EBB6107B}" destId="{AB33CCC1-2FA8-41BF-AEA4-AD1BEF27FB6B}" srcOrd="0" destOrd="0" presId="urn:microsoft.com/office/officeart/2005/8/layout/orgChart1"/>
    <dgm:cxn modelId="{F96F0D11-1972-4365-81AE-791750ACAC59}" type="presParOf" srcId="{52E19417-6F77-4C46-AED5-5F31EBB6107B}" destId="{B0A81D5B-1E4A-437F-9A4A-356AE206FDEB}" srcOrd="1" destOrd="0" presId="urn:microsoft.com/office/officeart/2005/8/layout/orgChart1"/>
    <dgm:cxn modelId="{C710BDE7-5C3C-4946-8C21-494790623C7C}" type="presParOf" srcId="{B0A81D5B-1E4A-437F-9A4A-356AE206FDEB}" destId="{D0B1B7F0-8AAD-4B4C-8BDF-72241C315C91}" srcOrd="0" destOrd="0" presId="urn:microsoft.com/office/officeart/2005/8/layout/orgChart1"/>
    <dgm:cxn modelId="{A1ABFA11-4F6C-4893-879F-017791953BBB}" type="presParOf" srcId="{D0B1B7F0-8AAD-4B4C-8BDF-72241C315C91}" destId="{E13E7A10-419F-40C5-9935-D38E9F296C93}" srcOrd="0" destOrd="0" presId="urn:microsoft.com/office/officeart/2005/8/layout/orgChart1"/>
    <dgm:cxn modelId="{12980517-F313-42F1-A78A-40E04ED71499}" type="presParOf" srcId="{D0B1B7F0-8AAD-4B4C-8BDF-72241C315C91}" destId="{0A5C4630-FF93-4657-A21A-2107FC21E581}" srcOrd="1" destOrd="0" presId="urn:microsoft.com/office/officeart/2005/8/layout/orgChart1"/>
    <dgm:cxn modelId="{9B57E470-7499-4776-BF64-EB1DD6E8DE5C}" type="presParOf" srcId="{B0A81D5B-1E4A-437F-9A4A-356AE206FDEB}" destId="{3B0959FD-19DF-4583-92BF-E60D9E8D83E7}" srcOrd="1" destOrd="0" presId="urn:microsoft.com/office/officeart/2005/8/layout/orgChart1"/>
    <dgm:cxn modelId="{2A9498F8-9114-49F6-A4D8-9F15F49E5F90}" type="presParOf" srcId="{B0A81D5B-1E4A-437F-9A4A-356AE206FDEB}" destId="{34969261-5CCA-4BBD-A9FA-7D9911D15392}" srcOrd="2" destOrd="0" presId="urn:microsoft.com/office/officeart/2005/8/layout/orgChart1"/>
    <dgm:cxn modelId="{EDFC7BFB-28BB-4365-AAEC-D8C820ABDD4A}" type="presParOf" srcId="{52E19417-6F77-4C46-AED5-5F31EBB6107B}" destId="{CA9B446E-18BC-4F79-AF0F-AF30C6C20866}" srcOrd="2" destOrd="0" presId="urn:microsoft.com/office/officeart/2005/8/layout/orgChart1"/>
    <dgm:cxn modelId="{4C1ADCF2-113B-4DE5-B201-30A2EB7A8461}" type="presParOf" srcId="{52E19417-6F77-4C46-AED5-5F31EBB6107B}" destId="{423EFB97-EB79-4012-B164-A703B25F0953}" srcOrd="3" destOrd="0" presId="urn:microsoft.com/office/officeart/2005/8/layout/orgChart1"/>
    <dgm:cxn modelId="{ECF93992-13F7-4985-BC74-6C4CDFF82AE3}" type="presParOf" srcId="{423EFB97-EB79-4012-B164-A703B25F0953}" destId="{66EB1307-8EF0-4A59-912D-782DD1BE632F}" srcOrd="0" destOrd="0" presId="urn:microsoft.com/office/officeart/2005/8/layout/orgChart1"/>
    <dgm:cxn modelId="{5903FB70-3959-432C-991E-8B6EECBDB3C7}" type="presParOf" srcId="{66EB1307-8EF0-4A59-912D-782DD1BE632F}" destId="{2ADCFE8D-9605-4530-9EE9-B9C194B67DC7}" srcOrd="0" destOrd="0" presId="urn:microsoft.com/office/officeart/2005/8/layout/orgChart1"/>
    <dgm:cxn modelId="{0FBE4562-E682-477C-8D87-21BFE8CC2D5A}" type="presParOf" srcId="{66EB1307-8EF0-4A59-912D-782DD1BE632F}" destId="{A1680359-82FC-47E4-8601-FEB115816EBB}" srcOrd="1" destOrd="0" presId="urn:microsoft.com/office/officeart/2005/8/layout/orgChart1"/>
    <dgm:cxn modelId="{3F79C16E-33A8-46D6-B8E0-CD2145F32CCC}" type="presParOf" srcId="{423EFB97-EB79-4012-B164-A703B25F0953}" destId="{BF5D8F7D-60CF-411D-987A-7B7B7B19A9EE}" srcOrd="1" destOrd="0" presId="urn:microsoft.com/office/officeart/2005/8/layout/orgChart1"/>
    <dgm:cxn modelId="{F9A29947-D345-43FD-8103-EB5846DBB07E}" type="presParOf" srcId="{423EFB97-EB79-4012-B164-A703B25F0953}" destId="{53395CD9-5AA8-49C5-B084-145991D96406}" srcOrd="2" destOrd="0" presId="urn:microsoft.com/office/officeart/2005/8/layout/orgChart1"/>
    <dgm:cxn modelId="{AE55DF5B-D447-48EC-8472-14BCBA14940B}" type="presParOf" srcId="{ACC8AB62-FE1B-4BD5-9DA9-E1BB40CBBA7B}" destId="{F92E90E8-B082-4509-85CC-B3CB791567C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AE126-6315-498B-A9B6-B3AD1128C4C3}" type="doc">
      <dgm:prSet loTypeId="urn:microsoft.com/office/officeart/2005/8/layout/pyramid2" loCatId="list" qsTypeId="urn:microsoft.com/office/officeart/2005/8/quickstyle/simple1" qsCatId="simple" csTypeId="urn:microsoft.com/office/officeart/2005/8/colors/accent1_2" csCatId="accent1" phldr="1"/>
      <dgm:spPr/>
    </dgm:pt>
    <dgm:pt modelId="{E7290F7A-8FB5-44D6-9E94-8A73065AD925}">
      <dgm:prSet phldrT="[Text]"/>
      <dgm:spPr/>
      <dgm:t>
        <a:bodyPr/>
        <a:lstStyle/>
        <a:p>
          <a:r>
            <a:rPr lang="en-US" dirty="0" err="1" smtClean="0"/>
            <a:t>Potencial</a:t>
          </a:r>
          <a:r>
            <a:rPr lang="en-US" dirty="0" smtClean="0"/>
            <a:t> </a:t>
          </a:r>
          <a:r>
            <a:rPr lang="en-US" dirty="0" err="1" smtClean="0"/>
            <a:t>fisico</a:t>
          </a:r>
          <a:r>
            <a:rPr lang="en-US" dirty="0" smtClean="0"/>
            <a:t> y </a:t>
          </a:r>
          <a:r>
            <a:rPr lang="en-US" dirty="0" err="1" smtClean="0"/>
            <a:t>psicosocial</a:t>
          </a:r>
          <a:endParaRPr lang="en-US" dirty="0"/>
        </a:p>
      </dgm:t>
    </dgm:pt>
    <dgm:pt modelId="{6FF90E24-77C3-474F-B401-6CE4090B0C00}" type="parTrans" cxnId="{AD9EBAB4-F91A-4229-9405-0EDD4AF87BEE}">
      <dgm:prSet/>
      <dgm:spPr/>
    </dgm:pt>
    <dgm:pt modelId="{800E0955-C5A6-4BCF-9368-33A69E297629}" type="sibTrans" cxnId="{AD9EBAB4-F91A-4229-9405-0EDD4AF87BEE}">
      <dgm:prSet/>
      <dgm:spPr/>
    </dgm:pt>
    <dgm:pt modelId="{ABE9B71E-B460-48B1-8D92-828E81ECB6E4}">
      <dgm:prSet phldrT="[Text]"/>
      <dgm:spPr/>
      <dgm:t>
        <a:bodyPr/>
        <a:lstStyle/>
        <a:p>
          <a:r>
            <a:rPr lang="en-US" dirty="0" err="1" smtClean="0"/>
            <a:t>Necesidades</a:t>
          </a:r>
          <a:r>
            <a:rPr lang="en-US" dirty="0" smtClean="0"/>
            <a:t> de </a:t>
          </a:r>
          <a:r>
            <a:rPr lang="en-US" dirty="0" err="1" smtClean="0"/>
            <a:t>seguridad</a:t>
          </a:r>
          <a:endParaRPr lang="en-US" dirty="0"/>
        </a:p>
      </dgm:t>
    </dgm:pt>
    <dgm:pt modelId="{897A0F8F-07C7-4624-B532-4C97B1A7607F}" type="parTrans" cxnId="{86901885-9958-4D6C-8F60-25264F0E0F84}">
      <dgm:prSet/>
      <dgm:spPr/>
    </dgm:pt>
    <dgm:pt modelId="{08BE9A4F-A5FE-42BA-B6CE-26FC3155B7CB}" type="sibTrans" cxnId="{86901885-9958-4D6C-8F60-25264F0E0F84}">
      <dgm:prSet/>
      <dgm:spPr/>
    </dgm:pt>
    <dgm:pt modelId="{40C95E97-6CA3-432D-BB65-5317F21CB984}">
      <dgm:prSet phldrT="[Text]"/>
      <dgm:spPr/>
      <dgm:t>
        <a:bodyPr/>
        <a:lstStyle/>
        <a:p>
          <a:r>
            <a:rPr lang="en-US" dirty="0" err="1" smtClean="0"/>
            <a:t>Necesidades</a:t>
          </a:r>
          <a:r>
            <a:rPr lang="en-US" dirty="0" smtClean="0"/>
            <a:t> </a:t>
          </a:r>
          <a:r>
            <a:rPr lang="en-US" dirty="0" err="1" smtClean="0"/>
            <a:t>basicas</a:t>
          </a:r>
          <a:endParaRPr lang="en-US" dirty="0"/>
        </a:p>
      </dgm:t>
    </dgm:pt>
    <dgm:pt modelId="{2933E84F-68EF-4B13-BFF5-50669CE5169E}" type="parTrans" cxnId="{3291F5ED-C7E1-4A5F-92F1-8523DA9A4F42}">
      <dgm:prSet/>
      <dgm:spPr/>
    </dgm:pt>
    <dgm:pt modelId="{25A63523-6C92-442D-A3E5-914BF3B8F890}" type="sibTrans" cxnId="{3291F5ED-C7E1-4A5F-92F1-8523DA9A4F42}">
      <dgm:prSet/>
      <dgm:spPr/>
    </dgm:pt>
    <dgm:pt modelId="{1EDA6361-3035-4E72-BAA1-6AA602B02319}" type="pres">
      <dgm:prSet presAssocID="{72DAE126-6315-498B-A9B6-B3AD1128C4C3}" presName="compositeShape" presStyleCnt="0">
        <dgm:presLayoutVars>
          <dgm:dir/>
          <dgm:resizeHandles/>
        </dgm:presLayoutVars>
      </dgm:prSet>
      <dgm:spPr/>
    </dgm:pt>
    <dgm:pt modelId="{4448B3C0-396A-4628-87F3-A8BF0AD710D1}" type="pres">
      <dgm:prSet presAssocID="{72DAE126-6315-498B-A9B6-B3AD1128C4C3}" presName="pyramid" presStyleLbl="node1" presStyleIdx="0" presStyleCnt="1"/>
      <dgm:spPr/>
    </dgm:pt>
    <dgm:pt modelId="{B5591AD6-80BE-45F2-8FAC-9C5063653D59}" type="pres">
      <dgm:prSet presAssocID="{72DAE126-6315-498B-A9B6-B3AD1128C4C3}" presName="theList" presStyleCnt="0"/>
      <dgm:spPr/>
    </dgm:pt>
    <dgm:pt modelId="{45909DF8-6445-4FE7-AD03-D791BF54678C}" type="pres">
      <dgm:prSet presAssocID="{E7290F7A-8FB5-44D6-9E94-8A73065AD925}" presName="aNode" presStyleLbl="fgAcc1" presStyleIdx="0" presStyleCnt="3">
        <dgm:presLayoutVars>
          <dgm:bulletEnabled val="1"/>
        </dgm:presLayoutVars>
      </dgm:prSet>
      <dgm:spPr/>
      <dgm:t>
        <a:bodyPr/>
        <a:lstStyle/>
        <a:p>
          <a:endParaRPr lang="en-US"/>
        </a:p>
      </dgm:t>
    </dgm:pt>
    <dgm:pt modelId="{3463FECC-0758-435F-A33E-265272BA2460}" type="pres">
      <dgm:prSet presAssocID="{E7290F7A-8FB5-44D6-9E94-8A73065AD925}" presName="aSpace" presStyleCnt="0"/>
      <dgm:spPr/>
    </dgm:pt>
    <dgm:pt modelId="{83024F8E-8831-43EF-BCFE-42023AA02532}" type="pres">
      <dgm:prSet presAssocID="{ABE9B71E-B460-48B1-8D92-828E81ECB6E4}" presName="aNode" presStyleLbl="fgAcc1" presStyleIdx="1" presStyleCnt="3">
        <dgm:presLayoutVars>
          <dgm:bulletEnabled val="1"/>
        </dgm:presLayoutVars>
      </dgm:prSet>
      <dgm:spPr/>
      <dgm:t>
        <a:bodyPr/>
        <a:lstStyle/>
        <a:p>
          <a:endParaRPr lang="en-US"/>
        </a:p>
      </dgm:t>
    </dgm:pt>
    <dgm:pt modelId="{1A39C8A5-DF86-4D9C-A095-A26026EAD285}" type="pres">
      <dgm:prSet presAssocID="{ABE9B71E-B460-48B1-8D92-828E81ECB6E4}" presName="aSpace" presStyleCnt="0"/>
      <dgm:spPr/>
    </dgm:pt>
    <dgm:pt modelId="{E041EDE4-934D-46F6-9DD0-9DB281D922D8}" type="pres">
      <dgm:prSet presAssocID="{40C95E97-6CA3-432D-BB65-5317F21CB984}" presName="aNode" presStyleLbl="fgAcc1" presStyleIdx="2" presStyleCnt="3">
        <dgm:presLayoutVars>
          <dgm:bulletEnabled val="1"/>
        </dgm:presLayoutVars>
      </dgm:prSet>
      <dgm:spPr/>
      <dgm:t>
        <a:bodyPr/>
        <a:lstStyle/>
        <a:p>
          <a:endParaRPr lang="en-US"/>
        </a:p>
      </dgm:t>
    </dgm:pt>
    <dgm:pt modelId="{BA2EEA4B-2319-4677-B68F-F146E1DBC1FD}" type="pres">
      <dgm:prSet presAssocID="{40C95E97-6CA3-432D-BB65-5317F21CB984}" presName="aSpace" presStyleCnt="0"/>
      <dgm:spPr/>
    </dgm:pt>
  </dgm:ptLst>
  <dgm:cxnLst>
    <dgm:cxn modelId="{86901885-9958-4D6C-8F60-25264F0E0F84}" srcId="{72DAE126-6315-498B-A9B6-B3AD1128C4C3}" destId="{ABE9B71E-B460-48B1-8D92-828E81ECB6E4}" srcOrd="1" destOrd="0" parTransId="{897A0F8F-07C7-4624-B532-4C97B1A7607F}" sibTransId="{08BE9A4F-A5FE-42BA-B6CE-26FC3155B7CB}"/>
    <dgm:cxn modelId="{4A4F23AB-2664-4D7F-8E4A-FA9230356FF7}" type="presOf" srcId="{40C95E97-6CA3-432D-BB65-5317F21CB984}" destId="{E041EDE4-934D-46F6-9DD0-9DB281D922D8}" srcOrd="0" destOrd="0" presId="urn:microsoft.com/office/officeart/2005/8/layout/pyramid2"/>
    <dgm:cxn modelId="{ED63EC55-7AB5-4F86-AF2E-A70DD4885733}" type="presOf" srcId="{72DAE126-6315-498B-A9B6-B3AD1128C4C3}" destId="{1EDA6361-3035-4E72-BAA1-6AA602B02319}" srcOrd="0" destOrd="0" presId="urn:microsoft.com/office/officeart/2005/8/layout/pyramid2"/>
    <dgm:cxn modelId="{1288BAC1-0E74-4CBF-A136-510C1653C7C0}" type="presOf" srcId="{E7290F7A-8FB5-44D6-9E94-8A73065AD925}" destId="{45909DF8-6445-4FE7-AD03-D791BF54678C}" srcOrd="0" destOrd="0" presId="urn:microsoft.com/office/officeart/2005/8/layout/pyramid2"/>
    <dgm:cxn modelId="{3291F5ED-C7E1-4A5F-92F1-8523DA9A4F42}" srcId="{72DAE126-6315-498B-A9B6-B3AD1128C4C3}" destId="{40C95E97-6CA3-432D-BB65-5317F21CB984}" srcOrd="2" destOrd="0" parTransId="{2933E84F-68EF-4B13-BFF5-50669CE5169E}" sibTransId="{25A63523-6C92-442D-A3E5-914BF3B8F890}"/>
    <dgm:cxn modelId="{AD9EBAB4-F91A-4229-9405-0EDD4AF87BEE}" srcId="{72DAE126-6315-498B-A9B6-B3AD1128C4C3}" destId="{E7290F7A-8FB5-44D6-9E94-8A73065AD925}" srcOrd="0" destOrd="0" parTransId="{6FF90E24-77C3-474F-B401-6CE4090B0C00}" sibTransId="{800E0955-C5A6-4BCF-9368-33A69E297629}"/>
    <dgm:cxn modelId="{21B6C41E-D6D7-4F6A-9F0E-3E5212E53252}" type="presOf" srcId="{ABE9B71E-B460-48B1-8D92-828E81ECB6E4}" destId="{83024F8E-8831-43EF-BCFE-42023AA02532}" srcOrd="0" destOrd="0" presId="urn:microsoft.com/office/officeart/2005/8/layout/pyramid2"/>
    <dgm:cxn modelId="{C6E100A2-3DD9-4F8B-9FAC-86A1DB2B981A}" type="presParOf" srcId="{1EDA6361-3035-4E72-BAA1-6AA602B02319}" destId="{4448B3C0-396A-4628-87F3-A8BF0AD710D1}" srcOrd="0" destOrd="0" presId="urn:microsoft.com/office/officeart/2005/8/layout/pyramid2"/>
    <dgm:cxn modelId="{FCEE1229-8E66-4401-A7FE-CBAA91626EEA}" type="presParOf" srcId="{1EDA6361-3035-4E72-BAA1-6AA602B02319}" destId="{B5591AD6-80BE-45F2-8FAC-9C5063653D59}" srcOrd="1" destOrd="0" presId="urn:microsoft.com/office/officeart/2005/8/layout/pyramid2"/>
    <dgm:cxn modelId="{6BC25645-21D9-464D-A08A-BA95D6B7A87B}" type="presParOf" srcId="{B5591AD6-80BE-45F2-8FAC-9C5063653D59}" destId="{45909DF8-6445-4FE7-AD03-D791BF54678C}" srcOrd="0" destOrd="0" presId="urn:microsoft.com/office/officeart/2005/8/layout/pyramid2"/>
    <dgm:cxn modelId="{C74D5092-4D94-45DF-B345-C487FD82C2B8}" type="presParOf" srcId="{B5591AD6-80BE-45F2-8FAC-9C5063653D59}" destId="{3463FECC-0758-435F-A33E-265272BA2460}" srcOrd="1" destOrd="0" presId="urn:microsoft.com/office/officeart/2005/8/layout/pyramid2"/>
    <dgm:cxn modelId="{E67D9C68-B617-4E93-A5E6-C1AA0F56139A}" type="presParOf" srcId="{B5591AD6-80BE-45F2-8FAC-9C5063653D59}" destId="{83024F8E-8831-43EF-BCFE-42023AA02532}" srcOrd="2" destOrd="0" presId="urn:microsoft.com/office/officeart/2005/8/layout/pyramid2"/>
    <dgm:cxn modelId="{F7392DC2-95BE-4BE3-82F6-807FF046F2AE}" type="presParOf" srcId="{B5591AD6-80BE-45F2-8FAC-9C5063653D59}" destId="{1A39C8A5-DF86-4D9C-A095-A26026EAD285}" srcOrd="3" destOrd="0" presId="urn:microsoft.com/office/officeart/2005/8/layout/pyramid2"/>
    <dgm:cxn modelId="{C7FCBA9B-99DD-497E-9C4C-08A2599C0364}" type="presParOf" srcId="{B5591AD6-80BE-45F2-8FAC-9C5063653D59}" destId="{E041EDE4-934D-46F6-9DD0-9DB281D922D8}" srcOrd="4" destOrd="0" presId="urn:microsoft.com/office/officeart/2005/8/layout/pyramid2"/>
    <dgm:cxn modelId="{BD1A3B27-29A5-4C8E-8A34-185056BA5876}" type="presParOf" srcId="{B5591AD6-80BE-45F2-8FAC-9C5063653D59}" destId="{BA2EEA4B-2319-4677-B68F-F146E1DBC1F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CF63FA-1851-4FD1-9C13-FB87AC370CEE}" type="doc">
      <dgm:prSet loTypeId="urn:microsoft.com/office/officeart/2005/8/layout/hList7#1" loCatId="relationship" qsTypeId="urn:microsoft.com/office/officeart/2005/8/quickstyle/simple1" qsCatId="simple" csTypeId="urn:microsoft.com/office/officeart/2005/8/colors/accent1_2" csCatId="accent1" phldr="1"/>
      <dgm:spPr/>
    </dgm:pt>
    <dgm:pt modelId="{9B3F5BCC-CA8A-40DE-A3FD-002FF6904A29}">
      <dgm:prSet phldrT="[Text]"/>
      <dgm:spPr/>
      <dgm:t>
        <a:bodyPr/>
        <a:lstStyle/>
        <a:p>
          <a:r>
            <a:rPr lang="en-US" dirty="0" err="1" smtClean="0"/>
            <a:t>Ecologia</a:t>
          </a:r>
          <a:endParaRPr lang="en-US" dirty="0"/>
        </a:p>
      </dgm:t>
    </dgm:pt>
    <dgm:pt modelId="{19BCBD20-51D5-4862-933F-A2F575DDD83D}" type="parTrans" cxnId="{E657185F-60C9-4720-ACD7-01FEBD2EECBF}">
      <dgm:prSet/>
      <dgm:spPr/>
      <dgm:t>
        <a:bodyPr/>
        <a:lstStyle/>
        <a:p>
          <a:endParaRPr lang="en-US"/>
        </a:p>
      </dgm:t>
    </dgm:pt>
    <dgm:pt modelId="{91A689A6-2F90-4750-B535-055EC0BCAC31}" type="sibTrans" cxnId="{E657185F-60C9-4720-ACD7-01FEBD2EECBF}">
      <dgm:prSet/>
      <dgm:spPr/>
      <dgm:t>
        <a:bodyPr/>
        <a:lstStyle/>
        <a:p>
          <a:endParaRPr lang="en-US"/>
        </a:p>
      </dgm:t>
    </dgm:pt>
    <dgm:pt modelId="{3FAA2C33-383F-4717-ACD3-EEECFDC0DCD8}">
      <dgm:prSet phldrT="[Text]"/>
      <dgm:spPr/>
      <dgm:t>
        <a:bodyPr/>
        <a:lstStyle/>
        <a:p>
          <a:r>
            <a:rPr lang="en-US" dirty="0" err="1" smtClean="0"/>
            <a:t>Economia</a:t>
          </a:r>
          <a:endParaRPr lang="en-US" dirty="0"/>
        </a:p>
      </dgm:t>
    </dgm:pt>
    <dgm:pt modelId="{EE0F6171-0DC9-496F-B82B-133F7C049C28}" type="parTrans" cxnId="{BD2CDF46-4EE7-4C46-A159-870D7570E4AC}">
      <dgm:prSet/>
      <dgm:spPr/>
      <dgm:t>
        <a:bodyPr/>
        <a:lstStyle/>
        <a:p>
          <a:endParaRPr lang="en-US"/>
        </a:p>
      </dgm:t>
    </dgm:pt>
    <dgm:pt modelId="{4733C6D2-50A4-42BC-8C8E-08CFCA87A58D}" type="sibTrans" cxnId="{BD2CDF46-4EE7-4C46-A159-870D7570E4AC}">
      <dgm:prSet/>
      <dgm:spPr/>
      <dgm:t>
        <a:bodyPr/>
        <a:lstStyle/>
        <a:p>
          <a:endParaRPr lang="en-US"/>
        </a:p>
      </dgm:t>
    </dgm:pt>
    <dgm:pt modelId="{5BA23FC6-9D0C-4F99-8383-A2C995C99F32}">
      <dgm:prSet phldrT="[Text]"/>
      <dgm:spPr/>
      <dgm:t>
        <a:bodyPr/>
        <a:lstStyle/>
        <a:p>
          <a:r>
            <a:rPr lang="en-US" dirty="0" err="1" smtClean="0"/>
            <a:t>Leyes</a:t>
          </a:r>
          <a:endParaRPr lang="en-US" dirty="0"/>
        </a:p>
      </dgm:t>
    </dgm:pt>
    <dgm:pt modelId="{79E588F0-F9CF-4084-B2C9-857D1D3CB0EE}" type="parTrans" cxnId="{2F24B1A8-9698-441D-8FC1-B9A56A3FD425}">
      <dgm:prSet/>
      <dgm:spPr/>
      <dgm:t>
        <a:bodyPr/>
        <a:lstStyle/>
        <a:p>
          <a:endParaRPr lang="en-US"/>
        </a:p>
      </dgm:t>
    </dgm:pt>
    <dgm:pt modelId="{517CFC32-7872-41CD-B17E-8680A78C87B6}" type="sibTrans" cxnId="{2F24B1A8-9698-441D-8FC1-B9A56A3FD425}">
      <dgm:prSet/>
      <dgm:spPr/>
      <dgm:t>
        <a:bodyPr/>
        <a:lstStyle/>
        <a:p>
          <a:endParaRPr lang="en-US"/>
        </a:p>
      </dgm:t>
    </dgm:pt>
    <dgm:pt modelId="{1A166156-9325-439C-ABC2-D0B920DCC7EF}">
      <dgm:prSet phldrT="[Text]"/>
      <dgm:spPr/>
      <dgm:t>
        <a:bodyPr/>
        <a:lstStyle/>
        <a:p>
          <a:r>
            <a:rPr lang="en-US" dirty="0" err="1" smtClean="0"/>
            <a:t>Conocimiento</a:t>
          </a:r>
          <a:endParaRPr lang="en-US" dirty="0"/>
        </a:p>
      </dgm:t>
    </dgm:pt>
    <dgm:pt modelId="{702C980A-0DA8-4D79-A2A4-A7849FFAF173}" type="parTrans" cxnId="{E167557B-2CB5-4DB9-BA97-8AD76BF3B501}">
      <dgm:prSet/>
      <dgm:spPr/>
      <dgm:t>
        <a:bodyPr/>
        <a:lstStyle/>
        <a:p>
          <a:endParaRPr lang="en-US"/>
        </a:p>
      </dgm:t>
    </dgm:pt>
    <dgm:pt modelId="{D4DF63E5-1513-4BA8-B358-61E5D72A53B6}" type="sibTrans" cxnId="{E167557B-2CB5-4DB9-BA97-8AD76BF3B501}">
      <dgm:prSet/>
      <dgm:spPr/>
      <dgm:t>
        <a:bodyPr/>
        <a:lstStyle/>
        <a:p>
          <a:endParaRPr lang="en-US"/>
        </a:p>
      </dgm:t>
    </dgm:pt>
    <dgm:pt modelId="{0558579F-34CC-4420-85F5-77E46059CAD3}" type="pres">
      <dgm:prSet presAssocID="{FFCF63FA-1851-4FD1-9C13-FB87AC370CEE}" presName="Name0" presStyleCnt="0">
        <dgm:presLayoutVars>
          <dgm:dir/>
          <dgm:resizeHandles val="exact"/>
        </dgm:presLayoutVars>
      </dgm:prSet>
      <dgm:spPr/>
    </dgm:pt>
    <dgm:pt modelId="{9DCC7E42-55B4-43C2-8A02-56E8D78D8791}" type="pres">
      <dgm:prSet presAssocID="{FFCF63FA-1851-4FD1-9C13-FB87AC370CEE}" presName="fgShape" presStyleLbl="fgShp" presStyleIdx="0" presStyleCnt="1"/>
      <dgm:spPr/>
    </dgm:pt>
    <dgm:pt modelId="{CFB5C395-3137-477E-87D9-CECC7CC5C193}" type="pres">
      <dgm:prSet presAssocID="{FFCF63FA-1851-4FD1-9C13-FB87AC370CEE}" presName="linComp" presStyleCnt="0"/>
      <dgm:spPr/>
    </dgm:pt>
    <dgm:pt modelId="{9BE09DAF-771F-4C86-9036-795AD71A7EF3}" type="pres">
      <dgm:prSet presAssocID="{9B3F5BCC-CA8A-40DE-A3FD-002FF6904A29}" presName="compNode" presStyleCnt="0"/>
      <dgm:spPr/>
    </dgm:pt>
    <dgm:pt modelId="{D0EA184F-7394-457F-AA33-10E839E40D69}" type="pres">
      <dgm:prSet presAssocID="{9B3F5BCC-CA8A-40DE-A3FD-002FF6904A29}" presName="bkgdShape" presStyleLbl="node1" presStyleIdx="0" presStyleCnt="4"/>
      <dgm:spPr/>
      <dgm:t>
        <a:bodyPr/>
        <a:lstStyle/>
        <a:p>
          <a:endParaRPr lang="en-US"/>
        </a:p>
      </dgm:t>
    </dgm:pt>
    <dgm:pt modelId="{C5B30A65-E514-48EF-8AEA-BF6401781B87}" type="pres">
      <dgm:prSet presAssocID="{9B3F5BCC-CA8A-40DE-A3FD-002FF6904A29}" presName="nodeTx" presStyleLbl="node1" presStyleIdx="0" presStyleCnt="4">
        <dgm:presLayoutVars>
          <dgm:bulletEnabled val="1"/>
        </dgm:presLayoutVars>
      </dgm:prSet>
      <dgm:spPr/>
      <dgm:t>
        <a:bodyPr/>
        <a:lstStyle/>
        <a:p>
          <a:endParaRPr lang="en-US"/>
        </a:p>
      </dgm:t>
    </dgm:pt>
    <dgm:pt modelId="{6435F5E1-7D8B-48E9-8F9C-B9785AFCA38C}" type="pres">
      <dgm:prSet presAssocID="{9B3F5BCC-CA8A-40DE-A3FD-002FF6904A29}" presName="invisiNode" presStyleLbl="node1" presStyleIdx="0" presStyleCnt="4"/>
      <dgm:spPr/>
    </dgm:pt>
    <dgm:pt modelId="{24E6AADD-7115-4CD6-81E1-379444ECE46C}" type="pres">
      <dgm:prSet presAssocID="{9B3F5BCC-CA8A-40DE-A3FD-002FF6904A29}" presName="imagNode" presStyleLbl="fgImgPlace1" presStyleIdx="0" presStyleCnt="4"/>
      <dgm:spPr/>
    </dgm:pt>
    <dgm:pt modelId="{C23406B7-3392-429C-9C71-DA0FB8B43F5C}" type="pres">
      <dgm:prSet presAssocID="{91A689A6-2F90-4750-B535-055EC0BCAC31}" presName="sibTrans" presStyleLbl="sibTrans2D1" presStyleIdx="0" presStyleCnt="0"/>
      <dgm:spPr/>
      <dgm:t>
        <a:bodyPr/>
        <a:lstStyle/>
        <a:p>
          <a:endParaRPr lang="en-US"/>
        </a:p>
      </dgm:t>
    </dgm:pt>
    <dgm:pt modelId="{3F48FAF9-81EB-4345-85D7-FEB96409E3A5}" type="pres">
      <dgm:prSet presAssocID="{3FAA2C33-383F-4717-ACD3-EEECFDC0DCD8}" presName="compNode" presStyleCnt="0"/>
      <dgm:spPr/>
    </dgm:pt>
    <dgm:pt modelId="{DE5B24C9-D376-4E8F-A165-D3C060501148}" type="pres">
      <dgm:prSet presAssocID="{3FAA2C33-383F-4717-ACD3-EEECFDC0DCD8}" presName="bkgdShape" presStyleLbl="node1" presStyleIdx="1" presStyleCnt="4"/>
      <dgm:spPr/>
      <dgm:t>
        <a:bodyPr/>
        <a:lstStyle/>
        <a:p>
          <a:endParaRPr lang="en-US"/>
        </a:p>
      </dgm:t>
    </dgm:pt>
    <dgm:pt modelId="{3954D2F0-7110-45F8-8794-BE06FB35FCB5}" type="pres">
      <dgm:prSet presAssocID="{3FAA2C33-383F-4717-ACD3-EEECFDC0DCD8}" presName="nodeTx" presStyleLbl="node1" presStyleIdx="1" presStyleCnt="4">
        <dgm:presLayoutVars>
          <dgm:bulletEnabled val="1"/>
        </dgm:presLayoutVars>
      </dgm:prSet>
      <dgm:spPr/>
      <dgm:t>
        <a:bodyPr/>
        <a:lstStyle/>
        <a:p>
          <a:endParaRPr lang="en-US"/>
        </a:p>
      </dgm:t>
    </dgm:pt>
    <dgm:pt modelId="{4CFECCC1-55C6-478B-91E9-94B7E1C307EE}" type="pres">
      <dgm:prSet presAssocID="{3FAA2C33-383F-4717-ACD3-EEECFDC0DCD8}" presName="invisiNode" presStyleLbl="node1" presStyleIdx="1" presStyleCnt="4"/>
      <dgm:spPr/>
    </dgm:pt>
    <dgm:pt modelId="{9CC565CA-42D5-4AB9-909F-EACD7761070F}" type="pres">
      <dgm:prSet presAssocID="{3FAA2C33-383F-4717-ACD3-EEECFDC0DCD8}" presName="imagNode" presStyleLbl="fgImgPlace1" presStyleIdx="1" presStyleCnt="4"/>
      <dgm:spPr/>
    </dgm:pt>
    <dgm:pt modelId="{E9C12394-D1D8-44FC-9B72-EB8723DDF6DC}" type="pres">
      <dgm:prSet presAssocID="{4733C6D2-50A4-42BC-8C8E-08CFCA87A58D}" presName="sibTrans" presStyleLbl="sibTrans2D1" presStyleIdx="0" presStyleCnt="0"/>
      <dgm:spPr/>
      <dgm:t>
        <a:bodyPr/>
        <a:lstStyle/>
        <a:p>
          <a:endParaRPr lang="en-US"/>
        </a:p>
      </dgm:t>
    </dgm:pt>
    <dgm:pt modelId="{53526EC3-77F1-457D-8A1F-469A2A7E477D}" type="pres">
      <dgm:prSet presAssocID="{1A166156-9325-439C-ABC2-D0B920DCC7EF}" presName="compNode" presStyleCnt="0"/>
      <dgm:spPr/>
    </dgm:pt>
    <dgm:pt modelId="{9B8454A3-3C19-436F-95DA-F418D94027AB}" type="pres">
      <dgm:prSet presAssocID="{1A166156-9325-439C-ABC2-D0B920DCC7EF}" presName="bkgdShape" presStyleLbl="node1" presStyleIdx="2" presStyleCnt="4"/>
      <dgm:spPr/>
      <dgm:t>
        <a:bodyPr/>
        <a:lstStyle/>
        <a:p>
          <a:endParaRPr lang="en-US"/>
        </a:p>
      </dgm:t>
    </dgm:pt>
    <dgm:pt modelId="{5CC1D70A-5060-422F-AD68-0CBCDE5875AE}" type="pres">
      <dgm:prSet presAssocID="{1A166156-9325-439C-ABC2-D0B920DCC7EF}" presName="nodeTx" presStyleLbl="node1" presStyleIdx="2" presStyleCnt="4">
        <dgm:presLayoutVars>
          <dgm:bulletEnabled val="1"/>
        </dgm:presLayoutVars>
      </dgm:prSet>
      <dgm:spPr/>
      <dgm:t>
        <a:bodyPr/>
        <a:lstStyle/>
        <a:p>
          <a:endParaRPr lang="en-US"/>
        </a:p>
      </dgm:t>
    </dgm:pt>
    <dgm:pt modelId="{8FEEB674-EED1-4D74-9801-14F075CF02B9}" type="pres">
      <dgm:prSet presAssocID="{1A166156-9325-439C-ABC2-D0B920DCC7EF}" presName="invisiNode" presStyleLbl="node1" presStyleIdx="2" presStyleCnt="4"/>
      <dgm:spPr/>
    </dgm:pt>
    <dgm:pt modelId="{82B4E753-DC83-4912-B262-8A45CC9D2B95}" type="pres">
      <dgm:prSet presAssocID="{1A166156-9325-439C-ABC2-D0B920DCC7EF}" presName="imagNode" presStyleLbl="fgImgPlace1" presStyleIdx="2" presStyleCnt="4" custLinFactNeighborX="-1535" custLinFactNeighborY="6527"/>
      <dgm:spPr/>
    </dgm:pt>
    <dgm:pt modelId="{DA76DE42-965F-4430-ADF2-33F7B1F351E8}" type="pres">
      <dgm:prSet presAssocID="{D4DF63E5-1513-4BA8-B358-61E5D72A53B6}" presName="sibTrans" presStyleLbl="sibTrans2D1" presStyleIdx="0" presStyleCnt="0"/>
      <dgm:spPr/>
      <dgm:t>
        <a:bodyPr/>
        <a:lstStyle/>
        <a:p>
          <a:endParaRPr lang="en-US"/>
        </a:p>
      </dgm:t>
    </dgm:pt>
    <dgm:pt modelId="{9AF6E848-F6F0-4A38-8F72-0B2A25BC37C4}" type="pres">
      <dgm:prSet presAssocID="{5BA23FC6-9D0C-4F99-8383-A2C995C99F32}" presName="compNode" presStyleCnt="0"/>
      <dgm:spPr/>
    </dgm:pt>
    <dgm:pt modelId="{79582CEB-C9B5-4BEB-97FD-38A2CE199D47}" type="pres">
      <dgm:prSet presAssocID="{5BA23FC6-9D0C-4F99-8383-A2C995C99F32}" presName="bkgdShape" presStyleLbl="node1" presStyleIdx="3" presStyleCnt="4"/>
      <dgm:spPr/>
      <dgm:t>
        <a:bodyPr/>
        <a:lstStyle/>
        <a:p>
          <a:endParaRPr lang="en-US"/>
        </a:p>
      </dgm:t>
    </dgm:pt>
    <dgm:pt modelId="{D81B4AE0-5B99-4E87-8FEA-F3A6C417C8EE}" type="pres">
      <dgm:prSet presAssocID="{5BA23FC6-9D0C-4F99-8383-A2C995C99F32}" presName="nodeTx" presStyleLbl="node1" presStyleIdx="3" presStyleCnt="4">
        <dgm:presLayoutVars>
          <dgm:bulletEnabled val="1"/>
        </dgm:presLayoutVars>
      </dgm:prSet>
      <dgm:spPr/>
      <dgm:t>
        <a:bodyPr/>
        <a:lstStyle/>
        <a:p>
          <a:endParaRPr lang="en-US"/>
        </a:p>
      </dgm:t>
    </dgm:pt>
    <dgm:pt modelId="{8D670AE6-1128-4309-B46F-D19A5F700632}" type="pres">
      <dgm:prSet presAssocID="{5BA23FC6-9D0C-4F99-8383-A2C995C99F32}" presName="invisiNode" presStyleLbl="node1" presStyleIdx="3" presStyleCnt="4"/>
      <dgm:spPr/>
    </dgm:pt>
    <dgm:pt modelId="{1D9A3EFB-AF4B-443A-BA4C-5D7A86B95BCB}" type="pres">
      <dgm:prSet presAssocID="{5BA23FC6-9D0C-4F99-8383-A2C995C99F32}" presName="imagNode" presStyleLbl="fgImgPlace1" presStyleIdx="3" presStyleCnt="4"/>
      <dgm:spPr/>
    </dgm:pt>
  </dgm:ptLst>
  <dgm:cxnLst>
    <dgm:cxn modelId="{69A39B1A-37D8-4083-A58B-E377E8DDFBBB}" type="presOf" srcId="{5BA23FC6-9D0C-4F99-8383-A2C995C99F32}" destId="{D81B4AE0-5B99-4E87-8FEA-F3A6C417C8EE}" srcOrd="1" destOrd="0" presId="urn:microsoft.com/office/officeart/2005/8/layout/hList7#1"/>
    <dgm:cxn modelId="{7745CD90-E764-4B09-9B18-0A37A5B5EF83}" type="presOf" srcId="{4733C6D2-50A4-42BC-8C8E-08CFCA87A58D}" destId="{E9C12394-D1D8-44FC-9B72-EB8723DDF6DC}" srcOrd="0" destOrd="0" presId="urn:microsoft.com/office/officeart/2005/8/layout/hList7#1"/>
    <dgm:cxn modelId="{BD2CDF46-4EE7-4C46-A159-870D7570E4AC}" srcId="{FFCF63FA-1851-4FD1-9C13-FB87AC370CEE}" destId="{3FAA2C33-383F-4717-ACD3-EEECFDC0DCD8}" srcOrd="1" destOrd="0" parTransId="{EE0F6171-0DC9-496F-B82B-133F7C049C28}" sibTransId="{4733C6D2-50A4-42BC-8C8E-08CFCA87A58D}"/>
    <dgm:cxn modelId="{F6C94F28-1A27-4307-A21D-62EFCEC7308F}" type="presOf" srcId="{FFCF63FA-1851-4FD1-9C13-FB87AC370CEE}" destId="{0558579F-34CC-4420-85F5-77E46059CAD3}" srcOrd="0" destOrd="0" presId="urn:microsoft.com/office/officeart/2005/8/layout/hList7#1"/>
    <dgm:cxn modelId="{923DFA8F-E02E-476B-83D3-845E242DAF55}" type="presOf" srcId="{5BA23FC6-9D0C-4F99-8383-A2C995C99F32}" destId="{79582CEB-C9B5-4BEB-97FD-38A2CE199D47}" srcOrd="0" destOrd="0" presId="urn:microsoft.com/office/officeart/2005/8/layout/hList7#1"/>
    <dgm:cxn modelId="{CAA7F8FC-B4E0-4A7E-983C-C091BD3550B1}" type="presOf" srcId="{91A689A6-2F90-4750-B535-055EC0BCAC31}" destId="{C23406B7-3392-429C-9C71-DA0FB8B43F5C}" srcOrd="0" destOrd="0" presId="urn:microsoft.com/office/officeart/2005/8/layout/hList7#1"/>
    <dgm:cxn modelId="{2F24B1A8-9698-441D-8FC1-B9A56A3FD425}" srcId="{FFCF63FA-1851-4FD1-9C13-FB87AC370CEE}" destId="{5BA23FC6-9D0C-4F99-8383-A2C995C99F32}" srcOrd="3" destOrd="0" parTransId="{79E588F0-F9CF-4084-B2C9-857D1D3CB0EE}" sibTransId="{517CFC32-7872-41CD-B17E-8680A78C87B6}"/>
    <dgm:cxn modelId="{48D12A34-E9D5-4256-9BCB-2A68ADA80D74}" type="presOf" srcId="{1A166156-9325-439C-ABC2-D0B920DCC7EF}" destId="{5CC1D70A-5060-422F-AD68-0CBCDE5875AE}" srcOrd="1" destOrd="0" presId="urn:microsoft.com/office/officeart/2005/8/layout/hList7#1"/>
    <dgm:cxn modelId="{E657185F-60C9-4720-ACD7-01FEBD2EECBF}" srcId="{FFCF63FA-1851-4FD1-9C13-FB87AC370CEE}" destId="{9B3F5BCC-CA8A-40DE-A3FD-002FF6904A29}" srcOrd="0" destOrd="0" parTransId="{19BCBD20-51D5-4862-933F-A2F575DDD83D}" sibTransId="{91A689A6-2F90-4750-B535-055EC0BCAC31}"/>
    <dgm:cxn modelId="{D1E142EB-765A-4897-9B0A-1C0895C96FEC}" type="presOf" srcId="{1A166156-9325-439C-ABC2-D0B920DCC7EF}" destId="{9B8454A3-3C19-436F-95DA-F418D94027AB}" srcOrd="0" destOrd="0" presId="urn:microsoft.com/office/officeart/2005/8/layout/hList7#1"/>
    <dgm:cxn modelId="{2AA7D475-14C5-4D2E-ABCC-D630DBF67A80}" type="presOf" srcId="{3FAA2C33-383F-4717-ACD3-EEECFDC0DCD8}" destId="{3954D2F0-7110-45F8-8794-BE06FB35FCB5}" srcOrd="1" destOrd="0" presId="urn:microsoft.com/office/officeart/2005/8/layout/hList7#1"/>
    <dgm:cxn modelId="{E167557B-2CB5-4DB9-BA97-8AD76BF3B501}" srcId="{FFCF63FA-1851-4FD1-9C13-FB87AC370CEE}" destId="{1A166156-9325-439C-ABC2-D0B920DCC7EF}" srcOrd="2" destOrd="0" parTransId="{702C980A-0DA8-4D79-A2A4-A7849FFAF173}" sibTransId="{D4DF63E5-1513-4BA8-B358-61E5D72A53B6}"/>
    <dgm:cxn modelId="{3C7E8F21-0859-49AB-AEEC-4E8A2BA46AB5}" type="presOf" srcId="{3FAA2C33-383F-4717-ACD3-EEECFDC0DCD8}" destId="{DE5B24C9-D376-4E8F-A165-D3C060501148}" srcOrd="0" destOrd="0" presId="urn:microsoft.com/office/officeart/2005/8/layout/hList7#1"/>
    <dgm:cxn modelId="{3A97D8EF-EAD4-4B24-8DBE-160847C8D0A3}" type="presOf" srcId="{D4DF63E5-1513-4BA8-B358-61E5D72A53B6}" destId="{DA76DE42-965F-4430-ADF2-33F7B1F351E8}" srcOrd="0" destOrd="0" presId="urn:microsoft.com/office/officeart/2005/8/layout/hList7#1"/>
    <dgm:cxn modelId="{25192ABB-937A-4384-A957-3504826F264B}" type="presOf" srcId="{9B3F5BCC-CA8A-40DE-A3FD-002FF6904A29}" destId="{C5B30A65-E514-48EF-8AEA-BF6401781B87}" srcOrd="1" destOrd="0" presId="urn:microsoft.com/office/officeart/2005/8/layout/hList7#1"/>
    <dgm:cxn modelId="{A61EDB8C-1050-4468-9411-18D5B6E26EA2}" type="presOf" srcId="{9B3F5BCC-CA8A-40DE-A3FD-002FF6904A29}" destId="{D0EA184F-7394-457F-AA33-10E839E40D69}" srcOrd="0" destOrd="0" presId="urn:microsoft.com/office/officeart/2005/8/layout/hList7#1"/>
    <dgm:cxn modelId="{EAF17821-BB21-46CD-AC79-B9D1C451B0A1}" type="presParOf" srcId="{0558579F-34CC-4420-85F5-77E46059CAD3}" destId="{9DCC7E42-55B4-43C2-8A02-56E8D78D8791}" srcOrd="0" destOrd="0" presId="urn:microsoft.com/office/officeart/2005/8/layout/hList7#1"/>
    <dgm:cxn modelId="{1FA92A95-2844-459A-9C3A-AABCBF076415}" type="presParOf" srcId="{0558579F-34CC-4420-85F5-77E46059CAD3}" destId="{CFB5C395-3137-477E-87D9-CECC7CC5C193}" srcOrd="1" destOrd="0" presId="urn:microsoft.com/office/officeart/2005/8/layout/hList7#1"/>
    <dgm:cxn modelId="{A798AA49-9E20-43F6-BB0C-C0B3FB0B112E}" type="presParOf" srcId="{CFB5C395-3137-477E-87D9-CECC7CC5C193}" destId="{9BE09DAF-771F-4C86-9036-795AD71A7EF3}" srcOrd="0" destOrd="0" presId="urn:microsoft.com/office/officeart/2005/8/layout/hList7#1"/>
    <dgm:cxn modelId="{D40370F7-C031-4624-B8B3-5C7D0A599A63}" type="presParOf" srcId="{9BE09DAF-771F-4C86-9036-795AD71A7EF3}" destId="{D0EA184F-7394-457F-AA33-10E839E40D69}" srcOrd="0" destOrd="0" presId="urn:microsoft.com/office/officeart/2005/8/layout/hList7#1"/>
    <dgm:cxn modelId="{7C3AB7D8-2366-412D-872F-712F07064EA5}" type="presParOf" srcId="{9BE09DAF-771F-4C86-9036-795AD71A7EF3}" destId="{C5B30A65-E514-48EF-8AEA-BF6401781B87}" srcOrd="1" destOrd="0" presId="urn:microsoft.com/office/officeart/2005/8/layout/hList7#1"/>
    <dgm:cxn modelId="{7665DF02-DCCF-4978-A205-4C9367723190}" type="presParOf" srcId="{9BE09DAF-771F-4C86-9036-795AD71A7EF3}" destId="{6435F5E1-7D8B-48E9-8F9C-B9785AFCA38C}" srcOrd="2" destOrd="0" presId="urn:microsoft.com/office/officeart/2005/8/layout/hList7#1"/>
    <dgm:cxn modelId="{23DC3D2C-3AB6-4442-9484-E2ECFBEFEB62}" type="presParOf" srcId="{9BE09DAF-771F-4C86-9036-795AD71A7EF3}" destId="{24E6AADD-7115-4CD6-81E1-379444ECE46C}" srcOrd="3" destOrd="0" presId="urn:microsoft.com/office/officeart/2005/8/layout/hList7#1"/>
    <dgm:cxn modelId="{D964A661-BA8F-422B-A9B5-9E6FEF427679}" type="presParOf" srcId="{CFB5C395-3137-477E-87D9-CECC7CC5C193}" destId="{C23406B7-3392-429C-9C71-DA0FB8B43F5C}" srcOrd="1" destOrd="0" presId="urn:microsoft.com/office/officeart/2005/8/layout/hList7#1"/>
    <dgm:cxn modelId="{F5BE482D-4168-4521-A71D-87F6E5145649}" type="presParOf" srcId="{CFB5C395-3137-477E-87D9-CECC7CC5C193}" destId="{3F48FAF9-81EB-4345-85D7-FEB96409E3A5}" srcOrd="2" destOrd="0" presId="urn:microsoft.com/office/officeart/2005/8/layout/hList7#1"/>
    <dgm:cxn modelId="{89B7AFAB-57F7-4711-AB11-1DC7B44273A7}" type="presParOf" srcId="{3F48FAF9-81EB-4345-85D7-FEB96409E3A5}" destId="{DE5B24C9-D376-4E8F-A165-D3C060501148}" srcOrd="0" destOrd="0" presId="urn:microsoft.com/office/officeart/2005/8/layout/hList7#1"/>
    <dgm:cxn modelId="{EB9BEF10-F617-4856-A27C-506416FD245D}" type="presParOf" srcId="{3F48FAF9-81EB-4345-85D7-FEB96409E3A5}" destId="{3954D2F0-7110-45F8-8794-BE06FB35FCB5}" srcOrd="1" destOrd="0" presId="urn:microsoft.com/office/officeart/2005/8/layout/hList7#1"/>
    <dgm:cxn modelId="{E6096A25-186C-4B19-AB27-20CAB202FCDA}" type="presParOf" srcId="{3F48FAF9-81EB-4345-85D7-FEB96409E3A5}" destId="{4CFECCC1-55C6-478B-91E9-94B7E1C307EE}" srcOrd="2" destOrd="0" presId="urn:microsoft.com/office/officeart/2005/8/layout/hList7#1"/>
    <dgm:cxn modelId="{86BA4D89-5E58-47E8-80EF-BD84AD2E319B}" type="presParOf" srcId="{3F48FAF9-81EB-4345-85D7-FEB96409E3A5}" destId="{9CC565CA-42D5-4AB9-909F-EACD7761070F}" srcOrd="3" destOrd="0" presId="urn:microsoft.com/office/officeart/2005/8/layout/hList7#1"/>
    <dgm:cxn modelId="{14C0A5A8-B032-497C-9E80-CE37E793DF83}" type="presParOf" srcId="{CFB5C395-3137-477E-87D9-CECC7CC5C193}" destId="{E9C12394-D1D8-44FC-9B72-EB8723DDF6DC}" srcOrd="3" destOrd="0" presId="urn:microsoft.com/office/officeart/2005/8/layout/hList7#1"/>
    <dgm:cxn modelId="{1E1367EC-7976-4302-86B6-C8D759BB849D}" type="presParOf" srcId="{CFB5C395-3137-477E-87D9-CECC7CC5C193}" destId="{53526EC3-77F1-457D-8A1F-469A2A7E477D}" srcOrd="4" destOrd="0" presId="urn:microsoft.com/office/officeart/2005/8/layout/hList7#1"/>
    <dgm:cxn modelId="{EFCC0A30-6882-4279-A421-13DB4E048031}" type="presParOf" srcId="{53526EC3-77F1-457D-8A1F-469A2A7E477D}" destId="{9B8454A3-3C19-436F-95DA-F418D94027AB}" srcOrd="0" destOrd="0" presId="urn:microsoft.com/office/officeart/2005/8/layout/hList7#1"/>
    <dgm:cxn modelId="{46234939-93DC-4EB9-9BFD-8EC02BFEC894}" type="presParOf" srcId="{53526EC3-77F1-457D-8A1F-469A2A7E477D}" destId="{5CC1D70A-5060-422F-AD68-0CBCDE5875AE}" srcOrd="1" destOrd="0" presId="urn:microsoft.com/office/officeart/2005/8/layout/hList7#1"/>
    <dgm:cxn modelId="{64ABA762-500F-482A-AAAB-FCDF389B1455}" type="presParOf" srcId="{53526EC3-77F1-457D-8A1F-469A2A7E477D}" destId="{8FEEB674-EED1-4D74-9801-14F075CF02B9}" srcOrd="2" destOrd="0" presId="urn:microsoft.com/office/officeart/2005/8/layout/hList7#1"/>
    <dgm:cxn modelId="{6843DCF0-2EF1-40E9-8A64-11EAD44E26BB}" type="presParOf" srcId="{53526EC3-77F1-457D-8A1F-469A2A7E477D}" destId="{82B4E753-DC83-4912-B262-8A45CC9D2B95}" srcOrd="3" destOrd="0" presId="urn:microsoft.com/office/officeart/2005/8/layout/hList7#1"/>
    <dgm:cxn modelId="{93492C53-C1BA-4D92-9C1B-2EA3E9D48634}" type="presParOf" srcId="{CFB5C395-3137-477E-87D9-CECC7CC5C193}" destId="{DA76DE42-965F-4430-ADF2-33F7B1F351E8}" srcOrd="5" destOrd="0" presId="urn:microsoft.com/office/officeart/2005/8/layout/hList7#1"/>
    <dgm:cxn modelId="{9B666E19-D2DF-4BF6-B9D4-DE8BBF07578A}" type="presParOf" srcId="{CFB5C395-3137-477E-87D9-CECC7CC5C193}" destId="{9AF6E848-F6F0-4A38-8F72-0B2A25BC37C4}" srcOrd="6" destOrd="0" presId="urn:microsoft.com/office/officeart/2005/8/layout/hList7#1"/>
    <dgm:cxn modelId="{923430D9-C192-4007-8828-9CB32F9D9072}" type="presParOf" srcId="{9AF6E848-F6F0-4A38-8F72-0B2A25BC37C4}" destId="{79582CEB-C9B5-4BEB-97FD-38A2CE199D47}" srcOrd="0" destOrd="0" presId="urn:microsoft.com/office/officeart/2005/8/layout/hList7#1"/>
    <dgm:cxn modelId="{FC4753F4-3496-42C4-9D38-72B1AA21E562}" type="presParOf" srcId="{9AF6E848-F6F0-4A38-8F72-0B2A25BC37C4}" destId="{D81B4AE0-5B99-4E87-8FEA-F3A6C417C8EE}" srcOrd="1" destOrd="0" presId="urn:microsoft.com/office/officeart/2005/8/layout/hList7#1"/>
    <dgm:cxn modelId="{A545ED75-DF67-4C3C-8DF8-2DC7E752F26A}" type="presParOf" srcId="{9AF6E848-F6F0-4A38-8F72-0B2A25BC37C4}" destId="{8D670AE6-1128-4309-B46F-D19A5F700632}" srcOrd="2" destOrd="0" presId="urn:microsoft.com/office/officeart/2005/8/layout/hList7#1"/>
    <dgm:cxn modelId="{4FF414A9-4F2B-45F9-88DE-5F09DDA83331}" type="presParOf" srcId="{9AF6E848-F6F0-4A38-8F72-0B2A25BC37C4}" destId="{1D9A3EFB-AF4B-443A-BA4C-5D7A86B95BC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E7ECD0-13D8-4C4D-987A-4FAC6C2459CE}" type="doc">
      <dgm:prSet loTypeId="urn:microsoft.com/office/officeart/2005/8/layout/hList7#2" loCatId="relationship" qsTypeId="urn:microsoft.com/office/officeart/2005/8/quickstyle/simple1" qsCatId="simple" csTypeId="urn:microsoft.com/office/officeart/2005/8/colors/accent1_2" csCatId="accent1" phldr="1"/>
      <dgm:spPr/>
      <dgm:t>
        <a:bodyPr/>
        <a:lstStyle/>
        <a:p>
          <a:endParaRPr lang="en-US"/>
        </a:p>
      </dgm:t>
    </dgm:pt>
    <dgm:pt modelId="{37356956-BBDB-465D-A92E-735E6F9F0B9E}">
      <dgm:prSet phldrT="[Text]"/>
      <dgm:spPr/>
      <dgm:t>
        <a:bodyPr/>
        <a:lstStyle/>
        <a:p>
          <a:r>
            <a:rPr lang="en-US" dirty="0" err="1" smtClean="0"/>
            <a:t>Huella</a:t>
          </a:r>
          <a:r>
            <a:rPr lang="en-US" dirty="0" smtClean="0"/>
            <a:t> de </a:t>
          </a:r>
          <a:r>
            <a:rPr lang="en-US" dirty="0" err="1" smtClean="0"/>
            <a:t>carbono</a:t>
          </a:r>
          <a:endParaRPr lang="en-US" dirty="0"/>
        </a:p>
      </dgm:t>
    </dgm:pt>
    <dgm:pt modelId="{E3539EA1-2178-4777-ADFC-7D387F22C798}" type="parTrans" cxnId="{F9087907-19FF-4DE1-896C-CEB172AB7CAA}">
      <dgm:prSet/>
      <dgm:spPr/>
      <dgm:t>
        <a:bodyPr/>
        <a:lstStyle/>
        <a:p>
          <a:endParaRPr lang="en-US"/>
        </a:p>
      </dgm:t>
    </dgm:pt>
    <dgm:pt modelId="{61263227-C483-4EED-974B-8B69DBC5ECA9}" type="sibTrans" cxnId="{F9087907-19FF-4DE1-896C-CEB172AB7CAA}">
      <dgm:prSet/>
      <dgm:spPr/>
      <dgm:t>
        <a:bodyPr/>
        <a:lstStyle/>
        <a:p>
          <a:endParaRPr lang="en-US"/>
        </a:p>
      </dgm:t>
    </dgm:pt>
    <dgm:pt modelId="{BF7BD25E-882D-4444-8722-BC2A34C1CBB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err="1" smtClean="0"/>
            <a:t>Consumo</a:t>
          </a:r>
          <a:r>
            <a:rPr lang="en-US" dirty="0" smtClean="0"/>
            <a:t> y </a:t>
          </a:r>
          <a:r>
            <a:rPr lang="en-US" dirty="0" err="1" smtClean="0"/>
            <a:t>ahorro</a:t>
          </a:r>
          <a:r>
            <a:rPr lang="en-US" dirty="0" smtClean="0"/>
            <a:t> </a:t>
          </a:r>
          <a:r>
            <a:rPr lang="en-US" dirty="0" err="1" smtClean="0"/>
            <a:t>etico</a:t>
          </a:r>
          <a:endParaRPr lang="en-US" dirty="0" smtClean="0"/>
        </a:p>
      </dgm:t>
    </dgm:pt>
    <dgm:pt modelId="{E92BEE0F-A5B3-4671-8E9F-C5F488ADB722}" type="parTrans" cxnId="{56839423-BF38-46CD-A4CD-081B45DCA722}">
      <dgm:prSet/>
      <dgm:spPr/>
      <dgm:t>
        <a:bodyPr/>
        <a:lstStyle/>
        <a:p>
          <a:endParaRPr lang="en-US"/>
        </a:p>
      </dgm:t>
    </dgm:pt>
    <dgm:pt modelId="{3D926BDC-8D59-4DEF-89B5-6D4844DCC277}" type="sibTrans" cxnId="{56839423-BF38-46CD-A4CD-081B45DCA722}">
      <dgm:prSet/>
      <dgm:spPr/>
      <dgm:t>
        <a:bodyPr/>
        <a:lstStyle/>
        <a:p>
          <a:endParaRPr lang="en-US"/>
        </a:p>
      </dgm:t>
    </dgm:pt>
    <dgm:pt modelId="{B1E2D934-A6EB-4EF5-BCEC-F5A22EE1AD17}">
      <dgm:prSet phldrT="[Text]"/>
      <dgm:spPr/>
      <dgm:t>
        <a:bodyPr/>
        <a:lstStyle/>
        <a:p>
          <a:r>
            <a:rPr lang="en-US" dirty="0" err="1" smtClean="0"/>
            <a:t>Voto</a:t>
          </a:r>
          <a:r>
            <a:rPr lang="en-US" dirty="0" smtClean="0"/>
            <a:t> </a:t>
          </a:r>
          <a:r>
            <a:rPr lang="en-US" dirty="0" err="1" smtClean="0"/>
            <a:t>consciente</a:t>
          </a:r>
          <a:endParaRPr lang="en-US" dirty="0"/>
        </a:p>
      </dgm:t>
    </dgm:pt>
    <dgm:pt modelId="{5D2CE6A8-B08B-46FF-AD50-0C726F393E47}" type="parTrans" cxnId="{ADC03CC0-3541-4FC2-858A-2AA27DC8F255}">
      <dgm:prSet/>
      <dgm:spPr/>
      <dgm:t>
        <a:bodyPr/>
        <a:lstStyle/>
        <a:p>
          <a:endParaRPr lang="en-US"/>
        </a:p>
      </dgm:t>
    </dgm:pt>
    <dgm:pt modelId="{6DB1FBEB-3271-46FD-B393-22456F36077E}" type="sibTrans" cxnId="{ADC03CC0-3541-4FC2-858A-2AA27DC8F255}">
      <dgm:prSet/>
      <dgm:spPr/>
      <dgm:t>
        <a:bodyPr/>
        <a:lstStyle/>
        <a:p>
          <a:endParaRPr lang="en-US"/>
        </a:p>
      </dgm:t>
    </dgm:pt>
    <dgm:pt modelId="{C438B173-4705-4AC1-B62D-635F4297E9EA}">
      <dgm:prSet phldrT="[Text]"/>
      <dgm:spPr/>
      <dgm:t>
        <a:bodyPr/>
        <a:lstStyle/>
        <a:p>
          <a:r>
            <a:rPr lang="en-US" dirty="0" err="1" smtClean="0"/>
            <a:t>Impuesto</a:t>
          </a:r>
          <a:r>
            <a:rPr lang="en-US" dirty="0" smtClean="0"/>
            <a:t> </a:t>
          </a:r>
          <a:r>
            <a:rPr lang="en-US" dirty="0" err="1" smtClean="0"/>
            <a:t>responsable</a:t>
          </a:r>
          <a:endParaRPr lang="en-US" dirty="0"/>
        </a:p>
      </dgm:t>
    </dgm:pt>
    <dgm:pt modelId="{F39A8D2A-78A7-41BF-87ED-AF81CF46AB15}" type="parTrans" cxnId="{524C861F-BD4C-4162-9F7F-8139BF2959F0}">
      <dgm:prSet/>
      <dgm:spPr/>
      <dgm:t>
        <a:bodyPr/>
        <a:lstStyle/>
        <a:p>
          <a:endParaRPr lang="en-US"/>
        </a:p>
      </dgm:t>
    </dgm:pt>
    <dgm:pt modelId="{2AE20CE7-3BCB-42F9-84CC-4FC6939189B3}" type="sibTrans" cxnId="{524C861F-BD4C-4162-9F7F-8139BF2959F0}">
      <dgm:prSet/>
      <dgm:spPr/>
      <dgm:t>
        <a:bodyPr/>
        <a:lstStyle/>
        <a:p>
          <a:endParaRPr lang="en-US"/>
        </a:p>
      </dgm:t>
    </dgm:pt>
    <dgm:pt modelId="{D8022601-51D1-43B1-9E9F-10436C9F4B95}" type="pres">
      <dgm:prSet presAssocID="{CAE7ECD0-13D8-4C4D-987A-4FAC6C2459CE}" presName="Name0" presStyleCnt="0">
        <dgm:presLayoutVars>
          <dgm:dir/>
          <dgm:resizeHandles val="exact"/>
        </dgm:presLayoutVars>
      </dgm:prSet>
      <dgm:spPr/>
      <dgm:t>
        <a:bodyPr/>
        <a:lstStyle/>
        <a:p>
          <a:endParaRPr lang="en-US"/>
        </a:p>
      </dgm:t>
    </dgm:pt>
    <dgm:pt modelId="{F79306E3-BDED-49B7-80D5-8A6C88A55EB2}" type="pres">
      <dgm:prSet presAssocID="{CAE7ECD0-13D8-4C4D-987A-4FAC6C2459CE}" presName="fgShape" presStyleLbl="fgShp" presStyleIdx="0" presStyleCnt="1"/>
      <dgm:spPr/>
    </dgm:pt>
    <dgm:pt modelId="{CD59D75A-665A-4B10-8A53-67B458D873C6}" type="pres">
      <dgm:prSet presAssocID="{CAE7ECD0-13D8-4C4D-987A-4FAC6C2459CE}" presName="linComp" presStyleCnt="0"/>
      <dgm:spPr/>
    </dgm:pt>
    <dgm:pt modelId="{DCAAE8C6-B414-487D-A223-D6BCCF79AEBB}" type="pres">
      <dgm:prSet presAssocID="{37356956-BBDB-465D-A92E-735E6F9F0B9E}" presName="compNode" presStyleCnt="0"/>
      <dgm:spPr/>
    </dgm:pt>
    <dgm:pt modelId="{0E2EAA95-4AA5-4075-94F3-A32D7474F814}" type="pres">
      <dgm:prSet presAssocID="{37356956-BBDB-465D-A92E-735E6F9F0B9E}" presName="bkgdShape" presStyleLbl="node1" presStyleIdx="0" presStyleCnt="4"/>
      <dgm:spPr/>
      <dgm:t>
        <a:bodyPr/>
        <a:lstStyle/>
        <a:p>
          <a:endParaRPr lang="en-US"/>
        </a:p>
      </dgm:t>
    </dgm:pt>
    <dgm:pt modelId="{27D49672-BB98-48FF-B615-0507B1F1EE20}" type="pres">
      <dgm:prSet presAssocID="{37356956-BBDB-465D-A92E-735E6F9F0B9E}" presName="nodeTx" presStyleLbl="node1" presStyleIdx="0" presStyleCnt="4">
        <dgm:presLayoutVars>
          <dgm:bulletEnabled val="1"/>
        </dgm:presLayoutVars>
      </dgm:prSet>
      <dgm:spPr/>
      <dgm:t>
        <a:bodyPr/>
        <a:lstStyle/>
        <a:p>
          <a:endParaRPr lang="en-US"/>
        </a:p>
      </dgm:t>
    </dgm:pt>
    <dgm:pt modelId="{FC363601-9715-4389-8DCF-A203AFEEA8D4}" type="pres">
      <dgm:prSet presAssocID="{37356956-BBDB-465D-A92E-735E6F9F0B9E}" presName="invisiNode" presStyleLbl="node1" presStyleIdx="0" presStyleCnt="4"/>
      <dgm:spPr/>
    </dgm:pt>
    <dgm:pt modelId="{06FB1CAA-481A-403B-8F3E-7193E6B49A98}" type="pres">
      <dgm:prSet presAssocID="{37356956-BBDB-465D-A92E-735E6F9F0B9E}" presName="imagNode" presStyleLbl="fgImgPlace1" presStyleIdx="0" presStyleCnt="4"/>
      <dgm:spPr/>
    </dgm:pt>
    <dgm:pt modelId="{701BEB99-1457-4C57-ABCB-E05BF9E15207}" type="pres">
      <dgm:prSet presAssocID="{61263227-C483-4EED-974B-8B69DBC5ECA9}" presName="sibTrans" presStyleLbl="sibTrans2D1" presStyleIdx="0" presStyleCnt="0"/>
      <dgm:spPr/>
      <dgm:t>
        <a:bodyPr/>
        <a:lstStyle/>
        <a:p>
          <a:endParaRPr lang="en-US"/>
        </a:p>
      </dgm:t>
    </dgm:pt>
    <dgm:pt modelId="{2BD5C3EE-EE8A-4411-9CCA-638EF1FF8661}" type="pres">
      <dgm:prSet presAssocID="{BF7BD25E-882D-4444-8722-BC2A34C1CBB0}" presName="compNode" presStyleCnt="0"/>
      <dgm:spPr/>
    </dgm:pt>
    <dgm:pt modelId="{6E8E4DDC-4373-4D6B-AEA7-0996791A4F7A}" type="pres">
      <dgm:prSet presAssocID="{BF7BD25E-882D-4444-8722-BC2A34C1CBB0}" presName="bkgdShape" presStyleLbl="node1" presStyleIdx="1" presStyleCnt="4" custLinFactNeighborX="1250" custLinFactNeighborY="-14"/>
      <dgm:spPr/>
      <dgm:t>
        <a:bodyPr/>
        <a:lstStyle/>
        <a:p>
          <a:endParaRPr lang="en-US"/>
        </a:p>
      </dgm:t>
    </dgm:pt>
    <dgm:pt modelId="{099F9003-2119-4BC1-920A-617A3CE535A3}" type="pres">
      <dgm:prSet presAssocID="{BF7BD25E-882D-4444-8722-BC2A34C1CBB0}" presName="nodeTx" presStyleLbl="node1" presStyleIdx="1" presStyleCnt="4">
        <dgm:presLayoutVars>
          <dgm:bulletEnabled val="1"/>
        </dgm:presLayoutVars>
      </dgm:prSet>
      <dgm:spPr/>
      <dgm:t>
        <a:bodyPr/>
        <a:lstStyle/>
        <a:p>
          <a:endParaRPr lang="en-US"/>
        </a:p>
      </dgm:t>
    </dgm:pt>
    <dgm:pt modelId="{BD20EBEB-BAD0-413B-B789-677EF119A08B}" type="pres">
      <dgm:prSet presAssocID="{BF7BD25E-882D-4444-8722-BC2A34C1CBB0}" presName="invisiNode" presStyleLbl="node1" presStyleIdx="1" presStyleCnt="4"/>
      <dgm:spPr/>
    </dgm:pt>
    <dgm:pt modelId="{1CEA8B17-8EAB-469B-A2F7-F09C15FE3CDD}" type="pres">
      <dgm:prSet presAssocID="{BF7BD25E-882D-4444-8722-BC2A34C1CBB0}" presName="imagNode" presStyleLbl="fgImgPlace1" presStyleIdx="1" presStyleCnt="4" custLinFactNeighborX="-2961" custLinFactNeighborY="380"/>
      <dgm:spPr/>
    </dgm:pt>
    <dgm:pt modelId="{D273284B-5835-49AE-ACDE-E8A3C0BFBB1B}" type="pres">
      <dgm:prSet presAssocID="{3D926BDC-8D59-4DEF-89B5-6D4844DCC277}" presName="sibTrans" presStyleLbl="sibTrans2D1" presStyleIdx="0" presStyleCnt="0"/>
      <dgm:spPr/>
      <dgm:t>
        <a:bodyPr/>
        <a:lstStyle/>
        <a:p>
          <a:endParaRPr lang="en-US"/>
        </a:p>
      </dgm:t>
    </dgm:pt>
    <dgm:pt modelId="{077BB6B9-2BE6-462F-AD9D-0CD4752BF864}" type="pres">
      <dgm:prSet presAssocID="{B1E2D934-A6EB-4EF5-BCEC-F5A22EE1AD17}" presName="compNode" presStyleCnt="0"/>
      <dgm:spPr/>
    </dgm:pt>
    <dgm:pt modelId="{0135F707-BEF1-4761-8D63-953382CAEB71}" type="pres">
      <dgm:prSet presAssocID="{B1E2D934-A6EB-4EF5-BCEC-F5A22EE1AD17}" presName="bkgdShape" presStyleLbl="node1" presStyleIdx="2" presStyleCnt="4"/>
      <dgm:spPr/>
      <dgm:t>
        <a:bodyPr/>
        <a:lstStyle/>
        <a:p>
          <a:endParaRPr lang="en-US"/>
        </a:p>
      </dgm:t>
    </dgm:pt>
    <dgm:pt modelId="{71D8957B-4E5A-490E-B854-EB84FF4B0146}" type="pres">
      <dgm:prSet presAssocID="{B1E2D934-A6EB-4EF5-BCEC-F5A22EE1AD17}" presName="nodeTx" presStyleLbl="node1" presStyleIdx="2" presStyleCnt="4">
        <dgm:presLayoutVars>
          <dgm:bulletEnabled val="1"/>
        </dgm:presLayoutVars>
      </dgm:prSet>
      <dgm:spPr/>
      <dgm:t>
        <a:bodyPr/>
        <a:lstStyle/>
        <a:p>
          <a:endParaRPr lang="en-US"/>
        </a:p>
      </dgm:t>
    </dgm:pt>
    <dgm:pt modelId="{4369C669-B92B-4392-8186-0034923F43C6}" type="pres">
      <dgm:prSet presAssocID="{B1E2D934-A6EB-4EF5-BCEC-F5A22EE1AD17}" presName="invisiNode" presStyleLbl="node1" presStyleIdx="2" presStyleCnt="4"/>
      <dgm:spPr/>
    </dgm:pt>
    <dgm:pt modelId="{40EBEF17-F941-464F-B370-F3C7F7FC161F}" type="pres">
      <dgm:prSet presAssocID="{B1E2D934-A6EB-4EF5-BCEC-F5A22EE1AD17}" presName="imagNode" presStyleLbl="fgImgPlace1" presStyleIdx="2" presStyleCnt="4"/>
      <dgm:spPr/>
    </dgm:pt>
    <dgm:pt modelId="{9ED29680-52D5-4645-9D8D-8A4F03989A8E}" type="pres">
      <dgm:prSet presAssocID="{6DB1FBEB-3271-46FD-B393-22456F36077E}" presName="sibTrans" presStyleLbl="sibTrans2D1" presStyleIdx="0" presStyleCnt="0"/>
      <dgm:spPr/>
      <dgm:t>
        <a:bodyPr/>
        <a:lstStyle/>
        <a:p>
          <a:endParaRPr lang="en-US"/>
        </a:p>
      </dgm:t>
    </dgm:pt>
    <dgm:pt modelId="{13C2C7DB-47E5-467E-BDF6-2A7067AB356E}" type="pres">
      <dgm:prSet presAssocID="{C438B173-4705-4AC1-B62D-635F4297E9EA}" presName="compNode" presStyleCnt="0"/>
      <dgm:spPr/>
    </dgm:pt>
    <dgm:pt modelId="{37E37C1F-3CEA-433D-9E1A-4EE0C68F0369}" type="pres">
      <dgm:prSet presAssocID="{C438B173-4705-4AC1-B62D-635F4297E9EA}" presName="bkgdShape" presStyleLbl="node1" presStyleIdx="3" presStyleCnt="4" custLinFactNeighborX="9821" custLinFactNeighborY="-2061"/>
      <dgm:spPr/>
      <dgm:t>
        <a:bodyPr/>
        <a:lstStyle/>
        <a:p>
          <a:endParaRPr lang="en-US"/>
        </a:p>
      </dgm:t>
    </dgm:pt>
    <dgm:pt modelId="{9E8C32C1-60EF-4EBC-AFFD-FDB12E541AAB}" type="pres">
      <dgm:prSet presAssocID="{C438B173-4705-4AC1-B62D-635F4297E9EA}" presName="nodeTx" presStyleLbl="node1" presStyleIdx="3" presStyleCnt="4">
        <dgm:presLayoutVars>
          <dgm:bulletEnabled val="1"/>
        </dgm:presLayoutVars>
      </dgm:prSet>
      <dgm:spPr/>
      <dgm:t>
        <a:bodyPr/>
        <a:lstStyle/>
        <a:p>
          <a:endParaRPr lang="en-US"/>
        </a:p>
      </dgm:t>
    </dgm:pt>
    <dgm:pt modelId="{837DE7EF-C211-42C2-A04D-4325D946DEBB}" type="pres">
      <dgm:prSet presAssocID="{C438B173-4705-4AC1-B62D-635F4297E9EA}" presName="invisiNode" presStyleLbl="node1" presStyleIdx="3" presStyleCnt="4"/>
      <dgm:spPr/>
    </dgm:pt>
    <dgm:pt modelId="{0DF58135-4A19-4D57-A100-31F54C9C5505}" type="pres">
      <dgm:prSet presAssocID="{C438B173-4705-4AC1-B62D-635F4297E9EA}" presName="imagNode" presStyleLbl="fgImgPlace1" presStyleIdx="3" presStyleCnt="4"/>
      <dgm:spPr/>
    </dgm:pt>
  </dgm:ptLst>
  <dgm:cxnLst>
    <dgm:cxn modelId="{C79E1B9B-43C7-4A7B-A644-ED3D5091AE66}" type="presOf" srcId="{37356956-BBDB-465D-A92E-735E6F9F0B9E}" destId="{27D49672-BB98-48FF-B615-0507B1F1EE20}" srcOrd="1" destOrd="0" presId="urn:microsoft.com/office/officeart/2005/8/layout/hList7#2"/>
    <dgm:cxn modelId="{906BECD1-C793-4774-B2A3-6EFCBE69279B}" type="presOf" srcId="{6DB1FBEB-3271-46FD-B393-22456F36077E}" destId="{9ED29680-52D5-4645-9D8D-8A4F03989A8E}" srcOrd="0" destOrd="0" presId="urn:microsoft.com/office/officeart/2005/8/layout/hList7#2"/>
    <dgm:cxn modelId="{27AF8C6E-BAC9-441B-AA6F-7A47F9EFC7F3}" type="presOf" srcId="{37356956-BBDB-465D-A92E-735E6F9F0B9E}" destId="{0E2EAA95-4AA5-4075-94F3-A32D7474F814}" srcOrd="0" destOrd="0" presId="urn:microsoft.com/office/officeart/2005/8/layout/hList7#2"/>
    <dgm:cxn modelId="{56839423-BF38-46CD-A4CD-081B45DCA722}" srcId="{CAE7ECD0-13D8-4C4D-987A-4FAC6C2459CE}" destId="{BF7BD25E-882D-4444-8722-BC2A34C1CBB0}" srcOrd="1" destOrd="0" parTransId="{E92BEE0F-A5B3-4671-8E9F-C5F488ADB722}" sibTransId="{3D926BDC-8D59-4DEF-89B5-6D4844DCC277}"/>
    <dgm:cxn modelId="{34F0DBCB-154C-4545-B7D4-50C1AD616B82}" type="presOf" srcId="{3D926BDC-8D59-4DEF-89B5-6D4844DCC277}" destId="{D273284B-5835-49AE-ACDE-E8A3C0BFBB1B}" srcOrd="0" destOrd="0" presId="urn:microsoft.com/office/officeart/2005/8/layout/hList7#2"/>
    <dgm:cxn modelId="{524C861F-BD4C-4162-9F7F-8139BF2959F0}" srcId="{CAE7ECD0-13D8-4C4D-987A-4FAC6C2459CE}" destId="{C438B173-4705-4AC1-B62D-635F4297E9EA}" srcOrd="3" destOrd="0" parTransId="{F39A8D2A-78A7-41BF-87ED-AF81CF46AB15}" sibTransId="{2AE20CE7-3BCB-42F9-84CC-4FC6939189B3}"/>
    <dgm:cxn modelId="{ADC03CC0-3541-4FC2-858A-2AA27DC8F255}" srcId="{CAE7ECD0-13D8-4C4D-987A-4FAC6C2459CE}" destId="{B1E2D934-A6EB-4EF5-BCEC-F5A22EE1AD17}" srcOrd="2" destOrd="0" parTransId="{5D2CE6A8-B08B-46FF-AD50-0C726F393E47}" sibTransId="{6DB1FBEB-3271-46FD-B393-22456F36077E}"/>
    <dgm:cxn modelId="{CC4242B8-ED90-4051-8A5E-E4C064982889}" type="presOf" srcId="{B1E2D934-A6EB-4EF5-BCEC-F5A22EE1AD17}" destId="{71D8957B-4E5A-490E-B854-EB84FF4B0146}" srcOrd="1" destOrd="0" presId="urn:microsoft.com/office/officeart/2005/8/layout/hList7#2"/>
    <dgm:cxn modelId="{CEB92C1B-87B5-4063-B068-2F66F29E4D92}" type="presOf" srcId="{C438B173-4705-4AC1-B62D-635F4297E9EA}" destId="{37E37C1F-3CEA-433D-9E1A-4EE0C68F0369}" srcOrd="0" destOrd="0" presId="urn:microsoft.com/office/officeart/2005/8/layout/hList7#2"/>
    <dgm:cxn modelId="{33D8BF50-4DB5-4689-B2DB-923994F6D475}" type="presOf" srcId="{BF7BD25E-882D-4444-8722-BC2A34C1CBB0}" destId="{099F9003-2119-4BC1-920A-617A3CE535A3}" srcOrd="1" destOrd="0" presId="urn:microsoft.com/office/officeart/2005/8/layout/hList7#2"/>
    <dgm:cxn modelId="{B9E51117-5F15-47F1-BBE5-BA611547FE4B}" type="presOf" srcId="{B1E2D934-A6EB-4EF5-BCEC-F5A22EE1AD17}" destId="{0135F707-BEF1-4761-8D63-953382CAEB71}" srcOrd="0" destOrd="0" presId="urn:microsoft.com/office/officeart/2005/8/layout/hList7#2"/>
    <dgm:cxn modelId="{3BECEA20-65D8-450E-BA1E-A3B6E02569E3}" type="presOf" srcId="{C438B173-4705-4AC1-B62D-635F4297E9EA}" destId="{9E8C32C1-60EF-4EBC-AFFD-FDB12E541AAB}" srcOrd="1" destOrd="0" presId="urn:microsoft.com/office/officeart/2005/8/layout/hList7#2"/>
    <dgm:cxn modelId="{F3020632-55AE-4780-843A-DCCDBDFD6808}" type="presOf" srcId="{CAE7ECD0-13D8-4C4D-987A-4FAC6C2459CE}" destId="{D8022601-51D1-43B1-9E9F-10436C9F4B95}" srcOrd="0" destOrd="0" presId="urn:microsoft.com/office/officeart/2005/8/layout/hList7#2"/>
    <dgm:cxn modelId="{2D1DA560-4013-4917-AE95-1F6C7334B93E}" type="presOf" srcId="{61263227-C483-4EED-974B-8B69DBC5ECA9}" destId="{701BEB99-1457-4C57-ABCB-E05BF9E15207}" srcOrd="0" destOrd="0" presId="urn:microsoft.com/office/officeart/2005/8/layout/hList7#2"/>
    <dgm:cxn modelId="{6EBBEBFE-564A-44C2-87AD-F709D009BE66}" type="presOf" srcId="{BF7BD25E-882D-4444-8722-BC2A34C1CBB0}" destId="{6E8E4DDC-4373-4D6B-AEA7-0996791A4F7A}" srcOrd="0" destOrd="0" presId="urn:microsoft.com/office/officeart/2005/8/layout/hList7#2"/>
    <dgm:cxn modelId="{F9087907-19FF-4DE1-896C-CEB172AB7CAA}" srcId="{CAE7ECD0-13D8-4C4D-987A-4FAC6C2459CE}" destId="{37356956-BBDB-465D-A92E-735E6F9F0B9E}" srcOrd="0" destOrd="0" parTransId="{E3539EA1-2178-4777-ADFC-7D387F22C798}" sibTransId="{61263227-C483-4EED-974B-8B69DBC5ECA9}"/>
    <dgm:cxn modelId="{407A33B7-6C3B-477E-B9AD-D64748E1D562}" type="presParOf" srcId="{D8022601-51D1-43B1-9E9F-10436C9F4B95}" destId="{F79306E3-BDED-49B7-80D5-8A6C88A55EB2}" srcOrd="0" destOrd="0" presId="urn:microsoft.com/office/officeart/2005/8/layout/hList7#2"/>
    <dgm:cxn modelId="{5521730B-03E8-41E3-907E-A3757BEBD19A}" type="presParOf" srcId="{D8022601-51D1-43B1-9E9F-10436C9F4B95}" destId="{CD59D75A-665A-4B10-8A53-67B458D873C6}" srcOrd="1" destOrd="0" presId="urn:microsoft.com/office/officeart/2005/8/layout/hList7#2"/>
    <dgm:cxn modelId="{7CEF34DE-FA75-40A6-AB33-2ADFBE564722}" type="presParOf" srcId="{CD59D75A-665A-4B10-8A53-67B458D873C6}" destId="{DCAAE8C6-B414-487D-A223-D6BCCF79AEBB}" srcOrd="0" destOrd="0" presId="urn:microsoft.com/office/officeart/2005/8/layout/hList7#2"/>
    <dgm:cxn modelId="{B9A710F3-E746-4C91-89F7-1A3A47800B5F}" type="presParOf" srcId="{DCAAE8C6-B414-487D-A223-D6BCCF79AEBB}" destId="{0E2EAA95-4AA5-4075-94F3-A32D7474F814}" srcOrd="0" destOrd="0" presId="urn:microsoft.com/office/officeart/2005/8/layout/hList7#2"/>
    <dgm:cxn modelId="{8AC705D1-278A-4D50-97C2-F1318027E110}" type="presParOf" srcId="{DCAAE8C6-B414-487D-A223-D6BCCF79AEBB}" destId="{27D49672-BB98-48FF-B615-0507B1F1EE20}" srcOrd="1" destOrd="0" presId="urn:microsoft.com/office/officeart/2005/8/layout/hList7#2"/>
    <dgm:cxn modelId="{23C5D924-E5E7-47E7-9EA7-6100999D4DE8}" type="presParOf" srcId="{DCAAE8C6-B414-487D-A223-D6BCCF79AEBB}" destId="{FC363601-9715-4389-8DCF-A203AFEEA8D4}" srcOrd="2" destOrd="0" presId="urn:microsoft.com/office/officeart/2005/8/layout/hList7#2"/>
    <dgm:cxn modelId="{5EFB5732-A7B1-4CB4-9571-0C82B11369FD}" type="presParOf" srcId="{DCAAE8C6-B414-487D-A223-D6BCCF79AEBB}" destId="{06FB1CAA-481A-403B-8F3E-7193E6B49A98}" srcOrd="3" destOrd="0" presId="urn:microsoft.com/office/officeart/2005/8/layout/hList7#2"/>
    <dgm:cxn modelId="{AAA3CB1E-1A54-4B4E-A2FE-F0DB64E38931}" type="presParOf" srcId="{CD59D75A-665A-4B10-8A53-67B458D873C6}" destId="{701BEB99-1457-4C57-ABCB-E05BF9E15207}" srcOrd="1" destOrd="0" presId="urn:microsoft.com/office/officeart/2005/8/layout/hList7#2"/>
    <dgm:cxn modelId="{2FAC3741-9777-4950-B60C-9098D1406254}" type="presParOf" srcId="{CD59D75A-665A-4B10-8A53-67B458D873C6}" destId="{2BD5C3EE-EE8A-4411-9CCA-638EF1FF8661}" srcOrd="2" destOrd="0" presId="urn:microsoft.com/office/officeart/2005/8/layout/hList7#2"/>
    <dgm:cxn modelId="{C87A53EF-80EF-47E9-A632-445CD632549F}" type="presParOf" srcId="{2BD5C3EE-EE8A-4411-9CCA-638EF1FF8661}" destId="{6E8E4DDC-4373-4D6B-AEA7-0996791A4F7A}" srcOrd="0" destOrd="0" presId="urn:microsoft.com/office/officeart/2005/8/layout/hList7#2"/>
    <dgm:cxn modelId="{CF7CE0FB-97FF-49CE-B667-9F06D5AAAB85}" type="presParOf" srcId="{2BD5C3EE-EE8A-4411-9CCA-638EF1FF8661}" destId="{099F9003-2119-4BC1-920A-617A3CE535A3}" srcOrd="1" destOrd="0" presId="urn:microsoft.com/office/officeart/2005/8/layout/hList7#2"/>
    <dgm:cxn modelId="{5CDBAB98-169A-4996-8445-C08038BFC877}" type="presParOf" srcId="{2BD5C3EE-EE8A-4411-9CCA-638EF1FF8661}" destId="{BD20EBEB-BAD0-413B-B789-677EF119A08B}" srcOrd="2" destOrd="0" presId="urn:microsoft.com/office/officeart/2005/8/layout/hList7#2"/>
    <dgm:cxn modelId="{252F97BB-0E76-4138-A7AC-2FA6CA18205B}" type="presParOf" srcId="{2BD5C3EE-EE8A-4411-9CCA-638EF1FF8661}" destId="{1CEA8B17-8EAB-469B-A2F7-F09C15FE3CDD}" srcOrd="3" destOrd="0" presId="urn:microsoft.com/office/officeart/2005/8/layout/hList7#2"/>
    <dgm:cxn modelId="{0AF1FFF0-E597-46D7-997A-E4C1242ECAE0}" type="presParOf" srcId="{CD59D75A-665A-4B10-8A53-67B458D873C6}" destId="{D273284B-5835-49AE-ACDE-E8A3C0BFBB1B}" srcOrd="3" destOrd="0" presId="urn:microsoft.com/office/officeart/2005/8/layout/hList7#2"/>
    <dgm:cxn modelId="{8467AA7D-49EA-4824-9BDB-0049C703D14B}" type="presParOf" srcId="{CD59D75A-665A-4B10-8A53-67B458D873C6}" destId="{077BB6B9-2BE6-462F-AD9D-0CD4752BF864}" srcOrd="4" destOrd="0" presId="urn:microsoft.com/office/officeart/2005/8/layout/hList7#2"/>
    <dgm:cxn modelId="{86B53111-5B26-42D2-94BB-4DC7E515A2C1}" type="presParOf" srcId="{077BB6B9-2BE6-462F-AD9D-0CD4752BF864}" destId="{0135F707-BEF1-4761-8D63-953382CAEB71}" srcOrd="0" destOrd="0" presId="urn:microsoft.com/office/officeart/2005/8/layout/hList7#2"/>
    <dgm:cxn modelId="{7807388D-4D43-4847-8E9F-497B5F6D8FFC}" type="presParOf" srcId="{077BB6B9-2BE6-462F-AD9D-0CD4752BF864}" destId="{71D8957B-4E5A-490E-B854-EB84FF4B0146}" srcOrd="1" destOrd="0" presId="urn:microsoft.com/office/officeart/2005/8/layout/hList7#2"/>
    <dgm:cxn modelId="{35A8CD18-CE25-4918-8DFD-9035E6C159C2}" type="presParOf" srcId="{077BB6B9-2BE6-462F-AD9D-0CD4752BF864}" destId="{4369C669-B92B-4392-8186-0034923F43C6}" srcOrd="2" destOrd="0" presId="urn:microsoft.com/office/officeart/2005/8/layout/hList7#2"/>
    <dgm:cxn modelId="{F25940F3-C18B-446B-916E-AC6D0B48E849}" type="presParOf" srcId="{077BB6B9-2BE6-462F-AD9D-0CD4752BF864}" destId="{40EBEF17-F941-464F-B370-F3C7F7FC161F}" srcOrd="3" destOrd="0" presId="urn:microsoft.com/office/officeart/2005/8/layout/hList7#2"/>
    <dgm:cxn modelId="{3D82E296-1636-4300-B6FF-823A65AA2CB9}" type="presParOf" srcId="{CD59D75A-665A-4B10-8A53-67B458D873C6}" destId="{9ED29680-52D5-4645-9D8D-8A4F03989A8E}" srcOrd="5" destOrd="0" presId="urn:microsoft.com/office/officeart/2005/8/layout/hList7#2"/>
    <dgm:cxn modelId="{700CE3EA-B43D-4716-9193-1EB6E1F45D7A}" type="presParOf" srcId="{CD59D75A-665A-4B10-8A53-67B458D873C6}" destId="{13C2C7DB-47E5-467E-BDF6-2A7067AB356E}" srcOrd="6" destOrd="0" presId="urn:microsoft.com/office/officeart/2005/8/layout/hList7#2"/>
    <dgm:cxn modelId="{9A4F59B6-1168-4BE8-931F-AADBD37D27F7}" type="presParOf" srcId="{13C2C7DB-47E5-467E-BDF6-2A7067AB356E}" destId="{37E37C1F-3CEA-433D-9E1A-4EE0C68F0369}" srcOrd="0" destOrd="0" presId="urn:microsoft.com/office/officeart/2005/8/layout/hList7#2"/>
    <dgm:cxn modelId="{BB5F0874-5D80-41B2-B1AB-00A0C5036812}" type="presParOf" srcId="{13C2C7DB-47E5-467E-BDF6-2A7067AB356E}" destId="{9E8C32C1-60EF-4EBC-AFFD-FDB12E541AAB}" srcOrd="1" destOrd="0" presId="urn:microsoft.com/office/officeart/2005/8/layout/hList7#2"/>
    <dgm:cxn modelId="{741624DF-F7CF-4D0C-9C69-E9BE09D6C26A}" type="presParOf" srcId="{13C2C7DB-47E5-467E-BDF6-2A7067AB356E}" destId="{837DE7EF-C211-42C2-A04D-4325D946DEBB}" srcOrd="2" destOrd="0" presId="urn:microsoft.com/office/officeart/2005/8/layout/hList7#2"/>
    <dgm:cxn modelId="{B598F7F3-6464-41B5-AC11-5BE4B111BF2F}" type="presParOf" srcId="{13C2C7DB-47E5-467E-BDF6-2A7067AB356E}" destId="{0DF58135-4A19-4D57-A100-31F54C9C5505}"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B446E-18BC-4F79-AF0F-AF30C6C20866}">
      <dsp:nvSpPr>
        <dsp:cNvPr id="0" name=""/>
        <dsp:cNvSpPr/>
      </dsp:nvSpPr>
      <dsp:spPr>
        <a:xfrm>
          <a:off x="4114800" y="1454107"/>
          <a:ext cx="1756475" cy="609685"/>
        </a:xfrm>
        <a:custGeom>
          <a:avLst/>
          <a:gdLst/>
          <a:ahLst/>
          <a:cxnLst/>
          <a:rect l="0" t="0" r="0" b="0"/>
          <a:pathLst>
            <a:path>
              <a:moveTo>
                <a:pt x="0" y="0"/>
              </a:moveTo>
              <a:lnTo>
                <a:pt x="0" y="304842"/>
              </a:lnTo>
              <a:lnTo>
                <a:pt x="1756475" y="304842"/>
              </a:lnTo>
              <a:lnTo>
                <a:pt x="1756475" y="6096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3CCC1-2FA8-41BF-AEA4-AD1BEF27FB6B}">
      <dsp:nvSpPr>
        <dsp:cNvPr id="0" name=""/>
        <dsp:cNvSpPr/>
      </dsp:nvSpPr>
      <dsp:spPr>
        <a:xfrm>
          <a:off x="2358324" y="1454107"/>
          <a:ext cx="1756475" cy="609685"/>
        </a:xfrm>
        <a:custGeom>
          <a:avLst/>
          <a:gdLst/>
          <a:ahLst/>
          <a:cxnLst/>
          <a:rect l="0" t="0" r="0" b="0"/>
          <a:pathLst>
            <a:path>
              <a:moveTo>
                <a:pt x="1756475" y="0"/>
              </a:moveTo>
              <a:lnTo>
                <a:pt x="1756475" y="304842"/>
              </a:lnTo>
              <a:lnTo>
                <a:pt x="0" y="304842"/>
              </a:lnTo>
              <a:lnTo>
                <a:pt x="0" y="6096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E9D83-B002-49A9-BE0A-9D9A0DFC2A9B}">
      <dsp:nvSpPr>
        <dsp:cNvPr id="0" name=""/>
        <dsp:cNvSpPr/>
      </dsp:nvSpPr>
      <dsp:spPr>
        <a:xfrm>
          <a:off x="2663167" y="2474"/>
          <a:ext cx="2903264" cy="1451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err="1" smtClean="0"/>
            <a:t>Equidad</a:t>
          </a:r>
          <a:r>
            <a:rPr lang="en-US" sz="4200" kern="1200" dirty="0" smtClean="0"/>
            <a:t> en </a:t>
          </a:r>
          <a:r>
            <a:rPr lang="en-US" sz="4200" kern="1200" dirty="0" err="1" smtClean="0"/>
            <a:t>Salud</a:t>
          </a:r>
          <a:endParaRPr lang="en-US" sz="4200" kern="1200" dirty="0"/>
        </a:p>
      </dsp:txBody>
      <dsp:txXfrm>
        <a:off x="2663167" y="2474"/>
        <a:ext cx="2903264" cy="1451632"/>
      </dsp:txXfrm>
    </dsp:sp>
    <dsp:sp modelId="{E13E7A10-419F-40C5-9935-D38E9F296C93}">
      <dsp:nvSpPr>
        <dsp:cNvPr id="0" name=""/>
        <dsp:cNvSpPr/>
      </dsp:nvSpPr>
      <dsp:spPr>
        <a:xfrm>
          <a:off x="906692" y="2063792"/>
          <a:ext cx="2903264" cy="1451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err="1" smtClean="0"/>
            <a:t>Evolucion</a:t>
          </a:r>
          <a:r>
            <a:rPr lang="en-US" sz="4200" kern="1200" dirty="0" smtClean="0"/>
            <a:t> de la </a:t>
          </a:r>
          <a:r>
            <a:rPr lang="en-US" sz="4200" kern="1200" dirty="0" err="1" smtClean="0"/>
            <a:t>salud</a:t>
          </a:r>
          <a:endParaRPr lang="en-US" sz="4200" kern="1200" dirty="0"/>
        </a:p>
      </dsp:txBody>
      <dsp:txXfrm>
        <a:off x="906692" y="2063792"/>
        <a:ext cx="2903264" cy="1451632"/>
      </dsp:txXfrm>
    </dsp:sp>
    <dsp:sp modelId="{2ADCFE8D-9605-4530-9EE9-B9C194B67DC7}">
      <dsp:nvSpPr>
        <dsp:cNvPr id="0" name=""/>
        <dsp:cNvSpPr/>
      </dsp:nvSpPr>
      <dsp:spPr>
        <a:xfrm>
          <a:off x="4419642" y="2063792"/>
          <a:ext cx="2903264" cy="1451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err="1" smtClean="0"/>
            <a:t>Distribucion</a:t>
          </a:r>
          <a:r>
            <a:rPr lang="en-US" sz="4200" kern="1200" dirty="0" smtClean="0"/>
            <a:t> de la </a:t>
          </a:r>
          <a:r>
            <a:rPr lang="en-US" sz="4200" kern="1200" dirty="0" err="1" smtClean="0"/>
            <a:t>salud</a:t>
          </a:r>
          <a:endParaRPr lang="en-US" sz="4200" kern="1200" dirty="0"/>
        </a:p>
      </dsp:txBody>
      <dsp:txXfrm>
        <a:off x="4419642" y="2063792"/>
        <a:ext cx="2903264" cy="1451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8B3C0-396A-4628-87F3-A8BF0AD710D1}">
      <dsp:nvSpPr>
        <dsp:cNvPr id="0" name=""/>
        <dsp:cNvSpPr/>
      </dsp:nvSpPr>
      <dsp:spPr>
        <a:xfrm>
          <a:off x="2092007" y="0"/>
          <a:ext cx="3517900" cy="35179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09DF8-6445-4FE7-AD03-D791BF54678C}">
      <dsp:nvSpPr>
        <dsp:cNvPr id="0" name=""/>
        <dsp:cNvSpPr/>
      </dsp:nvSpPr>
      <dsp:spPr>
        <a:xfrm>
          <a:off x="3850957" y="353679"/>
          <a:ext cx="2286635" cy="8327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Potencial</a:t>
          </a:r>
          <a:r>
            <a:rPr lang="en-US" sz="2200" kern="1200" dirty="0" smtClean="0"/>
            <a:t> </a:t>
          </a:r>
          <a:r>
            <a:rPr lang="en-US" sz="2200" kern="1200" dirty="0" err="1" smtClean="0"/>
            <a:t>fisico</a:t>
          </a:r>
          <a:r>
            <a:rPr lang="en-US" sz="2200" kern="1200" dirty="0" smtClean="0"/>
            <a:t> y </a:t>
          </a:r>
          <a:r>
            <a:rPr lang="en-US" sz="2200" kern="1200" dirty="0" err="1" smtClean="0"/>
            <a:t>psicosocial</a:t>
          </a:r>
          <a:endParaRPr lang="en-US" sz="2200" kern="1200" dirty="0"/>
        </a:p>
      </dsp:txBody>
      <dsp:txXfrm>
        <a:off x="3891609" y="394331"/>
        <a:ext cx="2205331" cy="751448"/>
      </dsp:txXfrm>
    </dsp:sp>
    <dsp:sp modelId="{83024F8E-8831-43EF-BCFE-42023AA02532}">
      <dsp:nvSpPr>
        <dsp:cNvPr id="0" name=""/>
        <dsp:cNvSpPr/>
      </dsp:nvSpPr>
      <dsp:spPr>
        <a:xfrm>
          <a:off x="3850957" y="1290526"/>
          <a:ext cx="2286635" cy="8327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Necesidades</a:t>
          </a:r>
          <a:r>
            <a:rPr lang="en-US" sz="2200" kern="1200" dirty="0" smtClean="0"/>
            <a:t> de </a:t>
          </a:r>
          <a:r>
            <a:rPr lang="en-US" sz="2200" kern="1200" dirty="0" err="1" smtClean="0"/>
            <a:t>seguridad</a:t>
          </a:r>
          <a:endParaRPr lang="en-US" sz="2200" kern="1200" dirty="0"/>
        </a:p>
      </dsp:txBody>
      <dsp:txXfrm>
        <a:off x="3891609" y="1331178"/>
        <a:ext cx="2205331" cy="751448"/>
      </dsp:txXfrm>
    </dsp:sp>
    <dsp:sp modelId="{E041EDE4-934D-46F6-9DD0-9DB281D922D8}">
      <dsp:nvSpPr>
        <dsp:cNvPr id="0" name=""/>
        <dsp:cNvSpPr/>
      </dsp:nvSpPr>
      <dsp:spPr>
        <a:xfrm>
          <a:off x="3850957" y="2227373"/>
          <a:ext cx="2286635" cy="8327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Necesidades</a:t>
          </a:r>
          <a:r>
            <a:rPr lang="en-US" sz="2200" kern="1200" dirty="0" smtClean="0"/>
            <a:t> </a:t>
          </a:r>
          <a:r>
            <a:rPr lang="en-US" sz="2200" kern="1200" dirty="0" err="1" smtClean="0"/>
            <a:t>basicas</a:t>
          </a:r>
          <a:endParaRPr lang="en-US" sz="2200" kern="1200" dirty="0"/>
        </a:p>
      </dsp:txBody>
      <dsp:txXfrm>
        <a:off x="3891609" y="2268025"/>
        <a:ext cx="2205331" cy="751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A184F-7394-457F-AA33-10E839E40D69}">
      <dsp:nvSpPr>
        <dsp:cNvPr id="0" name=""/>
        <dsp:cNvSpPr/>
      </dsp:nvSpPr>
      <dsp:spPr>
        <a:xfrm>
          <a:off x="1918" y="0"/>
          <a:ext cx="2011188" cy="3517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err="1" smtClean="0"/>
            <a:t>Ecologia</a:t>
          </a:r>
          <a:endParaRPr lang="en-US" sz="2100" kern="1200" dirty="0"/>
        </a:p>
      </dsp:txBody>
      <dsp:txXfrm>
        <a:off x="1918" y="1407160"/>
        <a:ext cx="2011188" cy="1407160"/>
      </dsp:txXfrm>
    </dsp:sp>
    <dsp:sp modelId="{24E6AADD-7115-4CD6-81E1-379444ECE46C}">
      <dsp:nvSpPr>
        <dsp:cNvPr id="0" name=""/>
        <dsp:cNvSpPr/>
      </dsp:nvSpPr>
      <dsp:spPr>
        <a:xfrm>
          <a:off x="421782" y="211073"/>
          <a:ext cx="1171460" cy="11714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B24C9-D376-4E8F-A165-D3C060501148}">
      <dsp:nvSpPr>
        <dsp:cNvPr id="0" name=""/>
        <dsp:cNvSpPr/>
      </dsp:nvSpPr>
      <dsp:spPr>
        <a:xfrm>
          <a:off x="2073443" y="0"/>
          <a:ext cx="2011188" cy="3517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err="1" smtClean="0"/>
            <a:t>Economia</a:t>
          </a:r>
          <a:endParaRPr lang="en-US" sz="2100" kern="1200" dirty="0"/>
        </a:p>
      </dsp:txBody>
      <dsp:txXfrm>
        <a:off x="2073443" y="1407160"/>
        <a:ext cx="2011188" cy="1407160"/>
      </dsp:txXfrm>
    </dsp:sp>
    <dsp:sp modelId="{9CC565CA-42D5-4AB9-909F-EACD7761070F}">
      <dsp:nvSpPr>
        <dsp:cNvPr id="0" name=""/>
        <dsp:cNvSpPr/>
      </dsp:nvSpPr>
      <dsp:spPr>
        <a:xfrm>
          <a:off x="2493307" y="211073"/>
          <a:ext cx="1171460" cy="11714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8454A3-3C19-436F-95DA-F418D94027AB}">
      <dsp:nvSpPr>
        <dsp:cNvPr id="0" name=""/>
        <dsp:cNvSpPr/>
      </dsp:nvSpPr>
      <dsp:spPr>
        <a:xfrm>
          <a:off x="4144967" y="0"/>
          <a:ext cx="2011188" cy="3517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err="1" smtClean="0"/>
            <a:t>Conocimiento</a:t>
          </a:r>
          <a:endParaRPr lang="en-US" sz="2100" kern="1200" dirty="0"/>
        </a:p>
      </dsp:txBody>
      <dsp:txXfrm>
        <a:off x="4144967" y="1407160"/>
        <a:ext cx="2011188" cy="1407160"/>
      </dsp:txXfrm>
    </dsp:sp>
    <dsp:sp modelId="{82B4E753-DC83-4912-B262-8A45CC9D2B95}">
      <dsp:nvSpPr>
        <dsp:cNvPr id="0" name=""/>
        <dsp:cNvSpPr/>
      </dsp:nvSpPr>
      <dsp:spPr>
        <a:xfrm>
          <a:off x="4546849" y="287535"/>
          <a:ext cx="1171460" cy="11714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582CEB-C9B5-4BEB-97FD-38A2CE199D47}">
      <dsp:nvSpPr>
        <dsp:cNvPr id="0" name=""/>
        <dsp:cNvSpPr/>
      </dsp:nvSpPr>
      <dsp:spPr>
        <a:xfrm>
          <a:off x="6216492" y="0"/>
          <a:ext cx="2011188" cy="3517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err="1" smtClean="0"/>
            <a:t>Leyes</a:t>
          </a:r>
          <a:endParaRPr lang="en-US" sz="2100" kern="1200" dirty="0"/>
        </a:p>
      </dsp:txBody>
      <dsp:txXfrm>
        <a:off x="6216492" y="1407160"/>
        <a:ext cx="2011188" cy="1407160"/>
      </dsp:txXfrm>
    </dsp:sp>
    <dsp:sp modelId="{1D9A3EFB-AF4B-443A-BA4C-5D7A86B95BCB}">
      <dsp:nvSpPr>
        <dsp:cNvPr id="0" name=""/>
        <dsp:cNvSpPr/>
      </dsp:nvSpPr>
      <dsp:spPr>
        <a:xfrm>
          <a:off x="6636356" y="211074"/>
          <a:ext cx="1171460" cy="11714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C7E42-55B4-43C2-8A02-56E8D78D8791}">
      <dsp:nvSpPr>
        <dsp:cNvPr id="0" name=""/>
        <dsp:cNvSpPr/>
      </dsp:nvSpPr>
      <dsp:spPr>
        <a:xfrm>
          <a:off x="329183" y="2814320"/>
          <a:ext cx="7571232" cy="52768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EAA95-4AA5-4075-94F3-A32D7474F814}">
      <dsp:nvSpPr>
        <dsp:cNvPr id="0" name=""/>
        <dsp:cNvSpPr/>
      </dsp:nvSpPr>
      <dsp:spPr>
        <a:xfrm>
          <a:off x="1918" y="0"/>
          <a:ext cx="2011188" cy="3517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t>Huella</a:t>
          </a:r>
          <a:r>
            <a:rPr lang="en-US" sz="2400" kern="1200" dirty="0" smtClean="0"/>
            <a:t> de </a:t>
          </a:r>
          <a:r>
            <a:rPr lang="en-US" sz="2400" kern="1200" dirty="0" err="1" smtClean="0"/>
            <a:t>carbono</a:t>
          </a:r>
          <a:endParaRPr lang="en-US" sz="2400" kern="1200" dirty="0"/>
        </a:p>
      </dsp:txBody>
      <dsp:txXfrm>
        <a:off x="1918" y="1407160"/>
        <a:ext cx="2011188" cy="1407160"/>
      </dsp:txXfrm>
    </dsp:sp>
    <dsp:sp modelId="{06FB1CAA-481A-403B-8F3E-7193E6B49A98}">
      <dsp:nvSpPr>
        <dsp:cNvPr id="0" name=""/>
        <dsp:cNvSpPr/>
      </dsp:nvSpPr>
      <dsp:spPr>
        <a:xfrm>
          <a:off x="421782" y="211073"/>
          <a:ext cx="1171460" cy="11714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8E4DDC-4373-4D6B-AEA7-0996791A4F7A}">
      <dsp:nvSpPr>
        <dsp:cNvPr id="0" name=""/>
        <dsp:cNvSpPr/>
      </dsp:nvSpPr>
      <dsp:spPr>
        <a:xfrm>
          <a:off x="2098583" y="0"/>
          <a:ext cx="2011188" cy="3517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err="1" smtClean="0"/>
            <a:t>Consumo</a:t>
          </a:r>
          <a:r>
            <a:rPr lang="en-US" sz="2400" kern="1200" dirty="0" smtClean="0"/>
            <a:t> y </a:t>
          </a:r>
          <a:r>
            <a:rPr lang="en-US" sz="2400" kern="1200" dirty="0" err="1" smtClean="0"/>
            <a:t>ahorro</a:t>
          </a:r>
          <a:r>
            <a:rPr lang="en-US" sz="2400" kern="1200" dirty="0" smtClean="0"/>
            <a:t> </a:t>
          </a:r>
          <a:r>
            <a:rPr lang="en-US" sz="2400" kern="1200" dirty="0" err="1" smtClean="0"/>
            <a:t>etico</a:t>
          </a:r>
          <a:endParaRPr lang="en-US" sz="2400" kern="1200" dirty="0" smtClean="0"/>
        </a:p>
      </dsp:txBody>
      <dsp:txXfrm>
        <a:off x="2098583" y="1407160"/>
        <a:ext cx="2011188" cy="1407160"/>
      </dsp:txXfrm>
    </dsp:sp>
    <dsp:sp modelId="{1CEA8B17-8EAB-469B-A2F7-F09C15FE3CDD}">
      <dsp:nvSpPr>
        <dsp:cNvPr id="0" name=""/>
        <dsp:cNvSpPr/>
      </dsp:nvSpPr>
      <dsp:spPr>
        <a:xfrm>
          <a:off x="2458620" y="215525"/>
          <a:ext cx="1171460" cy="11714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5F707-BEF1-4761-8D63-953382CAEB71}">
      <dsp:nvSpPr>
        <dsp:cNvPr id="0" name=""/>
        <dsp:cNvSpPr/>
      </dsp:nvSpPr>
      <dsp:spPr>
        <a:xfrm>
          <a:off x="4144967" y="0"/>
          <a:ext cx="2011188" cy="3517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t>Voto</a:t>
          </a:r>
          <a:r>
            <a:rPr lang="en-US" sz="2400" kern="1200" dirty="0" smtClean="0"/>
            <a:t> </a:t>
          </a:r>
          <a:r>
            <a:rPr lang="en-US" sz="2400" kern="1200" dirty="0" err="1" smtClean="0"/>
            <a:t>consciente</a:t>
          </a:r>
          <a:endParaRPr lang="en-US" sz="2400" kern="1200" dirty="0"/>
        </a:p>
      </dsp:txBody>
      <dsp:txXfrm>
        <a:off x="4144967" y="1407160"/>
        <a:ext cx="2011188" cy="1407160"/>
      </dsp:txXfrm>
    </dsp:sp>
    <dsp:sp modelId="{40EBEF17-F941-464F-B370-F3C7F7FC161F}">
      <dsp:nvSpPr>
        <dsp:cNvPr id="0" name=""/>
        <dsp:cNvSpPr/>
      </dsp:nvSpPr>
      <dsp:spPr>
        <a:xfrm>
          <a:off x="4564831" y="211074"/>
          <a:ext cx="1171460" cy="11714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E37C1F-3CEA-433D-9E1A-4EE0C68F0369}">
      <dsp:nvSpPr>
        <dsp:cNvPr id="0" name=""/>
        <dsp:cNvSpPr/>
      </dsp:nvSpPr>
      <dsp:spPr>
        <a:xfrm>
          <a:off x="6218411" y="0"/>
          <a:ext cx="2011188" cy="3517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t>Impuesto</a:t>
          </a:r>
          <a:r>
            <a:rPr lang="en-US" sz="2400" kern="1200" dirty="0" smtClean="0"/>
            <a:t> </a:t>
          </a:r>
          <a:r>
            <a:rPr lang="en-US" sz="2400" kern="1200" dirty="0" err="1" smtClean="0"/>
            <a:t>responsable</a:t>
          </a:r>
          <a:endParaRPr lang="en-US" sz="2400" kern="1200" dirty="0"/>
        </a:p>
      </dsp:txBody>
      <dsp:txXfrm>
        <a:off x="6218411" y="1407160"/>
        <a:ext cx="2011188" cy="1407160"/>
      </dsp:txXfrm>
    </dsp:sp>
    <dsp:sp modelId="{0DF58135-4A19-4D57-A100-31F54C9C5505}">
      <dsp:nvSpPr>
        <dsp:cNvPr id="0" name=""/>
        <dsp:cNvSpPr/>
      </dsp:nvSpPr>
      <dsp:spPr>
        <a:xfrm>
          <a:off x="6636356" y="211074"/>
          <a:ext cx="1171460" cy="11714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9306E3-BDED-49B7-80D5-8A6C88A55EB2}">
      <dsp:nvSpPr>
        <dsp:cNvPr id="0" name=""/>
        <dsp:cNvSpPr/>
      </dsp:nvSpPr>
      <dsp:spPr>
        <a:xfrm>
          <a:off x="329183" y="2814320"/>
          <a:ext cx="7571232" cy="52768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CE6BA0-2E9D-4E05-B706-C4B4CA001195}" type="datetimeFigureOut">
              <a:rPr lang="es-CR" smtClean="0"/>
              <a:pPr/>
              <a:t>09/12/2014</a:t>
            </a:fld>
            <a:endParaRPr lang="es-C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44F77C-654C-4703-8738-19E96703272B}" type="slidenum">
              <a:rPr lang="es-CR" smtClean="0"/>
              <a:pPr/>
              <a:t>‹#›</a:t>
            </a:fld>
            <a:endParaRPr lang="es-CR"/>
          </a:p>
        </p:txBody>
      </p:sp>
    </p:spTree>
    <p:extLst>
      <p:ext uri="{BB962C8B-B14F-4D97-AF65-F5344CB8AC3E}">
        <p14:creationId xmlns:p14="http://schemas.microsoft.com/office/powerpoint/2010/main" val="408782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CA297-62A8-462E-A495-D47F2C1DC220}" type="datetimeFigureOut">
              <a:rPr lang="en-US" smtClean="0"/>
              <a:pPr/>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82A9C-A25A-4262-B5BE-0B0CFCCAA5BE}" type="slidenum">
              <a:rPr lang="en-US" smtClean="0"/>
              <a:pPr/>
              <a:t>‹#›</a:t>
            </a:fld>
            <a:endParaRPr lang="en-US"/>
          </a:p>
        </p:txBody>
      </p:sp>
    </p:spTree>
    <p:extLst>
      <p:ext uri="{BB962C8B-B14F-4D97-AF65-F5344CB8AC3E}">
        <p14:creationId xmlns:p14="http://schemas.microsoft.com/office/powerpoint/2010/main" val="412635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n-US" altLang="es-ES" sz="1200" dirty="0" smtClean="0"/>
              <a:t>Protocolo </a:t>
            </a:r>
            <a:r>
              <a:rPr lang="en-US" altLang="es-ES" sz="1200" dirty="0" err="1" smtClean="0"/>
              <a:t>opcional</a:t>
            </a:r>
            <a:r>
              <a:rPr lang="en-US" altLang="es-ES" sz="1200" dirty="0" smtClean="0"/>
              <a:t> del PIDESC, </a:t>
            </a:r>
            <a:r>
              <a:rPr lang="en-US" altLang="es-ES" sz="1200" dirty="0" err="1" smtClean="0"/>
              <a:t>adoptado</a:t>
            </a:r>
            <a:r>
              <a:rPr lang="en-US" altLang="es-ES" sz="1200" dirty="0" smtClean="0"/>
              <a:t> en 2008</a:t>
            </a:r>
          </a:p>
          <a:p>
            <a:pPr eaLnBrk="1" hangingPunct="1"/>
            <a:r>
              <a:rPr lang="en-US" altLang="es-ES" sz="1200" dirty="0" err="1" smtClean="0"/>
              <a:t>Entro</a:t>
            </a:r>
            <a:r>
              <a:rPr lang="en-US" altLang="es-ES" sz="1200" dirty="0" smtClean="0"/>
              <a:t> en vigor al </a:t>
            </a:r>
            <a:r>
              <a:rPr lang="en-US" altLang="es-ES" sz="1200" dirty="0" err="1" smtClean="0"/>
              <a:t>firmar</a:t>
            </a:r>
            <a:r>
              <a:rPr lang="en-US" altLang="es-ES" sz="1200" dirty="0" smtClean="0"/>
              <a:t> el </a:t>
            </a:r>
            <a:r>
              <a:rPr lang="en-US" altLang="es-ES" sz="1200" dirty="0" err="1" smtClean="0"/>
              <a:t>decimo</a:t>
            </a:r>
            <a:r>
              <a:rPr lang="en-US" altLang="es-ES" sz="1200" dirty="0" smtClean="0"/>
              <a:t> Estado, en 2013.</a:t>
            </a:r>
          </a:p>
          <a:p>
            <a:r>
              <a:rPr lang="en-US" altLang="es-ES" sz="1200" dirty="0" smtClean="0"/>
              <a:t>Hasta la </a:t>
            </a:r>
            <a:r>
              <a:rPr lang="en-US" altLang="es-ES" sz="1200" dirty="0" err="1" smtClean="0"/>
              <a:t>fecha</a:t>
            </a:r>
            <a:r>
              <a:rPr lang="en-US" altLang="es-ES" sz="1200" dirty="0" smtClean="0"/>
              <a:t> lo </a:t>
            </a:r>
            <a:r>
              <a:rPr lang="en-US" altLang="es-ES" sz="1200" dirty="0" err="1" smtClean="0"/>
              <a:t>han</a:t>
            </a:r>
            <a:r>
              <a:rPr lang="en-US" altLang="es-ES" sz="1200" dirty="0" smtClean="0"/>
              <a:t> </a:t>
            </a:r>
            <a:r>
              <a:rPr lang="en-US" altLang="es-ES" sz="1200" dirty="0" err="1" smtClean="0"/>
              <a:t>firmado</a:t>
            </a:r>
            <a:r>
              <a:rPr lang="en-US" altLang="es-ES" sz="1200" dirty="0" smtClean="0"/>
              <a:t> 13 </a:t>
            </a:r>
            <a:r>
              <a:rPr lang="en-US" altLang="es-ES" sz="1200" dirty="0" err="1" smtClean="0"/>
              <a:t>Estados</a:t>
            </a:r>
            <a:r>
              <a:rPr lang="en-US" altLang="es-ES" sz="1200" dirty="0" smtClean="0"/>
              <a:t> : </a:t>
            </a:r>
            <a:r>
              <a:rPr lang="es-ES" sz="1200" dirty="0" smtClean="0"/>
              <a:t>Argentina, Bosnia, Ecuador, Salvador, Finlandia, </a:t>
            </a:r>
            <a:r>
              <a:rPr lang="es-ES" sz="1200" dirty="0" err="1" smtClean="0"/>
              <a:t>Gabon</a:t>
            </a:r>
            <a:r>
              <a:rPr lang="es-ES" sz="1200" dirty="0" smtClean="0"/>
              <a:t>, Mongolia, Montenegro, Portugal, </a:t>
            </a:r>
            <a:r>
              <a:rPr lang="es-ES" sz="1200" dirty="0" err="1" smtClean="0"/>
              <a:t>Slovakia</a:t>
            </a:r>
            <a:r>
              <a:rPr lang="es-ES" sz="1200" dirty="0" smtClean="0"/>
              <a:t>, </a:t>
            </a:r>
            <a:r>
              <a:rPr lang="es-ES" sz="1200" dirty="0" err="1" smtClean="0"/>
              <a:t>Spain</a:t>
            </a:r>
            <a:r>
              <a:rPr lang="es-ES" sz="1200" dirty="0" smtClean="0"/>
              <a:t>, Uruguay.</a:t>
            </a:r>
          </a:p>
          <a:p>
            <a:pPr eaLnBrk="1" hangingPunct="1"/>
            <a:endParaRPr lang="en-GB" altLang="es-ES" sz="1800" dirty="0" smtClean="0"/>
          </a:p>
          <a:p>
            <a:endParaRPr lang="es-ES" dirty="0"/>
          </a:p>
        </p:txBody>
      </p:sp>
      <p:sp>
        <p:nvSpPr>
          <p:cNvPr id="4" name="Marcador de número de diapositiva 3"/>
          <p:cNvSpPr>
            <a:spLocks noGrp="1"/>
          </p:cNvSpPr>
          <p:nvPr>
            <p:ph type="sldNum" sz="quarter" idx="10"/>
          </p:nvPr>
        </p:nvSpPr>
        <p:spPr/>
        <p:txBody>
          <a:bodyPr/>
          <a:lstStyle/>
          <a:p>
            <a:fld id="{F96D72F4-7900-4A47-949A-CE9173FE9053}" type="slidenum">
              <a:rPr lang="es-ES" smtClean="0"/>
              <a:pPr/>
              <a:t>5</a:t>
            </a:fld>
            <a:endParaRPr lang="es-ES"/>
          </a:p>
        </p:txBody>
      </p:sp>
    </p:spTree>
    <p:extLst>
      <p:ext uri="{BB962C8B-B14F-4D97-AF65-F5344CB8AC3E}">
        <p14:creationId xmlns:p14="http://schemas.microsoft.com/office/powerpoint/2010/main" val="292676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2004, OMS : </a:t>
            </a:r>
            <a:r>
              <a:rPr lang="en-US" dirty="0" err="1" smtClean="0"/>
              <a:t>Informe</a:t>
            </a:r>
            <a:r>
              <a:rPr lang="en-US" dirty="0" smtClean="0"/>
              <a:t> </a:t>
            </a:r>
            <a:r>
              <a:rPr lang="en-US" dirty="0" err="1" smtClean="0"/>
              <a:t>mundial</a:t>
            </a:r>
            <a:r>
              <a:rPr lang="en-US" dirty="0" smtClean="0"/>
              <a:t> de 24 </a:t>
            </a:r>
            <a:r>
              <a:rPr lang="en-US" dirty="0" err="1" smtClean="0"/>
              <a:t>riesgos</a:t>
            </a:r>
            <a:r>
              <a:rPr lang="en-US" dirty="0" smtClean="0"/>
              <a:t> : </a:t>
            </a:r>
          </a:p>
          <a:p>
            <a:pPr lvl="1"/>
            <a:r>
              <a:rPr lang="en-US" sz="2000" dirty="0" err="1" smtClean="0"/>
              <a:t>Incluyen</a:t>
            </a:r>
            <a:r>
              <a:rPr lang="en-US" sz="2000" dirty="0" smtClean="0"/>
              <a:t> </a:t>
            </a:r>
            <a:r>
              <a:rPr lang="en-US" sz="2000" dirty="0" err="1" smtClean="0"/>
              <a:t>exposicion</a:t>
            </a:r>
            <a:r>
              <a:rPr lang="en-US" sz="2000" dirty="0" smtClean="0"/>
              <a:t> a </a:t>
            </a:r>
            <a:r>
              <a:rPr lang="en-US" sz="2000" dirty="0" err="1" smtClean="0"/>
              <a:t>dinamicas</a:t>
            </a:r>
            <a:r>
              <a:rPr lang="en-US" sz="2000" dirty="0" smtClean="0"/>
              <a:t> </a:t>
            </a:r>
            <a:r>
              <a:rPr lang="en-US" sz="2000" dirty="0" err="1" smtClean="0"/>
              <a:t>globales</a:t>
            </a:r>
            <a:r>
              <a:rPr lang="en-US" sz="2000" dirty="0" smtClean="0"/>
              <a:t> (el. </a:t>
            </a:r>
            <a:r>
              <a:rPr lang="en-US" sz="2000" dirty="0" err="1" smtClean="0"/>
              <a:t>Cambio</a:t>
            </a:r>
            <a:r>
              <a:rPr lang="en-US" sz="2000" dirty="0" smtClean="0"/>
              <a:t> </a:t>
            </a:r>
            <a:r>
              <a:rPr lang="en-US" sz="2000" dirty="0" err="1" smtClean="0"/>
              <a:t>climatico</a:t>
            </a:r>
            <a:r>
              <a:rPr lang="en-US" sz="2000" dirty="0" smtClean="0"/>
              <a:t>), </a:t>
            </a:r>
            <a:r>
              <a:rPr lang="en-US" sz="2000" dirty="0" err="1" smtClean="0"/>
              <a:t>medioambientales</a:t>
            </a:r>
            <a:r>
              <a:rPr lang="en-US" sz="2000" dirty="0" smtClean="0"/>
              <a:t> (</a:t>
            </a:r>
            <a:r>
              <a:rPr lang="en-US" sz="2000" dirty="0" err="1" smtClean="0"/>
              <a:t>ej</a:t>
            </a:r>
            <a:r>
              <a:rPr lang="en-US" sz="2000" dirty="0" smtClean="0"/>
              <a:t>. </a:t>
            </a:r>
            <a:r>
              <a:rPr lang="en-US" sz="2000" dirty="0" err="1" smtClean="0"/>
              <a:t>Contaminacion</a:t>
            </a:r>
            <a:r>
              <a:rPr lang="en-US" sz="2000" dirty="0" smtClean="0"/>
              <a:t> </a:t>
            </a:r>
            <a:r>
              <a:rPr lang="en-US" sz="2000" dirty="0" err="1" smtClean="0"/>
              <a:t>atmosferica</a:t>
            </a:r>
            <a:r>
              <a:rPr lang="en-US" sz="2000" dirty="0" smtClean="0"/>
              <a:t>) o </a:t>
            </a:r>
            <a:r>
              <a:rPr lang="en-US" sz="2000" dirty="0" err="1" smtClean="0"/>
              <a:t>sociales</a:t>
            </a:r>
            <a:r>
              <a:rPr lang="en-US" sz="2000" dirty="0" smtClean="0"/>
              <a:t> (</a:t>
            </a:r>
            <a:r>
              <a:rPr lang="en-US" sz="2000" dirty="0" err="1" smtClean="0"/>
              <a:t>ej</a:t>
            </a:r>
            <a:r>
              <a:rPr lang="en-US" sz="2000" dirty="0" smtClean="0"/>
              <a:t>. </a:t>
            </a:r>
            <a:r>
              <a:rPr lang="en-US" sz="2000" dirty="0" err="1" smtClean="0"/>
              <a:t>Abuso</a:t>
            </a:r>
            <a:r>
              <a:rPr lang="en-US" sz="2000" dirty="0" smtClean="0"/>
              <a:t> sexual </a:t>
            </a:r>
            <a:r>
              <a:rPr lang="en-US" sz="2000" dirty="0" err="1" smtClean="0"/>
              <a:t>infantil</a:t>
            </a:r>
            <a:r>
              <a:rPr lang="en-US" sz="2000" dirty="0" smtClean="0"/>
              <a:t>), </a:t>
            </a:r>
            <a:r>
              <a:rPr lang="en-US" sz="2000" dirty="0" err="1" smtClean="0"/>
              <a:t>estilos</a:t>
            </a:r>
            <a:r>
              <a:rPr lang="en-US" sz="2000" dirty="0" smtClean="0"/>
              <a:t> de </a:t>
            </a:r>
            <a:r>
              <a:rPr lang="en-US" sz="2000" dirty="0" err="1" smtClean="0"/>
              <a:t>vida</a:t>
            </a:r>
            <a:r>
              <a:rPr lang="en-US" sz="2000" dirty="0" smtClean="0"/>
              <a:t> (</a:t>
            </a:r>
            <a:r>
              <a:rPr lang="en-US" sz="2000" dirty="0" err="1" smtClean="0"/>
              <a:t>ej</a:t>
            </a:r>
            <a:r>
              <a:rPr lang="en-US" sz="2000" dirty="0" smtClean="0"/>
              <a:t>. </a:t>
            </a:r>
            <a:r>
              <a:rPr lang="en-US" sz="2000" dirty="0" err="1" smtClean="0"/>
              <a:t>Sexo</a:t>
            </a:r>
            <a:r>
              <a:rPr lang="en-US" sz="2000" dirty="0" smtClean="0"/>
              <a:t> no </a:t>
            </a:r>
            <a:r>
              <a:rPr lang="en-US" sz="2000" dirty="0" err="1" smtClean="0"/>
              <a:t>seguro</a:t>
            </a:r>
            <a:r>
              <a:rPr lang="en-US" sz="2000" dirty="0" smtClean="0"/>
              <a:t>, </a:t>
            </a:r>
            <a:r>
              <a:rPr lang="en-US" sz="2000" dirty="0" err="1" smtClean="0"/>
              <a:t>vida</a:t>
            </a:r>
            <a:r>
              <a:rPr lang="en-US" sz="2000" dirty="0" smtClean="0"/>
              <a:t> </a:t>
            </a:r>
            <a:r>
              <a:rPr lang="en-US" sz="2000" dirty="0" err="1" smtClean="0"/>
              <a:t>sedentaria</a:t>
            </a:r>
            <a:r>
              <a:rPr lang="en-US" sz="2000" dirty="0" smtClean="0"/>
              <a:t>, o </a:t>
            </a:r>
            <a:r>
              <a:rPr lang="en-US" sz="2000" dirty="0" err="1" smtClean="0"/>
              <a:t>baja</a:t>
            </a:r>
            <a:r>
              <a:rPr lang="en-US" sz="2000" dirty="0" smtClean="0"/>
              <a:t> </a:t>
            </a:r>
            <a:r>
              <a:rPr lang="en-US" sz="2000" dirty="0" err="1" smtClean="0"/>
              <a:t>igesta</a:t>
            </a:r>
            <a:r>
              <a:rPr lang="en-US" sz="2000" dirty="0" smtClean="0"/>
              <a:t> de </a:t>
            </a:r>
            <a:r>
              <a:rPr lang="en-US" sz="2000" dirty="0" err="1" smtClean="0"/>
              <a:t>frutas</a:t>
            </a:r>
            <a:r>
              <a:rPr lang="en-US" sz="2000" dirty="0" smtClean="0"/>
              <a:t>) o </a:t>
            </a:r>
            <a:r>
              <a:rPr lang="en-US" sz="2000" dirty="0" err="1" smtClean="0"/>
              <a:t>toxicos</a:t>
            </a:r>
            <a:r>
              <a:rPr lang="en-US" sz="2000" dirty="0" smtClean="0"/>
              <a:t> (alcohol o </a:t>
            </a:r>
            <a:r>
              <a:rPr lang="en-US" sz="2000" dirty="0" err="1" smtClean="0"/>
              <a:t>tabaco</a:t>
            </a:r>
            <a:r>
              <a:rPr lang="en-US" sz="2000" dirty="0" smtClean="0"/>
              <a:t>), </a:t>
            </a:r>
            <a:r>
              <a:rPr lang="en-US" sz="2000" dirty="0" err="1" smtClean="0"/>
              <a:t>efectos</a:t>
            </a:r>
            <a:r>
              <a:rPr lang="en-US" sz="2000" dirty="0" smtClean="0"/>
              <a:t> en </a:t>
            </a:r>
            <a:r>
              <a:rPr lang="en-US" sz="2000" dirty="0" err="1" smtClean="0"/>
              <a:t>marcadores</a:t>
            </a:r>
            <a:r>
              <a:rPr lang="en-US" sz="2000" dirty="0" smtClean="0"/>
              <a:t> en </a:t>
            </a:r>
            <a:r>
              <a:rPr lang="en-US" sz="2000" dirty="0" err="1" smtClean="0"/>
              <a:t>sangre</a:t>
            </a:r>
            <a:r>
              <a:rPr lang="en-US" sz="2000" dirty="0" smtClean="0"/>
              <a:t>  (</a:t>
            </a:r>
            <a:r>
              <a:rPr lang="en-US" sz="2000" dirty="0" err="1" smtClean="0"/>
              <a:t>como</a:t>
            </a:r>
            <a:r>
              <a:rPr lang="en-US" sz="2000" dirty="0" smtClean="0"/>
              <a:t> Zinc, </a:t>
            </a:r>
            <a:r>
              <a:rPr lang="en-US" sz="2000" dirty="0" err="1" smtClean="0"/>
              <a:t>hierro</a:t>
            </a:r>
            <a:r>
              <a:rPr lang="en-US" sz="2000" dirty="0" smtClean="0"/>
              <a:t>, </a:t>
            </a:r>
            <a:r>
              <a:rPr lang="en-US" sz="2000" dirty="0" err="1" smtClean="0"/>
              <a:t>vitamina</a:t>
            </a:r>
            <a:r>
              <a:rPr lang="en-US" sz="2000" dirty="0" smtClean="0"/>
              <a:t> A, cholesterol, </a:t>
            </a:r>
            <a:r>
              <a:rPr lang="en-US" sz="2000" dirty="0" err="1" smtClean="0"/>
              <a:t>glucisa</a:t>
            </a:r>
            <a:r>
              <a:rPr lang="en-US" sz="2000" dirty="0" smtClean="0"/>
              <a:t>), </a:t>
            </a:r>
            <a:r>
              <a:rPr lang="en-US" sz="2000" dirty="0" err="1" smtClean="0"/>
              <a:t>hllazgos</a:t>
            </a:r>
            <a:r>
              <a:rPr lang="en-US" sz="2000" dirty="0" smtClean="0"/>
              <a:t> </a:t>
            </a:r>
            <a:r>
              <a:rPr lang="en-US" sz="2000" dirty="0" err="1" smtClean="0"/>
              <a:t>clinicos</a:t>
            </a:r>
            <a:r>
              <a:rPr lang="en-US" sz="2000" dirty="0" smtClean="0"/>
              <a:t>(tales </a:t>
            </a:r>
            <a:r>
              <a:rPr lang="en-US" sz="2000" dirty="0" err="1" smtClean="0"/>
              <a:t>como</a:t>
            </a:r>
            <a:r>
              <a:rPr lang="en-US" sz="2000" dirty="0" smtClean="0"/>
              <a:t> HTA) or </a:t>
            </a:r>
            <a:r>
              <a:rPr lang="en-US" sz="2000" dirty="0" err="1" smtClean="0"/>
              <a:t>acceso</a:t>
            </a:r>
            <a:r>
              <a:rPr lang="en-US" sz="2000" dirty="0" smtClean="0"/>
              <a:t> a </a:t>
            </a:r>
            <a:r>
              <a:rPr lang="en-US" sz="2000" dirty="0" err="1" smtClean="0"/>
              <a:t>intervenciones</a:t>
            </a:r>
            <a:r>
              <a:rPr lang="en-US" sz="2000" dirty="0" smtClean="0"/>
              <a:t> de </a:t>
            </a:r>
            <a:r>
              <a:rPr lang="en-US" sz="2000" dirty="0" err="1" smtClean="0"/>
              <a:t>salud</a:t>
            </a:r>
            <a:r>
              <a:rPr lang="en-US" sz="2000" dirty="0" smtClean="0"/>
              <a:t> (</a:t>
            </a:r>
            <a:r>
              <a:rPr lang="en-US" sz="2000" dirty="0" err="1" smtClean="0"/>
              <a:t>como</a:t>
            </a:r>
            <a:r>
              <a:rPr lang="en-US" sz="2000" dirty="0" smtClean="0"/>
              <a:t> </a:t>
            </a:r>
            <a:r>
              <a:rPr lang="en-US" sz="2000" dirty="0" err="1" smtClean="0"/>
              <a:t>contraceptivos</a:t>
            </a:r>
            <a:r>
              <a:rPr lang="en-US" sz="2000" dirty="0" smtClean="0"/>
              <a:t>). </a:t>
            </a:r>
            <a:endParaRPr lang="es-ES" sz="2000" dirty="0" smtClean="0"/>
          </a:p>
          <a:p>
            <a:r>
              <a:rPr lang="en-GB" dirty="0" smtClean="0"/>
              <a:t>2009, </a:t>
            </a:r>
            <a:r>
              <a:rPr lang="en-GB" dirty="0" err="1" smtClean="0"/>
              <a:t>analisis</a:t>
            </a:r>
            <a:r>
              <a:rPr lang="en-GB" dirty="0" smtClean="0"/>
              <a:t> de la CDSS : </a:t>
            </a:r>
            <a:r>
              <a:rPr lang="en-GB" dirty="0" err="1" smtClean="0"/>
              <a:t>acciones</a:t>
            </a:r>
            <a:r>
              <a:rPr lang="en-GB" dirty="0" smtClean="0"/>
              <a:t> en 16 areas</a:t>
            </a:r>
          </a:p>
          <a:p>
            <a:pPr lvl="1"/>
            <a:r>
              <a:rPr lang="en-US" sz="1800" dirty="0" smtClean="0"/>
              <a:t>Early child development, healthier and safer cities, quality housing, rural land tenure and rights; agricultural development, full and fair employment and decent work, universal comprehensive social protection, health-care services with the principle of universal coverage of quality services, progressive taxation,  international finance for health equity, health and health equity impact assessments in national and international economic agreements , gender equity, fair representation in decision-making, supports to marginalized groups, in particular indigenous peoples and improvement of civil registration for births and deaths. </a:t>
            </a:r>
          </a:p>
          <a:p>
            <a:r>
              <a:rPr lang="en-US" sz="2400" dirty="0" smtClean="0"/>
              <a:t>2013, GBD 2010 : 67 </a:t>
            </a:r>
            <a:r>
              <a:rPr lang="en-US" sz="2400" dirty="0" err="1" smtClean="0"/>
              <a:t>factores</a:t>
            </a:r>
            <a:r>
              <a:rPr lang="en-US" sz="2400" dirty="0" smtClean="0"/>
              <a:t> de </a:t>
            </a:r>
            <a:r>
              <a:rPr lang="en-US" sz="2400" dirty="0" err="1" smtClean="0"/>
              <a:t>riesgo</a:t>
            </a:r>
            <a:r>
              <a:rPr lang="en-US" sz="2400" dirty="0" smtClean="0"/>
              <a:t> </a:t>
            </a:r>
            <a:r>
              <a:rPr lang="en-US" sz="2400" dirty="0" err="1" smtClean="0"/>
              <a:t>atribuible</a:t>
            </a:r>
            <a:endParaRPr lang="en-US" sz="2400" dirty="0" smtClean="0"/>
          </a:p>
          <a:p>
            <a:pPr lvl="1"/>
            <a:r>
              <a:rPr lang="en-US" sz="2000" dirty="0" smtClean="0"/>
              <a:t>Again mixes the different hierarchies of causes from the 2004 report, it includes many new environmental and occupational chemical risks, and unhealthy dietary behaviors (though surprising advocating for cow’s milk), and surprisingly excludes others such as unsafe sex, claimed in 2004 to be the second attributable risk of ill health globally. </a:t>
            </a:r>
            <a:endParaRPr lang="en-US" sz="2200" dirty="0" smtClean="0"/>
          </a:p>
          <a:p>
            <a:endParaRPr lang="es-ES" dirty="0"/>
          </a:p>
        </p:txBody>
      </p:sp>
      <p:sp>
        <p:nvSpPr>
          <p:cNvPr id="4" name="Marcador de número de diapositiva 3"/>
          <p:cNvSpPr>
            <a:spLocks noGrp="1"/>
          </p:cNvSpPr>
          <p:nvPr>
            <p:ph type="sldNum" sz="quarter" idx="10"/>
          </p:nvPr>
        </p:nvSpPr>
        <p:spPr/>
        <p:txBody>
          <a:bodyPr/>
          <a:lstStyle/>
          <a:p>
            <a:fld id="{F96D72F4-7900-4A47-949A-CE9173FE9053}" type="slidenum">
              <a:rPr lang="es-ES" smtClean="0"/>
              <a:pPr/>
              <a:t>16</a:t>
            </a:fld>
            <a:endParaRPr lang="es-ES"/>
          </a:p>
        </p:txBody>
      </p:sp>
    </p:spTree>
    <p:extLst>
      <p:ext uri="{BB962C8B-B14F-4D97-AF65-F5344CB8AC3E}">
        <p14:creationId xmlns:p14="http://schemas.microsoft.com/office/powerpoint/2010/main" val="397484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982A9C-A25A-4262-B5BE-0B0CFCCAA5BE}" type="slidenum">
              <a:rPr lang="en-US" smtClean="0"/>
              <a:pPr/>
              <a:t>80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09/12/2014</a:t>
            </a:fld>
            <a:endParaRPr lang="es-CR"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
        <p:nvSpPr>
          <p:cNvPr id="8" name="2 Marcador de texto"/>
          <p:cNvSpPr>
            <a:spLocks noGrp="1"/>
          </p:cNvSpPr>
          <p:nvPr>
            <p:ph idx="13" hasCustomPrompt="1"/>
          </p:nvPr>
        </p:nvSpPr>
        <p:spPr>
          <a:xfrm>
            <a:off x="4716016" y="476672"/>
            <a:ext cx="4114800" cy="1512168"/>
          </a:xfrm>
          <a:prstGeom prst="rect">
            <a:avLst/>
          </a:prstGeom>
        </p:spPr>
        <p:txBody>
          <a:bodyPr vert="horz" lIns="91440" tIns="45720" rIns="91440" bIns="45720" rtlCol="0">
            <a:normAutofit/>
          </a:bodyPr>
          <a:lstStyle>
            <a:lvl1pPr>
              <a:defRPr baseline="0"/>
            </a:lvl1pPr>
          </a:lstStyle>
          <a:p>
            <a:pPr lvl="0"/>
            <a:r>
              <a:rPr lang="es-ES" dirty="0" smtClean="0"/>
              <a:t>Aquí el título del trabajo científico</a:t>
            </a:r>
            <a:endParaRPr lang="es-CR" dirty="0"/>
          </a:p>
        </p:txBody>
      </p:sp>
      <p:sp>
        <p:nvSpPr>
          <p:cNvPr id="12" name="Rectangle 1"/>
          <p:cNvSpPr>
            <a:spLocks noChangeArrowheads="1"/>
          </p:cNvSpPr>
          <p:nvPr userDrawn="1"/>
        </p:nvSpPr>
        <p:spPr bwMode="auto">
          <a:xfrm>
            <a:off x="35496" y="5085184"/>
            <a:ext cx="410344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rPr>
              <a:t>SALUD GLOBAL EN LA AGENDA DE DESARROLLO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rPr>
              <a:t>POST-2015:  DESAFÍOS DESDE LAS AMÉRICAS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R" sz="1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R" sz="1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R" sz="10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Calibri" pitchFamily="34" charset="0"/>
                <a:cs typeface="Arial" pitchFamily="34" charset="0"/>
              </a:rPr>
              <a:t> </a:t>
            </a:r>
            <a:endParaRPr kumimoji="0" lang="es-C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R" sz="1000" b="1" i="0" u="none" strike="noStrike" cap="none" normalizeH="0" baseline="0" dirty="0" smtClean="0">
                <a:ln>
                  <a:noFill/>
                </a:ln>
                <a:solidFill>
                  <a:schemeClr val="tx1"/>
                </a:solidFill>
                <a:effectLst/>
                <a:latin typeface="+mn-lt"/>
                <a:ea typeface="Calibri" pitchFamily="34" charset="0"/>
                <a:cs typeface="Arial" pitchFamily="34" charset="0"/>
              </a:rPr>
              <a:t>19, 20 y 21 de noviembre, 2014</a:t>
            </a:r>
            <a:endParaRPr kumimoji="0" lang="es-CR" sz="10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R" sz="1000" b="1" i="0" u="none" strike="noStrike" cap="none" normalizeH="0" baseline="0" dirty="0" smtClean="0">
                <a:ln>
                  <a:noFill/>
                </a:ln>
                <a:solidFill>
                  <a:schemeClr val="tx1"/>
                </a:solidFill>
                <a:effectLst/>
                <a:latin typeface="+mn-lt"/>
                <a:ea typeface="Calibri" pitchFamily="34" charset="0"/>
                <a:cs typeface="Arial" pitchFamily="34" charset="0"/>
              </a:rPr>
              <a:t>Ciudad de la Investigación, Universidad de Costa Rica</a:t>
            </a:r>
            <a:endParaRPr kumimoji="0" lang="es-CR" sz="1000" b="0" i="0" u="none" strike="noStrike" cap="none" normalizeH="0" baseline="0" dirty="0" smtClean="0">
              <a:ln>
                <a:noFill/>
              </a:ln>
              <a:solidFill>
                <a:schemeClr val="tx1"/>
              </a:solidFill>
              <a:effectLst/>
              <a:latin typeface="+mn-lt"/>
              <a:cs typeface="Arial" pitchFamily="34" charset="0"/>
            </a:endParaRPr>
          </a:p>
        </p:txBody>
      </p:sp>
      <p:cxnSp>
        <p:nvCxnSpPr>
          <p:cNvPr id="13" name="12 Conector recto"/>
          <p:cNvCxnSpPr/>
          <p:nvPr userDrawn="1"/>
        </p:nvCxnSpPr>
        <p:spPr>
          <a:xfrm flipV="1">
            <a:off x="4427984" y="116632"/>
            <a:ext cx="0" cy="6588000"/>
          </a:xfrm>
          <a:prstGeom prst="line">
            <a:avLst/>
          </a:prstGeom>
          <a:ln w="22225">
            <a:solidFill>
              <a:schemeClr val="tx2">
                <a:lumMod val="60000"/>
                <a:lumOff val="40000"/>
              </a:schemeClr>
            </a:solidFill>
          </a:ln>
          <a:effectLst>
            <a:outerShdw blurRad="50800" dist="50800" dir="2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2 Marcador de texto"/>
          <p:cNvSpPr>
            <a:spLocks noGrp="1"/>
          </p:cNvSpPr>
          <p:nvPr>
            <p:ph idx="14" hasCustomPrompt="1"/>
          </p:nvPr>
        </p:nvSpPr>
        <p:spPr>
          <a:xfrm>
            <a:off x="4716016" y="4077072"/>
            <a:ext cx="4114800" cy="1512168"/>
          </a:xfrm>
          <a:prstGeom prst="rect">
            <a:avLst/>
          </a:prstGeom>
        </p:spPr>
        <p:txBody>
          <a:bodyPr vert="horz" lIns="91440" tIns="45720" rIns="91440" bIns="45720" rtlCol="0">
            <a:normAutofit/>
          </a:bodyPr>
          <a:lstStyle>
            <a:lvl1pPr>
              <a:defRPr baseline="0"/>
            </a:lvl1pPr>
          </a:lstStyle>
          <a:p>
            <a:pPr lvl="0"/>
            <a:r>
              <a:rPr lang="es-ES" dirty="0" smtClean="0"/>
              <a:t>Aquí el nombre de autores(as) trabajo científico</a:t>
            </a:r>
            <a:endParaRPr lang="es-C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09/12/2014</a:t>
            </a:fld>
            <a:endParaRPr lang="es-C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09/12/2014</a:t>
            </a:fld>
            <a:endParaRPr lang="es-C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09/12/2014</a:t>
            </a:fld>
            <a:endParaRPr lang="es-C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09/12/2014</a:t>
            </a:fld>
            <a:endParaRPr lang="es-C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09/12/2014</a:t>
            </a:fld>
            <a:endParaRPr lang="es-C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ES_tradnl"/>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DF8C416B-9B98-4CF1-B066-A0625DB9B2D3}" type="slidenum">
              <a:rPr lang="cs-CZ"/>
              <a:pPr>
                <a:defRPr/>
              </a:pPr>
              <a:t>‹#›</a:t>
            </a:fld>
            <a:endParaRPr lang="cs-CZ"/>
          </a:p>
        </p:txBody>
      </p:sp>
    </p:spTree>
    <p:extLst>
      <p:ext uri="{BB962C8B-B14F-4D97-AF65-F5344CB8AC3E}">
        <p14:creationId xmlns:p14="http://schemas.microsoft.com/office/powerpoint/2010/main" val="46987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tx1"/>
                </a:solidFill>
              </a:defRPr>
            </a:lvl1pPr>
          </a:lstStyle>
          <a:p>
            <a:r>
              <a:rPr lang="es-ES" dirty="0" smtClean="0"/>
              <a:t>Haga clic para modificar el estilo de título del patrón</a:t>
            </a:r>
            <a:endParaRPr lang="es-CR"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gresosaludglob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09/12/2014</a:t>
            </a:fld>
            <a:endParaRPr lang="es-C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09/12/2014</a:t>
            </a:fld>
            <a:endParaRPr lang="es-C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09/12/2014</a:t>
            </a:fld>
            <a:endParaRPr lang="es-C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CR" dirty="0"/>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29F54341-ACD4-4867-843D-83C0F5C2814B}" type="datetimeFigureOut">
              <a:rPr lang="es-CR" smtClean="0"/>
              <a:pPr/>
              <a:t>09/12/2014</a:t>
            </a:fld>
            <a:endParaRPr lang="es-C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A70F560-0E96-48E1-A6E1-D637BDE9F7A2}" type="slidenum">
              <a:rPr lang="es-CR" smtClean="0"/>
              <a:pPr/>
              <a:t>‹#›</a:t>
            </a:fld>
            <a:endParaRPr lang="es-C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cxnSp>
        <p:nvCxnSpPr>
          <p:cNvPr id="13" name="12 Conector recto"/>
          <p:cNvCxnSpPr/>
          <p:nvPr/>
        </p:nvCxnSpPr>
        <p:spPr>
          <a:xfrm>
            <a:off x="0" y="6381328"/>
            <a:ext cx="9144000" cy="0"/>
          </a:xfrm>
          <a:prstGeom prst="line">
            <a:avLst/>
          </a:prstGeom>
          <a:ln w="22225">
            <a:solidFill>
              <a:schemeClr val="tx2">
                <a:lumMod val="60000"/>
                <a:lumOff val="40000"/>
              </a:schemeClr>
            </a:solidFill>
          </a:ln>
          <a:effectLst>
            <a:outerShdw blurRad="50800" dist="50800" dir="2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0" y="980728"/>
            <a:ext cx="9144000" cy="0"/>
          </a:xfrm>
          <a:prstGeom prst="line">
            <a:avLst/>
          </a:prstGeom>
          <a:ln w="22225">
            <a:solidFill>
              <a:schemeClr val="tx2">
                <a:lumMod val="60000"/>
                <a:lumOff val="40000"/>
              </a:schemeClr>
            </a:solidFill>
          </a:ln>
          <a:effectLst>
            <a:outerShdw blurRad="50800" dist="50800" dir="2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1 Marcador de título"/>
          <p:cNvSpPr>
            <a:spLocks noGrp="1"/>
          </p:cNvSpPr>
          <p:nvPr>
            <p:ph type="title"/>
          </p:nvPr>
        </p:nvSpPr>
        <p:spPr>
          <a:xfrm>
            <a:off x="457200" y="1196752"/>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R" dirty="0"/>
          </a:p>
        </p:txBody>
      </p:sp>
      <p:sp>
        <p:nvSpPr>
          <p:cNvPr id="3" name="2 Marcador de texto"/>
          <p:cNvSpPr>
            <a:spLocks noGrp="1"/>
          </p:cNvSpPr>
          <p:nvPr>
            <p:ph type="body" idx="1"/>
          </p:nvPr>
        </p:nvSpPr>
        <p:spPr>
          <a:xfrm>
            <a:off x="457200" y="2564904"/>
            <a:ext cx="8229600" cy="3517851"/>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R" dirty="0"/>
          </a:p>
        </p:txBody>
      </p:sp>
      <p:sp>
        <p:nvSpPr>
          <p:cNvPr id="11" name="Slide Number Placeholder 1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F4DA1-83F5-46EE-888C-731009F51348}" type="slidenum">
              <a:rPr lang="en-US" smtClean="0"/>
              <a:pPr/>
              <a:t>‹#›</a:t>
            </a:fld>
            <a:endParaRPr lang="en-US"/>
          </a:p>
        </p:txBody>
      </p:sp>
      <p:sp>
        <p:nvSpPr>
          <p:cNvPr id="12" name="Footer Placeholder 1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Equidad</a:t>
            </a:r>
            <a:r>
              <a:rPr lang="en-US" dirty="0" smtClean="0"/>
              <a:t> y </a:t>
            </a:r>
            <a:r>
              <a:rPr lang="en-US" dirty="0" err="1" smtClean="0"/>
              <a:t>salud</a:t>
            </a:r>
            <a:r>
              <a:rPr lang="en-US" dirty="0" smtClean="0"/>
              <a:t>. Madrid 27-29 de </a:t>
            </a:r>
            <a:r>
              <a:rPr lang="en-US" dirty="0" err="1" smtClean="0"/>
              <a:t>noviembre</a:t>
            </a:r>
            <a:r>
              <a:rPr lang="en-US" dirty="0" smtClean="0"/>
              <a:t> 2014</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Lst>
  <p:txStyles>
    <p:titleStyle>
      <a:lvl1pPr algn="ctr" defTabSz="914400" rtl="0" eaLnBrk="1" latinLnBrk="0" hangingPunct="1">
        <a:spcBef>
          <a:spcPct val="0"/>
        </a:spcBef>
        <a:buNone/>
        <a:defRPr sz="2400" kern="1200">
          <a:solidFill>
            <a:srgbClr val="FFC000"/>
          </a:solidFill>
          <a:effectLst>
            <a:outerShdw blurRad="38100" dist="38100" dir="2700000" algn="tl">
              <a:srgbClr val="000000">
                <a:alpha val="43137"/>
              </a:srgbClr>
            </a:outerShdw>
          </a:effectLst>
          <a:latin typeface="Bookman Old Style"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Bookman Old Style"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Discrimin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6.jpeg"/><Relationship Id="rId4" Type="http://schemas.openxmlformats.org/officeDocument/2006/relationships/diagramQuickStyle" Target="../diagrams/quickStyle3.xml"/><Relationship Id="rId9"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4.xml"/><Relationship Id="rId7" Type="http://schemas.openxmlformats.org/officeDocument/2006/relationships/image" Target="../media/image1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20.jpeg"/><Relationship Id="rId4" Type="http://schemas.openxmlformats.org/officeDocument/2006/relationships/diagramQuickStyle" Target="../diagrams/quickStyle4.xml"/><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Microsoft_Word_97_-_2003_Document1.doc"/></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6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1.jpeg"/><Relationship Id="rId1" Type="http://schemas.openxmlformats.org/officeDocument/2006/relationships/slideLayout" Target="../slideLayouts/slideLayout10.xml"/><Relationship Id="rId5" Type="http://schemas.openxmlformats.org/officeDocument/2006/relationships/image" Target="../media/image43.jpeg"/><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hyperlink" Target="http://indicators.ohchr.org/"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80928"/>
            <a:ext cx="7772400" cy="1362075"/>
          </a:xfrm>
        </p:spPr>
        <p:txBody>
          <a:bodyPr>
            <a:normAutofit fontScale="90000"/>
          </a:bodyPr>
          <a:lstStyle/>
          <a:p>
            <a:r>
              <a:rPr lang="en-US" dirty="0" smtClean="0"/>
              <a:t>El principal </a:t>
            </a:r>
            <a:r>
              <a:rPr lang="en-US" dirty="0" err="1" smtClean="0"/>
              <a:t>desafio</a:t>
            </a:r>
            <a:r>
              <a:rPr lang="en-US" dirty="0" smtClean="0"/>
              <a:t> de la </a:t>
            </a:r>
            <a:r>
              <a:rPr lang="en-US" dirty="0" err="1" smtClean="0"/>
              <a:t>Salud</a:t>
            </a:r>
            <a:r>
              <a:rPr lang="en-US" dirty="0" smtClean="0"/>
              <a:t> Global :</a:t>
            </a:r>
            <a:br>
              <a:rPr lang="en-US" dirty="0" smtClean="0"/>
            </a:br>
            <a:r>
              <a:rPr lang="en-US" dirty="0" smtClean="0"/>
              <a:t/>
            </a:r>
            <a:br>
              <a:rPr lang="en-US" dirty="0" smtClean="0"/>
            </a:br>
            <a:r>
              <a:rPr lang="en-US" dirty="0" err="1" smtClean="0"/>
              <a:t>Medir</a:t>
            </a:r>
            <a:r>
              <a:rPr lang="en-US" dirty="0" smtClean="0"/>
              <a:t> y </a:t>
            </a:r>
            <a:r>
              <a:rPr lang="en-US" dirty="0" err="1" smtClean="0"/>
              <a:t>actuar</a:t>
            </a:r>
            <a:r>
              <a:rPr lang="en-US" dirty="0" smtClean="0"/>
              <a:t> </a:t>
            </a:r>
            <a:r>
              <a:rPr lang="en-US" dirty="0" err="1" smtClean="0"/>
              <a:t>sobre</a:t>
            </a:r>
            <a:r>
              <a:rPr lang="en-US" dirty="0" smtClean="0"/>
              <a:t> le </a:t>
            </a:r>
            <a:r>
              <a:rPr lang="en-US" dirty="0" err="1" smtClean="0"/>
              <a:t>inequidad</a:t>
            </a:r>
            <a:r>
              <a:rPr lang="en-US" dirty="0" smtClean="0"/>
              <a:t> en </a:t>
            </a:r>
            <a:r>
              <a:rPr lang="en-US" dirty="0" err="1" smtClean="0"/>
              <a:t>salud</a:t>
            </a:r>
            <a:r>
              <a:rPr lang="en-US" dirty="0" smtClean="0"/>
              <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a/a7/CEDAW_Participation.svg/400px-CEDAW_Participation.svg.png"/>
          <p:cNvPicPr>
            <a:picLocks noChangeAspect="1" noChangeArrowheads="1"/>
          </p:cNvPicPr>
          <p:nvPr/>
        </p:nvPicPr>
        <p:blipFill>
          <a:blip r:embed="rId2" cstate="print"/>
          <a:srcRect/>
          <a:stretch>
            <a:fillRect/>
          </a:stretch>
        </p:blipFill>
        <p:spPr bwMode="auto">
          <a:xfrm>
            <a:off x="0" y="1196752"/>
            <a:ext cx="3810000" cy="1685926"/>
          </a:xfrm>
          <a:prstGeom prst="rect">
            <a:avLst/>
          </a:prstGeom>
          <a:noFill/>
        </p:spPr>
      </p:pic>
      <p:sp>
        <p:nvSpPr>
          <p:cNvPr id="3" name="TextBox 2"/>
          <p:cNvSpPr txBox="1"/>
          <p:nvPr/>
        </p:nvSpPr>
        <p:spPr>
          <a:xfrm>
            <a:off x="899592" y="2924944"/>
            <a:ext cx="1152128" cy="369332"/>
          </a:xfrm>
          <a:prstGeom prst="rect">
            <a:avLst/>
          </a:prstGeom>
          <a:noFill/>
        </p:spPr>
        <p:txBody>
          <a:bodyPr wrap="square" rtlCol="0">
            <a:spAutoFit/>
          </a:bodyPr>
          <a:lstStyle/>
          <a:p>
            <a:r>
              <a:rPr lang="en-US" dirty="0" smtClean="0"/>
              <a:t>CETFDCM</a:t>
            </a:r>
            <a:endParaRPr lang="en-US" dirty="0"/>
          </a:p>
        </p:txBody>
      </p:sp>
      <p:pic>
        <p:nvPicPr>
          <p:cNvPr id="1028" name="Picture 4" descr="http://upload.wikimedia.org/wikipedia/commons/thumb/f/f2/Convention_on_the_Rights_of_the_Child.svg/863px-Convention_on_the_Rights_of_the_Child.svg.png"/>
          <p:cNvPicPr>
            <a:picLocks noChangeAspect="1" noChangeArrowheads="1"/>
          </p:cNvPicPr>
          <p:nvPr/>
        </p:nvPicPr>
        <p:blipFill>
          <a:blip r:embed="rId3" cstate="print"/>
          <a:srcRect/>
          <a:stretch>
            <a:fillRect/>
          </a:stretch>
        </p:blipFill>
        <p:spPr bwMode="auto">
          <a:xfrm>
            <a:off x="5637065" y="1124744"/>
            <a:ext cx="3506935" cy="1800200"/>
          </a:xfrm>
          <a:prstGeom prst="rect">
            <a:avLst/>
          </a:prstGeom>
          <a:noFill/>
        </p:spPr>
      </p:pic>
      <p:sp>
        <p:nvSpPr>
          <p:cNvPr id="5" name="TextBox 4"/>
          <p:cNvSpPr txBox="1"/>
          <p:nvPr/>
        </p:nvSpPr>
        <p:spPr>
          <a:xfrm>
            <a:off x="7164288" y="2996952"/>
            <a:ext cx="792088" cy="369332"/>
          </a:xfrm>
          <a:prstGeom prst="rect">
            <a:avLst/>
          </a:prstGeom>
          <a:noFill/>
        </p:spPr>
        <p:txBody>
          <a:bodyPr wrap="square" rtlCol="0">
            <a:spAutoFit/>
          </a:bodyPr>
          <a:lstStyle/>
          <a:p>
            <a:r>
              <a:rPr lang="en-US" dirty="0" smtClean="0"/>
              <a:t>CDI</a:t>
            </a:r>
            <a:endParaRPr lang="en-US" dirty="0"/>
          </a:p>
        </p:txBody>
      </p:sp>
      <p:pic>
        <p:nvPicPr>
          <p:cNvPr id="1030" name="Picture 6" descr="http://upload.wikimedia.org/wikipedia/commons/e/e5/ICESCR-members.png"/>
          <p:cNvPicPr>
            <a:picLocks noChangeAspect="1" noChangeArrowheads="1"/>
          </p:cNvPicPr>
          <p:nvPr/>
        </p:nvPicPr>
        <p:blipFill>
          <a:blip r:embed="rId4" cstate="print"/>
          <a:srcRect/>
          <a:stretch>
            <a:fillRect/>
          </a:stretch>
        </p:blipFill>
        <p:spPr bwMode="auto">
          <a:xfrm>
            <a:off x="2771800" y="2780928"/>
            <a:ext cx="3940277" cy="1728192"/>
          </a:xfrm>
          <a:prstGeom prst="rect">
            <a:avLst/>
          </a:prstGeom>
          <a:noFill/>
        </p:spPr>
      </p:pic>
      <p:sp>
        <p:nvSpPr>
          <p:cNvPr id="7" name="TextBox 6"/>
          <p:cNvSpPr txBox="1"/>
          <p:nvPr/>
        </p:nvSpPr>
        <p:spPr>
          <a:xfrm>
            <a:off x="4139952" y="4581128"/>
            <a:ext cx="1224136" cy="369332"/>
          </a:xfrm>
          <a:prstGeom prst="rect">
            <a:avLst/>
          </a:prstGeom>
          <a:noFill/>
        </p:spPr>
        <p:txBody>
          <a:bodyPr wrap="square" rtlCol="0">
            <a:spAutoFit/>
          </a:bodyPr>
          <a:lstStyle/>
          <a:p>
            <a:r>
              <a:rPr lang="en-US" dirty="0" smtClean="0"/>
              <a:t>PIDESC</a:t>
            </a:r>
            <a:endParaRPr lang="en-US" dirty="0"/>
          </a:p>
        </p:txBody>
      </p:sp>
      <p:pic>
        <p:nvPicPr>
          <p:cNvPr id="1032" name="Picture 8" descr="http://upload.wikimedia.org/wikipedia/commons/9/9a/Signataires_de_la_Convention_internationale_sur_la_protection_des_droits_de_tous_les_travailleurs_migrants_et_des_membres_de_leur_famille.PNG"/>
          <p:cNvPicPr>
            <a:picLocks noChangeAspect="1" noChangeArrowheads="1"/>
          </p:cNvPicPr>
          <p:nvPr/>
        </p:nvPicPr>
        <p:blipFill>
          <a:blip r:embed="rId5" cstate="print"/>
          <a:srcRect/>
          <a:stretch>
            <a:fillRect/>
          </a:stretch>
        </p:blipFill>
        <p:spPr bwMode="auto">
          <a:xfrm>
            <a:off x="251520" y="4437112"/>
            <a:ext cx="3528392" cy="1547540"/>
          </a:xfrm>
          <a:prstGeom prst="rect">
            <a:avLst/>
          </a:prstGeom>
          <a:noFill/>
        </p:spPr>
      </p:pic>
      <p:sp>
        <p:nvSpPr>
          <p:cNvPr id="9" name="TextBox 8"/>
          <p:cNvSpPr txBox="1"/>
          <p:nvPr/>
        </p:nvSpPr>
        <p:spPr>
          <a:xfrm>
            <a:off x="395536" y="6021288"/>
            <a:ext cx="1008112" cy="369332"/>
          </a:xfrm>
          <a:prstGeom prst="rect">
            <a:avLst/>
          </a:prstGeom>
          <a:noFill/>
        </p:spPr>
        <p:txBody>
          <a:bodyPr wrap="square" rtlCol="0">
            <a:spAutoFit/>
          </a:bodyPr>
          <a:lstStyle/>
          <a:p>
            <a:r>
              <a:rPr lang="en-US" dirty="0" smtClean="0"/>
              <a:t>CIPDTF</a:t>
            </a:r>
            <a:endParaRPr lang="en-US" dirty="0"/>
          </a:p>
        </p:txBody>
      </p:sp>
      <p:pic>
        <p:nvPicPr>
          <p:cNvPr id="1034" name="Picture 10" descr="http://upload.wikimedia.org/wikipedia/commons/thumb/e/ec/CRPD_members.svg/863px-CRPD_members.svg.png"/>
          <p:cNvPicPr>
            <a:picLocks noChangeAspect="1" noChangeArrowheads="1"/>
          </p:cNvPicPr>
          <p:nvPr/>
        </p:nvPicPr>
        <p:blipFill>
          <a:blip r:embed="rId6" cstate="print"/>
          <a:srcRect/>
          <a:stretch>
            <a:fillRect/>
          </a:stretch>
        </p:blipFill>
        <p:spPr bwMode="auto">
          <a:xfrm>
            <a:off x="5292080" y="4221089"/>
            <a:ext cx="3851920" cy="1800200"/>
          </a:xfrm>
          <a:prstGeom prst="rect">
            <a:avLst/>
          </a:prstGeom>
          <a:noFill/>
        </p:spPr>
      </p:pic>
      <p:sp>
        <p:nvSpPr>
          <p:cNvPr id="11" name="TextBox 10"/>
          <p:cNvSpPr txBox="1"/>
          <p:nvPr/>
        </p:nvSpPr>
        <p:spPr>
          <a:xfrm>
            <a:off x="6948264" y="6021288"/>
            <a:ext cx="1080120" cy="369332"/>
          </a:xfrm>
          <a:prstGeom prst="rect">
            <a:avLst/>
          </a:prstGeom>
          <a:noFill/>
        </p:spPr>
        <p:txBody>
          <a:bodyPr wrap="square" rtlCol="0">
            <a:spAutoFit/>
          </a:bodyPr>
          <a:lstStyle/>
          <a:p>
            <a:r>
              <a:rPr lang="en-US" dirty="0" smtClean="0"/>
              <a:t>CIDCD</a:t>
            </a:r>
            <a:endParaRPr lang="en-US" dirty="0"/>
          </a:p>
        </p:txBody>
      </p:sp>
      <p:sp>
        <p:nvSpPr>
          <p:cNvPr id="12" name="Title 11"/>
          <p:cNvSpPr>
            <a:spLocks noGrp="1"/>
          </p:cNvSpPr>
          <p:nvPr>
            <p:ph type="title"/>
          </p:nvPr>
        </p:nvSpPr>
        <p:spPr>
          <a:xfrm>
            <a:off x="395536" y="0"/>
            <a:ext cx="8229600" cy="1143000"/>
          </a:xfrm>
        </p:spPr>
        <p:txBody>
          <a:bodyPr/>
          <a:lstStyle/>
          <a:p>
            <a:r>
              <a:rPr lang="en-US" dirty="0" smtClean="0"/>
              <a:t>Main health-</a:t>
            </a:r>
            <a:r>
              <a:rPr lang="en-US" dirty="0" err="1" smtClean="0"/>
              <a:t>rieght</a:t>
            </a:r>
            <a:r>
              <a:rPr lang="en-US" dirty="0" smtClean="0"/>
              <a:t> related Treaties : ratifications</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descr="data:image/png;base64,iVBORw0KGgoAAAANSUhEUgAAApQAAAEsCAYAAAB9viO5AAAAAXNSR0IArs4c6QAAAARnQU1BAACxjwv8YQUAAAAJcEhZcwAADsMAAA7DAcdvqGQAAD7bSURBVHhe7b3hkfQwcmUrN54X64DMWgvWCjkgC/RDfsggvUlO3p7b2QkSZJFVrKpzIk50EUgkQADEh5iZXf0bAAAAAAAAAAAAAAAAAAAAAAAAAAAAAAAAAAAAAAAAAAAAAAAAAAAAAAAAAAAAAAAAAAAAAAAAAAAAAAAAAAAAAAAAAAAAAAAAAAAAAAAAAAAAAAAAAAAAAAAAAAAAAAAAAAAAAAAAAAAAAAAAAAAAAAAAAAAAAAAAAAAAAAAAAAAAAAAAAAAAAAAAAAAAAAAAAAAAAAAAAAAAAAAAAAAAAAAAAAAAAAAAAAAAAAAAAAAAAAAAAAAAAAAAAAAAAMAp/Nd//df/nmmmBQAAAPhMugvQ1WbXl+H9eL+z/vd//+epdn2Ey2ABAAAA7kZ3cdnyf//v//fnWdbnrfJwrS5UPzKH/osaM3JPrOwufWfY9bXl8rL/wH8DAAAAPI16OXG7i1u90I2ej6o8M+YrrL7D7KWti5N7YmetOR9xaw62XCYRAAAAYIvuIiG36kfOXgZr3Miu7azdpe2TPfr+td2yOeB2rK1NXUOZ1QtduZd5+TtR30FmNQAAXEV3+J55kZux9tdZ23Rj7y5I3+rafNQ6n8Nw2RgfyOgdvayrfzYawyvNobwFPu6tsyObAADAUUYHqh+2YXcgu4qp7VQ+qgtVP2PXPof8QxfjFyX8bTdfYU7nW9G9h9yqr/rcdHO1dPhC6li2noWX17pPob6jHJ0hbqYAAADx6GHZta/WC9/Wgd3Fyy6+mkNr6eKlLgTYG3OU0/jW1HWXekf99ue9ZlfwJnRr6GdOPX+y2cPnJwDAbekOuDCr/1DjRpe2DF89QGt5PYSPqBxuFxfmMBa6+lAXBZzX5y+n923xd5Hde87UhZkWPpBuvat+HtXzKdMAALwPOsDWzNAhXZuwHpBe5y5Jkq5+1u6Adj3Wza5/ULkuBHhMn+Mwp/ftqe/VWecgm662zRD4YLp1r2YoAMD96A6tMKsXuvowq/+wFuN1XX1QY2RWD3PoeXRBXLs4yky1SdfW9csT/lVzVOctp/djqO/n7x9m2ILHVTMEvohuH8gMAQB4HfVg8kuWfmfor9gs+sUj9V7e/d5yKzbeRXpZ/e1lYeSdwdtIXRZw3W7u3Jzij+Eb3vFZdHMZZvVHoHfS+SX9faXHV5dkAABnUw+b0QG1Zab7deh5nf8O9LymH5hbbY6Me3YcEbeXLs9eu0vXp9vNQ5jTCl9Itx9mzOa3pBuvXKvXmThyJtZjlsHclG6cXRkA3BR9qP7R6ndnd0h5XfesnFu5Z4wcQfzWWEbj2WumfhkaR3fx+nR9HWROC3ww3brPfNfZ/HZ0Y3X93fz9avlVRl851NvQzYHKvNzLpLf3MgC4CfUDfcSab+mg4PWKqWV+qKhez16n3yO7mCgLI+8d0Hi6i9enqneu5pTAh6H1rd+kymWG35I61lDvcSd9fDn02+FjrGMemU3bdXAzDADOoPvIqjVuaWh43SjmDEZ5u779b/09souJsjui8XUXsE/R10Hm68OH4mv9Tpeeio9Z73EHfVzVHPqteZdxAnwt8ZF2h0+ow6Yry+a7Ufu1PDXGzZDhoe3lYYYv1Dqv7+o6M/yl+Hi6y9i72b2Pl+Vrwwfi67z1/d6BOr4t/Wx6pt1YHjFff0iNrc9n4rmv6gMAdqAPsTuMOv3jXTPT/+T3351LcNLVd/0r1sfnKkaonddXvb3HjMoz9UvRWPxy9i5q7Fvmq8KHonWu31hWn4b6kVk8RW3rY72jdbzuWnxXF3r7NT1+1D6n9DCeq5ohAPBs4gP0j75aP9Yuviv3+GqNy6H8sBavNqFia7nXC48bxdf6LmZkdvMSNIbuwnZ3fQ478xXhQ/G1rt9bhpyG+ui+6wxZ8DKPGZUr552869g0rphDpysboRxHzTQAcCb+kXUff6gPcCZ2y1GOeF4G1ODx+i293ssqUe79ydp2FOO/a5zKZHb5VNS3X9Dqxe2OjsapdwjzFeED0Rr796RvKkNOo+tHahyu2rhr8aHnxF7N1bIoxqi8Q7Fd/hn39AVwKdqMn7Yh/b3crF7o6sPuo91r5MluWtRXPv4ay1Yej5WKrWVHrbncHMZldH3K7sJ2B7uxhl1MviZM4nN25/nT+rr1e8rQw9S8VfXhMWpT9XbuVj3+VvO1LNA/8LlT3Yyec681Vw7lD7Nxz6SOyc0QuCPdgo025IyZ9mWcMQ5/nzX9452xts/uVhn10+VQWY3z5y33xKu/zhzS6XR9Sb+ovdpufOHoHZaXgz90czVrprgN3Rhlhiwx+XMKte++T1d512K36rba419jvu4yZxpLdS0u1vwV+BhePRZYoS5S3UyPWvOvmUM6RJevmqE/sfn457lDMVt2czCj58guf/CyUR9b7c+y67uzaxvmkE6hy+92F7s72I01zNeCpJsj1/fa2p6TnnPp4Ob42N2sHhIxmpuRyjMT26mxHG2P76n2zSP43lkzw+Fd0MJ1G+cV+mZyc7gLXX3nnvxr9dntQlfv+bccxdec2d30u45UjiWZofq1/utvLwt9/CM93o1cZ9Hll91l7m76ePOVvhK9v8+H6/up7jPV/du//8cvFT/rMpATOSu3cvi7dmb4r359jlzFK2amTeeRNvje+l7Zo+/NLm/V28rIATegW5xuEV/paEx13LKLPduuX6l5nY2fUTn11/X8Xu/91zHoOeIdr6/tMuQnJh//jEd6jqrHZZpL8f66C9yr9fGFOeyvpc5HuLaH1uwulDXXmr9yTbAW73W1fq0u6Or1uxu39Dbunli3a4d41DP2ludYPhZ4Db4Q3ULdwTuPzfW5rHOr5/gbeN2aGf6HLrY6GqP/Dj2fx9aYNRRXrfmqXZsw0z5Mzdtd5p5hHUc1h/v1+Hz4/Izs9lG9QLoe5/twVm8fLoMuqM7js+oXqttjHYee97jVLuo1vlouvRzxTvo+DZePDZ6PFqBbpFd6xzF1av5GdjE1R7XGb9nlGKk2WvsuRiquw9sqp+t51qztMv1hlKe74D3LM9/nm9CcaV/UvTJymefmItm5J+9IjTOH/YPK3Vre5Xu1daxdnfQ6xLuq/Rp7Gl6AHxpht0jP9A5jONuz5/eRfN6my6Pn3B4toxiVK9eMalPNlNOoXXfRe4ZHx/3NaM5C3wt1j6wZ8d0FUnY5VdbVbRnxOfwflMNzquwO1nFJjT3s2iG+o3Vvu1EOJ7E2wbW8W6hn+Mq+r/YO7+Zr3JnbYRdq2/UnvY/OLibTTxHx3UXvbL2fo2Md4fmUs/tbjfJ3o3uPumdmjHbdRdId5fa+Zz1z7M+0G3PYxSLe3a09PKpT+XIIwTFGk+sTPKp/tncZx7vr6+pzWsvd3C67ibbe98jaj569zuv3Em398neWPrZqdv0wo9xd+WhewyXZzanv0L3Tmv6+bneZlFHf5Qp/2q+gmC5PV4aI1+nfozsbm581HKVOaDfx4VrdM3x1/5+or7vs6nKrDPHYqve3prepOZdOHiTydJfCI545ri3UV7Wbw5ERn+luS32vs95xKW8ukmHts1pzKt7L19oj4vnqm6vfXv02ne47XYuHB9DEblkX5Jm+uv9PNuZW+2BUr5gO1XusW/ONVGz8zdSn4mPqLoozqn2mfAo+7rDOW6fHZ5pb4uOsY/f32TLiM+WCcnQXSXern588lrOza4uI59t9f+Hy4a+wNx4GnDGB0b5b3Gf56v7fUa37llpfOdN+2RTGqDzwdj4+9VHLVJ7NTyXydhfFWfUeme5pqF+3zpebzW5NHXPV32+kYjPlv/Zhc3ns3NuP7GIQ8fnG95ifPzyDehiuLUAXG3YL+UzvMIZPMOYxl7rF1zyLfujKPb7WOR5Tx1P18mx+GsrbXRa3VNsrxnUEH89dxrRGHa/Uevu+WNPbZuqf3N2lcUu17fpCxHv78+3D89ma+LserBz4x9UHt7X2FW9X2/rzbFxQY+sYPWZpcBGRv7s0jnzGmD4ZzZ/WWuvujspd5cm0C8tzc1Hc40zfiLhPfa+yizlizRl/8ziAO+CLc0fvPLY7q3XNZd5N19Zzxt9Rn6rT76VxwWPX4s5GfXWXx85njeuVXDH/yln3SOdW3NrYlrrmorjlnvEh4r/Ut+OuxdS6PXqeMD/7hfoMN0AL1S3mGSr/0X6uHNunGnOWy3spM2ujdZ8Z02zcGaiv7hLpPms8r+bM99Tcdvuhcyt+bWxLXXNhHLnVFyL26tvJT2+hfk96ruV79PbZDbwTvoBht8hHrHmVuysPa3vFduXYG/OVy3opa2s2Um0yxT8vAy9GY5LfeqGcYXYufD67fVDdilOuTP+Lpby5OFaVo8uPiOtufYNe789drrCr93ZLYngf6uLF37XF3qPa1xxeLutYZvSc+NuYn5jTZ7BnLXz91Fa/nVH5s1D/rx7HHdkzH5q/bi9U98R57u55ZMQFXtb1gYj/sn4/a9TvSs+d2eTPtwxvzGhx83F59s01o+dQe5WpPPDfa3jbUPlqf172zcY85NRdzpE5Xxuf8sXfZ74HzLFnTbSGdf2l6rZiOrOLli6+2vWF+Cl2e17O1Nc8+Wmt0rXNqh9mc8GHog0lfZN5mW+iMJv/tM/HU1DONX1M32Sdh5yySzg6z6PxqazGZTW8GXU9XdWtxcgam+l/4fVdjnCtDvET1DeQn8UvVL5Wv2aG/UH13ThkhsK3UzeDP8dv30TaSKqrbc9GfYysY/s2Yw5yqi7h6Dyrjdq7NU5ml3AhPtc+9yo7gtqP1tPrR3r8COVxuzy1DPFTjP2dn8NTWPvOMmSJyZ8AY+pG0uaqZvildP1qTD7GbzTmIKfpMq6eZ61pdgcXoTnWfHcugTvp2npZ/O3WXXpbb+fUcj1Xu/yI76z2dm79y9n6llT/zDHBG+MbyjeOfrtLgyfQ9S3rhv8mu/mQOXWnEPm6/s/yijHDXzTPozXIsMMov8zi1f3jsd5GeFvFepnX1TLEd1X7PD+DpzD7DT17XPBmaPNWs/oWdONzu43/zcac5NTtpra9en61htkdXITmuZv/DDmMciu/fmd1u4dqTEX1nTWX8nXliO9k7OP8BJ7Gnm9H32A2BVg/rDPktnRjDrvN/83W+cnpW6XGxu8u99nuGSMcQ3Psa+plGXYIz+v59LvWyaXxALXprHlGdm0R76j2bG7/pzL7rWh8rxon3Aht2JEZdnu6scvuI8B/2s1XTukfVN/lucqZccE+fE7d0fxns0Mor/Kor86lwQSKr2OVa/Vr7T5VzYfbxeF91Drlll/2fP58CrN7ZG1c9R3gw9GCf8rC+3vod/cR4Lp1L7x6LtW3xhHm0GAnPodhnVeV+dyH2Xw3nrc+e7nTxYz0sWq8tcwdtfsU9X7u//l///vHKO/a4z2saxjm5/E0os9ubHJmbK8YNzyJrcV/Z/Ruej/91savHwOO1Rw6r55DraebQ4MJfN50oehUbDf/S6IDKJ/6kF2Zymc92nZvP3ezvresF8eRXdsub+0Xn2tdD5mf1kJXdgaRsxtTeEV/8CZow8ks/ii69/OysPsw8K+ar5zGhVfNn8bi/eu3ynOIsILmqrtYZMjq9+JxI2p76Xk6Z2JGvqrtK9W81rU8qvJ1OaOsG8O363NW7eIfscvtZTI/w9OInD4O7ztD4Nv4psUffVgq18dQPxD8reYrzCkcHi6vtI4RxmiuwnphyJDVNfb23kaoXDnDLk/nntjOve33ju9uavyhr+VVvvNcXeHWfGhturozrf3E7/wcT6G+g/rLavg0WOCe0Zxovvwjwb9qnuo83nHu6hihJ+apXhKk6sNujl1vI1T2yAXkSJtQ7TSGmTweO9vmLmq8vpbP8A5zdKe1mhnH1WP1+Yi/+Tmeir/DVX3Ak9HGkVkMO4m508eB29Z918U82zqmMJcXVtias1ofjuY+myx4/CMXj0faqW+//Kzpsd6my3+2dSyyi+30Nt17XOmecZ6p3vff/v0/FvX8yvF05Z1XjtHnQL/zszwNz59FAKAPTvqHib2ap7vMV4wjl5OD7gJiLqXP+Zr6R97/oVfbWT3f0fbdBWiPR/ueVfm7vkPVr+l5wi7P1Xr/1frOW862jXrfZ+6Rfh9xb39XjW+Zk0R9eNlZRM4r8gK8NfowRtYPFq+1W4Mtcym5TJ6Mz7Hm1H9Xory7YOz5B97b7amrKs4vPY/ofYddn7N6nq6vvZ6V5yr1rt1cuIrzS+FaW4+tetvOLt/IrTZHcoZH2mwZOfNzvOQ8jFxn5gP4SPSh6AN0/YPF64y5zuX4oa5FFv8h6pRjKxaO4XPr86vn0UXCrWtenYkJ13JGWR3L2Xr/3RhG+tj896frcxX6fMjuYig9zu1iZ/Qcvj5r4/Kyapdjy0fbd0au/Cx/zsRaDgBPQh/4J+gHzZp748/WxzxjLtUPKl/LmaHwAHVOZXeB6PQ2vlbVGuPP+h2u/SPf9X+V0Z/GuuWzx3ZHfZ10WXulPp6ZcUV9t7aP6H139bMuY89vVc9y+Ygf4IwcAF+Hf4Rh/Wjfxfoe3bt4+SjmbLs+R/1GeS5Ly1pbqZhsAjvQ3IV+GaiXhD1G+26dXPXjsXru/oF3uz7lbNweI5ePfc0z+303fe41F2FdzzursV/lKP9Mvz/zmd+typYP+R/4bwB4IvogP814L3ctpqs7064flclcjiE1vsshswnsxOewuyjs0XOFvva+drXc66qzcdLjujHO2uWcUW26nJ/saJ40H90F7m5qrNXuvY7Y5ZZdvIz6/Fx/6MoA4AVsfcDf4JVzoNzxV3YxuRx/GNWpXDmrSxAcwuexuzBsqbZ1jTs9xmO7cndvTPzuxrpmtHE99x6P9P1O+hzpuZsHGfXdJe4d3Hq3R13Lv8xbQfFdHQC8gKsPibt79vtHPqlnr9NvL6tqXfS7o9ZvxcM+NJ/1ArGm2tQ1Hq3zyK693Kp3Feu55dr4qzXvHrt8bjeOdzHGX9/Vn0dGXHdhu5tao2r3Tme4ljvq8tP8wcfU1QPAk4kPsfuAv8l6MMkudmTXZuvZy9fMpYInE3PfXSRG1nVzR/H+e2Y/+L7ZUm2UP1/rzz/EMqt/iLIu7x67vCLq9P7v6NH5WeakucDdyTPWfo9r/S3z1RDlqhvFAMATWfuQv1EdUvpd6zu9jZf5cy1XG9djZC4TvACtQXeZGDnTRjGz1r0zq+fIV/pB5Wtj6nLOqhzZ3S+8D5+XtbF0ca/Sx9W9+5pq113iXu0j73XErf5Ul9vmD1v1QnEzsQDwAPGRdR/zN+sH0Nr81Di3iw9VX+de5V4PryXWobtQrKn16+qkr6/itQe6f+S1RxTjf7eMuCVvQ5RrPIrRb9nl3FJtl04Mldf5cEd9zrS9Wo2hG99elcuta3+lXf/dOK9yq7+oz20zRDnWYqNuJhcAnIA+SvyXflCNymfnTbEyp/3XvHs53IdYl+5isaXW2u3qs5sFj+3+4e/2lJfVOpnph2zFRH3Xz5qjvlXuc1Hd6m8mx5Vuje8R9W6+/ld55XvMuNb/MgcTeI74Xc0wAHgW8eH5x4y/Dzs/oKTHrqn4nOpfeL4sgovxOZ+1u1TILk7P2eUPHuOxWb2gtku5/cMfjvZWtcZk6odY62PkqO8or/Pg7snf2eU80+ijG89ZRn6/+F2l5qsbwzMc9a/y3C4to7Zyqz0AXMDaR/mN1oNKz0fmKdrkNMMNWNaj+Yd1TV9/6ReLTL2g+nz8QWWq98tJlydQbLXuL3+uRn2mOw0fS+ds/4qvc6H5qHn8ectRXtf71+8tvW3X75nWvqvdXp1VObp+n6G/R2dukVUUu5Y7QwHgWXQf5bfqh5Hs4maN9jnNcBOWNWn+kd2j749MOyRidAnRs8r8gqL6iupGdvsuVH2mOZ1R37V8bQwao/T5UNuq5x4ZcT6/Vc+zN+9s7NVqLHJrn7pdvmep/jWW3Aq7UNvODAGAVxEfYv3wv9Wz5sIPuTCnGl5MXZdlbZp/jLf8abvBKC7KuovOKKfqvJ2Xhb7v/Hem+IXqOjNkFY/3fV/HoOds9ovaNp71Xnr2+lFZp3K5USa7Nms+0vYZ+vjuNM5uTPE3t8AhPF8WAcBd0IeOj+kHHYfdPVnWxS6Ffkmcce/aKr5ro/LRxSfDFlRW7fbdWrn0fVvt4qt74vVO+Sq/iPJRLi+frZce5/Gj8s6ZmG92a168vv7O5T9M5JBZBACvxj90PC6H23uwrJFdDv2yuOXe9Y14vyRm8R+izmMV723it/ZZ3XMeF3i5q3ZnG7l93P4ebtTlEH94ZFyzbRUXfzs9rivHv8b8jNZvNH8qXxb+ATz3GfkA4ES6jx+35WB7P5Z1ysuhfs9Y11ftf/IMiLrRZarS5dNvldf9J2usx12tj0P6JXLt/RXf5Z1xq63y17ha3sXgXzVPWrtaLkdtzsDzn5kXAE6gHgC4rQ5JmVMJN2ZZJ78g2oVxy26NZ9Y9YmQWrRJxa/9pXlj3YFb/UOOeofrs3LpQR12Xc1b1M1vudWsx+E99nnLJFtbKa/usOgXPf3ZuADiBegjg2JgrN6cQJtB8vWLeftZLF8RyaVzz6Hj3ttMYR+283s3qX/Xd3r1K76/+DnN4LWeNVX115bWsOmqL/5ybXKpfrJX/mct/kNUPo9zqJ4sB4E78OQRwqA4zDrTHeeYcLn35JdEujSOvGF/kHJkhf+hi3RrT7durXOtPYxvhbTV213PNWNvV37XeHZV/u5qzXLJ/fkcDFCsXMkeG7OZXPhtTVgPA3agfLI7VXOXUwZuwrFleEvV7pGKWuAcY5VC5/+8Ns2qI2mztQY+7QuWvdrGh6nN4v9hqv1XveuxIxY3aqBx/W+fIn3Mpf+GxniOrp1COM3IBwJPpPlz8q+Yppw3eCF+35XdzgZQZ9kMXs+XWnvHYLFplNt7j6hi8rJbP2rX3sk5vX+3iq2uxszlC5Qn/53/+55d78nyrPn9hbrlfqK62y+opuhxHcwHACxh9wPgvddDllMGbonWcWcuI6fbCmt5mpo8z8ffy30JlXu5l/h7uqG6tzZnWfjTePf0rNi6Q//3f//nHKPd4XTa97FvVXOeWGdKtx0w70bWXe/IAwItZ+5hx/lCFe6N19LWsv2W3D9bs2njuM/DxyayaoraLv3XM1bUY5erqztL7ONqf2uiiGHaXSlnbf6sxb8vGmaBbm1F7xVa9rdrLbAoAd6f7mPGfcqB9Dr7Pta719yPWHPGcXZ+GxiqzeJVRGz37mKtr9Vttz1B9PNJXbVsvlf6sC6X//kZjzsLcKpv4Oo3aqrz20T3rt8wUAPAO+MerD/zb5SD7HLb29aP7vrZ/h70TY1x775n6rvxMH+mjG79fHnVp1G8v++bLpBvzl9tlFc11F69y5eusddkUAN4d/8i/UQ61z2F2Lz+y37u26jeHcUs0xm7ctbxzJuYRZ8cxsmtbL5SdXCb/ZcxhbpdNulit4YzZBAA+kfjIu0Pmk+Vw+xz27N9H93rXXnvJzaFNc7TdFsrbjdfLttwbv8dHcq+9i18q9dvLuFT+NuYxt82QLkZroHXwZ9UvgQDw+fgB4NYD5xPUu+WrX8Yz+vhE9s7bkX16pI3bta9l8SxzqC2Kqe2y+mHiwqScUv2oz1m9/dkeHU9X7kaMLpFerrJa/s1qfXPr7EJtlUdlSyUAfBc6DPxgcVVXnYm5ixpnvjJ8ALP7Tmsvu5g9KsdWvqjLof5h1E453WzSMoqJsrgwxd+13KH3v+Xe+Bn35Nwz7rW4mfbfpOYqzC00zSNtAeDDiIPAD5aurFP1HuNldzLGtrwsfASze+2KPamcM7kjRubQf1hr73WeI1TbcBQT+oVSfzsV39W5MzFHnOlfMXvGsBa7N9c3GPOxbMydaC6PtgeAD0OHqw4FPe/1aLu9Rj8+Zn/ujLrlReEjWFtrubUnjno0r9rtGf+ecld91TJ/rnZtqlv1Rz2739n4iFPs3j4+Sc3D8nEBADyCH6pZdOhSWdvE85E8odp5e+XLIS5jzJ/Lb1dt1C7D4AOo61vdqn/ER3PPtD/Sh7eJ32vPa47ilMPt4va6lWdvX4/E72n3SWoOwvzEAACO44eqP+9VB5O3n83lbTWGzqjbIuI8bxbDB+BrW/dNrbvCO/ZR4zUXR8bqbT1H/M0lWFD5o3o/1S5+zT1tutij/Vb1Pzmo/1vWu6r3zqUFAHgMHXw6WM48CNdyRZ36PBPv84r88Fy0T+q+0fOzfEafe/vwufDfZ6mcuRQ/nNHPWePdm2Ot30fGFJfIcPR8R+Ndc0kBAB6jHqA6YGr5I3Z51M8VeH9X9gPXEms32ju17Bk+o98jfWieZBfzqJE3l2XhzL725lH8o2MYtVd5ra/lXlcvjrpMRoz+ev0d1Dvkkk5zpA0AfAl+2Plh4eWPOurjCuq4r+4PzifWbE1f32f5jH6P9BFtctoWrhhn5Kz9BCrv2sy6t/0ZfUrlcrdiap1fJuvF0uNr21cb48llBAA4jzhcdOD5QXPWIeh5PP8VRP5Rf1f3DY8Ta6T/yyaddX2f5TP6PNpHtMvpO+2b7fR+nChXv/qt5y33xnblZ6rxeF9eVtUl0i+TqtOzyvz5VWpsuXTTHGkDAF+MDj0/PFT2qJFHZurL8DF7f/r9jDHAfmJdukukq7WNv/r9DJ/R19E+ol1O4cJVY428Mrv6hcr9b5dHKldXN3Jv/FE1tmoX645iZto+Q71HrA8AwKXUA+fsg/BZh5nG3fX3rDHAPLEm3eWxs+6nWnaFd+8j2uZULlwx3sjpZld/UF2Nr7n82d2qW6u/Qu9zq+9R/bPHPDLGsSwSAMDV+MGZRT//MNTD6YjPPNBqX3qPZ44B5og16S6U3R5yfU27+rO8On/4aB/RPqfz5zs+W+X1vkSUySz6hdevqdjat1yru0KNy3+7NdafR2WvMMaxLESi8ecjAMC56JDpDpoo6w6qWUd5n0Xt/9XjgX8R63D0Qvl//t//Lmo9u7gzVP6r+ng0b7TP6Vy4cpzqy/+qP69/BOXznFLlz3DUZy0fxdSyZ6tx5rQuaFy1HADgdLpDKNBBdNRXH2C1/1ePB/65BvUyeeRC+cyLZVf+qGfkjRw5rQtXjlW5vY9aLnM4u/F8r7SOQc/+txunyru6Z6i+czoXNJZaDgBwGd1hFOhA2uvVB5jGW81quCGxPt1FMuz2UDXi6oVSzubYo8bmdnXeZtaj7dzIkVP7wxl5q6P3HJXlUA7hffnvZ+p9agyux3aeHTdr5Mpp/EH5uzoAgEtYO3COHHpXHmB+SNaxqSxDW1S/FQfnEvPdXSh9/daM2O4yKaN+T741I8+//ft//LHr40i/e+P/GPzjb+TJ6V14OO+Kek93LS6HtJut/Ffr/fpYpMeOrHE1h/Q6j1/T27s5fb9YqwOAAXw41xHz2h1sWz6yHqO2WmdZy7xv1W8xGwfHiTmul8mzL5RyT85qtA27y6Tb9aG2tbxTsXuM//8PR+Y0L/Pc9XeFa31FXQ5pN13eKHvGu6mfNbt2VY/1tiqret0oTuVhTtUUe+MBwDjy0cE6MZ/1gNvyyMEn1X4tR1fn7T1HjfWyWgfno/nu1FptGbHdBbLzSO6wuzx2ruWe6Xurfo/LuJMz82456svHc5SaO56vfDflz+7/nAlH+1c7td3K4fHeJsyhAMCz8Y8yi+AgMYf14Jtxz9x3fTyydtFWKpdU/RIIT0Hr8IiRo7s8jpztc9kLzaVxy638US+7ulp21MiV07xwZu6Ro3eqY3kE5VPO+Fv7PMuZcWssXfuRXbzyeJ2XZXc//eUjALwaPsrHifnzA3GPs3Pf9XHGukWOTtV5TPyG64g5rmu8x2jfXRzX1NqO+o7y7rI44yhnp49DdnFHjFw5xT+c3Ue1y92N40yuep89447YmXEobi1WdYrLLn5QeVcHAC8gPkZ9tFkEB9A8HnFm7rv8s2t2ZG2jjav+wgyBE9EcP2Lk6C6NM3r/WuewuyjO6jlnPdJmxuVdCmf3FflkV5fdXsZV75Ppp1kbh3KOnrvy+Jupf/A2Xf1ezsgB8PXEh8THdA5+yO1xtAYqH+Xt2pyB8nZ9q0wxcB51ro8YOboL44w/69pcDo945H3OmIPO5b0aHukv2rpdTKj67PIy1saw10fGq/cd5Z0pU3mYaX/w+K4eAOAj0CHoB+OsaruVQ/XZ5SG8H89Vy9ccxS+J/oH/hm1ivrr13mPk6C6Lsy5r1lwO93r0Xc6Yg5HLuxX29hfxspb7sxt12d2lrI1hj3q/THuIbiyj8anc/9bfmfYHlXd1ezkzFwDA6fghpYPzqJ5L+eJvdnUYz5lFLXvqu99b7eGfxDzVtd9r5OguirMua9VcEPd69F3OmIORkXt5v4L3udb/3rooC7Obp7A2xhnPHO9oTroylXu9l4WZ9lRqf1kMAHBPdCDq4NprtPV/8FWW6eFGaK3zcRda20eMHH5B3Osy9uaCuNej73LGHFQjp/Iu79dQYzo9Z2eNz9RPZWacI88ccx2H5kS/vW6kx6l9pj+NOpYr+gAAOB0divUQmzHa6B98PWfa2/NOYz2bPe8esW7dAzNGu3pJ3GO07y6Ie31k/F35I9acyzs2PNJ3tB3lfSZH3uGKsSun5/dn73+kx3mO7OIUah9ZDADwPvgB2dkdpPoHf8bs5hbcbTzPZPbdI6673GkfzNrlmXUZa3M53OuRcYfR7mjbNWvO5T0Lj/bd5XwFe99B753NT0N5PXf8Vp91HCM91ttnyoe5IicAwK2IAy4c/cOvQ7ZTbTPVy7nbeJ7FnneO2NFa77XLI7t4t7sg7jFydHtyy6Pttuzy/ryrcaR/5am5Xs3su7xi3JqvbjydNVbPZ43d852VEwDgduiQqxcCP2BdxctMcwvuNp47EXPja1zVenZ1s3qO+NtdBh818nb7csZH2q6pvPF3ZC7Dz+Viy9rujsy8yyveQXPXjUcqxmP9t54z5UMor5tVsAFzBfCG/Drs8h9uWQ/gsw/cs7jbeO5GzI9f/vR7rWzGaDfKVy+EUm3WYjojXvtvj0fbzejv0tXpr9agxrjKsyzYzdl6l/AV76JxjcZXy+O5axO/M+VDKP/IDAMA+Dy6Q0+H7NmH7ZnccUx3wtfT9QugXwi37HJUo27rUuh5atxIbz/jkTazbuVWfTd2lclcqregvkvnFe80k1Pz6Wo8dYxVj810D6H+OzPkpdxlHADw4cRhUw9cHbZnHkQcatcTc6xLXtUvgN3vzq36UPlHl8mq4tfituo798bPOjsWxVVzaXbxSNsziTF07+qePc7Zd1ecYv3Zx+ZjreXxd0l2Aup7ZIYBAHw2ceB1h25WP4zy63B1M2STPbHfis+rX/hGcy/9gujtRnWdns/30VGP5Hm473/gOfbkU2z8zeWYpraJ5yN5rkDvNfLscc6+u+JqrMpGY/W62vYoyqP81TP7AgC4PTr4zjpsdZi6XfkSDKdS59jXtRr1owtiV96pfvS762ePyrc318N9P3ihlLkMQzx2ts0rifGN3jlDTmN2PhTXxUZZN9auLJscpo5BzyqrzwAAX4EffkcPQG+vQ9utF5FstrTLnwveRnU1BsbEXNV/QDs1v74m/uxlI2ts18+s3n5PLo2lq5vWLpR78yle5jL82cdh1zbDb0k3Znn22GfzRdwoVnU+xu45wx+i5lHuzgwBAPh8fg4++9/DZdUUEa9D2w9vXTT84iGj3GPcriy7gglivup6dNY5lnWd/FllXVzXx6xqr9y1vtPj6u9Rjlo3225LtduTI+JyyW5L9y56xww5hdl8M30r5qrxdvlU1pkhMIA5Avgwfg6/lUvlT0whyuo/OLpkqN4vH3uMtsoD88Sc+T+meq7r1JVVR2vizzXPXpVTv2t9tcb8PAdWJlWn37/KpdXv9Ui7aJPLdVvqe2nM8fcV41e/W31H/RXzvNa36jzGf38qR9/v0+cF4OtZPvK8UG6peP8HRwd4qMuGLh6PqP5gnro2W8+d3fqpzP92bWf19mu5ok6O6hZK3eKovNjlnnU0ts6Iy2W6Nf4+ej+Vv+Id1O9W37Nxe9jK531WM+SrYR4AvhA/CNf+MfH6zqj3i8gjqr9lgDBFXR/Nocr998io79ai/u3azti1HeXb6ifqj47lkbZV5VrLF3W5TLfH3yeLfvbWM99DY1C/a32fPa6t/oTiwndc61fBHAF8AX5AZlF7aHZGvV9EHlF9xd8cBmxQ18fnUHp9Z8R0a1H/dm1n7NpGWWeNG7knVu7tY9afvPafkMZzLtHb4GP+eacXvMur+t7qS+OSWut3Xe8rYT4AvhQ/JLNoIZ790Oz0tqFfSvbq/cXvHAZs4PNf10XPIyNmtBb1b9d+pOJH7fbmq0b7Izke7Xfom18mO3yuznyn2VwR98y53OpL45E+N2GGQVLnhHkC+HLiANDBOWPE+8Vk1toPh89+RnPoZdWoH62H/la7PK5iRvEzOWY9kuvM/sOaL55zSW5FjGvP2Py9XvFOGq/M4kuY6cfr4rfmZavdO/Jp7wMAN0AH5x79kA3rZaVz1E/N5eYQwdDc1PnzOXWjbrQeMlP/sJWvK3dnYmbVGLu6Nc8aQ5cnynKqboXmKh83Ufwr38fHcNU4Iq+vXe1n1LfKuzr4J3VumCuALyYOAP/Hco/RtrusdEZs19eo7L//+z9/2uRQwfB5q787fQ3CTDMkYpTTc9eyzq24mTwR43Yxax5t53btoyyn6Hbone80Rh9TN64ou3J+1a/34f2c3R8AwNfSHbazRtt6cRwZsdLb+7OXx4VSxnMOFwzNn5tVv1irGxHxdU1q2ci1uKjTfqjlbrd/PM7bVv/nf/7nx63YXyajPqIsp+e23G2MdR7r+K6a58ghu/xn9PHtMIcA8IvuwJ012nb/8Et/9jbdbzfK64UyzCFD4aq50bx7/vjdrVm1i4uy0V6pdZ0eE7+7/LPlKvupC6y+GjE5BbdF75KPt2GZX5tHH6PXeUxW/6G2H6G4kRm2i6PtAAC+gjgk64G+x2jv/+j7P/Zdbi+L36MYLpT3Q2vQrVlVMVo7WffKI9bcte9qF6tyf65G/TIBN8ffL4tuQ51jH+Na3RG6fPr7aG4AAGioB+9eo/3oH/ouPqx1XWyU+WVSZTlseDHdmnVGXOj7wvfJo47GMTu+cCs26vO1b0+M9Y7j1ZjqXHu516lc1OcO5fA8ylWfswkAAJxBd/geMXI8+o+9xtJZ43L48ELqGq1Z94Q/P6r68D3ie6Urr67FKX++9u2563h9TPG7m2Pp5dlkiGJqW88xKl8SHER58xEA4HvpDtlZdZi63T/0XdtQbfy3l20Zcfka8CK0Vsta/Pt//BjPdR90v89S4+hcq3NHcVGer/tW3HncGlud83j2On8e4XFhzVXL3SjPNJvUWM+dRfBhsL4Ak/iBGHYH7ppdO89X60bOxlWjXb4KvAhf63qhDEeXv678qJGv2x/hWl21i42yfNW3485jj7FpfKN5ry4NG6Kua1NzVj1WebZcOkxG5QAAH009+JbfzQVAdgewuyf2CtV3vg48gTrfP2tg+8iNutEFsCs/YuTq9ke4VtdZ4+M5X/Utufv4Nb7ROkX5zDuM2m9Zc6u/kRn2w1odAMDXsByCzSUg9IOyO4jDrfor9fHJfC14Isu8N/tHRv3oEtiVHzFydXskXKvr9Pj4na8JT2C0VlqHtfUYtd3Sc8bvtT46ahs9q8zrAAA+kuWgay4Arh+O3WEcrtVdaR2Xnt18VbiIn3lu9o4bMfUC6M+PGvlGeyDUHplR8fE3XxOeSLdeWscMaenabVnz+rN+e1llVO/l3k81w9+aT3kPAHiA5SBo/vF3I8YPX/12R+VXGH25XXkXn68MF7DMb7N33Ijxy59fBs9Q6xz6+td90NVVFZuvB0/A53y0Tl6v3xXVde2rXR61VZ2r+iXQ8HpH5bVPr6u/AQDekuUQa/7xl1FfD0P/recad5Xq0/vryjqjPl8bTmaZ27JvpJ7r5c+fHzXyaY31e+RWjOrz1eDJaO5Ha6T1WVujUdtql8PbjurdLP6Fl9f4UZ368/oZjrQBALiEnwOpuQzoYHVr3Vrsle4dg2JG5nTAQZY5LHtIlz391rN+n6X6kN36V7s4tc9XghegNejWR2ukv6HaLI2TUdvqWjv9rjEjIs7N4j/lUnXqz+1i9/JIWwCAQyyHjl0EugNuTR1cXd2znBnDTH2Y0wIHWOavXCi7y19X/qiRV+tY13ZkjY3nfBV4IVqHtbWMOo+Lv0J1Iz1HNlmYjRM1vpphv+J87Mo/ssaHmXKao+0AAHbxc9i8+YXyTJf5gMPE/HUXPrlVf9Sj+9DbxO98DbgJozU9ulbRzs3iH7w8/qqvrdhKLVdsWN9lZBerHJl2iiNtAACm0WH1c9jsuFCqjexi3tl4p5wmOEDMn1/y/NkvgWcaubu1nFFjzOFfyjP7+hS6tb1qDn199NvLzqDmre8mt+rCTDlEcTOxAACHiAOmHlD+PHI27t3VIRzmlMEOfP504auXwDON/N06zqqx5vDhZmh9fL2y6lTqPtDzVf0Fyu/7Ue9Yy9zRmJTPzSoAgGuIg6Y7qEbujf8UOZD3o3/IRnaXwkeMnN3azagx5dDhpmidqll9CjXn2X2M8kVZty9rmatcyufP7tKBMSp/BXcZBwA8iA6W7rDq3BP7SXLo7SfmrLv4hWt1R31kb0Zb1vi98PXu1u+ua7o2riiv+9Kf11RO5ZdL4oaZmGfw6v4B4GTio+4OKXcm5lPl0DtGzNvo8teVjeJnjfbd+s0YbXPYcHO0V+p6d+VeFmaKl7E2Bo3Rx67f3bPKwkyxC7U92h4A4A9xoNSDqjoT88ly6O4n5qy7+IW1Ts/xd63dltG2W78t1W8OHd4ArVl1tLZhNj2FrZx7+lRs6OMevUeNCzPVLrztI3nO4tX9A8AJxIfsh1fnTMwnyiF3nJi77uIXRp2s5f48o+fq1nDLaJdDhjfH98Jevf1srojrWKur1Jzak/orM3xB9Y/uX89df8dfAIBdxOGhw2nkTMwnysF6nJi77gK45Z52dV/Gcy3bMuJzyPDBaG+MXItZEvyD+K195+Vnotxbe9Rj1CarfjEqF6Pc+fPrecVcMP/w1sQG9gOsGvVSzzWmOhNzd+MdcopgBzFv9fI34552a/sr6mRX70ZMDhu+FN8vWfQLrx/FnMlsf1Hn+7hr47+38LZ72p3Jq/oFgJOIj9j/kR2pA0e/R/Ue967G+HN64AAxf91FcMs97db2mOrWYmTE5LDhi4l9UPeCyl6xR2b69PG5Wb2bM3K8K9/4zgCXEB9T94/tSD949Kz/U45H/8853sXlXeAhYg67S+CW3m4rx9Yei/qtmFBxOXSAH165L/b2feY+Xst1Vh9341PfC+DpxMfU/WM7UvHxd/kQ7TL5zhfK5V3gYWIeu0vgltpP1S6uWz+pes9Rn2t5Dh3gMHVvPbKvHm0vzsgBALCLOHj0D/Ksy2FVLpO6UB7J90o5eM8j5rJeAvfq+0f7qerr56rOY7bic+gL8SyzqGWrHr6Humf82VVd/B0R9d2+BAB4G3SQ7XE59JpLZRh1smt7J5f3gFOIuewuiXsc7RntJzmK8b9bRlwO/Rej8iDqZBbBlxN7Qfup7jE5s2c8z1YsAMAt0UE263LYNRfJzr25nyWH9rnEXHYXxBm1FrJbL7kWo/KtHDLicvjTRBuNOYvgi9mz17b2jOdif/2FOQF4A/wgm3H5sJvL48iIl12+V7i8A5xCzGW9JO7xjH1R99dMzojJV5hCfWjMWQxfQrfmUdbtrar2TjZr8Vxbsd+M5pI5ArgpfphtuXzIzcVxyz19XC2H0XnEXNZL4h4f2RfRtlN1Nd6N+nyFKSK+jjur4EOJNZZ1z6hsS7Xxth2eL37LrL4NdxrTHecHAP5BfJx+EHb+HHLNhXHLmfzPkoPoPGIu/aK11yP7ItqM2ql8K2/U5ytsErHduLMaPpRuD0WZrHWds/tklG+2/dXonfMRAGCd0aEmfw6V5sK45VbuZ8rBeA4xj/Witde9+yLi19qobitv1OdrDFFfYR3zTHt4X2J9u31zxJn9MurvTvvsTmMBgDdAh9/ocFsOlebCuKXayi7/s1zeAR4m5tEvWkfcsxc8Nn7LGtOVu1GXr/AHb9+NN1xrD++P1r/bO0dVzuziF2t9jdq8irX32MuZuQDgxuhjbw+45sK4xy7vM+UQO4eYR12w9PuIM/thLabWjWKjPMzht0R9N0Z3Kwe8J9ofYbd/ztD7yG6XfrvYsMbegTPGo/e627sBwIXEB++HW3dBPKLnfaYcYOcRc1n3x5ajC1q1rpk/d67FKGcOe0jEdONzZ/LA+7G2f65Qe1J2MTLqc5i34JHx6H3z8WP4xHcCuAQdAj+HQXNBPGLk6g7QK13GD6dwZP20h/bY5amO4qI8h7tJxHaXSHdPPngfYl1He+jVftKe0zx/0jsFn/Y+AJcSH8zPP6jN5fCIkas7QK+UD/9cjq7hVru9ebv4I2sdbeol0j2SE+7P3v32TO+452JMfAsAcIg4PH79o9pcEEfq8Kl2h+fVRr/5SnASR9Zyq82enF3s0XWOdn6BrB7NC/dlz157lTHGu+09vgUAOEQcHr/+UW0ujp3ezo3y7uC8Ug7AaziyljNtImY2t+LUJoe2m2jb7dfwkbxwH7RHZN1Ld1Zjzld5KXcZBwC8GXF4/PqHtbk8Vr1NNeq6A/NKOQCvY+96zsZH3Fas18fvHNIhon23X8OjuaPdo+OC42j+pe+dd/RZe0nzlY8AAOcQB8uvf1ibC2TV21Sjrjssr5KD8Vr2ruee+K3YWn90raNdt1flnrwRe3QccB6xBr43PsVn7S3fx/77WTy7PwB4AvFh//nH1S6O9SIpvY0bdd1BeYXL+OByZtdUe6OrGzlqMyrLIU0Tbbp9Ko/khNcQayXr3vgUn7kfNZf5uDznTwCA/cQh8ucfWLtMxl/pF0tvU/U2YXdwPqpy52vAhcyu4dG11lq6XVwYdTmsKSK+26Nybz54HVt741PUe+ZrX8oz+wKADycOk/oP7HLA5OXRL5H+u7YbGXHdoblX9enmK8ATiPnu1sWdiXG1jl15LZNRl0OaJtp0ezM8kg9ew9q++ETZmwDwVnT/2C4HmV0mR0Zc195VTHdgzqj2OVx4ETNruGed12JHdUf3QbQb7c0MgZuztl8+VfYnALwV9R/beF4OsuYCOVJtPE816rtDc+TPOOAWzKzfnjXeiu3qj+6HaDfakxkCN2drv3yq8d7s08+EdYWPIzb1r39gmwvjrDr8/B9tz90dmJ3LOOBWzKzfbMzeXGoT5nB2obZ1Px7NB88n1sr3xzepfcp+BYBbE4eU/yPbXRT36jk9d3dYuhGzjAFux571q88qq/Uja5scwkMop8xieAN83epe+RbZtwBwa+KAqpe+7oK4x5rT88bf7rCUSxzckq21CyPG40a/11SccmX38OVoP9T98i3yLQDArYlDqrv4PWLN6Xnjb3dYyiUObsvM+rldzJZqpxzZNXw5j+ypT5BvAQBuTRxSfulbDq1yQdyjclS9rjss5RILt2Vm/bryvWqvsB/AOWt/vaN8CwBwa+KQqv8p4tlG3tl/CDg0742vZbems+s8K/sBnLP317vJ9wAAtyQOp2dcJruDcSQH5nsQ6yR97XwtZ615anl2CbBwdJ99gnwPAHBL4nC68kK59+DnsHwffG3j9961ljWP/86uAH5xdK99gnwXAHBL4nC66kIZ+fYc/ByU78ee9e309vV3dgHQ8ujee1f5NgDglsThpMvkclA1F8MjKp/sDkapmBwSvBFbaztjt0fYD7DFGXvv3eS7AIDbEgfUVf/ppP8ORwekzCHBmzFa26OyF2CGs/fdO8i3AQC3JQ6oqy+UXhb64ShzOPCG+Jo+KnsB9nDm3pM6k6pd7LONceSrAwDcizignnWhlH44c0B+Br6mR2UvwF4e3XfRvpqp/+AxXa6rXRsbAMDLiUPq2RfKMOo5ID+DWMfuH8BZ2QtwlKN779E9N+r36Hi2fHS8AACXE4dUXCjPvFRu5eFw/DxiPbt/CEdqD7AP4CjaP93+WvOsPVf7PjqeGc8aMwDAJcQhpcvk2RfKtVwcjp+H1rz7h3BkNgU4ROyhut9k3WtuNn+YyNX1VcfyqJEzuwQAuCdxUJ19mZQ6XDuze/hAWGt4Jtpnfvl65r7z/vQ79Avhoyr/XdA75iMAwD8PhqsulCGHDgA8g1dfcrz/+NtdDI/4yncaofe749gA4AXEYaDLJBdKAIDjxFkn9Vwvh0e86xnq7woAX04cBldeJiWHDgB8I3H2dZfEPd75/NTYOOMBvpg4AK7+Tyclhw0AfCNx9nWXxFnvfnbG+GQWAcC3EQfAMy6UHDQA8M3owjW6MHZlbqa5LXqHOu4wQwDgk4mP/coLJQcKAMC/0JkY1guYP2f4W6CxV9/tPQDgAeKDP+MyGW07sxsAACjUM/Idz02NubtMvtu7AMADxAd/1oUyUwIAwCSjs/NdztQYp/TLZFYDwDcQH70uk1wo7wdzCvD5jL7zKH+nMyDGyoUS4EuJj/7IZTJiOzMtAADsoDtPZYbcim6M8ZfLJMCX4gfCkUtlpgEAgAeI81T/6Z5713NW442/GqP/BoAvQweA210eO3+1AQCAh4iztF4m73i+duPMKgD4VnRgye7iOPJXOwAAeIg4S+9+UXuHMQLAC4jDQPJfeQMAvBY/k+90xmo8XCYBYEgcCnv/H+ZwkAAAfD5x1od+kdRlUmYoAHw7OhR0oVwOiOYS6XKIAAB8NnHO14ukLpMZAgDwT3SBnP1PKBWfzQEA4AOJc57LJABMocthOHOh5CABAPh84qzvLpMh/w4AwC/iUHC5UAIAgPB/H9ysBgD4J35AzFwmpdpkGgAA+FA47wFgGh0YsxfKkAMGAAAAANr/ynu5KDYXSFfxmQYAAAAAvhW/SO65TGZzAAAAAPh2dKGU3QXS5TIJAAAAAH+YvVD+xAAAAAAACL9Mut1lMpsAAAAAAPzGL5Kj/x3l0Qul55ZZBQAAAACfRHfx68zwKbr2YVYDAAAAwKegS169+Ok/rXSXBgd4pC0AAAAAvAH14lj9+a/CAQAAAADWqBdJWf/TygwHAAAAAPj7X0f7xbHq/490fsoAAAAA4HvZuhT6xXFkhgIAAAAAjOECCQAAAAAAAAAAAAAAAAAAAAAAAAAAAAAAAAAAAAAAAAAAAAAAAAAAAAAAAAAAAAAAAAAAAAAAAAAAAAAAAAAAAAAAAAAAAAAAAAAAAAAAAAAAAAAAAAAAAAAAAAAAAAAAAAAAAAAAAAAAAAAAAAAAAAAAAAAAAAAAAAAAAAAAAAAAAAAAAAAAAAAAAAAAAAAAAAAAAAAAAAAAAAAAAAAAAAAAAAAAAAAAAAAAAAAAAAAAAAAAAAAAAAAAAPDt/Nu//f8UfUIQm5GN6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6260" name="AutoShape 4" descr="data:image/png;base64,iVBORw0KGgoAAAANSUhEUgAAApQAAAEsCAYAAAB9viO5AAAAAXNSR0IArs4c6QAAAARnQU1BAACxjwv8YQUAAAAJcEhZcwAADsMAAA7DAcdvqGQAADwYSURBVHhe7Z3t0cS4jW6dxmbhBDasjcBR3AQcgX9MHg7I1+QQnEdokCIlSq3uPqfqqZZIAAQ/hJc1M979GwAAAAAAAAAAAAAAAAAAAAAAAAAAAAAAAAAAAAAAAAAAAAAAAAAAAAAAAAAAAAAAAAAAAAAAAAAAAAAAAAAAAAAAAAAAAAAAAAAAAAAAAAAAAAAAAAAAAAAAAAAAAAAAAAAAAAAAAAAAAAAAAAAAAAAAAAAAAAAAAAAAAAAAAAAAAAAAAAAAAAAAAAAAAAAAAAAAAAAAAAAAAAAAAAAAAAAAAAAAAAAAAAAAAAAAAAAAAAAAAAAAAAAAAAAAAADAEv71r3/9Z6VKWAAAAIDvJLoAXa0y9GXoODruqP74459LFY2RlJMFAAAAeBrRxWVPf/vf//fybvLve+1Jvb4kG8dUUt/gbVqasTVFl74VisbaU57sf9FnAAAAgNvwlxNVeHFzF7rW+1FZnBGVKXTnMHppi+xMM7aj8jHPaG8N9pQXEQAAAGCP6CJh2utvafQy6O1ainxHFV3avllH5+/98uGAx9HbG7+HptKdidq1Tds/CT8HU+kGAICrCIvvwovciPx4kV58gtyjC9Kvqrcevk/XMCkfjC+kNUdti/rvxnJ4p0oqH8Em753aUVwAAOAorYKqxTb3BwVZZTbez9pbfUnWP6LQ3xHZ6EUJbRWtV1JZzo8imodpr99L1yZaqzzgG/G57L0b2u77vgU/R1OrhqhKCAAAMM4Wy8jfy1/49gp2ZG+K7L1KaiGRvckuBChWWqOyjB+N33eTzdGe9X1WZSj4EMI9lJrj609xO10/AQAeS1Tgkkr3Cy92jUtbMe8W0Jd2V4SPyGKoIrukkkYm6k+yiwIal65fWd6PRediiuY50pdUwsIXEu23l9YjX59KGACAz8EKWE/FtEnkk+QLpPapcpBC1D+qqECr1FZVhq5Yu10I0DHpGieV5f14/Lwi+TUorl3fYgJfTLTvXsUUAOB5REUrqXRnov6k0v1Cz0b7ov6EtzGV7maM+t64IPYujqYSapfIV6WXJ/QqWyO/bmV5vwY/P51/UjHLqJ1XMYEfIjoHpmICAPA+XgqTXLLsuZhubEvThjP92h4972nPNs3FpG3+Wdvy+yDqY7LLAuorWjtVWeKv4RfmeBfRWiaV7q+gzqnUL5POt9qIvVcOBgCwmpdi0yhQeyrhNkVP+/Q5Ye89acHc8zmS93AeB4jizCq6dH27onVIKssKP0h0HkZU3B9JlK+p1281saUR243Ng4nyjNoA4KHYh6ofrT1HioqU9kXvFnMv9ohSjER+Lrm08plVCf02LI/o4vXt0n0wlWWBLybc94Hvurg/jihXlc5N5+fbr1Ie62FEa2Bt2q5ttU/8tQ0AHoL/QM/Ix8sDOLTfbF7apKhYf33XvvLcUmST2nL7Q7B8oovXt8rm7FWWBL6Mur/um7T22v9gfK453zKPJ2mT30PZ5Ohybqm4hvugKmYAsILoI/PydtlR0L6WzQpacaOx9dc/txTZpLYnYvlFF7Bvke6DqUwfvpTNXn/QpcezybnM4wnSvLxK6o/mU/IE+FnyRxoUn6RabKK2g5h/L463URWTZtHW9twn+D7tj/oiFfO3ovlEl7FPUzQfbSvThi9ks8873+8T8PntSWvTnYpyOaMy/Sbe1r+vRGNfNQYATFA/xKAYRdKPt6cS/q/48hwpGxfC/mB8s9X8VGZjVD/p91J/tWm2PwDLRS9nnyLLfU9lqvCl1H1231jpXoaNU8eb4MVXcn2ifL6qnn3Ul6T+Pal9y78s6WE0llcxAYC7yR+gfPRe/mON7KN2tffydiWVSs/efHJ7sfXt2m+oXdPe9Uc2LZVh3oLlEF3Yni5dw0hlivClbPbafW/FZBk2RvRdF5OMtqlNq91iPklPza3m5YjaWliMoyphAGAlm48s+PiT7AMcsd1TK0Z+b6D29lzbpF/bPLldxjO9+DZs9NnbWVvtewM2tl7Q/MXtiWrlaXNIKlOEL6TusXxP9k0Vk2VE45gsD5X5bNo69kkaE8Wqa+VotUdU2yD+iGbGArgUO4zfdiB1XqrSnYn6k6KPdlY5Toc6VsHec9tOHLU1ma1vOyofS1XSuIxoTFN0YXuColyTIpsyTRhE1+zJ62f7q/LfUzE9jI/rZWOojfl4qZ9qrx9tVderoGtnfSPSmLN6idVg1O5OfE6qYgJPJNqwv//jP1lR355K2LexIg+dT0/RR9zTi/8ArXGiGLXN2en7nmbsbbxIJaXlRGOZ9KL2bkX5JbXmkCcHL0RrNaoS4jFEOZqKSbYpj0NU/+D7VFncnu1u344/elVar6esmeXi1bNLe/4ONId35wId/CbZ5XGVfPyeSkqHiOJ5FdNqW15f3iPMZk/+YxzVJoZD21pj7PmvUjR2pMg3qaS0hCi+KrrYPUFRrkllWlCI1kilZ6135kwaMw/wcDR3Velukm3K2rRkcUZsI1kuR/3RZ8rOzRn07PRUzOFTsI2LLoLvkB4mVUk3E/VHan0MkXr9ZdhM2C/x99Syf4lZ8O2zshg5mFD7O+P7Z23L75J/S2qvSrFWEcU3RZe5p0nzLVP6SWz+uh4qPU/+nFlf1DajnMhCVsWuMXbmVcy348p6qMzebEZ8Ih3xQZ8tPSsz0rMZxfVS3+oHzyDanOhS906lnEYPVlJku1rRuCZb11H7EdWY5XfTJ/G1X8f3Odh7sle03/sVk79sCvbupTG8NnY3oONFF7h3S/NLKmn/LH498pp0zlBPkZ9v62kTa4Cevfb5/l5fIuqvz0HeJvVRzdiqIj+EjmrF2drEgPehGxFd5p6gfEiCQ/Q06Vr6tbX39JvQvp6K+QuRrVcrR33O7xJPbb1ND7Pz8vG8Ip+kEvY0Pm50mbtDPg+vku7Po+uh69NSdI70fHmN2rWk/jlGQO0T+9K1wfpm5POw9xnt+eX+kp9vN2k7Qk+SntN8VuE92AZEl7p3Kh+K4OA8TbZ+LUU2PoaXt99TFKOl6lP2PrIxmV2E+lpMlcbp6cXvJBYnuuDdpZXz+SXqmpVz4c9KS1fZtlTzdFi7yrdH8d4tn2vUV22kD6Gnqp5XeA9aNJKiS96dyochOCifLF3fqH9WZ+KpTxSnvndo2dT2EmtE5uNVQg5jftFF7w4dzfuXsTXL6yZnwZ+Rnvbso5jWFvXtKds7LIbGtLYnyOdlstzzc+CH0CfKn21VaodF9BbYt0eXvTuUcwoOyTfoCXPTPY5UjsMU1TcYz6RjRIpsSvghkn100VstHedori00nsWMfr1S+6cRzsOdmRGN+LVsdOxRrcz9TkU5J0W2CD1de2e41Vfb4Ti2iK0LXK//bqU8/CFA89J91TX17apyXKbJvjJ2S36c+i592j9L8tXL3yppbl5l6NO0YoftjXXNfR+An0M0p550vqrI1tTrr/4dzCaKE7UhhK6Tfo+qUdvyWcNR/IJGl7mkXt8dSuNHhwIdl+67KeorR6WJ2nrpeD1tfFzMPMhJUpzoUnhEK/Paw8byitawpWz/cPy8Vs2xF8eP6eVjmr229/wRQutl35z/9vy3qUTfac8eTmALu6fooneX0vj+QKA1ymtbzkGr32wiar/Yqny8lsw2/16A5hRdFEdk/iXkLWjeeWy3bpE29g9mk6fLXeezp2wvjMbYs6lxJGakyBchtF7R95eUP/wOs/bQYMUCJv/ooneXcv7B4UJt2b7vyfa3vg/450MhtNoTGz/Jz8bwbbX9AlLc6KI4qjqPm7FxVX69Nn0fgM/ZS+fXUrUtzPgmzY4zGx8hdK3y9wj34YthbwMi26ToknenUg7RYUJzyuvYQfe8NFWidrX3fcrGxuXjpe3FfRkWN7os7sl8r8jrCJrPU3Lq4fM11XMp56KnjW+hvgf2ezrjixB6r+r3C/ezt/CpP7rQvVsU/OOyD25v7z3q5331fdQu8WLrclSb7HARKX50aWzpjpy+mbp+Za9t31WtdlWNI4z47WlFDITQVva9miKbI/Ix8y88B9uc6DL3BNnBQXOyfS3bPE3kqzHzb2NM66vPAWrbs1uNjRVdHiPdldc7uWL9a0x3RiLt2fVyGx3DayY/hNBfsm9H1bPxfTPSODmW4N/hAdhGRZe5FbL4R8dJPtFBQ23lNbuBkb2xfR/JadRuBTZWdIlU3ZXPu1k5T1vb6DxE2rPv5TYzTtLeWAihWPXbEfz3ZO++fUYbf/g8dAOToovdEfm4FjtqT/L+ZhsdOhQrr9cN2J5FObRUfQp35drDcjL96oVyhNG10PWMzoHXnl2NFTAzxqgtQmirvW9Q+zfvQaykqH/jB5+F37z0q5c4fZ+V+fsY2m7yuYxIDyHaKq/PTczsxWb/iq89K632u7Dx353HE5lZj7p+wVnwmrKT2NF7S8kusWkLxkAI/SX//fTw35W9RyouL98yfDCtzS2v+V0vhCPSGOZvbdae0Oce6ptk8aJDa22/rLwON3FkzXv5Wbz0e+c8YIyZPal76PbfZH17NpHKECGRvVc0FkLfoujMm0b6fZzyaXWJfEtXZTQWfCl2oEz+cmhtJmsr7n/9UVmIxexJD/Yv6WUdLuToOrfyq23OrnTDh+H3U2V9PRvTi23Apj+IkdTrQ+gbVL+BAGvv9fdUzF6o/UEetQ8g4Q+DvqdnvUzahdL6vO9qbIyW9ID/ovIaXMjRdTYf81d5u9oOl6NrrWtvbUeo/o391P6W1L6FxVGFcVwbQt+ifL5vpPudFe7OCT6UdFD8RTJSMb+UaNx6uXWH/deU1+Birl5n29MyHFyErbGtd6RsOEnkq235N9h3k/qqn+Lb7d0rio/QJ6ue7ZvY+5as/86c4IOxw6IXSW1XZYcbiMY2RYf+VxSth6ks3RJyvGD8VboiZ3ilrnNjD4rZYSx+HaeQn4Mxk9RWfQz1NVtt0z7fhtCnqp7zGxn9hu7OCz4MO7xepfsRRPmpooP/y8prchDve/X61j2ES6nrHKx/MTmMxbb49blg7X5ctfFYfyQfy+JF7Qh9kvI5vpmZb6d+gwCGHYpIxeSxRDknRYf/l/WyPgN42/wcxF6tmRzhGLbGuqebthNoXI1nz76vtnUwn0g+TkuRL0JPVD2zb2D0W7H83pUnPAg7sC0Vs8cT5W6KPgL0p8L1alD7gzhXaSQvmEPXVNVa/+J2CItrcWysSNlhgGrvcjX1+nt+3ypbD1Vkh56juk8Ffb6D0TPSy8vPAb4c2/Bv2XidR30OPgLUlz8L715LG9vyyO9wCF3DvI5uXa1N1z63HWQT171ruxLZtKS5Wr6+TdXy+xbZ/FQtu6gdPUN+D/N+3UweM8jNNJLbO/KGm9jb/E/G5mbzq8/l4PuPAbVla6i8ew1tP1UlNRhgs26N9Uwy22j9c6ADWDwbwxS1WfuojvrOjvM0+XmbIttILd+oDb1Pfj9M5dPKRG0ryDGDnJKuGA8+BDtwptL8VUTz07bcHnwY6FV1vYR3rZ/louPbc22HXfwabtayYDaRrdq18P4mjRNpxKald/m+U6PrOiqLF8VcOc43SdfMK7I/oyi2ttW+xeSYkoeOXUzg1/ilzW99WLXdPgb3gaCtbL3yWhWeuG4+R2hja+X3UdfP96nUX32M2i62PkZLM7aRZv1n83uaLP+75vDJa3WF9tbjrr3x4+Tnhfg51PHgO2GDY1prUtdLPhL0Klsnv45PXDufI8T4vbP9tfWrz2ITSX0M7zsSx+uIT5L5WQ4jcdR21Ocpele+T1ijJ+3VSB5X56rrkX8vQOdw1RhwM3ZwTKUZJslrVz4OtK+XcxfY3C2fU84LdtlbM9+fbRprX1wy3t5+Z3XGz/taW0tqqz5R+2r5XEyRbaQjPqv0jjGT/Hzt/Z35RO2RrsxR16A+L0bjlyYAsA/OpB8mimXr9JT1ynkUNrnBEtJamnTNezI7tdW2EWm8o/5R+4yOjj2qvfjW35O38zHukI7vFdn3NOrb6z8y7hnNjndVfjluwcbQtlWkmFfEBfho7MNoyX+w6FpFe7CnspVcJheja2xrqs+e3B7sY92T0teT9xvt8xq1G5WOfTbuqjimVXGu0uhcvZ29t3xb7UnqGynyaWnP50jMpCM+e8oxCxZf286SYq2MB/CV1A+lfIAq/WDRdcpr7XjZiwa5r8TYs4Vj6Nrq+tb3YD+9vI3XiE1SL+ZojDPS8WfGU9sZv0+XrpVfA98WSe1Uke2I9mJE/drmpb6jOusfKccqaFxtB4CbsA/8G6SFpqdZ+9XSnEdUtqpS2zsxiymcwK+pSde9p1Efb6Pv9hy9q8z3Ds2Md3duT9S79qklzWckr73+Ixode0/Zv3yr9l7jnmRFDICfQz/CpL//4z8fKT+PpKgAJam9t1ktHceeW+Pm9g49X1O1gWls7WyN9fmoRvxtHLX177691a8atZvRTKyV436a/Nrr86fo6nxb8UfGretZvltryx/yf9FnALiR9PH5C9o3KM1L1bPxBWu1onGsrfbt8GIfxDAVF5hks4ayV0eksaJ4rXbt8xq1M6md+s0qijmiIz7foNacP2k9LFevyPaIotimyN6U+x1RGwC8gfQxRpetX9JeETsji51+TaFNg1aftVtMr2wEh9iso9urEUW+GlOlNmobtatmbUbsvZKPKrIZ0RnfT5Bfo735fvJ6XJ17L37uc5h91AcAbyB9jNFF61fUK2JHlOKZ7L03ltqbbF/sOcL379nDHHU93X711POxvhFF/qa9fpXZamyTt23ZJUW2o4riqSKfT5HPf3Q+nzJv2yOvyHaFerFzn0NzivoB4GbSh6gXrF+UL0ymqLC1FPmkdz+O9qtdT2Wr4Gby2gf71ZLfN1XLvvXcktmMSH3yb8HavUp3Jbe5mLOK4hor4r9TR/P/hHnfnWNvvNwXkNqtr2UDADeSPkS99Py6rEjZc1TgvMzHt/nYGtN8VOpb2+Bt+H0Z0YiP2YxK/TTOnjYxHLU9sPV9R1RjBOyNof09u3fpTF5PnI/pzLyOaG+82tdgr98wuxFbADhB+siii88vSwtQLkJBsUvydqoobpL129q3YuXNgbei+zOqun9Bn0n3V+0jP9/Ws42U7LJtgMYyG3uubS7eiKqvYyRmq3/E92qtzMFiqSK7q/SE8aN2U+7fwWL0bFPfSCwAWED62KKLzy9rU6h8kSu/o+tmtqay7LUY1rjwOHSPZmR7rYr6yzCZXdudNt9XbXbYs8n9wTg9tcau7YGPaaR/z+ZKXTn2nXN75xom9cbPfQNojPTsVcwA4C7ShxddhH5ZuRh1ClXkE8nsy1Jv0HilCS5G13xUdg4iRXb13aE2alu6M+artv7dt3t5mxL6FL0xWmqNvec/Ez9SZLtSV49xxxyS7lqvllrj1/YOLV/Tnj8AXED68KKL0K/KFyp7P7JOOQ48Bt3XUen+m7SvhM7Ufoe11X6JH8VJmK3Xi5+8e+X+xWgukUbHj+w3fp33PY3Y6/j2vCf1teer5Mf2inxGtSLGGek8IpUj0qXadmIXUwC4i/ThRZehX5QWI1NkN6rkX5YZHkLeE/dHaFZ6PkrYJjae2Va/IF52cFhfSxpHVfsvojW2b+/lYDmafAzfb+172rPT/tm4o7ZXy3Lp5eRtTJHtXbLxay4HMN9IxQQA3kX6EKML0S9q1VpokUsqSw1vxu9L3hv3R29E1XeHll00bi+m9amftll7+BxgfZGKSZeNfcnH5Nvzc4D3tXf/q4raIrV8Tb5vT2d875Dm96Q8o5zy7wk28QDgWaQPM7oUoTlpoaPYPZO8L/LHzp5HNbu3Zh/51PaBMazNS+1H2k06nldk7zVjbzZlKhusP4ql7aP9JrVT+1Z7pBGbX9beumj/y/NJUgxTaQKAd5M+yOhyhOZEcfsM8h4Ff+RGNLu/L2M1SH0+l9pWsH61Mxu1S2i7yvxWS2P3xsl9jjN5jfqaXfqNpHZRO3pVXp/G/rXWr7afRGOviAcAC0kfZXRJQn3pulHYPgP7Y5R+7XlEfn/Nv8ZpkPsC/4gonj3XdpdTbXe2ane1NA+T9tXfAG8/qz1fi+/tfHtkg15V16nsnW+v/Q2fFWj8lXEBYAHpo9SLEtqXFUlTWUp4MHmf9A9ReR5RtMcj+55sTKWpS7brjGf9ZjNid4dszEjWX9J7wWyOSscZade+ng36U5t1Enrt3r90LUHjr44NAAtIH2Z0cUKvSmulKksIA9h6vWPd6n7ZH6LyR2lER/Od9bMcW37aryrdW/9gHldJx/PP+b3DqlzrWEG7b/Nq+aKyfgG9dr+WidJ9GotdxwGA55E+zugChV5lxYyCdp471zCPVf7I6XNPV+SXYrZUTF6IbFXeJprLVeqNZ7m1UF/LXaWxRuT9/LPvV7Xaf111zQr67DFbU75MlhjFZBqNpzmVbgB4GvbBRhcotFUtbvBR5D3TP5Dlj1Mks8l2J2jFqO0yXulqoj71OUDtrpDF94psk2p/wJ7/Xr9KbVsyu5aPtaOt/Bpt3gPUVmOU7iEsxopYAHAz9uFGlyj0l2qBg49D9y0/yx8or2JWiWz25OOXUJWN7QCj9hu7YI7W5ttHFflrWyT194rsvXq2ozGSLE7Sv//9741m4vyqdP3yegXUPudXuoeIYhyNBQBvIH2o0SUK/aVa6OCjsX0c2ctsE/xh60l9RsZYic5Lnw1r0/ZNm8xD1err+ayUH8fynRnfbNMF8o8//vmi1K72dtnUtl9VXesdov0Y8TMif9NMHAB4M+mDjS5S6E+l9aGofT62j7qX/rn2B3/Yeop8NPYKND9T6RrC++Vfl7NXz6bGCvpWScc4Op752EUxKbpUmrz/ryqv2yDR3rT8zdZLfc2/9gHAZ5A+2OgihbhMfhN5H90fK/98Rj5Gfl+M5WoqzV1aPvVdcvbq9e/5rpCNcWYs7+svlfpuF0p9/kWlNcvrNojuU8u3tvsxgnd7rm0A8DnoxxtdrH5RFLLvIe9l+cMVaa9/T97/E85OyrE375H+qH2lzowR5a+XR7s02rO2/fJlUpXXbwBb68i+tpd4kXxfcQWAT8c+6uiS9QuiqH0PdS/lj2SkEZuWIt867oOpOQZ5+/ZIIzZnNJpHS5Gvv1BG4jL5l/IaDhLZ2h6OqLgAwDeSPvLowvXNorh9D3kfgz+SkWZsI0X+dpZUJbVhjvrtUeMG+WrbnmbtZ3Qmdm8ueqm0Z23jUrlVXscdIhvbA9uHzXvpz4YA8P1oAVBFF7FPl82tTP0y7hjjG5ldt2zv/jDu6YiPKvL3bendVFINqTbOr3SfJl2YLGaNXcaxMUel/qt1NJ+oXZVs7BKp7dbm239ZdX8PUH1LHGvLnQDwW1gx0MKiii5nSSM2T5HlWaYMX0Dez3Jue7K9r2cgsJmRxdiLl/satPwspqq4hLRsUlu6MOW+TuwkHX9Ps/Yjmok5k3fPbsT/l2RrlddlkjO+APBl5EIghSVqi2T9ahNd5p6gnC98Df78tTRqNyOLORI72ZhK6pWev/ZpjNxefPNzwyZJL5Tp9z//9z+hzN5itTRic0Qj45vNTA4929lYv6C8HgewtTzqDwBfhhVXKwr2PqvkF13oViuNY2PZc2/s1JcnCl9B3s/g/KnsTER9Z3Q0bvWbyH+mXVXHcm3RhdIU+Xjt9R/V6nFH7ZOd2c6O8U2q6wAAcJZNUS0cKbDJx1/kfNuozE/9LV5J8c8cC9ZnMh/zK2bwBeT9DM6faa//jM7GHvE/Mob6pOfoPbpIeqmfymKoIrtZ7cWZHeuM/YzfN8nWIM8fAOAsm6Iq77OywqT+6VkveC1tfEsOkVLfHslO45Zm+ALyfjbOnO+7Qk8cw9vbWiRFF8ee1NdUxxCs/ax0HK/IvqcZn8j26Lhe9p8c+P+W9amq8wYAWIEVPissKwthiqWXR1XqszFXomNeER/upZ4TOVP6fpfuGHN2DF0Le44ui0dV4ztszDOqsYO+Gc3G6I17Jqd0iUxqvT9Rea4AACvwBdQKjG8/oxRHL5JXX/R0vCvHgWtJe5f3LzhPvu0O3THukTFsnUzRxfCscl6CjRXlM6vZOGZ/NoeWv7X7ft+uff7iaJfJZGO/2v8E1TlMcsQHAH4ELXZaLLT9rFKsuy55OhaXys8k7VlP0Rm7WneMe2SM7COk9+hSeEYpph8nUduDvEY1679iTJPFUu3Z+HXRy6S/WKp9eta+dyvnAwCwmlRcrOBpoVlVBFOcOy+UrfGuHhvOk/bI/j+bRLL9jc7ZlbpjzKNjZL9CetZLz0rpOEpqt9zt2d73NGsbta+U5aNjaZuXXSL1Mml9L2tX+t8py61s3TBHfADgh7Gip8XD2s4qxTGV0JeRxuhdKO/IAeZJ+xJdIlV57+Q8+XN2le4Y6+gY2U9I73qZWaUU11SG2mDtm98gX1ONFfS1NGt/VJabV2SrSjattYvs71adBwDA1fiCs7oQ3lXM0jitfyJ6Vw4wTtqT6PIYyZ8n33aFnj5G9hXSe3SxOaMUU1WGesH6Xux9vvKu2uvr9V8hHXNv7NTfWrvI/m7lPAAA7mBTOAvpeVVBvLOg+bFsHnfmAGOkPYkulNEZUm32NOhfpavjJ50dI/sX0nN0sTkri6tjGanNVJo2aH9PZhvNManXd4VqXvKs8rbRmqnNu5TzEGr+AABXYEUmKjS5LShUo2rFvQs//rvzgb9I+3D0QqnPIz5HZfGvGuNs3OwvpHd/uVmhugZlDPu18bT/DDmGzE2l875arTF9e3qO1kp93qGap2B5+XYAgOVERShhheio3l3A/Pjvzgf+3AN/mTxyodS2Ed+juir2irg5hpDe/SVnhVJci61j+HZTSWea6h/M9U75HOxdf5NsHfx6mN3dqmMLlotvBwC4jKgYJawgzerqAmb5epVueCBpf6KLZN634Ax59exGY8zIclNFfeozqqN+qhzDkdr8ReesbJ5Re9RWUjmEjWXzs+c7pWNaDio/Zy+z05iRRu1GlWM5LH7UBwBwCb2Cc6ToXVnAUmz7H+HYs/4vvffGtv49O1hLWu/oQhmdn0h7tql/Jl5PrTjRGEfGnbX3SqTfHEdI79ElZ4VsnqqeXUlpGo3v532HdFzNxRTN2SvZ+ZiRtE/te1J/VVm+Db0+AGjAh3MdeV2DwranM/vR8rV9Nvm2mYulMWoHx0lr7C+Tqy+UppmYXsl3xD+yGfVNMtsZpf/7hy2VZc7rHF1wrlBvrNRXUpom+zbWy7evlo3TUzRfL7ONYvox1cY/Rza5b4JZewAQjnx00CevpytwezpS+OreFf9ejKjPfPzF0ttqm++D9dh6R/LnpqVZ26vto/akkVgzY+0pxyqk5+iCc4VaY2k+R/Hrk95920rV+AV9Tlh/NN+ezC/HK+P4sVVqrz75GQDew+ajhFPkNXSFb0Qzax+NcWbvkq8puljaL9xDXm+3v7OajTFqfzS3Pb/Ub4r6fNtR5VhCeo8uNysVjZHafC5nsHgWM/8G81+hkbwtFz/vnqKcLY72bdoK/h0A3gwf5Xny+klBnNHo2kdjrNi3FCOS9alNeobryGvs9nhGR/xtb1u+Z3Ka8dU8TJHdEeVYDhsjuuSsUBQ7ymMlOX4w/7OayTvZRnP3MrscOxgzyfqqncPaoz4AeAPpY7R/QlWa4AB5/VxBHNXI2kfxR/fsyN4mH5WNl59hObbGZ3QmhvraPp/N6Yj/2TFbynEdqS267BxVimeK+sqwl5HHCOZ+VDaXEn6YaP6mGtOPIeP69vzrUJ+of5YVMQB+nvQh8TGtQYvcjFp7YO2tuJHPCixuNLa1mQ2sw6/1EZ2JUfc16DuiI7FWjq/KcQNSe3TxGVHyVUU2SdZfhryMPEYw9yM6k6/Nt7UW4Viuzdpzn0Pto34AgK+gFkEpjKMy370Ytf8EOo7G8u09texzoP+iz7BPXq9gv2d0NsaKHJKOxlk1fqQc25HaootPS8ne5GNH9knZ9gZ8TkdV53eCaD1a+Vm7/r48O6w96ptlZSwAgOVsilQpnEelsZJW/ScKGrM0hcz0R897/vAneZ2C/Z/R2Rgrckg6GmfV+JFS7Bzfkdr00qOXIFUvt8gvtWWfG+nlOKKV+bbWJBrT2rVf2/LzBbyMBwDwZGpBLIVrVr7o8d+8Ppe61wfQfT6qszFW5JB0NM6q8VUppsXNvwHeJpLGjPRi/wZG8mxpZc4plr9IWttojmpn/iX8MnwuV4wBALAcK4q+iI3IfNLvp10oPynX1czMPdmq/BkY0VE/01l/07vyj+Rj5veAM2Mn31bcOzkyhytyt5h6mdT3KA8vtdMYZYgl+DFKMwDA56AFMlJYSN17T2WYR/C0fO5kdO7Zruy57r1v29MRH9MZX9XROMlvVQ4qHzO/O86OHcV8B7NzqPNejMXV2Ol55kKZpLb2rDHPckVMAIBHkQqcFTuvVrup+j6Ep+VzFzNzzradvZxRFMcU2asinxkdjbFi7EhR3DpX4cj4FsfHejejc3lH3nW9gnwieVt7X5W7xlsVEwDgcdQiFxTUSGZf/R7E0/J5Enltgv001f0M+kalMc7GaulM3KtzSr8tlW3Y3QeT93siI3N5xxzq2gX5mMxGbfXZ3kvIU1hcVemCHVgrgA9kU+xcwY3eVxbcVTwtn6fxsnfludc2ouQ3G898ejaRZu1NR/1G1JuLteVftweRapwPYG8uSe+YSxqz96+9fXt6tzbty88LsPgtFTMAgO8jLHqlyK4utit5Yk5PQvdTtdlT2eM9RTG8oj7f1oqj7V5qN6IjPqPai239Ue7WVvs+CD+XSFfMaSSmraeq5uNy9NrYLsDGj1RM3spT8gCALycXG1dwrdiuLEQUteuxvbS9U+m+Rs+R9vqTevEjmX3Pbq8/0qz9qEZzMTuvsjVTnPFdSc4hmKtqdZ6jczc7s928a26Sq2/Pv4uwsVsqZgAA300ueFHRXYTFt+KqKia7zNj+Kpt11X1srL3JbFW9vkh78WZ1JM7ZsRMaYyae2ebfSbxPej8S5wpsXi2tznN07mbnbWtbI1ft875HsTgW32vlWAAAj8cK36pia8VUFbVnY1jKyxrLvnq1+vf8VDrOjF9LFm821tmxz14oTWUbmqjtqM87yfk15lxMljG6HmYX2ea2KNeo7SQ+B3u3Nv8OAPATaPE7WgA3/qVo+7aooOtzQn2sz9tAm7xWstYt1fVtvGtbS95W32el/jOxolxmpRfK2XhmX/0Kvj33Bb7F/JFEOZtW5z4aL9m1bGuf5Bi+L8DHsdiRigkAwPdTC58U3tI1hPpuYsivV2pXG1XYBsPYGu7Jr7HJ2+i7tY3Yzcj8o9gtqZ1/bsXwfek5/S+H9f8ri9qPyvxmYmS7hxPNpc5xIaPxRsauNhflG8WztkjFBBqwRgBfRi1+UoRLV6XaONSv+koM3z+j5GtxYBzdg7qGwdpGbV4tG33X/iPSmCPxvI29Z9wFUfvSs/aZbVbp17ijOuKXfR6On5flnH7fkb+Nuzd27r9gnXtjW5/a6PO3cnR+374uAD9P/shLEd6T2qtqf3n2/Udk48E4fu333iNFNtbmf49K/XuxUp+p1ZfRS6JcFsN2pyj2qFq5Rcp2H4DOp86vtL9jDjbu3tijdjPsxdMxvYrJT8M6APwgm0LY+WOi/ZH2+mdUx4Nh/PrbGlq7PrcU9au//h5RL/5ouyn1J0UXxT2ZbxR3VharFy/3fQib+RRsbnfOo+ZQxu2NvTqvvfEMs8u2H7jX74I1AvgBNgWysGkrRTPSXv+MLFb+hSH8+usamrQ/UmSjcfT3iFrxI3m7lpJtdGnsaXaMUVnchLaVLfoYNGeb0zvm8q6x98ayvEy215+631fCegD8KJsiKeR3KZqR1HfEvif1z88wRLT+/r2llo21+99R7fnNxvNK/knRxbGns+O29OmXyQhdq5VzGo2V7O5cy72xLJ+al6xNfocNfk1YJ4AfJxeAUjhHNGtv8n4Un3maayhtXq1+a7cYKm/rZTYt+5EYo0qxootjTyvHT/Lx8vsDSXnN5KbzesecLF9Tab6EkXG0Lz+Xddnz+0S+bT4A8ACscM5Ii+yof8vOx1KVFEGoa+PWT9dU1eozv9zvOBJPNWIzKssxujj2tCqHKE5ueyC2VuV1F7N/53w0h6vySHH1XPhxWmNbe9QHf+LXhrUC+GFyAXB/MEc145tsI/tW2x9//PMvH3hB180/R/J9JUwT81FFbZH27EbiJBuVXhZHZH5R7FFF/rntodicn5Sj5hTlldr8vpWuJdi4OoaOs3o8AICfJRdU90dzVDO+ydbk29TO2tOF0pRt4AVbP1Xp2tDra5Ht3Z74tpZ6dtbXim/SPuu3i4A9t/Tvf/+7KorVkmFj+P7c9nCelqNfR59fevf7t2IOKYYpir9ijF+HNQSADbkoSMGfUeRrxdr69Nneo2dVavcXymwLIVetja27xs/PwZ55RXa+zWKbtC+S2qTn5kVBfMzWt1ubKaH9Xtn/4dhcyutjyDnJOmqO6Tnax9L9gvdvYXYtFbMpjvoBAPwEuUjKH85ZRf7W1uuz55YNF8rnYXsQ7ZmX2djembzdGbVit8aJbK1d371y/wewmd/D8GusOabn0QvlCGG8MubZ2AAAEGCF9qha/r24vi+yTW16max28AiiPYuU7NR21G9UrXgz4+zZ5v4PIeX6xHwtJ7/W2p7UulD69wiLoXH0MunHBACARVjx1WJ7RK0YM+2WSyRvV9KHN+L3qKeX/ZP3s4rG0L6o3atnV+N/CE/NV3PKz8Eam1qXygiz8b4aI9vIeDZmDnCQGhcA4NeJiuyorJiqIhvfZlIfe9a2PWU7eCu2V37Peu++b4V6MUfHa9nl9g/kyXlbbn7N07v26XsLtUvyl0iTjqPjlTC7eNtNbPhK2F+AQbQg5o8mKLg9RX4az/e1NGrnlf3grbT2OmrTvqj9qHrxZsaKbHPbh/Lk3FNull9r3b2yY0DuC3x8TK+NbYmzpzxgodUOAPDV+MKXnxvF1fdFmrG9QnVsuA2/3nv73+rr+czqyPgtefv8/sE8PX/Lr7VPqX1kDi3/PfnYNl5LxazS6wMA+BlyEQyKbNKmUAb9SXv9V0rzq3nA7eR1D/bH1Orf85tRL9bsOGqfn+E2Wntl+9Dbj5bvnjRmeu6NEeF97N3atA8A4CvJhS4osKpNcQz6k0biXCGfl72rylThIuo6y75E8jYjPjOyeJaPl7fvyezzL9xOtF91HztEfnvycfXdnrXN0+rftMs4XsX8o/mWeQDACXIhcAXWS21a9iNxVimNpYraI/syZbgAv+aR1GbEfla2z63YvT6vagu3oWve2iftt2dP7Qv8vaI45mt9qtrv0H6ltrsxN33uGQDgI8lFTIqdl+/X91oEXfuVsjF1vKgtUu6HS/Br7/ck6tf3s9Jx9mLv2dR+eAu29q09sv3p7VHL1yuKob6tflVp3qDt3r7VZ+Np/whHfAAALqEWJCmivk3VslebOzSbg9m0VJYDDpLX0K21f7Z3e14lG8OP1VNkV/3hbdgeRPtje2S/+bn4ZOdCy9er52fP3qZFslOV5pd2k/XZeKrIdpYzvgAAh8hFRwqZFrYR1cIV9N2lkRxG+rMNHMbWuK6lW2Pri9rPSsf2fS152/wOb8f2obeXqW9jJ1hfSxqjuGRG7Qxv71XMNnab3Ev8lrx9fp/kqB8AwBS12LgCNiMf49OV5wKH2TsLV52Vo+dQffIzPIrWnh7dq+SnKs0Vbc+/Zaw9W49vN9vc7ubSUmRbY0xwxAcAYBgrVrXYlGctXi2Zj/p+k/Kc4DB2JvwZsd8rdCZ2zfEG7hzrW4j29qo11P2xZ21bwUtcNzfTXl/u38HsRmwBAA6RC4wrUPre0qjdp8uKcJ4vTLNZv7Kefo1X6mz8mis8kro/sl+layn+HNj7VeMlanw5j3WOrk3VysniqUoXAMA15EITFKqWZu2/RRTkeewPWUvROp/RmZg1J3g0tk9epXsJPubqMVrxcltwLn2bymJZPH1X5QGEVvs7eEoeAHCSWliCYhVpxvabRNGbp3dWrjhHZ2ImX/b4s9D9jvbvqXvayyu3u3Op7z1ZTItvyoEDRmzu4N3jA8Bi8kcdFCnViM23iqJ3jNaZidpT29kzdsY/+8JHYGfF73fUrm25/c30cqg5Su72HL1bW24/gPke9QcAeCEXFFeovEZsvlkU3Xl6Z8b32Xv67fnt6ahvHRc+Btszr9be5r6F7MWcGdNss73k3ZqHt8vvB1DfM3FW8e7xAWAB+UOW4hVpxOYbRZE7Tu/MpD6Tb9f3EbVijSr7wVegZ2FW6j8aK9lF9Po8LzHtTJbf2i5Y/9nzq7H9c/oFAJgiF49SnFoasflGUViPc/TMzPh52/Q+O262h6/HzkZLPZsc4L/k53JmtH0lNfbOGVWb6hPQajeasSHzjrVg/eGjyQdYCphX6jfZu7fxGrF5uvIcYJqjez/j17NNfaaoX5Vt4KfZnJcA7W/ZrGR0vNwn5zjy0ec91HfGbyXvGhcAFpE/Yvkj21ItOOW51a92n6qcPxzm6P7P+PVsrW8kXraBnyedA38WrO0dZ2RkTM1PVbqnWRHjU/nFOQNcQv6Ygj+2LW0KT3n3/fr+Scq5wymO7r/67cUY6R/Jo9oBON55LmbHXnmOe7FWjfE0vnVeALeTP6bgj21LZp9+I9/ZeE9RzhtOc3T/7Tx5RXa+TWX9Poa+m/7zf/+Tf0vqAIfxZ+vMuTrrb6yIAQAwRS488kd5RC2fWgyDvqeKwruOFXuvMew8eam9yvrSb7ow2qXRnr2yvZDeTaUpZK8ffgd/ZvRdZX3pt0Xut3MMAPCJWCGbUc8n9Zmi/icp5whLWLHfrRh2nkwtG/uNLpBe2T6g1Z5IfabSBD9OPgty/iKNnBmNs2cLAPBIrJCNasZ+NvZdomiv5cw+217UPQlsTD0ba0+/0QXSK9tPomOUJvhh7DzsKdntnRmNxfl6hTUB+AC0kI3oiL0p6n+Hci6whLP7uuJc+POVnqNLpCrbT6BjzPrC5xPtuZ2HPdWz00Fj7dn+MraWrBHAQ9FitqcZW9VRvytEMVrH2X094598I1lfdJE0ZbsJLK6OXbrgS0l7bPJ7bm17Mh/1jdB46dlUuh/Dk3J64voAwH/JH6cUwki1yAV9ezrqd4UoROs4u69H/JNPUvOiWGyiflO2G8Ri+hxKN3wprX03+b5Io+ekFW/U/2rqnAEARmgVNVMtKkHfno76XSEK4xpW7OlsjGSfFF0SkyxezyYp2+1gY1lMn0Mxgy/E7/kZjZyX1nhPOmdPygUAPoBa/BrFrdW3J/M9E2OV8vhwmhX7OBNDbdOzyV8Uo3ZV6itTeEH9dWxVzx8+n739P6IaM6A3VsvnXfTmMcvKWADwYOrHHhU41zarFTHOiCK2BtvH9HtmT0d8ezapz18Y9V3bc5wOvXFMezHgM7HzMXIGjmozRqE3nrd9AivysXk9bW4AcCH5g5fipsXujFbGmhEFbB1pLf352JPuRc/P9+t7pGQTXSKTaswdRscp5vBFjOz9StmZNEU2ptz/IM7kU+f7ZXzjnAAuwYpALQZB0TuilbFGlceEJRzZPztDM4rieCW71mWypLvLyFgz8eBzSPs6sv/v0DedOVvnb5pT4tvmA3Ap+YOx4uYK3lGtjDUqPvy1HN3D5BddAE2zcaN4R/Z6b9wjMeH5zJ63O/XEM5dy4lsAgENowZ0tvlZ8vCLbq5XHhaUc2cvk4y+AqpmYUayj+7w37tG48Fxmztq7lHJ82tnjWwCAQ2jRnSnALduZGKtEAbyGI3uZfPwl0CvZjMa2eNXnIL3xzsSF52BnxBTt9VNVc34AT8kDAD4MLbyjRbhnNxpjpSiA1zG7n8neXyAjJbu92Bor256gN9bR2MnvbF5wHFv/ug/B3n6S7jpLdb0AAFaihXi0KPfsRmOsEoXxWmb3M9nrxbGnvdg+1tG9HhmnmO6SbI/mAevY29NP1V1nS8+xPt/F3eMBwA3kD9sXtODZ3k3arur1rVYeCy5ndE/tbOglcE/mE8WKbEtKw0SxVUdiwntIe2WK9vIbdOd5rGtZuHNsAPhCfHG2d/01eZuW1GfP9qhqbLic0T1Mdv4SOCLbS1Vkl5T6SlpDZPsgV9NsPHgfdjaiffwm1XnewJ1jAcCX4wt0LTDSZu36HNlEGrXbk42pKlOAG8jrHeyLKtlEl8CWbB///o//bNSLk/OYJPsE+SYdiQfvobeP3yjOJgB8FFGRHi3cyW7PdsSmp+oPb2VkD5NNdAmMlGz9RdLUinP0HLRyPxoP7qe1h98szicAfBS+UKf32eI94nM4JjyCkf1LNtFFMFKyjS6TpijW0fPQyv1oPLif1h5+u9K8OaffCfsKX4cW6rNFuxa/Rl/UHinbwqMY2b9k4y+BXskmKbpEqjSW+SSVdKaovi7Xo/Hgfvz+/ZLsnHJeAeDRaKFeVbSjOCOxk022g8cxs3/RRXD2Mqk+JYVTWExTaYYPYLNvwbn7BXFuAeDR+AK9omBHMaxtL37uh0cycjaSTZJeKPWSqJfGlmwci1WGhx+nngd35n5FfAsA8Gh8gV5RsKMY1rYXP/fDYxnZP1V0YdyTjWExytDw49Tz4M7cr4hvAQAejRboFQXbYnhpn/dR5X54LCP7F10SZ2VnhfMAyt75+2bxLQDAo9ECfVWxTnFHY1M0n43uZbSnqS26IB4V5wGU6Mz9kvgeAOCRaHG+qlDPxqVgfgZpn0y6d9GlcE8Wp9VehgTI5DMhNeOXxPcAAI9EC/MVRXo2JsXyc0h75S9+ehkclZ4RH7MMBbBBz8yvie8CAB6J/2OuheusUryZmBTKzyPtmV4OZ6XnQ2NxFmAPPTu/JL4NAHgkVpTT78oCbfFG4lYb+DjSvukF8Yhs/31bGQIgJJ+RoJ58s/guAOCxWFFeXZw1Xnpuxbe+3A8fSdo7vQyeFWcBRsjnJKgp3yy+DQB4LFaUVxfnKF5q03Z7z23wsaT9iy6GR8RZgBnyeZEas0JWk7wi27uV8wAAeCJWKFcXzF487aNAfgdpH6ML4ow4CzBLr86MKPl7ldAvbGyCWFerlxsAwNux4ri6SO7FS/0UyO8g7WN0QRwVZwGOks9NUF/2dPbMtcY9ms+ezuYLAHA5WgBXFcO9OBTH7yPtZ3RZbMnOAOcAjlLPT1Bjelp15vzYR/MZ0aqcAQAuISqI+n5Ue4WV4vh92J73Lo5exRXgEPkMBfUlyZ81VXE/TY4VjOVzOascEwDgyWjxW10IrbhGKsPDF8Jew53Uc+bqTum+HB3PnvO71MKzsvhPoc4RAMDQwre6CCZRdADgDt59ydHx829QD4/onXNqYfN7Ym4A8AZ80VtZBE0UHAD4BVKtM9l7VBNn9dQaqnMFgB9HC96q4heJogMAv8iKuvrk+mm5UeMBfhhf6FYUvpYoNgDwi5ytq0+vnSk/U2kCgF/DFzr/vkoUGgD4ZeqFq1UfgzZVCfNYbA4+79wOAN9P/thdEdP3s6KgAAD8hdVEq7Wt92L+EVjuXp82DwA4gRaCVlEYUfKNVIYBAACHr5GfWDdrzo2/CcUMAL4dLQRRURgVhQMAYJ5W7fyUmpryNPH3AOBH0QJQi4C8z4gCsh7WFOD7aX3nqf2TakDOlb8HAL/JSwEoz3tKtpFKWAAAmCCqp6Zi8iiiHPNv+fuQjQDgd9gUBCsEcnHsiaIBALCGVu19ap3VvxmWoz4DwI9hBUDlC1pLGx8AADiFr79Pra9RnqULAH4VK1gmLRJ72vgBAMApfA1+Ym39hBwB4A2kYmCqxUGKRU8UEgCAtWhNflKNrfnwNwAAWmiR8AWjJQoJAMD3k2p99HfB2vlbAAAVLRj63BNFBADgu2n9LaD+A8AL/gLZKiCmag8AAF9L628B9R8AXrDLoRaOVhFJopAAAHw//B0AgGFSUVBtioUUD1XuAwCAr0f/PqhKNwDAn2wKhF4Y5QIZqfoAAMBXQ70HgGFqwSiXRX+BjESBAQAAAIDwX3nbb0/VHgAAAAB+G71I2kVRL46RuEgCAAAAQMUulKboAqniMgkAAAAAL4xeKKsNAAAAAIChl0lVdJksLgAAAAAAW/xFcuWFUmObShcAAAAAfBPRxS9SMR8i8k8q3QAAAADwLdgl7+XiV/7J5KbtIGd8AQAAAOAD8BdHrzP/2hsAAAAAfgh/kTT5f1pZzAEAAAAAXv91tF4cvfR/pFPbAAAAAOB32bsU6sWxpWIKAAAAANCGCyQAAAAAAAAAAAAAAAAAAAAAAAAAAAAAAAAAAAAAAAAAAAAAAAAAAAAAAAAAAAAAAAAAAAAAAAAAAAAAAAAAAAAAAAAAAAAAAAAAAAAAAAAAAAAAAAAAAAAAAAAAAAAAAAAAAAAAAAAAAAAAAAAAAAAAAAAAAAAAAAAAAAAAAAAAAAAAAAAAAAAAAAAAAAAAAAAAAAAAAAAAAAAAAAAAAAAAAAAAAAAAAAAAAAAAAAAAAAAAAAAAAAAAAADAr/O3v/1//rDiKiZ5/CQ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opt prot PIDESC.png"/>
          <p:cNvPicPr>
            <a:picLocks noChangeAspect="1"/>
          </p:cNvPicPr>
          <p:nvPr/>
        </p:nvPicPr>
        <p:blipFill>
          <a:blip r:embed="rId2" cstate="print"/>
          <a:stretch>
            <a:fillRect/>
          </a:stretch>
        </p:blipFill>
        <p:spPr>
          <a:xfrm>
            <a:off x="2483768" y="2420888"/>
            <a:ext cx="4172509" cy="2074860"/>
          </a:xfrm>
          <a:prstGeom prst="rect">
            <a:avLst/>
          </a:prstGeom>
        </p:spPr>
      </p:pic>
      <p:sp>
        <p:nvSpPr>
          <p:cNvPr id="5" name="Title 4"/>
          <p:cNvSpPr>
            <a:spLocks noGrp="1"/>
          </p:cNvSpPr>
          <p:nvPr>
            <p:ph type="title"/>
          </p:nvPr>
        </p:nvSpPr>
        <p:spPr>
          <a:xfrm>
            <a:off x="467544" y="260648"/>
            <a:ext cx="8229600" cy="864096"/>
          </a:xfrm>
        </p:spPr>
        <p:txBody>
          <a:bodyPr/>
          <a:lstStyle/>
          <a:p>
            <a:r>
              <a:rPr lang="en-US" dirty="0" smtClean="0"/>
              <a:t>Optional protocols</a:t>
            </a:r>
            <a:endParaRPr lang="en-US" dirty="0"/>
          </a:p>
        </p:txBody>
      </p:sp>
      <p:pic>
        <p:nvPicPr>
          <p:cNvPr id="6" name="Picture 5" descr="opt prot CEDAW.png"/>
          <p:cNvPicPr>
            <a:picLocks noChangeAspect="1"/>
          </p:cNvPicPr>
          <p:nvPr/>
        </p:nvPicPr>
        <p:blipFill>
          <a:blip r:embed="rId3" cstate="print"/>
          <a:stretch>
            <a:fillRect/>
          </a:stretch>
        </p:blipFill>
        <p:spPr>
          <a:xfrm>
            <a:off x="0" y="980728"/>
            <a:ext cx="3623082" cy="2006895"/>
          </a:xfrm>
          <a:prstGeom prst="rect">
            <a:avLst/>
          </a:prstGeom>
        </p:spPr>
      </p:pic>
      <p:pic>
        <p:nvPicPr>
          <p:cNvPr id="7" name="Picture 6" descr="opt prot CDI.png"/>
          <p:cNvPicPr>
            <a:picLocks noChangeAspect="1"/>
          </p:cNvPicPr>
          <p:nvPr/>
        </p:nvPicPr>
        <p:blipFill>
          <a:blip r:embed="rId4" cstate="print"/>
          <a:stretch>
            <a:fillRect/>
          </a:stretch>
        </p:blipFill>
        <p:spPr>
          <a:xfrm>
            <a:off x="5341980" y="1124744"/>
            <a:ext cx="3802020" cy="2160240"/>
          </a:xfrm>
          <a:prstGeom prst="rect">
            <a:avLst/>
          </a:prstGeom>
        </p:spPr>
      </p:pic>
      <p:pic>
        <p:nvPicPr>
          <p:cNvPr id="8" name="Picture 7" descr="opt prot disab.png"/>
          <p:cNvPicPr>
            <a:picLocks noChangeAspect="1"/>
          </p:cNvPicPr>
          <p:nvPr/>
        </p:nvPicPr>
        <p:blipFill>
          <a:blip r:embed="rId5" cstate="print"/>
          <a:stretch>
            <a:fillRect/>
          </a:stretch>
        </p:blipFill>
        <p:spPr>
          <a:xfrm>
            <a:off x="5076056" y="4221088"/>
            <a:ext cx="4375448" cy="19888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PE3.- </a:t>
            </a:r>
            <a:r>
              <a:rPr lang="en-US" sz="2800" dirty="0" err="1" smtClean="0"/>
              <a:t>Medir</a:t>
            </a:r>
            <a:r>
              <a:rPr lang="en-US" sz="2800" dirty="0" smtClean="0"/>
              <a:t> la </a:t>
            </a:r>
            <a:r>
              <a:rPr lang="en-US" sz="2800" dirty="0" err="1" smtClean="0"/>
              <a:t>etica</a:t>
            </a:r>
            <a:r>
              <a:rPr lang="en-US" sz="2800" dirty="0" smtClean="0"/>
              <a:t> del </a:t>
            </a:r>
            <a:r>
              <a:rPr lang="en-US" sz="2800" dirty="0" err="1" smtClean="0"/>
              <a:t>derecho</a:t>
            </a:r>
            <a:r>
              <a:rPr lang="en-US" sz="2800" dirty="0" smtClean="0"/>
              <a:t> a la </a:t>
            </a:r>
            <a:r>
              <a:rPr lang="en-US" sz="2800" dirty="0" err="1" smtClean="0"/>
              <a:t>salud</a:t>
            </a:r>
            <a:r>
              <a:rPr lang="en-US" sz="2800" dirty="0" smtClean="0"/>
              <a:t> </a:t>
            </a:r>
            <a:r>
              <a:rPr lang="en-US" sz="2800" dirty="0" err="1" smtClean="0"/>
              <a:t>mediante</a:t>
            </a:r>
            <a:r>
              <a:rPr lang="en-US" sz="2800" dirty="0" smtClean="0"/>
              <a:t> la </a:t>
            </a:r>
            <a:r>
              <a:rPr lang="en-US" sz="2800" dirty="0" err="1" smtClean="0"/>
              <a:t>equidad</a:t>
            </a:r>
            <a:endParaRPr lang="en-US" sz="2800" dirty="0"/>
          </a:p>
        </p:txBody>
      </p:sp>
      <p:sp>
        <p:nvSpPr>
          <p:cNvPr id="3" name="Content Placeholder 2"/>
          <p:cNvSpPr>
            <a:spLocks noGrp="1"/>
          </p:cNvSpPr>
          <p:nvPr>
            <p:ph idx="1"/>
          </p:nvPr>
        </p:nvSpPr>
        <p:spPr/>
        <p:txBody>
          <a:bodyPr/>
          <a:lstStyle/>
          <a:p>
            <a:r>
              <a:rPr lang="en-US" sz="2000" dirty="0" smtClean="0"/>
              <a:t>1945 : Art. </a:t>
            </a:r>
            <a:r>
              <a:rPr lang="en-US" sz="2000" dirty="0" err="1" smtClean="0"/>
              <a:t>Constitucional</a:t>
            </a:r>
            <a:r>
              <a:rPr lang="en-US" sz="2000" dirty="0" smtClean="0"/>
              <a:t> de la OMS : </a:t>
            </a:r>
            <a:r>
              <a:rPr lang="en-US" sz="2000" dirty="0" err="1" smtClean="0"/>
              <a:t>Mejor</a:t>
            </a:r>
            <a:r>
              <a:rPr lang="en-US" sz="2000" dirty="0" smtClean="0"/>
              <a:t> </a:t>
            </a:r>
            <a:r>
              <a:rPr lang="en-US" sz="2000" dirty="0" err="1" smtClean="0"/>
              <a:t>salud</a:t>
            </a:r>
            <a:r>
              <a:rPr lang="en-US" sz="2000" dirty="0" smtClean="0"/>
              <a:t> </a:t>
            </a:r>
            <a:r>
              <a:rPr lang="en-US" sz="2000" dirty="0" err="1" smtClean="0"/>
              <a:t>posible</a:t>
            </a:r>
            <a:r>
              <a:rPr lang="en-US" sz="2000" dirty="0" smtClean="0"/>
              <a:t> </a:t>
            </a:r>
            <a:r>
              <a:rPr lang="en-US" sz="2000" dirty="0" err="1" smtClean="0"/>
              <a:t>para</a:t>
            </a:r>
            <a:r>
              <a:rPr lang="en-US" sz="2000" dirty="0" smtClean="0"/>
              <a:t> </a:t>
            </a:r>
            <a:r>
              <a:rPr lang="en-US" sz="2000" dirty="0" err="1" smtClean="0"/>
              <a:t>todos</a:t>
            </a:r>
            <a:r>
              <a:rPr lang="en-US" sz="2000" dirty="0" smtClean="0"/>
              <a:t>.</a:t>
            </a:r>
          </a:p>
          <a:p>
            <a:pPr>
              <a:buNone/>
            </a:pPr>
            <a:endParaRPr lang="en-US" dirty="0" smtClean="0"/>
          </a:p>
          <a:p>
            <a:pPr lvl="1"/>
            <a:r>
              <a:rPr lang="en-US" sz="2000" dirty="0" err="1" smtClean="0"/>
              <a:t>Nunca</a:t>
            </a:r>
            <a:r>
              <a:rPr lang="en-US" sz="2000" dirty="0" smtClean="0"/>
              <a:t> se ha </a:t>
            </a:r>
            <a:r>
              <a:rPr lang="en-US" sz="2000" dirty="0" err="1" smtClean="0"/>
              <a:t>definido</a:t>
            </a:r>
            <a:r>
              <a:rPr lang="en-US" sz="2000" dirty="0" smtClean="0"/>
              <a:t> “</a:t>
            </a:r>
            <a:r>
              <a:rPr lang="en-US" sz="2000" dirty="0" err="1" smtClean="0"/>
              <a:t>mejor</a:t>
            </a:r>
            <a:r>
              <a:rPr lang="en-US" sz="2000" dirty="0" smtClean="0"/>
              <a:t> </a:t>
            </a:r>
            <a:r>
              <a:rPr lang="en-US" sz="2000" dirty="0" err="1" smtClean="0"/>
              <a:t>salud</a:t>
            </a:r>
            <a:r>
              <a:rPr lang="en-US" sz="2000" dirty="0" smtClean="0"/>
              <a:t> </a:t>
            </a:r>
            <a:r>
              <a:rPr lang="en-US" sz="2000" dirty="0" err="1" smtClean="0"/>
              <a:t>posible</a:t>
            </a:r>
            <a:r>
              <a:rPr lang="en-US" sz="2000" dirty="0" smtClean="0"/>
              <a:t>”.</a:t>
            </a:r>
          </a:p>
          <a:p>
            <a:pPr lvl="1"/>
            <a:r>
              <a:rPr lang="en-US" sz="2000" dirty="0" err="1" smtClean="0"/>
              <a:t>Nunca</a:t>
            </a:r>
            <a:r>
              <a:rPr lang="en-US" sz="2000" dirty="0" smtClean="0"/>
              <a:t> se ha </a:t>
            </a:r>
            <a:r>
              <a:rPr lang="en-US" sz="2000" dirty="0" err="1" smtClean="0"/>
              <a:t>medido</a:t>
            </a:r>
            <a:r>
              <a:rPr lang="en-US" sz="2000" dirty="0" smtClean="0"/>
              <a:t> </a:t>
            </a:r>
            <a:r>
              <a:rPr lang="en-US" sz="2000" dirty="0" err="1" smtClean="0"/>
              <a:t>si</a:t>
            </a:r>
            <a:r>
              <a:rPr lang="en-US" sz="2000" dirty="0" smtClean="0"/>
              <a:t> </a:t>
            </a:r>
            <a:r>
              <a:rPr lang="en-US" sz="2000" dirty="0" err="1" smtClean="0"/>
              <a:t>llega</a:t>
            </a:r>
            <a:r>
              <a:rPr lang="en-US" sz="2000" dirty="0" smtClean="0"/>
              <a:t> a </a:t>
            </a:r>
            <a:r>
              <a:rPr lang="en-US" sz="2000" dirty="0" err="1" smtClean="0"/>
              <a:t>todos</a:t>
            </a:r>
            <a:r>
              <a:rPr lang="en-US" sz="2000" dirty="0" smtClean="0"/>
              <a:t>.</a:t>
            </a:r>
          </a:p>
          <a:p>
            <a:pPr lvl="1"/>
            <a:r>
              <a:rPr lang="en-US" sz="2000" dirty="0" err="1" smtClean="0"/>
              <a:t>Todos</a:t>
            </a:r>
            <a:r>
              <a:rPr lang="en-US" sz="2000" dirty="0" smtClean="0"/>
              <a:t> </a:t>
            </a:r>
            <a:r>
              <a:rPr lang="en-US" sz="2000" dirty="0" err="1" smtClean="0"/>
              <a:t>debe</a:t>
            </a:r>
            <a:r>
              <a:rPr lang="en-US" sz="2000" dirty="0" smtClean="0"/>
              <a:t> </a:t>
            </a:r>
            <a:r>
              <a:rPr lang="en-US" sz="2000" dirty="0" err="1" smtClean="0"/>
              <a:t>incluir</a:t>
            </a:r>
            <a:r>
              <a:rPr lang="en-US" sz="2000" dirty="0" smtClean="0"/>
              <a:t> </a:t>
            </a:r>
            <a:r>
              <a:rPr lang="en-US" sz="2000" dirty="0" err="1" smtClean="0"/>
              <a:t>proximas</a:t>
            </a:r>
            <a:r>
              <a:rPr lang="en-US" sz="2000" dirty="0" smtClean="0"/>
              <a:t> </a:t>
            </a:r>
            <a:r>
              <a:rPr lang="en-US" sz="2000" dirty="0" err="1" smtClean="0"/>
              <a:t>generaciones</a:t>
            </a:r>
            <a:r>
              <a:rPr lang="en-US" sz="2000" dirty="0" smtClean="0"/>
              <a:t> (</a:t>
            </a:r>
            <a:r>
              <a:rPr lang="en-US" sz="2000" dirty="0" err="1" smtClean="0"/>
              <a:t>sostenible</a:t>
            </a:r>
            <a:r>
              <a:rPr lang="en-US" sz="2000" dirty="0" smtClean="0"/>
              <a:t> : </a:t>
            </a:r>
            <a:r>
              <a:rPr lang="en-US" sz="2000" dirty="0" err="1" smtClean="0"/>
              <a:t>equidad</a:t>
            </a:r>
            <a:r>
              <a:rPr lang="en-US" sz="2000" dirty="0" smtClean="0"/>
              <a:t> </a:t>
            </a:r>
            <a:r>
              <a:rPr lang="en-US" sz="2000" dirty="0" err="1" smtClean="0"/>
              <a:t>intergeneracional</a:t>
            </a:r>
            <a:r>
              <a:rPr lang="en-US" sz="2000" dirty="0" smtClean="0"/>
              <a:t>)</a:t>
            </a:r>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GC 14, year 2000</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"The Covenant proscribes any </a:t>
            </a:r>
            <a:r>
              <a:rPr lang="en-US" dirty="0" smtClean="0">
                <a:hlinkClick r:id="rId2" tooltip="Discrimination"/>
              </a:rPr>
              <a:t>discrimination</a:t>
            </a:r>
            <a:r>
              <a:rPr lang="en-US" dirty="0" smtClean="0"/>
              <a:t> in access to health care and underlying determinants of health, as well as to means and entitlements for their procurement." </a:t>
            </a:r>
          </a:p>
          <a:p>
            <a:r>
              <a:rPr lang="en-US" dirty="0" smtClean="0"/>
              <a:t>"States have a special obligation to provide those who do not have sufficient means with the necessary health insurance and health-care facilities, and to prevent any discrimination on internationally prohibited grounds in the provision of health care and health services." </a:t>
            </a:r>
          </a:p>
          <a:p>
            <a:r>
              <a:rPr lang="en-US" dirty="0" smtClean="0"/>
              <a:t>Additional emphasis is placed upon non-discrimination on the basis of gender, age, disability, or membership in indigenous communities.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 14 : States and International organizations </a:t>
            </a:r>
            <a:r>
              <a:rPr lang="en-US" dirty="0" err="1" smtClean="0"/>
              <a:t>resposibilities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obligations of nations are placed into three categories: obligations to respect, obligations to protect, and obligations to fulfill the right to health. </a:t>
            </a:r>
          </a:p>
          <a:p>
            <a:r>
              <a:rPr lang="en-US" dirty="0" smtClean="0"/>
              <a:t>They include preventing discrimination in access or delivery of care; refraining from limitations to contraceptive access or family planning; restricting denial of access to health information; reducing environmental pollution; restricting coercive and/or harmful culturally-based medical practices; </a:t>
            </a:r>
            <a:r>
              <a:rPr lang="en-US" dirty="0" smtClean="0">
                <a:solidFill>
                  <a:srgbClr val="FF0000"/>
                </a:solidFill>
              </a:rPr>
              <a:t>ensuring equitable access to social determinants of health</a:t>
            </a:r>
            <a:r>
              <a:rPr lang="en-US" dirty="0" smtClean="0"/>
              <a:t>; and providing proper guidelines for the accreditation of medical facilities, personnel, and equipment. International obligations include allowing for the enjoyment of health in other countries; preventing violations of health in other countries; cooperating in the provision of humanitarian aid for disasters and emergencies; and refraining from use of embargoes on medical goods or personnel as an act of political or economic influence.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 –</a:t>
            </a:r>
            <a:r>
              <a:rPr lang="en-US" sz="3600" dirty="0" err="1" smtClean="0"/>
              <a:t>Logica</a:t>
            </a:r>
            <a:r>
              <a:rPr lang="en-US" sz="3600" dirty="0" smtClean="0"/>
              <a:t> </a:t>
            </a:r>
            <a:r>
              <a:rPr lang="en-US" sz="3600" dirty="0" err="1" smtClean="0"/>
              <a:t>dinamica</a:t>
            </a:r>
            <a:endParaRPr lang="en-US" sz="3600" dirty="0"/>
          </a:p>
        </p:txBody>
      </p:sp>
      <p:sp>
        <p:nvSpPr>
          <p:cNvPr id="3" name="Content Placeholder 2"/>
          <p:cNvSpPr>
            <a:spLocks noGrp="1"/>
          </p:cNvSpPr>
          <p:nvPr>
            <p:ph idx="1"/>
          </p:nvPr>
        </p:nvSpPr>
        <p:spPr/>
        <p:txBody>
          <a:bodyPr/>
          <a:lstStyle/>
          <a:p>
            <a:r>
              <a:rPr lang="en-US" dirty="0" smtClean="0"/>
              <a:t>LD1 : </a:t>
            </a:r>
            <a:r>
              <a:rPr lang="en-US" dirty="0" err="1" smtClean="0"/>
              <a:t>Enfoque</a:t>
            </a:r>
            <a:r>
              <a:rPr lang="en-US" dirty="0" smtClean="0"/>
              <a:t> de </a:t>
            </a:r>
            <a:r>
              <a:rPr lang="en-US" dirty="0" err="1" smtClean="0"/>
              <a:t>riesgos</a:t>
            </a:r>
            <a:endParaRPr lang="en-US" dirty="0" smtClean="0"/>
          </a:p>
          <a:p>
            <a:r>
              <a:rPr lang="en-US" dirty="0" smtClean="0"/>
              <a:t>LD2 : </a:t>
            </a:r>
            <a:r>
              <a:rPr lang="en-US" dirty="0" err="1" smtClean="0"/>
              <a:t>Enfoque</a:t>
            </a:r>
            <a:r>
              <a:rPr lang="en-US" dirty="0" smtClean="0"/>
              <a:t> de </a:t>
            </a:r>
            <a:r>
              <a:rPr lang="en-US" dirty="0" err="1" smtClean="0"/>
              <a:t>determinacion</a:t>
            </a:r>
            <a:r>
              <a:rPr lang="en-US" dirty="0" smtClean="0"/>
              <a:t> social</a:t>
            </a:r>
          </a:p>
          <a:p>
            <a:r>
              <a:rPr lang="en-US" dirty="0" smtClean="0"/>
              <a:t>LD3 : </a:t>
            </a:r>
            <a:r>
              <a:rPr lang="en-US" dirty="0" err="1" smtClean="0"/>
              <a:t>Enfoque</a:t>
            </a:r>
            <a:r>
              <a:rPr lang="en-US" dirty="0" smtClean="0"/>
              <a:t> “</a:t>
            </a:r>
            <a:r>
              <a:rPr lang="en-US" dirty="0" err="1" smtClean="0"/>
              <a:t>holisitico</a:t>
            </a:r>
            <a:r>
              <a:rPr lang="en-US" dirty="0" smtClean="0"/>
              <a:t>”</a:t>
            </a: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24744"/>
            <a:ext cx="7886700" cy="1325563"/>
          </a:xfrm>
        </p:spPr>
        <p:txBody>
          <a:bodyPr>
            <a:normAutofit/>
          </a:bodyPr>
          <a:lstStyle/>
          <a:p>
            <a:pPr algn="ctr"/>
            <a:r>
              <a:rPr lang="es-ES" sz="3600" dirty="0" smtClean="0"/>
              <a:t>LD1 :  Enfoque de riesgos</a:t>
            </a:r>
            <a:endParaRPr lang="es-ES" sz="3600" dirty="0"/>
          </a:p>
        </p:txBody>
      </p:sp>
      <p:sp>
        <p:nvSpPr>
          <p:cNvPr id="3" name="Marcador de contenido 2"/>
          <p:cNvSpPr>
            <a:spLocks noGrp="1"/>
          </p:cNvSpPr>
          <p:nvPr>
            <p:ph idx="1"/>
          </p:nvPr>
        </p:nvSpPr>
        <p:spPr>
          <a:xfrm>
            <a:off x="467544" y="2924944"/>
            <a:ext cx="7886700" cy="3528392"/>
          </a:xfrm>
        </p:spPr>
        <p:txBody>
          <a:bodyPr>
            <a:normAutofit/>
          </a:bodyPr>
          <a:lstStyle/>
          <a:p>
            <a:pPr>
              <a:lnSpc>
                <a:spcPct val="120000"/>
              </a:lnSpc>
            </a:pPr>
            <a:r>
              <a:rPr lang="en-US" sz="2800" dirty="0" smtClean="0"/>
              <a:t>2004, OMS : </a:t>
            </a:r>
            <a:r>
              <a:rPr lang="en-US" sz="2800" dirty="0" err="1" smtClean="0"/>
              <a:t>Informe</a:t>
            </a:r>
            <a:r>
              <a:rPr lang="en-US" sz="2800" dirty="0" smtClean="0"/>
              <a:t> </a:t>
            </a:r>
            <a:r>
              <a:rPr lang="en-US" sz="2800" dirty="0" err="1" smtClean="0"/>
              <a:t>mundial</a:t>
            </a:r>
            <a:r>
              <a:rPr lang="en-US" sz="2800" dirty="0" smtClean="0"/>
              <a:t> de 24 </a:t>
            </a:r>
            <a:r>
              <a:rPr lang="en-US" sz="2800" dirty="0" err="1" smtClean="0"/>
              <a:t>riesgos</a:t>
            </a:r>
            <a:r>
              <a:rPr lang="en-US" sz="2800" dirty="0" smtClean="0"/>
              <a:t> : sin </a:t>
            </a:r>
            <a:r>
              <a:rPr lang="en-US" sz="2800" dirty="0" err="1" smtClean="0"/>
              <a:t>jerarquia</a:t>
            </a:r>
            <a:r>
              <a:rPr lang="en-US" sz="2800" dirty="0" smtClean="0"/>
              <a:t>.</a:t>
            </a:r>
          </a:p>
          <a:p>
            <a:pPr>
              <a:lnSpc>
                <a:spcPct val="120000"/>
              </a:lnSpc>
            </a:pPr>
            <a:r>
              <a:rPr lang="en-US" sz="2800" dirty="0" smtClean="0"/>
              <a:t>2013, GBD 2010 : 67 </a:t>
            </a:r>
            <a:r>
              <a:rPr lang="en-US" sz="2800" dirty="0" err="1" smtClean="0"/>
              <a:t>factores</a:t>
            </a:r>
            <a:r>
              <a:rPr lang="en-US" sz="2800" dirty="0" smtClean="0"/>
              <a:t> de </a:t>
            </a:r>
            <a:r>
              <a:rPr lang="en-US" sz="2800" dirty="0" err="1" smtClean="0"/>
              <a:t>riesgo</a:t>
            </a:r>
            <a:r>
              <a:rPr lang="en-US" sz="2800" dirty="0" smtClean="0"/>
              <a:t> </a:t>
            </a:r>
            <a:r>
              <a:rPr lang="en-US" sz="2800" dirty="0" err="1" smtClean="0"/>
              <a:t>atribuible</a:t>
            </a:r>
            <a:r>
              <a:rPr lang="en-US" sz="2800" dirty="0" smtClean="0"/>
              <a:t> : </a:t>
            </a:r>
            <a:r>
              <a:rPr lang="en-US" sz="2800" dirty="0" err="1" smtClean="0"/>
              <a:t>sesgadas</a:t>
            </a:r>
            <a:r>
              <a:rPr lang="en-US" sz="2800" dirty="0" smtClean="0"/>
              <a:t>?</a:t>
            </a:r>
          </a:p>
          <a:p>
            <a:pPr>
              <a:buNone/>
            </a:pPr>
            <a:endParaRPr lang="es-ES" dirty="0"/>
          </a:p>
        </p:txBody>
      </p:sp>
    </p:spTree>
    <p:extLst>
      <p:ext uri="{BB962C8B-B14F-4D97-AF65-F5344CB8AC3E}">
        <p14:creationId xmlns:p14="http://schemas.microsoft.com/office/powerpoint/2010/main" val="42295290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LD 2 : </a:t>
            </a:r>
            <a:r>
              <a:rPr lang="en-US" sz="3200" dirty="0" err="1" smtClean="0"/>
              <a:t>Determinacion</a:t>
            </a:r>
            <a:r>
              <a:rPr lang="en-US" sz="3200" dirty="0" smtClean="0"/>
              <a:t> social </a:t>
            </a:r>
            <a:endParaRPr lang="en-US" sz="3200" dirty="0"/>
          </a:p>
        </p:txBody>
      </p:sp>
      <p:sp>
        <p:nvSpPr>
          <p:cNvPr id="3" name="Content Placeholder 2"/>
          <p:cNvSpPr>
            <a:spLocks noGrp="1"/>
          </p:cNvSpPr>
          <p:nvPr>
            <p:ph idx="1"/>
          </p:nvPr>
        </p:nvSpPr>
        <p:spPr>
          <a:xfrm>
            <a:off x="539552" y="2780928"/>
            <a:ext cx="8229600" cy="3024336"/>
          </a:xfrm>
        </p:spPr>
        <p:txBody>
          <a:bodyPr/>
          <a:lstStyle/>
          <a:p>
            <a:r>
              <a:rPr lang="en-GB" dirty="0" smtClean="0"/>
              <a:t>2009, </a:t>
            </a:r>
            <a:r>
              <a:rPr lang="en-GB" dirty="0" err="1" smtClean="0"/>
              <a:t>Analisis</a:t>
            </a:r>
            <a:r>
              <a:rPr lang="en-GB" dirty="0" smtClean="0"/>
              <a:t> de la CDSS, </a:t>
            </a:r>
            <a:r>
              <a:rPr lang="en-GB" dirty="0" err="1" smtClean="0"/>
              <a:t>Informe</a:t>
            </a:r>
            <a:r>
              <a:rPr lang="en-GB" dirty="0" smtClean="0"/>
              <a:t>, </a:t>
            </a:r>
            <a:r>
              <a:rPr lang="en-GB" dirty="0" err="1" smtClean="0"/>
              <a:t>Resolucion</a:t>
            </a:r>
            <a:r>
              <a:rPr lang="en-GB" dirty="0" smtClean="0"/>
              <a:t> AMS : </a:t>
            </a:r>
            <a:r>
              <a:rPr lang="en-GB" dirty="0" err="1" smtClean="0"/>
              <a:t>acciones</a:t>
            </a:r>
            <a:r>
              <a:rPr lang="en-GB" dirty="0" smtClean="0"/>
              <a:t> en 16 areas : </a:t>
            </a:r>
            <a:r>
              <a:rPr lang="en-GB" dirty="0" err="1" smtClean="0"/>
              <a:t>arbitrarias</a:t>
            </a:r>
            <a:r>
              <a:rPr lang="en-GB" dirty="0" smtClean="0"/>
              <a:t>?</a:t>
            </a:r>
          </a:p>
          <a:p>
            <a:r>
              <a:rPr lang="en-GB" dirty="0" err="1" smtClean="0"/>
              <a:t>Enfoque</a:t>
            </a:r>
            <a:r>
              <a:rPr lang="en-GB" dirty="0" smtClean="0"/>
              <a:t> de </a:t>
            </a:r>
            <a:r>
              <a:rPr lang="en-GB" dirty="0" err="1" smtClean="0"/>
              <a:t>politicas</a:t>
            </a:r>
            <a:r>
              <a:rPr lang="en-GB" dirty="0" smtClean="0"/>
              <a:t> </a:t>
            </a:r>
            <a:r>
              <a:rPr lang="en-GB" dirty="0" err="1" smtClean="0"/>
              <a:t>socioeconomicas</a:t>
            </a:r>
            <a:r>
              <a:rPr lang="en-GB" dirty="0" smtClean="0"/>
              <a:t> vs. base de </a:t>
            </a:r>
            <a:r>
              <a:rPr lang="en-GB" dirty="0" err="1" smtClean="0"/>
              <a:t>derechos</a:t>
            </a:r>
            <a:r>
              <a:rPr lang="en-GB" dirty="0" smtClean="0"/>
              <a:t> </a:t>
            </a:r>
            <a:r>
              <a:rPr lang="en-GB" dirty="0" err="1" smtClean="0"/>
              <a:t>humanos</a:t>
            </a:r>
            <a:r>
              <a:rPr lang="en-GB" dirty="0" smtClean="0"/>
              <a:t>?</a:t>
            </a:r>
          </a:p>
          <a:p>
            <a:r>
              <a:rPr lang="en-GB" dirty="0" err="1" smtClean="0"/>
              <a:t>Enfoque</a:t>
            </a:r>
            <a:r>
              <a:rPr lang="en-GB" dirty="0" smtClean="0"/>
              <a:t> Social vs. </a:t>
            </a:r>
            <a:r>
              <a:rPr lang="en-GB" dirty="0" err="1" smtClean="0"/>
              <a:t>Ambiental</a:t>
            </a:r>
            <a:r>
              <a:rPr lang="en-GB" dirty="0" smtClean="0"/>
              <a:t>?</a:t>
            </a:r>
          </a:p>
          <a:p>
            <a:r>
              <a:rPr lang="en-GB" dirty="0" err="1" smtClean="0"/>
              <a:t>Enfoque</a:t>
            </a:r>
            <a:r>
              <a:rPr lang="en-GB" dirty="0" smtClean="0"/>
              <a:t> de </a:t>
            </a:r>
            <a:r>
              <a:rPr lang="en-GB" dirty="0" err="1" smtClean="0"/>
              <a:t>politicas</a:t>
            </a:r>
            <a:r>
              <a:rPr lang="en-GB" dirty="0" smtClean="0"/>
              <a:t> </a:t>
            </a:r>
            <a:r>
              <a:rPr lang="en-GB" dirty="0" err="1" smtClean="0"/>
              <a:t>globales</a:t>
            </a:r>
            <a:r>
              <a:rPr lang="en-GB" dirty="0" smtClean="0"/>
              <a:t> y </a:t>
            </a:r>
            <a:r>
              <a:rPr lang="en-GB" dirty="0" err="1" smtClean="0"/>
              <a:t>nacionales</a:t>
            </a:r>
            <a:r>
              <a:rPr lang="en-GB" dirty="0" smtClean="0"/>
              <a:t> </a:t>
            </a:r>
            <a:r>
              <a:rPr lang="en-GB" dirty="0" err="1" smtClean="0"/>
              <a:t>vs</a:t>
            </a:r>
            <a:r>
              <a:rPr lang="en-GB" dirty="0" smtClean="0"/>
              <a:t> </a:t>
            </a:r>
            <a:r>
              <a:rPr lang="en-GB" dirty="0" err="1" smtClean="0"/>
              <a:t>ciudadanas</a:t>
            </a:r>
            <a:r>
              <a:rPr lang="en-GB" dirty="0" smtClean="0"/>
              <a:t>?</a:t>
            </a:r>
          </a:p>
          <a:p>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LD3 : Base social, </a:t>
            </a:r>
            <a:r>
              <a:rPr lang="en-US" sz="2800" dirty="0" err="1" smtClean="0"/>
              <a:t>politica</a:t>
            </a:r>
            <a:r>
              <a:rPr lang="en-US" sz="2800" dirty="0" smtClean="0"/>
              <a:t> e </a:t>
            </a:r>
            <a:r>
              <a:rPr lang="en-US" sz="2800" dirty="0" err="1" smtClean="0"/>
              <a:t>impacto</a:t>
            </a:r>
            <a:r>
              <a:rPr lang="en-US" sz="2800" dirty="0" smtClean="0"/>
              <a:t> </a:t>
            </a:r>
            <a:br>
              <a:rPr lang="en-US" sz="2800" dirty="0" smtClean="0"/>
            </a:br>
            <a:r>
              <a:rPr lang="en-US" sz="2800" dirty="0" smtClean="0"/>
              <a:t>en la </a:t>
            </a:r>
            <a:r>
              <a:rPr lang="en-US" sz="2800" dirty="0" err="1" smtClean="0"/>
              <a:t>salud</a:t>
            </a:r>
            <a:r>
              <a:rPr lang="en-US" sz="2800" dirty="0" smtClean="0"/>
              <a:t> </a:t>
            </a:r>
            <a:r>
              <a:rPr lang="en-US" sz="2800" dirty="0" err="1" smtClean="0"/>
              <a:t>holisitca</a:t>
            </a:r>
            <a:r>
              <a:rPr lang="en-US" sz="2800" dirty="0" smtClean="0"/>
              <a:t> y la </a:t>
            </a:r>
            <a:r>
              <a:rPr lang="en-US" sz="2800" dirty="0" err="1" smtClean="0"/>
              <a:t>equidad</a:t>
            </a:r>
            <a:endParaRPr lang="en-US" sz="2800" dirty="0"/>
          </a:p>
        </p:txBody>
      </p:sp>
      <p:sp>
        <p:nvSpPr>
          <p:cNvPr id="3" name="Content Placeholder 2"/>
          <p:cNvSpPr>
            <a:spLocks noGrp="1"/>
          </p:cNvSpPr>
          <p:nvPr>
            <p:ph idx="1"/>
          </p:nvPr>
        </p:nvSpPr>
        <p:spPr/>
        <p:txBody>
          <a:bodyPr/>
          <a:lstStyle/>
          <a:p>
            <a:r>
              <a:rPr lang="en-US" dirty="0" smtClean="0"/>
              <a:t>Base social de la </a:t>
            </a:r>
            <a:r>
              <a:rPr lang="en-US" dirty="0" err="1" smtClean="0"/>
              <a:t>conciencia</a:t>
            </a:r>
            <a:r>
              <a:rPr lang="en-US" dirty="0" smtClean="0"/>
              <a:t> del </a:t>
            </a:r>
            <a:r>
              <a:rPr lang="en-US" dirty="0" err="1" smtClean="0"/>
              <a:t>bien</a:t>
            </a:r>
            <a:r>
              <a:rPr lang="en-US" dirty="0" smtClean="0"/>
              <a:t> </a:t>
            </a:r>
            <a:r>
              <a:rPr lang="en-US" dirty="0" err="1" smtClean="0"/>
              <a:t>comun</a:t>
            </a:r>
            <a:r>
              <a:rPr lang="en-US" dirty="0" smtClean="0"/>
              <a:t> y el </a:t>
            </a:r>
            <a:r>
              <a:rPr lang="en-US" dirty="0" err="1" smtClean="0"/>
              <a:t>ejercicio</a:t>
            </a:r>
            <a:r>
              <a:rPr lang="en-US" dirty="0" smtClean="0"/>
              <a:t> de la </a:t>
            </a:r>
            <a:r>
              <a:rPr lang="en-US" dirty="0" err="1" smtClean="0"/>
              <a:t>libertad</a:t>
            </a:r>
            <a:r>
              <a:rPr lang="en-US" dirty="0" smtClean="0"/>
              <a:t>.</a:t>
            </a:r>
          </a:p>
          <a:p>
            <a:r>
              <a:rPr lang="en-US" dirty="0" smtClean="0"/>
              <a:t>Areas </a:t>
            </a:r>
            <a:r>
              <a:rPr lang="en-US" dirty="0" err="1" smtClean="0"/>
              <a:t>politicas</a:t>
            </a:r>
            <a:r>
              <a:rPr lang="en-US" dirty="0" smtClean="0"/>
              <a:t> de los </a:t>
            </a:r>
            <a:r>
              <a:rPr lang="en-US" dirty="0" err="1" smtClean="0"/>
              <a:t>derechos</a:t>
            </a:r>
            <a:r>
              <a:rPr lang="en-US" dirty="0" smtClean="0"/>
              <a:t> </a:t>
            </a:r>
            <a:r>
              <a:rPr lang="en-US" dirty="0" err="1" smtClean="0"/>
              <a:t>humanos</a:t>
            </a:r>
            <a:r>
              <a:rPr lang="en-US" dirty="0" smtClean="0"/>
              <a:t>, la </a:t>
            </a:r>
            <a:r>
              <a:rPr lang="en-US" dirty="0" err="1" smtClean="0"/>
              <a:t>ecologia</a:t>
            </a:r>
            <a:r>
              <a:rPr lang="en-US" dirty="0" smtClean="0"/>
              <a:t>, la </a:t>
            </a:r>
            <a:r>
              <a:rPr lang="en-US" dirty="0" err="1" smtClean="0"/>
              <a:t>economia</a:t>
            </a:r>
            <a:r>
              <a:rPr lang="en-US" dirty="0" smtClean="0"/>
              <a:t> y el </a:t>
            </a:r>
            <a:r>
              <a:rPr lang="en-US" dirty="0" err="1" smtClean="0"/>
              <a:t>conocimiento</a:t>
            </a:r>
            <a:r>
              <a:rPr lang="en-US" dirty="0" smtClean="0"/>
              <a:t>.</a:t>
            </a:r>
          </a:p>
          <a:p>
            <a:r>
              <a:rPr lang="en-US" dirty="0" err="1" smtClean="0"/>
              <a:t>Dinamica</a:t>
            </a:r>
            <a:r>
              <a:rPr lang="en-US" dirty="0" smtClean="0"/>
              <a:t> de la </a:t>
            </a:r>
            <a:r>
              <a:rPr lang="en-US" dirty="0" err="1" smtClean="0"/>
              <a:t>salud</a:t>
            </a:r>
            <a:r>
              <a:rPr lang="en-US" dirty="0" smtClean="0"/>
              <a:t> de </a:t>
            </a:r>
            <a:r>
              <a:rPr lang="en-US" dirty="0" err="1" smtClean="0"/>
              <a:t>las</a:t>
            </a:r>
            <a:r>
              <a:rPr lang="en-US" dirty="0" smtClean="0"/>
              <a:t> </a:t>
            </a:r>
            <a:r>
              <a:rPr lang="en-US" dirty="0" err="1" smtClean="0"/>
              <a:t>necesidades</a:t>
            </a:r>
            <a:r>
              <a:rPr lang="en-US" dirty="0" smtClean="0"/>
              <a:t> </a:t>
            </a:r>
            <a:r>
              <a:rPr lang="en-US" dirty="0" err="1" smtClean="0"/>
              <a:t>baicas</a:t>
            </a:r>
            <a:r>
              <a:rPr lang="en-US" dirty="0" smtClean="0"/>
              <a:t>, de </a:t>
            </a:r>
            <a:r>
              <a:rPr lang="en-US" dirty="0" err="1" smtClean="0"/>
              <a:t>proteccion</a:t>
            </a:r>
            <a:r>
              <a:rPr lang="en-US" dirty="0" smtClean="0"/>
              <a:t> y de </a:t>
            </a:r>
            <a:r>
              <a:rPr lang="en-US" dirty="0" err="1" smtClean="0"/>
              <a:t>disfrute</a:t>
            </a:r>
            <a:r>
              <a:rPr lang="en-US" dirty="0" smtClean="0"/>
              <a:t> del </a:t>
            </a:r>
            <a:r>
              <a:rPr lang="en-US" dirty="0" err="1" smtClean="0"/>
              <a:t>potencial</a:t>
            </a:r>
            <a:r>
              <a:rPr lang="en-US" dirty="0" smtClean="0"/>
              <a:t> </a:t>
            </a:r>
            <a:r>
              <a:rPr lang="en-US" dirty="0" err="1" smtClean="0"/>
              <a:t>humano</a:t>
            </a:r>
            <a:r>
              <a:rPr lang="en-US" dirty="0" smtClean="0"/>
              <a:t> </a:t>
            </a:r>
            <a:r>
              <a:rPr lang="en-US" dirty="0" err="1" smtClean="0"/>
              <a:t>fisico</a:t>
            </a:r>
            <a:r>
              <a:rPr lang="en-US" dirty="0" smtClean="0"/>
              <a:t> y </a:t>
            </a:r>
            <a:r>
              <a:rPr lang="en-US" dirty="0" err="1" smtClean="0"/>
              <a:t>psicosocial</a:t>
            </a:r>
            <a:r>
              <a:rPr lang="en-US" dirty="0" smtClean="0"/>
              <a:t>.</a:t>
            </a:r>
          </a:p>
          <a:p>
            <a:pPr>
              <a:buNone/>
            </a:pPr>
            <a:endParaRPr lang="en-US" dirty="0" smtClean="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63688" y="260648"/>
            <a:ext cx="5832648" cy="57210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Equidad</a:t>
            </a:r>
            <a:r>
              <a:rPr lang="en-US" sz="3200" dirty="0" smtClean="0"/>
              <a:t> de la </a:t>
            </a:r>
            <a:r>
              <a:rPr lang="en-US" sz="3200" dirty="0" err="1" smtClean="0"/>
              <a:t>salud</a:t>
            </a:r>
            <a:endParaRPr lang="en-US" sz="3200" dirty="0"/>
          </a:p>
        </p:txBody>
      </p:sp>
      <p:sp>
        <p:nvSpPr>
          <p:cNvPr id="3" name="Content Placeholder 2"/>
          <p:cNvSpPr>
            <a:spLocks noGrp="1"/>
          </p:cNvSpPr>
          <p:nvPr>
            <p:ph idx="1"/>
          </p:nvPr>
        </p:nvSpPr>
        <p:spPr/>
        <p:txBody>
          <a:bodyPr>
            <a:noAutofit/>
          </a:bodyPr>
          <a:lstStyle/>
          <a:p>
            <a:pPr algn="ctr">
              <a:lnSpc>
                <a:spcPct val="150000"/>
              </a:lnSpc>
              <a:buNone/>
            </a:pPr>
            <a:r>
              <a:rPr lang="en-US" sz="2800" dirty="0" err="1" smtClean="0"/>
              <a:t>Principios</a:t>
            </a:r>
            <a:r>
              <a:rPr lang="en-US" sz="2800" dirty="0" smtClean="0"/>
              <a:t> </a:t>
            </a:r>
            <a:r>
              <a:rPr lang="en-US" sz="2800" dirty="0" err="1" smtClean="0"/>
              <a:t>eticos</a:t>
            </a:r>
            <a:endParaRPr lang="en-US" sz="2800" dirty="0" smtClean="0"/>
          </a:p>
          <a:p>
            <a:pPr algn="ctr">
              <a:lnSpc>
                <a:spcPct val="150000"/>
              </a:lnSpc>
              <a:buNone/>
            </a:pPr>
            <a:r>
              <a:rPr lang="en-US" sz="2800" dirty="0" err="1" smtClean="0"/>
              <a:t>Logica</a:t>
            </a:r>
            <a:r>
              <a:rPr lang="en-US" sz="2800" dirty="0" smtClean="0"/>
              <a:t> </a:t>
            </a:r>
            <a:r>
              <a:rPr lang="en-US" sz="2800" dirty="0" err="1" smtClean="0"/>
              <a:t>dinamica</a:t>
            </a:r>
            <a:endParaRPr lang="en-US" sz="2800" dirty="0" smtClean="0"/>
          </a:p>
          <a:p>
            <a:pPr algn="ctr">
              <a:lnSpc>
                <a:spcPct val="150000"/>
              </a:lnSpc>
              <a:buNone/>
            </a:pPr>
            <a:r>
              <a:rPr lang="en-US" sz="2800" dirty="0" err="1" smtClean="0"/>
              <a:t>Analisis</a:t>
            </a:r>
            <a:r>
              <a:rPr lang="en-US" sz="2800" dirty="0" smtClean="0"/>
              <a:t> de la </a:t>
            </a:r>
            <a:r>
              <a:rPr lang="en-US" sz="2800" dirty="0" err="1" smtClean="0"/>
              <a:t>evidencia</a:t>
            </a:r>
            <a:endParaRPr lang="en-US" sz="2800" dirty="0" smtClean="0"/>
          </a:p>
          <a:p>
            <a:pPr algn="ctr">
              <a:lnSpc>
                <a:spcPct val="150000"/>
              </a:lnSpc>
              <a:buNone/>
            </a:pPr>
            <a:r>
              <a:rPr lang="en-US" sz="2800" dirty="0" err="1" smtClean="0"/>
              <a:t>Propuestas</a:t>
            </a:r>
            <a:r>
              <a:rPr lang="en-US" sz="2800" dirty="0" smtClean="0"/>
              <a:t> </a:t>
            </a:r>
            <a:r>
              <a:rPr lang="en-US" sz="2800" dirty="0" err="1" smtClean="0"/>
              <a:t>politicas</a:t>
            </a:r>
            <a:endParaRPr lang="en-US" sz="28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Factores</a:t>
            </a:r>
            <a:r>
              <a:rPr lang="en-US" dirty="0" smtClean="0"/>
              <a:t> de la </a:t>
            </a:r>
            <a:r>
              <a:rPr lang="en-US" dirty="0" err="1" smtClean="0"/>
              <a:t>equidad</a:t>
            </a:r>
            <a:r>
              <a:rPr lang="en-US" dirty="0" smtClean="0"/>
              <a:t> en </a:t>
            </a:r>
            <a:r>
              <a:rPr lang="en-US" dirty="0" err="1" smtClean="0"/>
              <a:t>salud</a:t>
            </a:r>
            <a:endParaRPr lang="en-US" dirty="0"/>
          </a:p>
        </p:txBody>
      </p:sp>
      <p:graphicFrame>
        <p:nvGraphicFramePr>
          <p:cNvPr id="4" name="Content Placeholder 3"/>
          <p:cNvGraphicFramePr>
            <a:graphicFrameLocks noGrp="1"/>
          </p:cNvGraphicFramePr>
          <p:nvPr>
            <p:ph idx="1"/>
          </p:nvPr>
        </p:nvGraphicFramePr>
        <p:xfrm>
          <a:off x="457200" y="2565400"/>
          <a:ext cx="8229600" cy="351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Dinamica</a:t>
            </a:r>
            <a:r>
              <a:rPr lang="en-US" dirty="0" smtClean="0"/>
              <a:t> de la </a:t>
            </a:r>
            <a:r>
              <a:rPr lang="en-US" dirty="0" err="1" smtClean="0"/>
              <a:t>salud</a:t>
            </a:r>
            <a:endParaRPr lang="en-US" dirty="0"/>
          </a:p>
        </p:txBody>
      </p:sp>
      <p:graphicFrame>
        <p:nvGraphicFramePr>
          <p:cNvPr id="5" name="Content Placeholder 4"/>
          <p:cNvGraphicFramePr>
            <a:graphicFrameLocks noGrp="1"/>
          </p:cNvGraphicFramePr>
          <p:nvPr>
            <p:ph idx="1"/>
          </p:nvPr>
        </p:nvGraphicFramePr>
        <p:xfrm>
          <a:off x="457200" y="2565400"/>
          <a:ext cx="8229600" cy="351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a:t>
            </a:r>
            <a:r>
              <a:rPr lang="en-US" dirty="0" err="1" smtClean="0"/>
              <a:t>politicas</a:t>
            </a:r>
            <a:r>
              <a:rPr lang="en-US" dirty="0" smtClean="0"/>
              <a:t> </a:t>
            </a:r>
            <a:r>
              <a:rPr lang="en-US" dirty="0" err="1" smtClean="0"/>
              <a:t>que</a:t>
            </a:r>
            <a:r>
              <a:rPr lang="en-US" dirty="0" smtClean="0"/>
              <a:t> </a:t>
            </a:r>
            <a:r>
              <a:rPr lang="en-US" dirty="0" err="1" smtClean="0"/>
              <a:t>afectan</a:t>
            </a:r>
            <a:r>
              <a:rPr lang="en-US" dirty="0" smtClean="0"/>
              <a:t> a la </a:t>
            </a:r>
            <a:r>
              <a:rPr lang="en-US" dirty="0" err="1" smtClean="0"/>
              <a:t>salud</a:t>
            </a:r>
            <a:endParaRPr lang="en-US" dirty="0"/>
          </a:p>
        </p:txBody>
      </p:sp>
      <p:graphicFrame>
        <p:nvGraphicFramePr>
          <p:cNvPr id="4" name="Content Placeholder 3"/>
          <p:cNvGraphicFramePr>
            <a:graphicFrameLocks noGrp="1"/>
          </p:cNvGraphicFramePr>
          <p:nvPr>
            <p:ph idx="1"/>
          </p:nvPr>
        </p:nvGraphicFramePr>
        <p:xfrm>
          <a:off x="457200" y="2565400"/>
          <a:ext cx="8229600" cy="351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justiciafiscal.jpg"/>
          <p:cNvPicPr>
            <a:picLocks noChangeAspect="1"/>
          </p:cNvPicPr>
          <p:nvPr/>
        </p:nvPicPr>
        <p:blipFill>
          <a:blip r:embed="rId7" cstate="print"/>
          <a:stretch>
            <a:fillRect/>
          </a:stretch>
        </p:blipFill>
        <p:spPr>
          <a:xfrm>
            <a:off x="6732240" y="2780928"/>
            <a:ext cx="1863108" cy="1224136"/>
          </a:xfrm>
          <a:prstGeom prst="rect">
            <a:avLst/>
          </a:prstGeom>
        </p:spPr>
      </p:pic>
      <p:pic>
        <p:nvPicPr>
          <p:cNvPr id="6" name="Picture 5" descr="IMG_0165.JPG (2).JPG"/>
          <p:cNvPicPr>
            <a:picLocks noChangeAspect="1"/>
          </p:cNvPicPr>
          <p:nvPr/>
        </p:nvPicPr>
        <p:blipFill>
          <a:blip r:embed="rId8" cstate="print"/>
          <a:stretch>
            <a:fillRect/>
          </a:stretch>
        </p:blipFill>
        <p:spPr>
          <a:xfrm>
            <a:off x="4788024" y="2780928"/>
            <a:ext cx="1596008" cy="1224136"/>
          </a:xfrm>
          <a:prstGeom prst="rect">
            <a:avLst/>
          </a:prstGeom>
        </p:spPr>
      </p:pic>
      <p:pic>
        <p:nvPicPr>
          <p:cNvPr id="7" name="Picture 6" descr="imagine2.jpg"/>
          <p:cNvPicPr>
            <a:picLocks noChangeAspect="1"/>
          </p:cNvPicPr>
          <p:nvPr/>
        </p:nvPicPr>
        <p:blipFill>
          <a:blip r:embed="rId9" cstate="print"/>
          <a:stretch>
            <a:fillRect/>
          </a:stretch>
        </p:blipFill>
        <p:spPr>
          <a:xfrm>
            <a:off x="539552" y="2780928"/>
            <a:ext cx="1833508" cy="1224136"/>
          </a:xfrm>
          <a:prstGeom prst="rect">
            <a:avLst/>
          </a:prstGeom>
        </p:spPr>
      </p:pic>
      <p:pic>
        <p:nvPicPr>
          <p:cNvPr id="9" name="Picture 8" descr="especulacion.jpg"/>
          <p:cNvPicPr>
            <a:picLocks noChangeAspect="1"/>
          </p:cNvPicPr>
          <p:nvPr/>
        </p:nvPicPr>
        <p:blipFill>
          <a:blip r:embed="rId10" cstate="print"/>
          <a:stretch>
            <a:fillRect/>
          </a:stretch>
        </p:blipFill>
        <p:spPr>
          <a:xfrm>
            <a:off x="2627784" y="2780928"/>
            <a:ext cx="1800200" cy="1261854"/>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Contribucion</a:t>
            </a:r>
            <a:r>
              <a:rPr lang="en-US" dirty="0" smtClean="0"/>
              <a:t> </a:t>
            </a:r>
            <a:r>
              <a:rPr lang="en-US" dirty="0" err="1" smtClean="0"/>
              <a:t>colectiva</a:t>
            </a:r>
            <a:r>
              <a:rPr lang="en-US" dirty="0" smtClean="0"/>
              <a:t> al </a:t>
            </a:r>
            <a:r>
              <a:rPr lang="en-US" dirty="0" err="1" smtClean="0"/>
              <a:t>bien</a:t>
            </a:r>
            <a:r>
              <a:rPr lang="en-US" dirty="0" smtClean="0"/>
              <a:t> </a:t>
            </a:r>
            <a:r>
              <a:rPr lang="en-US" dirty="0" err="1" smtClean="0"/>
              <a:t>comun</a:t>
            </a:r>
            <a:endParaRPr lang="en-US" dirty="0"/>
          </a:p>
        </p:txBody>
      </p:sp>
      <p:graphicFrame>
        <p:nvGraphicFramePr>
          <p:cNvPr id="4" name="Content Placeholder 3"/>
          <p:cNvGraphicFramePr>
            <a:graphicFrameLocks noGrp="1"/>
          </p:cNvGraphicFramePr>
          <p:nvPr>
            <p:ph idx="1"/>
          </p:nvPr>
        </p:nvGraphicFramePr>
        <p:xfrm>
          <a:off x="457200" y="2565400"/>
          <a:ext cx="8229600" cy="351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bebe_t670x470.jpg"/>
          <p:cNvPicPr>
            <a:picLocks noChangeAspect="1"/>
          </p:cNvPicPr>
          <p:nvPr/>
        </p:nvPicPr>
        <p:blipFill>
          <a:blip r:embed="rId7" cstate="print"/>
          <a:stretch>
            <a:fillRect/>
          </a:stretch>
        </p:blipFill>
        <p:spPr>
          <a:xfrm>
            <a:off x="2627784" y="2780928"/>
            <a:ext cx="1884584" cy="1224136"/>
          </a:xfrm>
          <a:prstGeom prst="rect">
            <a:avLst/>
          </a:prstGeom>
        </p:spPr>
      </p:pic>
      <p:pic>
        <p:nvPicPr>
          <p:cNvPr id="7" name="Picture 6" descr="equity.jpg"/>
          <p:cNvPicPr>
            <a:picLocks noChangeAspect="1"/>
          </p:cNvPicPr>
          <p:nvPr/>
        </p:nvPicPr>
        <p:blipFill>
          <a:blip r:embed="rId8" cstate="print"/>
          <a:stretch>
            <a:fillRect/>
          </a:stretch>
        </p:blipFill>
        <p:spPr>
          <a:xfrm>
            <a:off x="4716016" y="2708920"/>
            <a:ext cx="1800200" cy="1248515"/>
          </a:xfrm>
          <a:prstGeom prst="rect">
            <a:avLst/>
          </a:prstGeom>
        </p:spPr>
      </p:pic>
      <p:pic>
        <p:nvPicPr>
          <p:cNvPr id="8" name="Picture 7" descr="nacionesunidas.png"/>
          <p:cNvPicPr>
            <a:picLocks noChangeAspect="1"/>
          </p:cNvPicPr>
          <p:nvPr/>
        </p:nvPicPr>
        <p:blipFill>
          <a:blip r:embed="rId9" cstate="print"/>
          <a:stretch>
            <a:fillRect/>
          </a:stretch>
        </p:blipFill>
        <p:spPr>
          <a:xfrm>
            <a:off x="6804248" y="2708920"/>
            <a:ext cx="1650018" cy="1235921"/>
          </a:xfrm>
          <a:prstGeom prst="rect">
            <a:avLst/>
          </a:prstGeom>
        </p:spPr>
      </p:pic>
      <p:pic>
        <p:nvPicPr>
          <p:cNvPr id="9" name="Picture 8" descr="imagine1.jpg"/>
          <p:cNvPicPr>
            <a:picLocks noChangeAspect="1"/>
          </p:cNvPicPr>
          <p:nvPr/>
        </p:nvPicPr>
        <p:blipFill>
          <a:blip r:embed="rId10" cstate="print"/>
          <a:stretch>
            <a:fillRect/>
          </a:stretch>
        </p:blipFill>
        <p:spPr>
          <a:xfrm>
            <a:off x="539552" y="2708920"/>
            <a:ext cx="1800199" cy="1368152"/>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 </a:t>
            </a:r>
            <a:r>
              <a:rPr lang="en-US" sz="3600" dirty="0" err="1" smtClean="0"/>
              <a:t>Analisis</a:t>
            </a:r>
            <a:r>
              <a:rPr lang="en-US" sz="3600" dirty="0" smtClean="0"/>
              <a:t> de </a:t>
            </a:r>
            <a:r>
              <a:rPr lang="en-US" sz="3600" dirty="0" err="1" smtClean="0"/>
              <a:t>evidencia</a:t>
            </a:r>
            <a:endParaRPr lang="en-US" sz="3600" dirty="0"/>
          </a:p>
        </p:txBody>
      </p:sp>
      <p:sp>
        <p:nvSpPr>
          <p:cNvPr id="3" name="Content Placeholder 2"/>
          <p:cNvSpPr>
            <a:spLocks noGrp="1"/>
          </p:cNvSpPr>
          <p:nvPr>
            <p:ph idx="1"/>
          </p:nvPr>
        </p:nvSpPr>
        <p:spPr/>
        <p:txBody>
          <a:bodyPr/>
          <a:lstStyle/>
          <a:p>
            <a:r>
              <a:rPr lang="en-US" dirty="0" smtClean="0"/>
              <a:t>AE1 : </a:t>
            </a:r>
            <a:r>
              <a:rPr lang="en-US" dirty="0" err="1" smtClean="0"/>
              <a:t>Medicion</a:t>
            </a:r>
            <a:r>
              <a:rPr lang="en-US" dirty="0" smtClean="0"/>
              <a:t> de la </a:t>
            </a:r>
            <a:r>
              <a:rPr lang="en-US" dirty="0" err="1" smtClean="0"/>
              <a:t>carga</a:t>
            </a:r>
            <a:r>
              <a:rPr lang="en-US" dirty="0" smtClean="0"/>
              <a:t> de </a:t>
            </a:r>
            <a:r>
              <a:rPr lang="en-US" dirty="0" err="1" smtClean="0"/>
              <a:t>inequidad</a:t>
            </a:r>
            <a:endParaRPr lang="en-US" dirty="0" smtClean="0"/>
          </a:p>
          <a:p>
            <a:r>
              <a:rPr lang="en-US" dirty="0" smtClean="0"/>
              <a:t>AE2 : </a:t>
            </a:r>
            <a:r>
              <a:rPr lang="en-US" dirty="0" err="1" smtClean="0"/>
              <a:t>Distribucion</a:t>
            </a:r>
            <a:r>
              <a:rPr lang="en-US" dirty="0" smtClean="0"/>
              <a:t> de la </a:t>
            </a:r>
            <a:r>
              <a:rPr lang="en-US" dirty="0" err="1" smtClean="0"/>
              <a:t>carga</a:t>
            </a:r>
            <a:r>
              <a:rPr lang="en-US" dirty="0" smtClean="0"/>
              <a:t> de </a:t>
            </a:r>
            <a:r>
              <a:rPr lang="en-US" dirty="0" err="1" smtClean="0"/>
              <a:t>inequidad</a:t>
            </a:r>
            <a:endParaRPr lang="en-US" dirty="0" smtClean="0"/>
          </a:p>
          <a:p>
            <a:r>
              <a:rPr lang="en-US" dirty="0" smtClean="0"/>
              <a:t>AE3 : </a:t>
            </a:r>
            <a:r>
              <a:rPr lang="en-US" dirty="0" err="1" smtClean="0"/>
              <a:t>Umbral</a:t>
            </a:r>
            <a:r>
              <a:rPr lang="en-US" dirty="0" smtClean="0"/>
              <a:t> </a:t>
            </a:r>
            <a:r>
              <a:rPr lang="en-US" dirty="0" err="1" smtClean="0"/>
              <a:t>minimo</a:t>
            </a:r>
            <a:r>
              <a:rPr lang="en-US" dirty="0" smtClean="0"/>
              <a:t> de </a:t>
            </a:r>
            <a:r>
              <a:rPr lang="en-US" dirty="0" err="1" smtClean="0"/>
              <a:t>recursos</a:t>
            </a:r>
            <a:r>
              <a:rPr lang="en-US" dirty="0" smtClean="0"/>
              <a:t> </a:t>
            </a:r>
            <a:r>
              <a:rPr lang="en-US" dirty="0" err="1" smtClean="0"/>
              <a:t>para</a:t>
            </a:r>
            <a:r>
              <a:rPr lang="en-US" dirty="0" smtClean="0"/>
              <a:t> la </a:t>
            </a:r>
            <a:r>
              <a:rPr lang="en-US" dirty="0" err="1" smtClean="0"/>
              <a:t>dignidad</a:t>
            </a:r>
            <a:endParaRPr lang="en-US" dirty="0" smtClean="0"/>
          </a:p>
          <a:p>
            <a:r>
              <a:rPr lang="en-US" dirty="0" smtClean="0"/>
              <a:t>AE4 : </a:t>
            </a:r>
            <a:r>
              <a:rPr lang="en-US" dirty="0" err="1" smtClean="0"/>
              <a:t>Niveles</a:t>
            </a:r>
            <a:r>
              <a:rPr lang="en-US" dirty="0" smtClean="0"/>
              <a:t> de </a:t>
            </a:r>
            <a:r>
              <a:rPr lang="en-US" dirty="0" err="1" smtClean="0"/>
              <a:t>redistribucion</a:t>
            </a:r>
            <a:r>
              <a:rPr lang="en-US" dirty="0" smtClean="0"/>
              <a:t> </a:t>
            </a:r>
            <a:r>
              <a:rPr lang="en-US" dirty="0" err="1" smtClean="0"/>
              <a:t>eticos</a:t>
            </a:r>
            <a:r>
              <a:rPr lang="en-US" dirty="0" smtClean="0"/>
              <a:t>.</a:t>
            </a:r>
          </a:p>
          <a:p>
            <a:r>
              <a:rPr lang="en-US" dirty="0" smtClean="0"/>
              <a:t>AE5 : </a:t>
            </a:r>
            <a:r>
              <a:rPr lang="en-US" dirty="0" err="1" smtClean="0"/>
              <a:t>Indice</a:t>
            </a:r>
            <a:r>
              <a:rPr lang="en-US" dirty="0" smtClean="0"/>
              <a:t> </a:t>
            </a:r>
            <a:r>
              <a:rPr lang="en-US" dirty="0" err="1" smtClean="0"/>
              <a:t>holistico</a:t>
            </a:r>
            <a:r>
              <a:rPr lang="en-US" dirty="0" smtClean="0"/>
              <a:t> de </a:t>
            </a:r>
            <a:r>
              <a:rPr lang="en-US" dirty="0" err="1" smtClean="0"/>
              <a:t>salud</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lstStyle/>
          <a:p>
            <a:r>
              <a:rPr lang="en-US" dirty="0" err="1" smtClean="0"/>
              <a:t>Desigualdad</a:t>
            </a:r>
            <a:r>
              <a:rPr lang="en-US" dirty="0" smtClean="0"/>
              <a:t> </a:t>
            </a:r>
            <a:r>
              <a:rPr lang="en-US" dirty="0" err="1" smtClean="0"/>
              <a:t>vd</a:t>
            </a:r>
            <a:r>
              <a:rPr lang="en-US" dirty="0" smtClean="0"/>
              <a:t> </a:t>
            </a:r>
            <a:r>
              <a:rPr lang="en-US" dirty="0" err="1" smtClean="0"/>
              <a:t>Inequidad</a:t>
            </a:r>
            <a:endParaRPr lang="en-US" dirty="0"/>
          </a:p>
        </p:txBody>
      </p:sp>
      <p:graphicFrame>
        <p:nvGraphicFramePr>
          <p:cNvPr id="7" name="Content Placeholder 6"/>
          <p:cNvGraphicFramePr>
            <a:graphicFrameLocks noGrp="1"/>
          </p:cNvGraphicFramePr>
          <p:nvPr>
            <p:ph idx="1"/>
          </p:nvPr>
        </p:nvGraphicFramePr>
        <p:xfrm>
          <a:off x="467544" y="1916832"/>
          <a:ext cx="8280921" cy="4596493"/>
        </p:xfrm>
        <a:graphic>
          <a:graphicData uri="http://schemas.openxmlformats.org/drawingml/2006/table">
            <a:tbl>
              <a:tblPr firstRow="1" bandRow="1">
                <a:tableStyleId>{5C22544A-7EE6-4342-B048-85BDC9FD1C3A}</a:tableStyleId>
              </a:tblPr>
              <a:tblGrid>
                <a:gridCol w="2760307"/>
                <a:gridCol w="2760307"/>
                <a:gridCol w="2760307"/>
              </a:tblGrid>
              <a:tr h="396300">
                <a:tc>
                  <a:txBody>
                    <a:bodyPr/>
                    <a:lstStyle/>
                    <a:p>
                      <a:pPr marL="0" marR="0" algn="just">
                        <a:lnSpc>
                          <a:spcPts val="1800"/>
                        </a:lnSpc>
                        <a:spcBef>
                          <a:spcPts val="0"/>
                        </a:spcBef>
                        <a:spcAft>
                          <a:spcPts val="0"/>
                        </a:spcAft>
                      </a:pPr>
                      <a:endParaRPr lang="es-ES" sz="2000" dirty="0">
                        <a:solidFill>
                          <a:srgbClr val="000000"/>
                        </a:solidFill>
                        <a:latin typeface="+mn-lt"/>
                        <a:ea typeface="Times New Roman"/>
                        <a:cs typeface="Segoe UI"/>
                      </a:endParaRPr>
                    </a:p>
                  </a:txBody>
                  <a:tcPr marL="68580" marR="68580" marT="0" marB="0"/>
                </a:tc>
                <a:tc>
                  <a:txBody>
                    <a:bodyPr/>
                    <a:lstStyle/>
                    <a:p>
                      <a:pPr marL="0" marR="0" algn="ctr">
                        <a:lnSpc>
                          <a:spcPts val="1800"/>
                        </a:lnSpc>
                        <a:spcBef>
                          <a:spcPts val="0"/>
                        </a:spcBef>
                        <a:spcAft>
                          <a:spcPts val="0"/>
                        </a:spcAft>
                      </a:pPr>
                      <a:r>
                        <a:rPr lang="es-ES" sz="2000" dirty="0">
                          <a:solidFill>
                            <a:srgbClr val="000000"/>
                          </a:solidFill>
                          <a:latin typeface="+mn-lt"/>
                          <a:ea typeface="Times New Roman"/>
                          <a:cs typeface="Segoe UI"/>
                        </a:rPr>
                        <a:t>Desigualdad</a:t>
                      </a:r>
                      <a:endParaRPr lang="en-US" sz="2000" dirty="0">
                        <a:latin typeface="+mn-lt"/>
                        <a:ea typeface="Calibri"/>
                        <a:cs typeface="Times New Roman"/>
                      </a:endParaRPr>
                    </a:p>
                  </a:txBody>
                  <a:tcPr marL="68580" marR="68580" marT="0" marB="0"/>
                </a:tc>
                <a:tc>
                  <a:txBody>
                    <a:bodyPr/>
                    <a:lstStyle/>
                    <a:p>
                      <a:pPr marL="0" marR="0" algn="ctr">
                        <a:lnSpc>
                          <a:spcPts val="1800"/>
                        </a:lnSpc>
                        <a:spcBef>
                          <a:spcPts val="0"/>
                        </a:spcBef>
                        <a:spcAft>
                          <a:spcPts val="0"/>
                        </a:spcAft>
                      </a:pPr>
                      <a:r>
                        <a:rPr lang="es-ES" sz="2000" dirty="0">
                          <a:solidFill>
                            <a:srgbClr val="000000"/>
                          </a:solidFill>
                          <a:latin typeface="+mn-lt"/>
                          <a:ea typeface="Times New Roman"/>
                          <a:cs typeface="Segoe UI"/>
                        </a:rPr>
                        <a:t>Inequidad</a:t>
                      </a:r>
                      <a:endParaRPr lang="en-US" sz="2000" dirty="0">
                        <a:latin typeface="+mn-lt"/>
                        <a:ea typeface="Calibri"/>
                        <a:cs typeface="Times New Roman"/>
                      </a:endParaRPr>
                    </a:p>
                  </a:txBody>
                  <a:tcPr marL="68580" marR="68580" marT="0" marB="0"/>
                </a:tc>
              </a:tr>
              <a:tr h="488589">
                <a:tc>
                  <a:txBody>
                    <a:bodyPr/>
                    <a:lstStyle/>
                    <a:p>
                      <a:pPr marL="0" marR="0" algn="just">
                        <a:lnSpc>
                          <a:spcPts val="1800"/>
                        </a:lnSpc>
                        <a:spcBef>
                          <a:spcPts val="0"/>
                        </a:spcBef>
                        <a:spcAft>
                          <a:spcPts val="0"/>
                        </a:spcAft>
                      </a:pPr>
                      <a:endParaRPr lang="es-ES" sz="2000" dirty="0" smtClean="0">
                        <a:solidFill>
                          <a:srgbClr val="000000"/>
                        </a:solidFill>
                        <a:latin typeface="+mn-lt"/>
                        <a:ea typeface="Times New Roman"/>
                        <a:cs typeface="Segoe UI"/>
                      </a:endParaRPr>
                    </a:p>
                    <a:p>
                      <a:pPr marL="0" marR="0" algn="just">
                        <a:lnSpc>
                          <a:spcPts val="1800"/>
                        </a:lnSpc>
                        <a:spcBef>
                          <a:spcPts val="0"/>
                        </a:spcBef>
                        <a:spcAft>
                          <a:spcPts val="0"/>
                        </a:spcAft>
                      </a:pPr>
                      <a:r>
                        <a:rPr lang="es-ES" sz="2000" dirty="0" smtClean="0">
                          <a:solidFill>
                            <a:srgbClr val="000000"/>
                          </a:solidFill>
                          <a:latin typeface="+mn-lt"/>
                          <a:ea typeface="Times New Roman"/>
                          <a:cs typeface="Segoe UI"/>
                        </a:rPr>
                        <a:t>Concepto</a:t>
                      </a:r>
                      <a:endParaRPr lang="en-US" sz="2000" dirty="0">
                        <a:latin typeface="+mn-lt"/>
                        <a:ea typeface="Calibri"/>
                        <a:cs typeface="Times New Roman"/>
                      </a:endParaRPr>
                    </a:p>
                  </a:txBody>
                  <a:tcPr marL="68580" marR="68580" marT="0" marB="0"/>
                </a:tc>
                <a:tc>
                  <a:txBody>
                    <a:bodyPr/>
                    <a:lstStyle/>
                    <a:p>
                      <a:pPr marL="0" marR="0" algn="just">
                        <a:lnSpc>
                          <a:spcPts val="1800"/>
                        </a:lnSpc>
                        <a:spcBef>
                          <a:spcPts val="0"/>
                        </a:spcBef>
                        <a:spcAft>
                          <a:spcPts val="0"/>
                        </a:spcAft>
                      </a:pPr>
                      <a:r>
                        <a:rPr lang="es-ES" sz="2000" dirty="0">
                          <a:solidFill>
                            <a:srgbClr val="000000"/>
                          </a:solidFill>
                          <a:latin typeface="+mn-lt"/>
                          <a:ea typeface="Times New Roman"/>
                          <a:cs typeface="Segoe UI"/>
                        </a:rPr>
                        <a:t>Diferencias.</a:t>
                      </a:r>
                      <a:endParaRPr lang="en-US" sz="2000" dirty="0">
                        <a:latin typeface="+mn-lt"/>
                        <a:ea typeface="Calibri"/>
                        <a:cs typeface="Times New Roman"/>
                      </a:endParaRPr>
                    </a:p>
                  </a:txBody>
                  <a:tcPr marL="68580" marR="68580" marT="0" marB="0"/>
                </a:tc>
                <a:tc>
                  <a:txBody>
                    <a:bodyPr/>
                    <a:lstStyle/>
                    <a:p>
                      <a:pPr marL="0" marR="0" algn="just">
                        <a:lnSpc>
                          <a:spcPts val="1800"/>
                        </a:lnSpc>
                        <a:spcBef>
                          <a:spcPts val="0"/>
                        </a:spcBef>
                        <a:spcAft>
                          <a:spcPts val="0"/>
                        </a:spcAft>
                      </a:pPr>
                      <a:r>
                        <a:rPr lang="es-ES" sz="2000">
                          <a:solidFill>
                            <a:srgbClr val="000000"/>
                          </a:solidFill>
                          <a:latin typeface="+mn-lt"/>
                          <a:ea typeface="Times New Roman"/>
                          <a:cs typeface="Segoe UI"/>
                        </a:rPr>
                        <a:t>Diferencias injustas.</a:t>
                      </a:r>
                      <a:endParaRPr lang="en-US" sz="2000">
                        <a:latin typeface="+mn-lt"/>
                        <a:ea typeface="Calibri"/>
                        <a:cs typeface="Times New Roman"/>
                      </a:endParaRPr>
                    </a:p>
                  </a:txBody>
                  <a:tcPr marL="68580" marR="68580" marT="0" marB="0"/>
                </a:tc>
              </a:tr>
              <a:tr h="977178">
                <a:tc>
                  <a:txBody>
                    <a:bodyPr/>
                    <a:lstStyle/>
                    <a:p>
                      <a:pPr marL="0" marR="0" algn="just">
                        <a:lnSpc>
                          <a:spcPts val="1800"/>
                        </a:lnSpc>
                        <a:spcBef>
                          <a:spcPts val="0"/>
                        </a:spcBef>
                        <a:spcAft>
                          <a:spcPts val="0"/>
                        </a:spcAft>
                      </a:pPr>
                      <a:endParaRPr lang="es-ES" sz="2000" dirty="0" smtClean="0">
                        <a:solidFill>
                          <a:srgbClr val="000000"/>
                        </a:solidFill>
                        <a:latin typeface="+mn-lt"/>
                        <a:ea typeface="Times New Roman"/>
                        <a:cs typeface="Segoe UI"/>
                      </a:endParaRPr>
                    </a:p>
                    <a:p>
                      <a:pPr marL="0" marR="0" algn="just">
                        <a:lnSpc>
                          <a:spcPts val="1800"/>
                        </a:lnSpc>
                        <a:spcBef>
                          <a:spcPts val="0"/>
                        </a:spcBef>
                        <a:spcAft>
                          <a:spcPts val="0"/>
                        </a:spcAft>
                      </a:pPr>
                      <a:r>
                        <a:rPr lang="es-ES" sz="2000" dirty="0" smtClean="0">
                          <a:solidFill>
                            <a:srgbClr val="000000"/>
                          </a:solidFill>
                          <a:latin typeface="+mn-lt"/>
                          <a:ea typeface="Times New Roman"/>
                          <a:cs typeface="Segoe UI"/>
                        </a:rPr>
                        <a:t>Medición</a:t>
                      </a:r>
                      <a:endParaRPr lang="en-US" sz="2000" dirty="0">
                        <a:latin typeface="+mn-lt"/>
                        <a:ea typeface="Calibri"/>
                        <a:cs typeface="Times New Roman"/>
                      </a:endParaRPr>
                    </a:p>
                  </a:txBody>
                  <a:tcPr marL="68580" marR="68580" marT="0" marB="0"/>
                </a:tc>
                <a:tc>
                  <a:txBody>
                    <a:bodyPr/>
                    <a:lstStyle/>
                    <a:p>
                      <a:pPr marL="0" marR="0" algn="l">
                        <a:lnSpc>
                          <a:spcPts val="1800"/>
                        </a:lnSpc>
                        <a:spcBef>
                          <a:spcPts val="0"/>
                        </a:spcBef>
                        <a:spcAft>
                          <a:spcPts val="0"/>
                        </a:spcAft>
                      </a:pPr>
                      <a:r>
                        <a:rPr lang="es-ES" sz="2000" dirty="0">
                          <a:solidFill>
                            <a:srgbClr val="000000"/>
                          </a:solidFill>
                          <a:latin typeface="+mn-lt"/>
                          <a:ea typeface="Times New Roman"/>
                          <a:cs typeface="Segoe UI"/>
                        </a:rPr>
                        <a:t>Diferencias o razones entre </a:t>
                      </a:r>
                      <a:r>
                        <a:rPr lang="es-ES" sz="2000" dirty="0" smtClean="0">
                          <a:solidFill>
                            <a:srgbClr val="000000"/>
                          </a:solidFill>
                          <a:latin typeface="+mn-lt"/>
                          <a:ea typeface="Times New Roman"/>
                          <a:cs typeface="Segoe UI"/>
                        </a:rPr>
                        <a:t>poblaciones.</a:t>
                      </a:r>
                      <a:endParaRPr lang="en-US" sz="2000" dirty="0">
                        <a:latin typeface="+mn-lt"/>
                        <a:ea typeface="Calibri"/>
                        <a:cs typeface="Times New Roman"/>
                      </a:endParaRPr>
                    </a:p>
                  </a:txBody>
                  <a:tcPr marL="68580" marR="68580" marT="0" marB="0"/>
                </a:tc>
                <a:tc>
                  <a:txBody>
                    <a:bodyPr/>
                    <a:lstStyle/>
                    <a:p>
                      <a:pPr marL="0" marR="0" algn="l">
                        <a:lnSpc>
                          <a:spcPts val="1800"/>
                        </a:lnSpc>
                        <a:spcBef>
                          <a:spcPts val="0"/>
                        </a:spcBef>
                        <a:spcAft>
                          <a:spcPts val="0"/>
                        </a:spcAft>
                      </a:pPr>
                      <a:r>
                        <a:rPr lang="es-ES" sz="2000" dirty="0" smtClean="0">
                          <a:solidFill>
                            <a:srgbClr val="000000"/>
                          </a:solidFill>
                          <a:latin typeface="+mn-lt"/>
                          <a:ea typeface="Times New Roman"/>
                          <a:cs typeface="Segoe UI"/>
                        </a:rPr>
                        <a:t>Mejor </a:t>
                      </a:r>
                      <a:r>
                        <a:rPr lang="es-ES" sz="2000" dirty="0">
                          <a:solidFill>
                            <a:srgbClr val="000000"/>
                          </a:solidFill>
                          <a:latin typeface="+mn-lt"/>
                          <a:ea typeface="Times New Roman"/>
                          <a:cs typeface="Segoe UI"/>
                        </a:rPr>
                        <a:t>nivel </a:t>
                      </a:r>
                      <a:r>
                        <a:rPr lang="es-ES" sz="2000" dirty="0" smtClean="0">
                          <a:solidFill>
                            <a:srgbClr val="000000"/>
                          </a:solidFill>
                          <a:latin typeface="+mn-lt"/>
                          <a:ea typeface="Times New Roman"/>
                          <a:cs typeface="Segoe UI"/>
                        </a:rPr>
                        <a:t>posible y sostenible</a:t>
                      </a:r>
                      <a:r>
                        <a:rPr lang="es-ES" sz="2000" baseline="0" dirty="0" smtClean="0">
                          <a:solidFill>
                            <a:srgbClr val="000000"/>
                          </a:solidFill>
                          <a:latin typeface="+mn-lt"/>
                          <a:ea typeface="Times New Roman"/>
                          <a:cs typeface="Segoe UI"/>
                        </a:rPr>
                        <a:t> :</a:t>
                      </a:r>
                      <a:r>
                        <a:rPr lang="es-ES" sz="2000" dirty="0" smtClean="0">
                          <a:solidFill>
                            <a:srgbClr val="000000"/>
                          </a:solidFill>
                          <a:latin typeface="+mn-lt"/>
                          <a:ea typeface="Times New Roman"/>
                          <a:cs typeface="Segoe UI"/>
                        </a:rPr>
                        <a:t> </a:t>
                      </a:r>
                      <a:r>
                        <a:rPr lang="es-ES" sz="2000" dirty="0">
                          <a:solidFill>
                            <a:srgbClr val="000000"/>
                          </a:solidFill>
                          <a:latin typeface="+mn-lt"/>
                          <a:ea typeface="Times New Roman"/>
                          <a:cs typeface="Segoe UI"/>
                        </a:rPr>
                        <a:t>estimación de carga de inequidad</a:t>
                      </a:r>
                      <a:r>
                        <a:rPr lang="es-ES" sz="2000" dirty="0" smtClean="0">
                          <a:solidFill>
                            <a:srgbClr val="000000"/>
                          </a:solidFill>
                          <a:latin typeface="+mn-lt"/>
                          <a:ea typeface="Times New Roman"/>
                          <a:cs typeface="Segoe UI"/>
                        </a:rPr>
                        <a:t>.</a:t>
                      </a:r>
                      <a:endParaRPr lang="en-US" sz="2000" dirty="0">
                        <a:latin typeface="+mn-lt"/>
                        <a:ea typeface="Calibri"/>
                        <a:cs typeface="Times New Roman"/>
                      </a:endParaRPr>
                    </a:p>
                  </a:txBody>
                  <a:tcPr marL="68580" marR="68580" marT="0" marB="0"/>
                </a:tc>
              </a:tr>
              <a:tr h="874237">
                <a:tc>
                  <a:txBody>
                    <a:bodyPr/>
                    <a:lstStyle/>
                    <a:p>
                      <a:pPr marL="0" marR="0" algn="just">
                        <a:lnSpc>
                          <a:spcPts val="1800"/>
                        </a:lnSpc>
                        <a:spcBef>
                          <a:spcPts val="0"/>
                        </a:spcBef>
                        <a:spcAft>
                          <a:spcPts val="0"/>
                        </a:spcAft>
                      </a:pPr>
                      <a:r>
                        <a:rPr lang="es-ES" sz="2000" dirty="0" smtClean="0">
                          <a:solidFill>
                            <a:srgbClr val="000000"/>
                          </a:solidFill>
                          <a:latin typeface="+mn-lt"/>
                          <a:ea typeface="Times New Roman"/>
                          <a:cs typeface="Segoe UI"/>
                        </a:rPr>
                        <a:t>Conclusiones</a:t>
                      </a:r>
                    </a:p>
                  </a:txBody>
                  <a:tcPr marL="68580" marR="68580" marT="0" marB="0"/>
                </a:tc>
                <a:tc>
                  <a:txBody>
                    <a:bodyPr/>
                    <a:lstStyle/>
                    <a:p>
                      <a:pPr marL="0" marR="0" algn="l">
                        <a:lnSpc>
                          <a:spcPts val="1800"/>
                        </a:lnSpc>
                        <a:spcBef>
                          <a:spcPts val="0"/>
                        </a:spcBef>
                        <a:spcAft>
                          <a:spcPts val="0"/>
                        </a:spcAft>
                      </a:pPr>
                      <a:r>
                        <a:rPr lang="en-US" sz="2000" dirty="0" smtClean="0">
                          <a:latin typeface="+mn-lt"/>
                          <a:ea typeface="Calibri"/>
                          <a:cs typeface="Times New Roman"/>
                        </a:rPr>
                        <a:t>Conclusions </a:t>
                      </a:r>
                      <a:r>
                        <a:rPr lang="en-US" sz="2000" dirty="0" err="1" smtClean="0">
                          <a:latin typeface="+mn-lt"/>
                          <a:ea typeface="Calibri"/>
                          <a:cs typeface="Times New Roman"/>
                        </a:rPr>
                        <a:t>arbitrarias</a:t>
                      </a:r>
                      <a:r>
                        <a:rPr lang="en-US" sz="2000" dirty="0" smtClean="0">
                          <a:latin typeface="+mn-lt"/>
                          <a:ea typeface="Calibri"/>
                          <a:cs typeface="Times New Roman"/>
                        </a:rPr>
                        <a:t>. </a:t>
                      </a:r>
                    </a:p>
                    <a:p>
                      <a:pPr marL="0" marR="0" algn="l">
                        <a:lnSpc>
                          <a:spcPts val="1800"/>
                        </a:lnSpc>
                        <a:spcBef>
                          <a:spcPts val="0"/>
                        </a:spcBef>
                        <a:spcAft>
                          <a:spcPts val="0"/>
                        </a:spcAft>
                      </a:pPr>
                      <a:endParaRPr lang="en-US" sz="2000" dirty="0" smtClean="0">
                        <a:latin typeface="+mn-lt"/>
                        <a:ea typeface="Calibri"/>
                        <a:cs typeface="Times New Roman"/>
                      </a:endParaRPr>
                    </a:p>
                  </a:txBody>
                  <a:tcPr marL="68580" marR="68580" marT="0" marB="0"/>
                </a:tc>
                <a:tc>
                  <a:txBody>
                    <a:bodyPr/>
                    <a:lstStyle/>
                    <a:p>
                      <a:pPr marL="0" marR="0" algn="l">
                        <a:lnSpc>
                          <a:spcPts val="1800"/>
                        </a:lnSpc>
                        <a:spcBef>
                          <a:spcPts val="0"/>
                        </a:spcBef>
                        <a:spcAft>
                          <a:spcPts val="0"/>
                        </a:spcAft>
                      </a:pPr>
                      <a:r>
                        <a:rPr lang="es-ES" sz="2000" dirty="0" smtClean="0">
                          <a:solidFill>
                            <a:srgbClr val="000000"/>
                          </a:solidFill>
                          <a:latin typeface="+mn-lt"/>
                          <a:ea typeface="Times New Roman"/>
                          <a:cs typeface="Segoe UI"/>
                        </a:rPr>
                        <a:t>Objetivo medible.</a:t>
                      </a:r>
                      <a:r>
                        <a:rPr lang="es-ES" sz="2000" baseline="0" dirty="0" smtClean="0">
                          <a:solidFill>
                            <a:srgbClr val="000000"/>
                          </a:solidFill>
                          <a:latin typeface="+mn-lt"/>
                          <a:ea typeface="Times New Roman"/>
                          <a:cs typeface="Segoe UI"/>
                        </a:rPr>
                        <a:t> </a:t>
                      </a:r>
                      <a:r>
                        <a:rPr lang="es-ES" sz="2000" dirty="0" smtClean="0">
                          <a:solidFill>
                            <a:srgbClr val="000000"/>
                          </a:solidFill>
                          <a:latin typeface="+mn-lt"/>
                          <a:ea typeface="Times New Roman"/>
                          <a:cs typeface="Segoe UI"/>
                        </a:rPr>
                        <a:t>inter/</a:t>
                      </a:r>
                      <a:r>
                        <a:rPr lang="es-ES" sz="2000" dirty="0" err="1" smtClean="0">
                          <a:solidFill>
                            <a:srgbClr val="000000"/>
                          </a:solidFill>
                          <a:latin typeface="+mn-lt"/>
                          <a:ea typeface="Times New Roman"/>
                          <a:cs typeface="Segoe UI"/>
                        </a:rPr>
                        <a:t>intranacional</a:t>
                      </a:r>
                      <a:r>
                        <a:rPr lang="es-ES" sz="2000" dirty="0" smtClean="0">
                          <a:solidFill>
                            <a:srgbClr val="000000"/>
                          </a:solidFill>
                          <a:latin typeface="+mn-lt"/>
                          <a:ea typeface="Times New Roman"/>
                          <a:cs typeface="Segoe UI"/>
                        </a:rPr>
                        <a:t>,</a:t>
                      </a:r>
                      <a:r>
                        <a:rPr lang="es-ES" sz="2000" baseline="0" dirty="0" smtClean="0">
                          <a:solidFill>
                            <a:srgbClr val="000000"/>
                          </a:solidFill>
                          <a:latin typeface="+mn-lt"/>
                          <a:ea typeface="Times New Roman"/>
                          <a:cs typeface="Segoe UI"/>
                        </a:rPr>
                        <a:t> </a:t>
                      </a:r>
                      <a:r>
                        <a:rPr lang="es-ES" sz="2000" baseline="0" dirty="0" err="1" smtClean="0">
                          <a:solidFill>
                            <a:srgbClr val="000000"/>
                          </a:solidFill>
                          <a:latin typeface="+mn-lt"/>
                          <a:ea typeface="Times New Roman"/>
                          <a:cs typeface="Segoe UI"/>
                        </a:rPr>
                        <a:t>intra</a:t>
                      </a:r>
                      <a:r>
                        <a:rPr lang="es-ES" sz="2000" baseline="0" dirty="0" smtClean="0">
                          <a:solidFill>
                            <a:srgbClr val="000000"/>
                          </a:solidFill>
                          <a:latin typeface="+mn-lt"/>
                          <a:ea typeface="Times New Roman"/>
                          <a:cs typeface="Segoe UI"/>
                        </a:rPr>
                        <a:t>/</a:t>
                      </a:r>
                      <a:r>
                        <a:rPr lang="es-ES" sz="2000" baseline="0" dirty="0" err="1" smtClean="0">
                          <a:solidFill>
                            <a:srgbClr val="000000"/>
                          </a:solidFill>
                          <a:latin typeface="+mn-lt"/>
                          <a:ea typeface="Times New Roman"/>
                          <a:cs typeface="Segoe UI"/>
                        </a:rPr>
                        <a:t>intergeneracional</a:t>
                      </a:r>
                      <a:r>
                        <a:rPr lang="es-ES" sz="2000" baseline="0" dirty="0" smtClean="0">
                          <a:solidFill>
                            <a:srgbClr val="000000"/>
                          </a:solidFill>
                          <a:latin typeface="+mn-lt"/>
                          <a:ea typeface="Times New Roman"/>
                          <a:cs typeface="Segoe UI"/>
                        </a:rPr>
                        <a:t>.</a:t>
                      </a:r>
                      <a:endParaRPr lang="es-ES" sz="2000" dirty="0" smtClean="0">
                        <a:solidFill>
                          <a:srgbClr val="000000"/>
                        </a:solidFill>
                        <a:latin typeface="+mn-lt"/>
                        <a:ea typeface="Times New Roman"/>
                        <a:cs typeface="Segoe UI"/>
                      </a:endParaRPr>
                    </a:p>
                  </a:txBody>
                  <a:tcPr marL="68580" marR="68580" marT="0" marB="0"/>
                </a:tc>
              </a:tr>
              <a:tr h="1080120">
                <a:tc>
                  <a:txBody>
                    <a:bodyPr/>
                    <a:lstStyle/>
                    <a:p>
                      <a:pPr marL="0" marR="0" algn="just">
                        <a:lnSpc>
                          <a:spcPts val="1800"/>
                        </a:lnSpc>
                        <a:spcBef>
                          <a:spcPts val="0"/>
                        </a:spcBef>
                        <a:spcAft>
                          <a:spcPts val="0"/>
                        </a:spcAft>
                      </a:pPr>
                      <a:r>
                        <a:rPr lang="en-US" sz="2000" dirty="0" err="1" smtClean="0">
                          <a:latin typeface="+mn-lt"/>
                          <a:ea typeface="Calibri"/>
                          <a:cs typeface="Times New Roman"/>
                        </a:rPr>
                        <a:t>Estrategia</a:t>
                      </a:r>
                      <a:endParaRPr lang="en-US" sz="2000" dirty="0">
                        <a:latin typeface="+mn-lt"/>
                        <a:ea typeface="Calibri"/>
                        <a:cs typeface="Times New Roman"/>
                      </a:endParaRPr>
                    </a:p>
                  </a:txBody>
                  <a:tcPr marL="68580" marR="68580" marT="0" marB="0"/>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000" dirty="0" err="1" smtClean="0">
                          <a:latin typeface="+mn-lt"/>
                          <a:ea typeface="Calibri"/>
                          <a:cs typeface="Times New Roman"/>
                        </a:rPr>
                        <a:t>Enfoque</a:t>
                      </a:r>
                      <a:r>
                        <a:rPr lang="en-US" sz="2000" dirty="0" smtClean="0">
                          <a:latin typeface="+mn-lt"/>
                          <a:ea typeface="Calibri"/>
                          <a:cs typeface="Times New Roman"/>
                        </a:rPr>
                        <a:t> en </a:t>
                      </a:r>
                      <a:r>
                        <a:rPr lang="en-US" sz="2000" dirty="0" err="1" smtClean="0">
                          <a:latin typeface="+mn-lt"/>
                          <a:ea typeface="Calibri"/>
                          <a:cs typeface="Times New Roman"/>
                        </a:rPr>
                        <a:t>extremos</a:t>
                      </a:r>
                      <a:r>
                        <a:rPr lang="en-US" sz="2000" dirty="0" smtClean="0">
                          <a:latin typeface="+mn-lt"/>
                          <a:ea typeface="Calibri"/>
                          <a:cs typeface="Times New Roman"/>
                        </a:rPr>
                        <a:t> </a:t>
                      </a:r>
                      <a:r>
                        <a:rPr lang="en-US" sz="2000" dirty="0" err="1" smtClean="0">
                          <a:latin typeface="+mn-lt"/>
                          <a:ea typeface="Calibri"/>
                          <a:cs typeface="Times New Roman"/>
                        </a:rPr>
                        <a:t>inferiores</a:t>
                      </a:r>
                      <a:r>
                        <a:rPr lang="en-US" sz="2000" dirty="0" smtClean="0">
                          <a:latin typeface="+mn-lt"/>
                          <a:ea typeface="Calibri"/>
                          <a:cs typeface="Times New Roman"/>
                        </a:rPr>
                        <a:t> : </a:t>
                      </a:r>
                      <a:r>
                        <a:rPr lang="en-US" sz="2000" dirty="0" err="1" smtClean="0">
                          <a:latin typeface="+mn-lt"/>
                          <a:ea typeface="Calibri"/>
                          <a:cs typeface="Times New Roman"/>
                        </a:rPr>
                        <a:t>pobreza</a:t>
                      </a:r>
                      <a:r>
                        <a:rPr lang="en-US" sz="2000" dirty="0" smtClean="0">
                          <a:latin typeface="+mn-lt"/>
                          <a:ea typeface="Calibri"/>
                          <a:cs typeface="Times New Roman"/>
                        </a:rPr>
                        <a:t>.</a:t>
                      </a:r>
                    </a:p>
                    <a:p>
                      <a:pPr marL="0" marR="0" indent="0" algn="l" defTabSz="914400" rtl="0" eaLnBrk="1" fontAlgn="auto" latinLnBrk="0" hangingPunct="1">
                        <a:lnSpc>
                          <a:spcPts val="1800"/>
                        </a:lnSpc>
                        <a:spcBef>
                          <a:spcPts val="0"/>
                        </a:spcBef>
                        <a:spcAft>
                          <a:spcPts val="0"/>
                        </a:spcAft>
                        <a:buClrTx/>
                        <a:buSzTx/>
                        <a:buFontTx/>
                        <a:buNone/>
                        <a:tabLst/>
                        <a:defRPr/>
                      </a:pPr>
                      <a:r>
                        <a:rPr lang="en-US" sz="2000" dirty="0" err="1" smtClean="0">
                          <a:latin typeface="+mn-lt"/>
                          <a:ea typeface="Calibri"/>
                          <a:cs typeface="Times New Roman"/>
                        </a:rPr>
                        <a:t>Politicas</a:t>
                      </a:r>
                      <a:r>
                        <a:rPr lang="en-US" sz="2000" dirty="0" smtClean="0">
                          <a:latin typeface="+mn-lt"/>
                          <a:ea typeface="Calibri"/>
                          <a:cs typeface="Times New Roman"/>
                        </a:rPr>
                        <a:t> </a:t>
                      </a:r>
                      <a:r>
                        <a:rPr lang="en-US" sz="2000" dirty="0" err="1" smtClean="0">
                          <a:latin typeface="+mn-lt"/>
                          <a:ea typeface="Calibri"/>
                          <a:cs typeface="Times New Roman"/>
                        </a:rPr>
                        <a:t>para</a:t>
                      </a:r>
                      <a:r>
                        <a:rPr lang="en-US" sz="2000" dirty="0" smtClean="0">
                          <a:latin typeface="+mn-lt"/>
                          <a:ea typeface="Calibri"/>
                          <a:cs typeface="Times New Roman"/>
                        </a:rPr>
                        <a:t> </a:t>
                      </a:r>
                      <a:r>
                        <a:rPr lang="en-US" sz="2000" dirty="0" err="1" smtClean="0">
                          <a:latin typeface="+mn-lt"/>
                          <a:ea typeface="Calibri"/>
                          <a:cs typeface="Times New Roman"/>
                        </a:rPr>
                        <a:t>pobres</a:t>
                      </a:r>
                      <a:r>
                        <a:rPr lang="en-US" sz="2000" dirty="0" smtClean="0">
                          <a:latin typeface="+mn-lt"/>
                          <a:ea typeface="Calibri"/>
                          <a:cs typeface="Times New Roman"/>
                        </a:rPr>
                        <a:t> (</a:t>
                      </a:r>
                      <a:r>
                        <a:rPr lang="en-US" sz="2000" dirty="0" err="1" smtClean="0">
                          <a:latin typeface="+mn-lt"/>
                          <a:ea typeface="Calibri"/>
                          <a:cs typeface="Times New Roman"/>
                        </a:rPr>
                        <a:t>pobres</a:t>
                      </a:r>
                      <a:r>
                        <a:rPr lang="en-US" sz="2000" dirty="0" smtClean="0">
                          <a:latin typeface="+mn-lt"/>
                          <a:ea typeface="Calibri"/>
                          <a:cs typeface="Times New Roman"/>
                        </a:rPr>
                        <a:t> </a:t>
                      </a:r>
                      <a:r>
                        <a:rPr lang="en-US" sz="2000" dirty="0" err="1" smtClean="0">
                          <a:latin typeface="+mn-lt"/>
                          <a:ea typeface="Calibri"/>
                          <a:cs typeface="Times New Roman"/>
                        </a:rPr>
                        <a:t>politicas</a:t>
                      </a:r>
                      <a:r>
                        <a:rPr lang="en-US" sz="2000" dirty="0" smtClean="0">
                          <a:latin typeface="+mn-lt"/>
                          <a:ea typeface="Calibri"/>
                          <a:cs typeface="Times New Roman"/>
                        </a:rPr>
                        <a:t>)</a:t>
                      </a:r>
                    </a:p>
                    <a:p>
                      <a:pPr marL="0" marR="0" algn="l">
                        <a:lnSpc>
                          <a:spcPts val="1800"/>
                        </a:lnSpc>
                        <a:spcBef>
                          <a:spcPts val="0"/>
                        </a:spcBef>
                        <a:spcAft>
                          <a:spcPts val="0"/>
                        </a:spcAft>
                      </a:pPr>
                      <a:endParaRPr lang="en-US" sz="2000" dirty="0">
                        <a:latin typeface="+mn-lt"/>
                        <a:ea typeface="Calibri"/>
                        <a:cs typeface="Times New Roman"/>
                      </a:endParaRPr>
                    </a:p>
                  </a:txBody>
                  <a:tcPr marL="68580" marR="68580" marT="0" marB="0"/>
                </a:tc>
                <a:tc>
                  <a:txBody>
                    <a:bodyPr/>
                    <a:lstStyle/>
                    <a:p>
                      <a:pPr marL="0" marR="0" algn="l">
                        <a:lnSpc>
                          <a:spcPts val="1800"/>
                        </a:lnSpc>
                        <a:spcBef>
                          <a:spcPts val="0"/>
                        </a:spcBef>
                        <a:spcAft>
                          <a:spcPts val="0"/>
                        </a:spcAft>
                      </a:pPr>
                      <a:r>
                        <a:rPr lang="es-ES" sz="2000" dirty="0" smtClean="0">
                          <a:solidFill>
                            <a:srgbClr val="000000"/>
                          </a:solidFill>
                          <a:latin typeface="+mn-lt"/>
                          <a:ea typeface="Times New Roman"/>
                          <a:cs typeface="Segoe UI"/>
                        </a:rPr>
                        <a:t>Enfoque en umbrales</a:t>
                      </a:r>
                      <a:r>
                        <a:rPr lang="es-ES" sz="2000" baseline="0" dirty="0" smtClean="0">
                          <a:solidFill>
                            <a:srgbClr val="000000"/>
                          </a:solidFill>
                          <a:latin typeface="+mn-lt"/>
                          <a:ea typeface="Times New Roman"/>
                          <a:cs typeface="Segoe UI"/>
                        </a:rPr>
                        <a:t> mínimos : dignidad.</a:t>
                      </a:r>
                    </a:p>
                    <a:p>
                      <a:pPr marL="0" marR="0" algn="l">
                        <a:lnSpc>
                          <a:spcPts val="1800"/>
                        </a:lnSpc>
                        <a:spcBef>
                          <a:spcPts val="0"/>
                        </a:spcBef>
                        <a:spcAft>
                          <a:spcPts val="0"/>
                        </a:spcAft>
                      </a:pPr>
                      <a:r>
                        <a:rPr lang="es-ES" sz="2000" baseline="0" dirty="0" smtClean="0">
                          <a:solidFill>
                            <a:srgbClr val="000000"/>
                          </a:solidFill>
                          <a:latin typeface="+mn-lt"/>
                          <a:ea typeface="Times New Roman"/>
                          <a:cs typeface="Segoe UI"/>
                        </a:rPr>
                        <a:t>Políticas de derechos universales y cohesión/justicia social.</a:t>
                      </a:r>
                      <a:endParaRPr lang="es-ES" sz="2000" dirty="0" smtClean="0">
                        <a:solidFill>
                          <a:srgbClr val="000000"/>
                        </a:solidFill>
                        <a:latin typeface="+mn-lt"/>
                        <a:ea typeface="Times New Roman"/>
                        <a:cs typeface="Segoe UI"/>
                      </a:endParaRPr>
                    </a:p>
                  </a:txBody>
                  <a:tcPr marL="68580" marR="68580" marT="0" marB="0"/>
                </a:tc>
              </a:tr>
              <a:tr h="488589">
                <a:tc>
                  <a:txBody>
                    <a:bodyPr/>
                    <a:lstStyle/>
                    <a:p>
                      <a:pPr marL="0" marR="0" algn="just">
                        <a:lnSpc>
                          <a:spcPts val="1800"/>
                        </a:lnSpc>
                        <a:spcBef>
                          <a:spcPts val="0"/>
                        </a:spcBef>
                        <a:spcAft>
                          <a:spcPts val="0"/>
                        </a:spcAft>
                      </a:pPr>
                      <a:endParaRPr lang="es-ES" sz="2000" b="1" dirty="0" smtClean="0">
                        <a:solidFill>
                          <a:srgbClr val="000000"/>
                        </a:solidFill>
                        <a:latin typeface="+mn-lt"/>
                        <a:ea typeface="Times New Roman"/>
                        <a:cs typeface="Segoe UI"/>
                      </a:endParaRPr>
                    </a:p>
                    <a:p>
                      <a:pPr marL="0" marR="0" algn="just">
                        <a:lnSpc>
                          <a:spcPts val="1800"/>
                        </a:lnSpc>
                        <a:spcBef>
                          <a:spcPts val="0"/>
                        </a:spcBef>
                        <a:spcAft>
                          <a:spcPts val="0"/>
                        </a:spcAft>
                      </a:pPr>
                      <a:r>
                        <a:rPr lang="es-ES" sz="2000" b="1" dirty="0" smtClean="0">
                          <a:solidFill>
                            <a:srgbClr val="000000"/>
                          </a:solidFill>
                          <a:latin typeface="+mn-lt"/>
                          <a:ea typeface="Times New Roman"/>
                          <a:cs typeface="Segoe UI"/>
                        </a:rPr>
                        <a:t>Efecto</a:t>
                      </a:r>
                      <a:endParaRPr lang="en-US" sz="2000" b="1" dirty="0">
                        <a:latin typeface="+mn-lt"/>
                        <a:ea typeface="Calibri"/>
                        <a:cs typeface="Times New Roman"/>
                      </a:endParaRPr>
                    </a:p>
                  </a:txBody>
                  <a:tcPr marL="68580" marR="68580" marT="0" marB="0"/>
                </a:tc>
                <a:tc>
                  <a:txBody>
                    <a:bodyPr/>
                    <a:lstStyle/>
                    <a:p>
                      <a:pPr marL="0" marR="0" algn="just">
                        <a:lnSpc>
                          <a:spcPts val="1800"/>
                        </a:lnSpc>
                        <a:spcBef>
                          <a:spcPts val="0"/>
                        </a:spcBef>
                        <a:spcAft>
                          <a:spcPts val="0"/>
                        </a:spcAft>
                      </a:pPr>
                      <a:endParaRPr lang="es-ES" sz="2000" b="1" dirty="0" smtClean="0">
                        <a:solidFill>
                          <a:srgbClr val="000000"/>
                        </a:solidFill>
                        <a:latin typeface="+mn-lt"/>
                        <a:ea typeface="Times New Roman"/>
                        <a:cs typeface="Segoe UI"/>
                      </a:endParaRPr>
                    </a:p>
                    <a:p>
                      <a:pPr marL="0" marR="0" algn="just">
                        <a:lnSpc>
                          <a:spcPts val="1800"/>
                        </a:lnSpc>
                        <a:spcBef>
                          <a:spcPts val="0"/>
                        </a:spcBef>
                        <a:spcAft>
                          <a:spcPts val="0"/>
                        </a:spcAft>
                      </a:pPr>
                      <a:r>
                        <a:rPr lang="es-ES" sz="2000" b="1" dirty="0" smtClean="0">
                          <a:solidFill>
                            <a:srgbClr val="000000"/>
                          </a:solidFill>
                          <a:latin typeface="+mn-lt"/>
                          <a:ea typeface="Times New Roman"/>
                          <a:cs typeface="Segoe UI"/>
                        </a:rPr>
                        <a:t>Mitigador</a:t>
                      </a:r>
                      <a:endParaRPr lang="en-US" sz="2000" b="1" dirty="0">
                        <a:latin typeface="+mn-lt"/>
                        <a:ea typeface="Calibri"/>
                        <a:cs typeface="Times New Roman"/>
                      </a:endParaRPr>
                    </a:p>
                  </a:txBody>
                  <a:tcPr marL="68580" marR="68580" marT="0" marB="0"/>
                </a:tc>
                <a:tc>
                  <a:txBody>
                    <a:bodyPr/>
                    <a:lstStyle/>
                    <a:p>
                      <a:pPr marL="0" marR="0" algn="just">
                        <a:lnSpc>
                          <a:spcPts val="1800"/>
                        </a:lnSpc>
                        <a:spcBef>
                          <a:spcPts val="0"/>
                        </a:spcBef>
                        <a:spcAft>
                          <a:spcPts val="0"/>
                        </a:spcAft>
                      </a:pPr>
                      <a:endParaRPr lang="es-ES" sz="2000" b="1" dirty="0" smtClean="0">
                        <a:solidFill>
                          <a:srgbClr val="000000"/>
                        </a:solidFill>
                        <a:latin typeface="+mn-lt"/>
                        <a:ea typeface="Times New Roman"/>
                        <a:cs typeface="Segoe UI"/>
                      </a:endParaRPr>
                    </a:p>
                    <a:p>
                      <a:pPr marL="0" marR="0" algn="just">
                        <a:lnSpc>
                          <a:spcPts val="1800"/>
                        </a:lnSpc>
                        <a:spcBef>
                          <a:spcPts val="0"/>
                        </a:spcBef>
                        <a:spcAft>
                          <a:spcPts val="0"/>
                        </a:spcAft>
                      </a:pPr>
                      <a:r>
                        <a:rPr lang="es-ES" sz="2000" b="1" dirty="0" smtClean="0">
                          <a:solidFill>
                            <a:srgbClr val="000000"/>
                          </a:solidFill>
                          <a:latin typeface="+mn-lt"/>
                          <a:ea typeface="Times New Roman"/>
                          <a:cs typeface="Segoe UI"/>
                        </a:rPr>
                        <a:t>Transformador</a:t>
                      </a:r>
                      <a:endParaRPr lang="en-US" sz="2000" b="1" dirty="0">
                        <a:latin typeface="+mn-lt"/>
                        <a:ea typeface="Calibri"/>
                        <a:cs typeface="Times New Roman"/>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79512" y="1268760"/>
          <a:ext cx="4536504"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95536" y="188640"/>
            <a:ext cx="8229600" cy="1143000"/>
          </a:xfrm>
        </p:spPr>
        <p:txBody>
          <a:bodyPr/>
          <a:lstStyle/>
          <a:p>
            <a:r>
              <a:rPr lang="en-US" dirty="0" smtClean="0"/>
              <a:t>Statistical analysis of LE trend</a:t>
            </a:r>
            <a:endParaRPr lang="en-US" dirty="0"/>
          </a:p>
        </p:txBody>
      </p:sp>
      <p:graphicFrame>
        <p:nvGraphicFramePr>
          <p:cNvPr id="4" name="Chart 3"/>
          <p:cNvGraphicFramePr/>
          <p:nvPr/>
        </p:nvGraphicFramePr>
        <p:xfrm>
          <a:off x="4823520" y="1628800"/>
          <a:ext cx="4320480"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0697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936104"/>
          </a:xfrm>
        </p:spPr>
        <p:txBody>
          <a:bodyPr>
            <a:noAutofit/>
          </a:bodyPr>
          <a:lstStyle/>
          <a:p>
            <a:r>
              <a:rPr lang="en-US" sz="3200" dirty="0" smtClean="0"/>
              <a:t>AE1a.  </a:t>
            </a:r>
            <a:r>
              <a:rPr lang="en-US" sz="3200" dirty="0" err="1" smtClean="0"/>
              <a:t>Mejor</a:t>
            </a:r>
            <a:r>
              <a:rPr lang="en-US" sz="3200" dirty="0" smtClean="0"/>
              <a:t> </a:t>
            </a:r>
            <a:r>
              <a:rPr lang="en-US" sz="3200" dirty="0" err="1" smtClean="0"/>
              <a:t>salud</a:t>
            </a:r>
            <a:r>
              <a:rPr lang="en-US" sz="3200" dirty="0" smtClean="0"/>
              <a:t> </a:t>
            </a:r>
            <a:r>
              <a:rPr lang="en-US" sz="3200" dirty="0" err="1" smtClean="0"/>
              <a:t>factible</a:t>
            </a:r>
            <a:r>
              <a:rPr lang="en-US" sz="3200" dirty="0" smtClean="0"/>
              <a:t> y </a:t>
            </a:r>
            <a:r>
              <a:rPr lang="en-US" sz="3200" dirty="0" err="1" smtClean="0"/>
              <a:t>sostenible</a:t>
            </a:r>
            <a:r>
              <a:rPr lang="en-US" sz="3200" dirty="0" smtClean="0"/>
              <a:t> : </a:t>
            </a:r>
            <a:r>
              <a:rPr lang="en-US" sz="3200" dirty="0" err="1" smtClean="0"/>
              <a:t>umbrales</a:t>
            </a:r>
            <a:r>
              <a:rPr lang="en-US" sz="3200" dirty="0" smtClean="0"/>
              <a:t> y </a:t>
            </a:r>
            <a:r>
              <a:rPr lang="en-US" sz="3200" dirty="0" err="1" smtClean="0"/>
              <a:t>correlaciones</a:t>
            </a:r>
            <a:endParaRPr lang="en-US" sz="3200" dirty="0"/>
          </a:p>
        </p:txBody>
      </p:sp>
      <p:sp>
        <p:nvSpPr>
          <p:cNvPr id="4" name="Text Placeholder 3"/>
          <p:cNvSpPr>
            <a:spLocks noGrp="1"/>
          </p:cNvSpPr>
          <p:nvPr>
            <p:ph type="body" idx="1"/>
          </p:nvPr>
        </p:nvSpPr>
        <p:spPr>
          <a:xfrm>
            <a:off x="395536" y="2204864"/>
            <a:ext cx="4040188" cy="803275"/>
          </a:xfrm>
        </p:spPr>
        <p:txBody>
          <a:bodyPr>
            <a:normAutofit fontScale="55000" lnSpcReduction="20000"/>
          </a:bodyPr>
          <a:lstStyle/>
          <a:p>
            <a:endParaRPr lang="en-US" dirty="0" smtClean="0"/>
          </a:p>
          <a:p>
            <a:r>
              <a:rPr lang="en-US" sz="3200" dirty="0" err="1" smtClean="0"/>
              <a:t>Suministro</a:t>
            </a:r>
            <a:r>
              <a:rPr lang="en-US" sz="3200" dirty="0" smtClean="0"/>
              <a:t> </a:t>
            </a:r>
            <a:r>
              <a:rPr lang="en-US" sz="3200" dirty="0" err="1" smtClean="0"/>
              <a:t>limitado</a:t>
            </a:r>
            <a:r>
              <a:rPr lang="en-US" sz="3200" dirty="0" smtClean="0"/>
              <a:t> : </a:t>
            </a:r>
            <a:r>
              <a:rPr lang="en-US" sz="3200" dirty="0" err="1" smtClean="0"/>
              <a:t>umbrales</a:t>
            </a:r>
            <a:r>
              <a:rPr lang="en-US" sz="3200" dirty="0" smtClean="0"/>
              <a:t> de </a:t>
            </a:r>
            <a:r>
              <a:rPr lang="en-US" sz="3200" dirty="0" err="1" smtClean="0"/>
              <a:t>factibilidad</a:t>
            </a:r>
            <a:r>
              <a:rPr lang="en-US" sz="3200" dirty="0" smtClean="0"/>
              <a:t> y </a:t>
            </a:r>
            <a:r>
              <a:rPr lang="en-US" sz="3200" dirty="0" err="1" smtClean="0"/>
              <a:t>sostenibiidad</a:t>
            </a:r>
            <a:endParaRPr lang="en-US" sz="3200" dirty="0"/>
          </a:p>
        </p:txBody>
      </p:sp>
      <p:sp>
        <p:nvSpPr>
          <p:cNvPr id="3" name="Content Placeholder 2"/>
          <p:cNvSpPr>
            <a:spLocks noGrp="1"/>
          </p:cNvSpPr>
          <p:nvPr>
            <p:ph sz="half" idx="2"/>
          </p:nvPr>
        </p:nvSpPr>
        <p:spPr>
          <a:xfrm>
            <a:off x="467544" y="3068960"/>
            <a:ext cx="4040188" cy="3951288"/>
          </a:xfrm>
        </p:spPr>
        <p:txBody>
          <a:bodyPr>
            <a:normAutofit/>
          </a:bodyPr>
          <a:lstStyle/>
          <a:p>
            <a:pPr>
              <a:lnSpc>
                <a:spcPct val="150000"/>
              </a:lnSpc>
            </a:pPr>
            <a:r>
              <a:rPr lang="en-US" sz="1800" dirty="0" err="1" smtClean="0"/>
              <a:t>Recursos</a:t>
            </a:r>
            <a:r>
              <a:rPr lang="en-US" sz="1800" dirty="0" smtClean="0"/>
              <a:t> </a:t>
            </a:r>
            <a:r>
              <a:rPr lang="en-US" sz="1800" dirty="0" err="1" smtClean="0"/>
              <a:t>economicos</a:t>
            </a:r>
            <a:r>
              <a:rPr lang="en-US" sz="1800" dirty="0" smtClean="0"/>
              <a:t> : </a:t>
            </a:r>
          </a:p>
          <a:p>
            <a:pPr lvl="1">
              <a:lnSpc>
                <a:spcPct val="150000"/>
              </a:lnSpc>
            </a:pPr>
            <a:r>
              <a:rPr lang="en-US" sz="1800" dirty="0" err="1" smtClean="0">
                <a:solidFill>
                  <a:srgbClr val="FF0000"/>
                </a:solidFill>
              </a:rPr>
              <a:t>Modelos</a:t>
            </a:r>
            <a:r>
              <a:rPr lang="en-US" sz="1800" dirty="0" smtClean="0">
                <a:solidFill>
                  <a:srgbClr val="FF0000"/>
                </a:solidFill>
              </a:rPr>
              <a:t> </a:t>
            </a:r>
            <a:r>
              <a:rPr lang="en-US" sz="1800" dirty="0" err="1" smtClean="0">
                <a:solidFill>
                  <a:srgbClr val="FF0000"/>
                </a:solidFill>
              </a:rPr>
              <a:t>factibles</a:t>
            </a:r>
            <a:r>
              <a:rPr lang="en-US" sz="1800" dirty="0" smtClean="0">
                <a:solidFill>
                  <a:srgbClr val="FF0000"/>
                </a:solidFill>
              </a:rPr>
              <a:t>/</a:t>
            </a:r>
            <a:r>
              <a:rPr lang="en-US" sz="1800" dirty="0" err="1" smtClean="0">
                <a:solidFill>
                  <a:srgbClr val="FF0000"/>
                </a:solidFill>
              </a:rPr>
              <a:t>replicables</a:t>
            </a:r>
            <a:r>
              <a:rPr lang="en-US" sz="1800" dirty="0" smtClean="0">
                <a:solidFill>
                  <a:srgbClr val="FF0000"/>
                </a:solidFill>
              </a:rPr>
              <a:t> : </a:t>
            </a:r>
          </a:p>
          <a:p>
            <a:pPr lvl="1">
              <a:lnSpc>
                <a:spcPct val="150000"/>
              </a:lnSpc>
              <a:buNone/>
            </a:pPr>
            <a:r>
              <a:rPr lang="en-US" sz="1800" dirty="0" smtClean="0">
                <a:solidFill>
                  <a:srgbClr val="FF0000"/>
                </a:solidFill>
              </a:rPr>
              <a:t>&lt; PIB </a:t>
            </a:r>
            <a:r>
              <a:rPr lang="en-US" sz="1800" dirty="0" err="1" smtClean="0">
                <a:solidFill>
                  <a:srgbClr val="FF0000"/>
                </a:solidFill>
              </a:rPr>
              <a:t>medio</a:t>
            </a:r>
            <a:r>
              <a:rPr lang="en-US" sz="1800" dirty="0" smtClean="0">
                <a:solidFill>
                  <a:srgbClr val="FF0000"/>
                </a:solidFill>
              </a:rPr>
              <a:t> </a:t>
            </a:r>
            <a:r>
              <a:rPr lang="en-US" sz="1800" dirty="0" err="1" smtClean="0">
                <a:solidFill>
                  <a:srgbClr val="FF0000"/>
                </a:solidFill>
              </a:rPr>
              <a:t>mundial</a:t>
            </a:r>
            <a:endParaRPr lang="en-US" sz="1800" dirty="0" smtClean="0">
              <a:solidFill>
                <a:srgbClr val="FF0000"/>
              </a:solidFill>
            </a:endParaRPr>
          </a:p>
          <a:p>
            <a:pPr>
              <a:lnSpc>
                <a:spcPct val="150000"/>
              </a:lnSpc>
            </a:pPr>
            <a:r>
              <a:rPr lang="en-US" sz="1800" dirty="0" err="1" smtClean="0"/>
              <a:t>Recursos</a:t>
            </a:r>
            <a:r>
              <a:rPr lang="en-US" sz="1800" dirty="0" smtClean="0"/>
              <a:t> </a:t>
            </a:r>
            <a:r>
              <a:rPr lang="en-US" sz="1800" dirty="0" err="1" smtClean="0"/>
              <a:t>ecologicos</a:t>
            </a:r>
            <a:r>
              <a:rPr lang="en-US" sz="1800" dirty="0" smtClean="0"/>
              <a:t> :</a:t>
            </a:r>
          </a:p>
          <a:p>
            <a:pPr lvl="1">
              <a:lnSpc>
                <a:spcPct val="150000"/>
              </a:lnSpc>
            </a:pPr>
            <a:r>
              <a:rPr lang="en-US" sz="1800" dirty="0" err="1" smtClean="0">
                <a:solidFill>
                  <a:srgbClr val="FF0000"/>
                </a:solidFill>
              </a:rPr>
              <a:t>Sostenibilidad</a:t>
            </a:r>
            <a:r>
              <a:rPr lang="en-US" sz="1800" dirty="0" smtClean="0">
                <a:solidFill>
                  <a:srgbClr val="FF0000"/>
                </a:solidFill>
              </a:rPr>
              <a:t> :</a:t>
            </a:r>
          </a:p>
          <a:p>
            <a:pPr lvl="1">
              <a:lnSpc>
                <a:spcPct val="150000"/>
              </a:lnSpc>
              <a:buNone/>
            </a:pPr>
            <a:r>
              <a:rPr lang="en-US" sz="1800" dirty="0" smtClean="0">
                <a:solidFill>
                  <a:srgbClr val="FF0000"/>
                </a:solidFill>
              </a:rPr>
              <a:t>&lt; </a:t>
            </a:r>
            <a:r>
              <a:rPr lang="en-US" sz="1800" dirty="0" err="1" smtClean="0">
                <a:solidFill>
                  <a:srgbClr val="FF0000"/>
                </a:solidFill>
              </a:rPr>
              <a:t>Limites</a:t>
            </a:r>
            <a:r>
              <a:rPr lang="en-US" sz="1800" dirty="0" smtClean="0">
                <a:solidFill>
                  <a:srgbClr val="FF0000"/>
                </a:solidFill>
              </a:rPr>
              <a:t> </a:t>
            </a:r>
            <a:r>
              <a:rPr lang="en-US" sz="1800" dirty="0" err="1" smtClean="0">
                <a:solidFill>
                  <a:srgbClr val="FF0000"/>
                </a:solidFill>
              </a:rPr>
              <a:t>planetarios</a:t>
            </a:r>
            <a:endParaRPr lang="en-US" sz="1800" dirty="0" smtClean="0">
              <a:solidFill>
                <a:srgbClr val="FF0000"/>
              </a:solidFill>
            </a:endParaRPr>
          </a:p>
          <a:p>
            <a:endParaRPr lang="en-US" sz="1800" dirty="0" smtClean="0"/>
          </a:p>
          <a:p>
            <a:endParaRPr lang="en-US" dirty="0" smtClean="0"/>
          </a:p>
          <a:p>
            <a:endParaRPr lang="en-US" dirty="0"/>
          </a:p>
        </p:txBody>
      </p:sp>
      <p:sp>
        <p:nvSpPr>
          <p:cNvPr id="5" name="Text Placeholder 4"/>
          <p:cNvSpPr>
            <a:spLocks noGrp="1"/>
          </p:cNvSpPr>
          <p:nvPr>
            <p:ph type="body" sz="quarter" idx="3"/>
          </p:nvPr>
        </p:nvSpPr>
        <p:spPr>
          <a:xfrm>
            <a:off x="4860032" y="2348880"/>
            <a:ext cx="4041775" cy="639762"/>
          </a:xfrm>
        </p:spPr>
        <p:txBody>
          <a:bodyPr>
            <a:noAutofit/>
          </a:bodyPr>
          <a:lstStyle/>
          <a:p>
            <a:endParaRPr lang="en-US" sz="1800" dirty="0" smtClean="0"/>
          </a:p>
          <a:p>
            <a:r>
              <a:rPr lang="en-US" sz="1800" dirty="0" err="1" smtClean="0"/>
              <a:t>Suministro</a:t>
            </a:r>
            <a:r>
              <a:rPr lang="en-US" sz="1800" dirty="0" smtClean="0"/>
              <a:t> </a:t>
            </a:r>
            <a:r>
              <a:rPr lang="en-US" sz="1800" dirty="0" err="1" smtClean="0"/>
              <a:t>ilimitado</a:t>
            </a:r>
            <a:r>
              <a:rPr lang="en-US" sz="1800" dirty="0" smtClean="0"/>
              <a:t> : </a:t>
            </a:r>
            <a:r>
              <a:rPr lang="en-US" sz="1800" dirty="0" err="1" smtClean="0"/>
              <a:t>correlaciones</a:t>
            </a:r>
            <a:r>
              <a:rPr lang="en-US" sz="1800" dirty="0" smtClean="0"/>
              <a:t> y </a:t>
            </a:r>
            <a:r>
              <a:rPr lang="en-US" sz="1800" dirty="0" err="1" smtClean="0"/>
              <a:t>condiciones</a:t>
            </a:r>
            <a:endParaRPr lang="en-US" sz="1800" dirty="0"/>
          </a:p>
        </p:txBody>
      </p:sp>
      <p:sp>
        <p:nvSpPr>
          <p:cNvPr id="6" name="Content Placeholder 5"/>
          <p:cNvSpPr>
            <a:spLocks noGrp="1"/>
          </p:cNvSpPr>
          <p:nvPr>
            <p:ph sz="quarter" idx="4"/>
          </p:nvPr>
        </p:nvSpPr>
        <p:spPr>
          <a:xfrm>
            <a:off x="4499992" y="3068960"/>
            <a:ext cx="4270375" cy="3951288"/>
          </a:xfrm>
        </p:spPr>
        <p:txBody>
          <a:bodyPr>
            <a:normAutofit/>
          </a:bodyPr>
          <a:lstStyle/>
          <a:p>
            <a:pPr>
              <a:lnSpc>
                <a:spcPct val="150000"/>
              </a:lnSpc>
            </a:pPr>
            <a:r>
              <a:rPr lang="en-US" sz="1800" dirty="0" err="1" smtClean="0"/>
              <a:t>Conocimiento</a:t>
            </a:r>
            <a:r>
              <a:rPr lang="en-US" sz="1800" dirty="0" smtClean="0"/>
              <a:t> y capital social</a:t>
            </a:r>
          </a:p>
          <a:p>
            <a:pPr lvl="1">
              <a:lnSpc>
                <a:spcPct val="150000"/>
              </a:lnSpc>
            </a:pPr>
            <a:r>
              <a:rPr lang="en-US" sz="1800" dirty="0" err="1" smtClean="0"/>
              <a:t>Desarrollar</a:t>
            </a:r>
            <a:r>
              <a:rPr lang="en-US" sz="1800" dirty="0" smtClean="0"/>
              <a:t>/</a:t>
            </a:r>
            <a:r>
              <a:rPr lang="en-US" sz="1800" dirty="0" err="1" smtClean="0"/>
              <a:t>disfritar</a:t>
            </a:r>
            <a:r>
              <a:rPr lang="en-US" sz="1800" dirty="0" smtClean="0"/>
              <a:t> el </a:t>
            </a:r>
            <a:r>
              <a:rPr lang="en-US" sz="1800" dirty="0" err="1" smtClean="0"/>
              <a:t>potencial</a:t>
            </a:r>
            <a:r>
              <a:rPr lang="en-US" sz="1800" dirty="0" smtClean="0"/>
              <a:t> individual </a:t>
            </a:r>
            <a:r>
              <a:rPr lang="en-US" sz="1800" dirty="0" err="1" smtClean="0"/>
              <a:t>por</a:t>
            </a:r>
            <a:r>
              <a:rPr lang="en-US" sz="1800" dirty="0" smtClean="0"/>
              <a:t> la </a:t>
            </a:r>
            <a:r>
              <a:rPr lang="en-US" sz="1800" dirty="0" err="1" smtClean="0"/>
              <a:t>Educacion</a:t>
            </a:r>
            <a:r>
              <a:rPr lang="en-US" sz="1800" dirty="0" smtClean="0"/>
              <a:t>, </a:t>
            </a:r>
            <a:r>
              <a:rPr lang="en-US" sz="1800" dirty="0" err="1" smtClean="0"/>
              <a:t>empleo</a:t>
            </a:r>
            <a:r>
              <a:rPr lang="en-US" sz="1800" dirty="0" smtClean="0"/>
              <a:t> y </a:t>
            </a:r>
            <a:r>
              <a:rPr lang="en-US" sz="1800" dirty="0" err="1" smtClean="0"/>
              <a:t>participacion</a:t>
            </a:r>
            <a:endParaRPr lang="en-US" sz="1800" dirty="0" smtClean="0"/>
          </a:p>
          <a:p>
            <a:pPr>
              <a:lnSpc>
                <a:spcPct val="150000"/>
              </a:lnSpc>
            </a:pPr>
            <a:r>
              <a:rPr lang="en-US" sz="1800" dirty="0" smtClean="0"/>
              <a:t>Marcos </a:t>
            </a:r>
            <a:r>
              <a:rPr lang="en-US" sz="1800" dirty="0" err="1" smtClean="0"/>
              <a:t>legales</a:t>
            </a:r>
            <a:endParaRPr lang="en-US" sz="1800" dirty="0" smtClean="0"/>
          </a:p>
          <a:p>
            <a:pPr lvl="1">
              <a:lnSpc>
                <a:spcPct val="150000"/>
              </a:lnSpc>
            </a:pPr>
            <a:r>
              <a:rPr lang="en-US" sz="1800" dirty="0" err="1" smtClean="0"/>
              <a:t>Derechos</a:t>
            </a:r>
            <a:r>
              <a:rPr lang="en-US" sz="1800" dirty="0" smtClean="0"/>
              <a:t> </a:t>
            </a:r>
            <a:r>
              <a:rPr lang="en-US" sz="1800" dirty="0" err="1" smtClean="0"/>
              <a:t>universales</a:t>
            </a:r>
            <a:r>
              <a:rPr lang="en-US" sz="1800" dirty="0" smtClean="0"/>
              <a:t> y </a:t>
            </a:r>
            <a:r>
              <a:rPr lang="en-US" sz="1800" dirty="0" err="1" smtClean="0"/>
              <a:t>responsabilidades</a:t>
            </a:r>
            <a:endParaRPr lang="en-US" sz="1800" dirty="0" smtClean="0"/>
          </a:p>
          <a:p>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s-ES" sz="2000" dirty="0" err="1" smtClean="0"/>
              <a:t>Metodologia</a:t>
            </a:r>
            <a:r>
              <a:rPr lang="es-ES" sz="2000" dirty="0" smtClean="0"/>
              <a:t> de análisis de la carga de inequidad global en salud</a:t>
            </a:r>
            <a:br>
              <a:rPr lang="es-ES" sz="2000" dirty="0" smtClean="0"/>
            </a:br>
            <a:r>
              <a:rPr lang="es-ES" sz="2000" dirty="0" smtClean="0"/>
              <a:t>Primera fase</a:t>
            </a:r>
            <a:endParaRPr lang="en-GB" sz="2000" dirty="0"/>
          </a:p>
        </p:txBody>
      </p:sp>
      <p:sp>
        <p:nvSpPr>
          <p:cNvPr id="3" name="Content Placeholder 2"/>
          <p:cNvSpPr>
            <a:spLocks noGrp="1"/>
          </p:cNvSpPr>
          <p:nvPr>
            <p:ph idx="1"/>
          </p:nvPr>
        </p:nvSpPr>
        <p:spPr>
          <a:xfrm>
            <a:off x="457200" y="1196752"/>
            <a:ext cx="8229600" cy="4886003"/>
          </a:xfrm>
        </p:spPr>
        <p:txBody>
          <a:bodyPr>
            <a:normAutofit/>
          </a:bodyPr>
          <a:lstStyle/>
          <a:p>
            <a:pPr marL="457200" indent="-457200">
              <a:buFont typeface="+mj-lt"/>
              <a:buAutoNum type="alphaUcPeriod"/>
            </a:pPr>
            <a:r>
              <a:rPr lang="es-ES" sz="1800" dirty="0" smtClean="0"/>
              <a:t>Definición de Mejor Salud Posible : Selección de modelos de buena salud, </a:t>
            </a:r>
            <a:r>
              <a:rPr lang="es-ES" sz="1800" dirty="0" err="1" smtClean="0"/>
              <a:t>equitables</a:t>
            </a:r>
            <a:r>
              <a:rPr lang="es-ES" sz="1800" dirty="0" smtClean="0"/>
              <a:t> y sostenibles.</a:t>
            </a:r>
          </a:p>
          <a:p>
            <a:pPr marL="0" indent="0">
              <a:buNone/>
            </a:pPr>
            <a:endParaRPr lang="es-ES" sz="1800" dirty="0" smtClean="0"/>
          </a:p>
          <a:p>
            <a:pPr marL="857250" lvl="1" indent="-457200">
              <a:buFont typeface="+mj-lt"/>
              <a:buAutoNum type="arabicPeriod"/>
            </a:pPr>
            <a:r>
              <a:rPr lang="es-ES" sz="1800" dirty="0" smtClean="0"/>
              <a:t>Base de datos del </a:t>
            </a:r>
            <a:r>
              <a:rPr lang="es-ES" sz="1800" dirty="0"/>
              <a:t>B</a:t>
            </a:r>
            <a:r>
              <a:rPr lang="es-ES" sz="1800" dirty="0" smtClean="0"/>
              <a:t>anco Mundial 1960-2013 : Medias de esperanza de vida (EV) y PIB pc (ajustado a valor adquisitivo) ponderadas según población. Datos 2000-201º sobre emisiones de CO2 per </a:t>
            </a:r>
            <a:r>
              <a:rPr lang="es-ES" sz="1800" dirty="0" err="1" smtClean="0"/>
              <a:t>capita</a:t>
            </a:r>
            <a:r>
              <a:rPr lang="es-ES" sz="1800" dirty="0" smtClean="0"/>
              <a:t>.</a:t>
            </a:r>
          </a:p>
          <a:p>
            <a:pPr marL="857250" lvl="1" indent="-457200">
              <a:buFont typeface="+mj-lt"/>
              <a:buAutoNum type="arabicPeriod"/>
            </a:pPr>
            <a:r>
              <a:rPr lang="es-ES" sz="1800" dirty="0" smtClean="0"/>
              <a:t>Selección de países con EV mayor que la media mundial (S: saludables) y </a:t>
            </a:r>
            <a:r>
              <a:rPr lang="es-ES" sz="1800" dirty="0"/>
              <a:t>PIB </a:t>
            </a:r>
            <a:r>
              <a:rPr lang="es-ES" sz="1800" dirty="0" smtClean="0"/>
              <a:t>pc menor que la media mundial (</a:t>
            </a:r>
            <a:r>
              <a:rPr lang="es-ES" sz="1800" dirty="0" err="1" smtClean="0"/>
              <a:t>equitables</a:t>
            </a:r>
            <a:r>
              <a:rPr lang="es-ES" sz="1800" dirty="0" smtClean="0"/>
              <a:t> E), de forma constante entre 1960-2012.</a:t>
            </a:r>
          </a:p>
          <a:p>
            <a:pPr marL="857250" lvl="1" indent="-457200">
              <a:buFont typeface="+mj-lt"/>
              <a:buAutoNum type="arabicPeriod"/>
            </a:pPr>
            <a:r>
              <a:rPr lang="es-ES" sz="1800" dirty="0" smtClean="0"/>
              <a:t>Selección de países </a:t>
            </a:r>
            <a:r>
              <a:rPr lang="es-ES" sz="1800" dirty="0" err="1" smtClean="0"/>
              <a:t>BnA</a:t>
            </a:r>
            <a:r>
              <a:rPr lang="es-ES" sz="1800" dirty="0" smtClean="0"/>
              <a:t> con huella de carbono bajo limite planetario 200-2020 (</a:t>
            </a:r>
            <a:r>
              <a:rPr lang="es-ES" sz="1800" dirty="0" err="1" smtClean="0"/>
              <a:t>Est</a:t>
            </a:r>
            <a:r>
              <a:rPr lang="es-ES" sz="1800" dirty="0" smtClean="0"/>
              <a:t> 2.5 Tm.) (Sostenibles S).</a:t>
            </a:r>
          </a:p>
          <a:p>
            <a:pPr marL="857250" lvl="1" indent="-457200">
              <a:buFont typeface="+mj-lt"/>
              <a:buAutoNum type="arabicPeriod"/>
            </a:pPr>
            <a:r>
              <a:rPr lang="es-ES" sz="1800" dirty="0" err="1" smtClean="0"/>
              <a:t>Paises</a:t>
            </a:r>
            <a:r>
              <a:rPr lang="es-ES" sz="1800" dirty="0" smtClean="0"/>
              <a:t> SES : descripción de características de población, EV, renta, CO2, y sus tendencias.</a:t>
            </a:r>
          </a:p>
          <a:p>
            <a:pPr marL="857250" lvl="1" indent="-457200">
              <a:buFont typeface="+mj-lt"/>
              <a:buAutoNum type="arabicPeriod"/>
            </a:pPr>
            <a:endParaRPr lang="es-ES" dirty="0" smtClean="0"/>
          </a:p>
          <a:p>
            <a:pPr marL="0" indent="0">
              <a:buNone/>
            </a:pPr>
            <a:endParaRPr lang="en-GB" dirty="0"/>
          </a:p>
        </p:txBody>
      </p:sp>
    </p:spTree>
    <p:extLst>
      <p:ext uri="{BB962C8B-B14F-4D97-AF65-F5344CB8AC3E}">
        <p14:creationId xmlns:p14="http://schemas.microsoft.com/office/powerpoint/2010/main" val="1420231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s-ES" dirty="0" smtClean="0"/>
              <a:t>Mapa según EV</a:t>
            </a:r>
            <a:endParaRPr lang="en-GB" dirty="0"/>
          </a:p>
        </p:txBody>
      </p:sp>
    </p:spTree>
    <p:extLst>
      <p:ext uri="{BB962C8B-B14F-4D97-AF65-F5344CB8AC3E}">
        <p14:creationId xmlns:p14="http://schemas.microsoft.com/office/powerpoint/2010/main" val="73357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 </a:t>
            </a:r>
            <a:r>
              <a:rPr lang="en-US" sz="4400" dirty="0" err="1" smtClean="0"/>
              <a:t>Principios</a:t>
            </a:r>
            <a:r>
              <a:rPr lang="en-US" sz="4400" dirty="0" smtClean="0"/>
              <a:t> </a:t>
            </a:r>
            <a:r>
              <a:rPr lang="en-US" sz="4400" dirty="0" err="1" smtClean="0"/>
              <a:t>eticos</a:t>
            </a:r>
            <a:endParaRPr lang="en-US" sz="4400" dirty="0"/>
          </a:p>
        </p:txBody>
      </p:sp>
      <p:sp>
        <p:nvSpPr>
          <p:cNvPr id="3" name="Content Placeholder 2"/>
          <p:cNvSpPr>
            <a:spLocks noGrp="1"/>
          </p:cNvSpPr>
          <p:nvPr>
            <p:ph idx="1"/>
          </p:nvPr>
        </p:nvSpPr>
        <p:spPr>
          <a:xfrm>
            <a:off x="539552" y="2708920"/>
            <a:ext cx="8229600" cy="3517851"/>
          </a:xfrm>
        </p:spPr>
        <p:txBody>
          <a:bodyPr>
            <a:normAutofit/>
          </a:bodyPr>
          <a:lstStyle/>
          <a:p>
            <a:r>
              <a:rPr lang="en-US" sz="3200" dirty="0" smtClean="0"/>
              <a:t>PE1 : </a:t>
            </a:r>
            <a:r>
              <a:rPr lang="en-US" sz="3200" dirty="0" err="1" smtClean="0"/>
              <a:t>Definicion</a:t>
            </a:r>
            <a:r>
              <a:rPr lang="en-US" sz="3200" dirty="0" smtClean="0"/>
              <a:t> de </a:t>
            </a:r>
            <a:r>
              <a:rPr lang="en-US" sz="3200" dirty="0" err="1" smtClean="0"/>
              <a:t>salud</a:t>
            </a:r>
            <a:endParaRPr lang="en-US" sz="3200" dirty="0" smtClean="0"/>
          </a:p>
          <a:p>
            <a:r>
              <a:rPr lang="en-US" sz="3200" dirty="0" smtClean="0"/>
              <a:t>PE2 : </a:t>
            </a:r>
            <a:r>
              <a:rPr lang="en-US" sz="3200" dirty="0" err="1" smtClean="0"/>
              <a:t>Derecho</a:t>
            </a:r>
            <a:r>
              <a:rPr lang="en-US" sz="3200" dirty="0" smtClean="0"/>
              <a:t> </a:t>
            </a:r>
            <a:r>
              <a:rPr lang="en-US" sz="3200" dirty="0" err="1" smtClean="0"/>
              <a:t>efectivo</a:t>
            </a:r>
            <a:r>
              <a:rPr lang="en-US" sz="3200" dirty="0" smtClean="0"/>
              <a:t> a la </a:t>
            </a:r>
            <a:r>
              <a:rPr lang="en-US" sz="3200" dirty="0" err="1" smtClean="0"/>
              <a:t>salud</a:t>
            </a:r>
            <a:endParaRPr lang="en-US" sz="3200" dirty="0" smtClean="0"/>
          </a:p>
          <a:p>
            <a:r>
              <a:rPr lang="en-US" sz="3200" dirty="0" smtClean="0"/>
              <a:t>PE3 : </a:t>
            </a:r>
            <a:r>
              <a:rPr lang="en-US" sz="3200" dirty="0" err="1" smtClean="0"/>
              <a:t>Equidad</a:t>
            </a:r>
            <a:r>
              <a:rPr lang="en-US" sz="3200" dirty="0" smtClean="0"/>
              <a:t> de la </a:t>
            </a:r>
            <a:r>
              <a:rPr lang="en-US" sz="3200" dirty="0" err="1" smtClean="0"/>
              <a:t>salud</a:t>
            </a:r>
            <a:endParaRPr lang="en-US" sz="3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lstStyle/>
          <a:p>
            <a:r>
              <a:rPr lang="es-ES" dirty="0" smtClean="0"/>
              <a:t>Mapa según PIB pc</a:t>
            </a:r>
            <a:endParaRPr lang="en-GB" dirty="0"/>
          </a:p>
        </p:txBody>
      </p:sp>
    </p:spTree>
    <p:extLst>
      <p:ext uri="{BB962C8B-B14F-4D97-AF65-F5344CB8AC3E}">
        <p14:creationId xmlns:p14="http://schemas.microsoft.com/office/powerpoint/2010/main" val="2321128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GB" sz="2800" smtClean="0"/>
              <a:t>Correlation of health with</a:t>
            </a:r>
            <a:r>
              <a:rPr lang="cs-CZ" sz="2800" smtClean="0"/>
              <a:t> e</a:t>
            </a:r>
            <a:r>
              <a:rPr lang="en-US" sz="2800" smtClean="0"/>
              <a:t>co</a:t>
            </a:r>
            <a:r>
              <a:rPr lang="cs-CZ" sz="2800" smtClean="0"/>
              <a:t>nomic resources between countries</a:t>
            </a:r>
            <a:r>
              <a:rPr lang="cs-CZ" sz="3600" smtClean="0"/>
              <a:t> </a:t>
            </a:r>
          </a:p>
        </p:txBody>
      </p:sp>
      <p:pic>
        <p:nvPicPr>
          <p:cNvPr id="25603" name="Picture 3"/>
          <p:cNvPicPr>
            <a:picLocks noGrp="1" noChangeAspect="1" noChangeArrowheads="1"/>
          </p:cNvPicPr>
          <p:nvPr>
            <p:ph sz="quarter" idx="1"/>
          </p:nvPr>
        </p:nvPicPr>
        <p:blipFill>
          <a:blip r:embed="rId3" cstate="print"/>
          <a:srcRect/>
          <a:stretch>
            <a:fillRect/>
          </a:stretch>
        </p:blipFill>
        <p:spPr>
          <a:xfrm>
            <a:off x="912813" y="1600200"/>
            <a:ext cx="6899275" cy="2620963"/>
          </a:xfrm>
          <a:noFill/>
        </p:spPr>
      </p:pic>
      <p:sp>
        <p:nvSpPr>
          <p:cNvPr id="25604" name="Rectangle 6"/>
          <p:cNvSpPr>
            <a:spLocks noGrp="1" noChangeArrowheads="1"/>
          </p:cNvSpPr>
          <p:nvPr>
            <p:ph type="body" sz="half" idx="3"/>
          </p:nvPr>
        </p:nvSpPr>
        <p:spPr>
          <a:xfrm>
            <a:off x="323850" y="4365625"/>
            <a:ext cx="8229600" cy="2492375"/>
          </a:xfrm>
        </p:spPr>
        <p:txBody>
          <a:bodyPr/>
          <a:lstStyle/>
          <a:p>
            <a:pPr lvl="1" eaLnBrk="1" hangingPunct="1">
              <a:lnSpc>
                <a:spcPct val="80000"/>
              </a:lnSpc>
            </a:pPr>
            <a:r>
              <a:rPr lang="en-US" sz="1200" smtClean="0"/>
              <a:t>For all countries, the correlation is quite strong by logarithmic regression (R2=0,7, meaning some 70% of the variation of life expectancy can be explained/predicted by GDP pc). </a:t>
            </a:r>
            <a:endParaRPr lang="cs-CZ" sz="1200" smtClean="0"/>
          </a:p>
          <a:p>
            <a:pPr lvl="1" eaLnBrk="1" hangingPunct="1">
              <a:lnSpc>
                <a:spcPct val="80000"/>
              </a:lnSpc>
            </a:pPr>
            <a:r>
              <a:rPr lang="en-US" sz="1200" smtClean="0"/>
              <a:t>The correlation improves slightly (to 0,73) when excluding countries with mortality rate due to HIV/AIDS &gt; 250/100,000.</a:t>
            </a:r>
            <a:endParaRPr lang="cs-CZ" sz="1200" smtClean="0"/>
          </a:p>
          <a:p>
            <a:pPr lvl="1" eaLnBrk="1" hangingPunct="1">
              <a:lnSpc>
                <a:spcPct val="80000"/>
              </a:lnSpc>
            </a:pPr>
            <a:r>
              <a:rPr lang="cs-CZ" sz="1200" smtClean="0"/>
              <a:t>The correlation remains strong for healthz life expectancy but weakens for mortality rates espcially in children and is weaker in all indiators for girls and women</a:t>
            </a:r>
          </a:p>
          <a:p>
            <a:pPr lvl="1" eaLnBrk="1" hangingPunct="1">
              <a:lnSpc>
                <a:spcPct val="80000"/>
              </a:lnSpc>
            </a:pPr>
            <a:endParaRPr lang="cs-CZ" sz="1200" smtClean="0"/>
          </a:p>
          <a:p>
            <a:pPr lvl="1" eaLnBrk="1" hangingPunct="1">
              <a:lnSpc>
                <a:spcPct val="80000"/>
              </a:lnSpc>
            </a:pPr>
            <a:endParaRPr lang="cs-CZ" sz="1600" smtClean="0"/>
          </a:p>
          <a:p>
            <a:pPr lvl="1" eaLnBrk="1" hangingPunct="1">
              <a:lnSpc>
                <a:spcPct val="80000"/>
              </a:lnSpc>
            </a:pPr>
            <a:endParaRPr lang="cs-CZ" sz="1600" smtClean="0"/>
          </a:p>
          <a:p>
            <a:pPr lvl="1" eaLnBrk="1" hangingPunct="1">
              <a:lnSpc>
                <a:spcPct val="80000"/>
              </a:lnSpc>
              <a:buFontTx/>
              <a:buNone/>
            </a:pPr>
            <a:endParaRPr lang="cs-CZ" sz="1600" smtClean="0"/>
          </a:p>
        </p:txBody>
      </p:sp>
      <p:sp>
        <p:nvSpPr>
          <p:cNvPr id="25605" name="Rectangle 167"/>
          <p:cNvSpPr>
            <a:spLocks noChangeArrowheads="1"/>
          </p:cNvSpPr>
          <p:nvPr/>
        </p:nvSpPr>
        <p:spPr bwMode="auto">
          <a:xfrm>
            <a:off x="0" y="3886200"/>
            <a:ext cx="9144000" cy="0"/>
          </a:xfrm>
          <a:prstGeom prst="rect">
            <a:avLst/>
          </a:prstGeom>
          <a:noFill/>
          <a:ln w="9525">
            <a:noFill/>
            <a:miter lim="800000"/>
            <a:headEnd/>
            <a:tailEnd/>
          </a:ln>
          <a:effectLst/>
        </p:spPr>
        <p:txBody>
          <a:bodyPr wrap="none" anchor="ctr">
            <a:spAutoFit/>
          </a:bodyPr>
          <a:lstStyle/>
          <a:p>
            <a:endParaRPr lang="es-ES_tradnl" sz="1800"/>
          </a:p>
        </p:txBody>
      </p:sp>
      <p:graphicFrame>
        <p:nvGraphicFramePr>
          <p:cNvPr id="25606" name="Object 386"/>
          <p:cNvGraphicFramePr>
            <a:graphicFrameLocks noGrp="1" noChangeAspect="1"/>
          </p:cNvGraphicFramePr>
          <p:nvPr>
            <p:ph sz="quarter" idx="2"/>
          </p:nvPr>
        </p:nvGraphicFramePr>
        <p:xfrm>
          <a:off x="1873250" y="5586413"/>
          <a:ext cx="5581650" cy="728662"/>
        </p:xfrm>
        <a:graphic>
          <a:graphicData uri="http://schemas.openxmlformats.org/presentationml/2006/ole">
            <mc:AlternateContent xmlns:mc="http://schemas.openxmlformats.org/markup-compatibility/2006">
              <mc:Choice xmlns:v="urn:schemas-microsoft-com:vml" Requires="v">
                <p:oleObj spid="_x0000_s1027" name="Document" r:id="rId4" imgW="5910809" imgH="771868" progId="Word.Document.8">
                  <p:embed/>
                </p:oleObj>
              </mc:Choice>
              <mc:Fallback>
                <p:oleObj name="Document" r:id="rId4" imgW="5910809" imgH="771868"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250" y="5586413"/>
                        <a:ext cx="5581650" cy="728662"/>
                      </a:xfrm>
                      <a:prstGeom prst="rect">
                        <a:avLst/>
                      </a:prstGeom>
                      <a:solidFill>
                        <a:srgbClr val="FFFFFF"/>
                      </a:solidFill>
                      <a:ln w="952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1198555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029200" y="1219200"/>
            <a:ext cx="3734825" cy="5213339"/>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srcRect/>
          <a:stretch>
            <a:fillRect/>
          </a:stretch>
        </p:blipFill>
        <p:spPr bwMode="auto">
          <a:xfrm>
            <a:off x="457200" y="1219200"/>
            <a:ext cx="3636723" cy="5105400"/>
          </a:xfrm>
          <a:prstGeom prst="rect">
            <a:avLst/>
          </a:prstGeom>
          <a:noFill/>
          <a:ln w="9525">
            <a:noFill/>
            <a:miter lim="800000"/>
            <a:headEnd/>
            <a:tailEnd/>
          </a:ln>
        </p:spPr>
      </p:pic>
      <p:sp>
        <p:nvSpPr>
          <p:cNvPr id="4" name="Title 3"/>
          <p:cNvSpPr>
            <a:spLocks noGrp="1"/>
          </p:cNvSpPr>
          <p:nvPr>
            <p:ph type="title"/>
          </p:nvPr>
        </p:nvSpPr>
        <p:spPr>
          <a:xfrm>
            <a:off x="2627784" y="0"/>
            <a:ext cx="4032448" cy="1143000"/>
          </a:xfrm>
        </p:spPr>
        <p:txBody>
          <a:bodyPr/>
          <a:lstStyle/>
          <a:p>
            <a:r>
              <a:rPr lang="en-US" dirty="0" smtClean="0"/>
              <a:t>PIB y EV</a:t>
            </a:r>
            <a:endParaRPr lang="en-US" dirty="0"/>
          </a:p>
        </p:txBody>
      </p:sp>
      <p:cxnSp>
        <p:nvCxnSpPr>
          <p:cNvPr id="5" name="Straight Connector 4"/>
          <p:cNvCxnSpPr/>
          <p:nvPr/>
        </p:nvCxnSpPr>
        <p:spPr>
          <a:xfrm>
            <a:off x="457200" y="2895600"/>
            <a:ext cx="8686800" cy="0"/>
          </a:xfrm>
          <a:prstGeom prst="line">
            <a:avLst/>
          </a:prstGeom>
          <a:ln w="31750" cmpd="sng">
            <a:prstDash val="sysDash"/>
          </a:ln>
        </p:spPr>
        <p:style>
          <a:lnRef idx="1">
            <a:schemeClr val="accent1"/>
          </a:lnRef>
          <a:fillRef idx="0">
            <a:schemeClr val="accent1"/>
          </a:fillRef>
          <a:effectRef idx="0">
            <a:schemeClr val="accent1"/>
          </a:effectRef>
          <a:fontRef idx="minor">
            <a:schemeClr val="tx1"/>
          </a:fontRef>
        </p:style>
      </p:cxnSp>
      <p:sp>
        <p:nvSpPr>
          <p:cNvPr id="7" name="Left-Right Arrow 6"/>
          <p:cNvSpPr/>
          <p:nvPr/>
        </p:nvSpPr>
        <p:spPr>
          <a:xfrm>
            <a:off x="4114800" y="4724400"/>
            <a:ext cx="838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5334000" y="3140968"/>
            <a:ext cx="2838400" cy="2116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7544" y="1124744"/>
            <a:ext cx="36724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71600" y="1052736"/>
            <a:ext cx="1440160" cy="230832"/>
          </a:xfrm>
          <a:prstGeom prst="rect">
            <a:avLst/>
          </a:prstGeom>
          <a:noFill/>
        </p:spPr>
        <p:txBody>
          <a:bodyPr wrap="square" rtlCol="0">
            <a:spAutoFit/>
          </a:bodyPr>
          <a:lstStyle/>
          <a:p>
            <a:r>
              <a:rPr lang="en-US" sz="900" dirty="0" smtClean="0"/>
              <a:t>1950-2010</a:t>
            </a:r>
            <a:endParaRPr lang="en-US" sz="900" dirty="0"/>
          </a:p>
        </p:txBody>
      </p:sp>
      <p:cxnSp>
        <p:nvCxnSpPr>
          <p:cNvPr id="13" name="Straight Arrow Connector 12"/>
          <p:cNvCxnSpPr/>
          <p:nvPr/>
        </p:nvCxnSpPr>
        <p:spPr>
          <a:xfrm flipV="1">
            <a:off x="323528" y="1124744"/>
            <a:ext cx="0" cy="5184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3356992"/>
            <a:ext cx="461665" cy="923330"/>
          </a:xfrm>
          <a:prstGeom prst="rect">
            <a:avLst/>
          </a:prstGeom>
          <a:noFill/>
        </p:spPr>
        <p:txBody>
          <a:bodyPr vert="vert270" wrap="square" rtlCol="0">
            <a:spAutoFit/>
          </a:bodyPr>
          <a:lstStyle/>
          <a:p>
            <a:r>
              <a:rPr lang="en-US" dirty="0" smtClean="0"/>
              <a:t>PIB</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229600" cy="1143000"/>
          </a:xfrm>
        </p:spPr>
        <p:txBody>
          <a:bodyPr>
            <a:normAutofit/>
          </a:bodyPr>
          <a:lstStyle/>
          <a:p>
            <a:r>
              <a:rPr lang="es-ES" sz="2000" dirty="0" smtClean="0"/>
              <a:t>Países con buena salud (&gt; ,media) y </a:t>
            </a:r>
            <a:r>
              <a:rPr lang="es-ES" sz="2000" dirty="0" err="1" smtClean="0"/>
              <a:t>equitables</a:t>
            </a:r>
            <a:r>
              <a:rPr lang="es-ES" sz="2000" dirty="0" smtClean="0"/>
              <a:t> (replicables) por PIB pc &lt; media, de forma constante 1960-2012</a:t>
            </a:r>
            <a:endParaRPr lang="en-GB" sz="2000" dirty="0"/>
          </a:p>
        </p:txBody>
      </p:sp>
    </p:spTree>
    <p:extLst>
      <p:ext uri="{BB962C8B-B14F-4D97-AF65-F5344CB8AC3E}">
        <p14:creationId xmlns:p14="http://schemas.microsoft.com/office/powerpoint/2010/main" val="2797625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620688"/>
            <a:ext cx="9133359" cy="513500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0"/>
            <a:ext cx="4680520" cy="1143000"/>
          </a:xfrm>
        </p:spPr>
        <p:txBody>
          <a:bodyPr>
            <a:normAutofit/>
          </a:bodyPr>
          <a:lstStyle/>
          <a:p>
            <a:r>
              <a:rPr lang="en-US" sz="2000" dirty="0" err="1" smtClean="0"/>
              <a:t>Mejor</a:t>
            </a:r>
            <a:r>
              <a:rPr lang="en-US" sz="2000" dirty="0" smtClean="0"/>
              <a:t> EV en </a:t>
            </a:r>
            <a:r>
              <a:rPr lang="en-US" sz="2000" dirty="0" err="1" smtClean="0"/>
              <a:t>modelos</a:t>
            </a:r>
            <a:r>
              <a:rPr lang="en-US" sz="2000" dirty="0" smtClean="0"/>
              <a:t> </a:t>
            </a:r>
            <a:r>
              <a:rPr lang="en-US" sz="2000" dirty="0" err="1" smtClean="0"/>
              <a:t>factibles</a:t>
            </a:r>
            <a:r>
              <a:rPr lang="en-US" sz="2000" dirty="0" smtClean="0"/>
              <a:t> y </a:t>
            </a:r>
            <a:r>
              <a:rPr lang="en-US" sz="2000" dirty="0" err="1" smtClean="0"/>
              <a:t>sostenibles</a:t>
            </a:r>
            <a:r>
              <a:rPr lang="en-US" sz="2000" dirty="0" smtClean="0"/>
              <a:t> ( 2.5 Tm CO2/</a:t>
            </a:r>
            <a:r>
              <a:rPr lang="en-US" sz="2000" dirty="0" err="1" smtClean="0"/>
              <a:t>pca</a:t>
            </a:r>
            <a:r>
              <a:rPr lang="en-US" sz="2000" dirty="0" smtClean="0"/>
              <a:t>)</a:t>
            </a:r>
            <a:endParaRPr lang="en-US" sz="2000" dirty="0"/>
          </a:p>
        </p:txBody>
      </p:sp>
      <p:pic>
        <p:nvPicPr>
          <p:cNvPr id="1028" name="Picture 4"/>
          <p:cNvPicPr>
            <a:picLocks noChangeAspect="1" noChangeArrowheads="1"/>
          </p:cNvPicPr>
          <p:nvPr/>
        </p:nvPicPr>
        <p:blipFill>
          <a:blip r:embed="rId2" cstate="print"/>
          <a:srcRect/>
          <a:stretch>
            <a:fillRect/>
          </a:stretch>
        </p:blipFill>
        <p:spPr bwMode="auto">
          <a:xfrm>
            <a:off x="990600" y="1772816"/>
            <a:ext cx="3048000" cy="432048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4800600" y="1844824"/>
            <a:ext cx="3250972" cy="4248472"/>
          </a:xfrm>
          <a:prstGeom prst="rect">
            <a:avLst/>
          </a:prstGeom>
          <a:noFill/>
          <a:ln w="9525">
            <a:noFill/>
            <a:miter lim="800000"/>
            <a:headEnd/>
            <a:tailEnd/>
          </a:ln>
        </p:spPr>
      </p:pic>
      <p:cxnSp>
        <p:nvCxnSpPr>
          <p:cNvPr id="6" name="Straight Arrow Connector 5"/>
          <p:cNvCxnSpPr/>
          <p:nvPr/>
        </p:nvCxnSpPr>
        <p:spPr>
          <a:xfrm flipV="1">
            <a:off x="683568" y="1844824"/>
            <a:ext cx="0" cy="4176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71600" y="1556792"/>
            <a:ext cx="3024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31640" y="1484784"/>
            <a:ext cx="1152128" cy="307777"/>
          </a:xfrm>
          <a:prstGeom prst="rect">
            <a:avLst/>
          </a:prstGeom>
          <a:noFill/>
        </p:spPr>
        <p:txBody>
          <a:bodyPr wrap="square" rtlCol="0">
            <a:spAutoFit/>
          </a:bodyPr>
          <a:lstStyle/>
          <a:p>
            <a:r>
              <a:rPr lang="en-US" sz="1400" dirty="0" smtClean="0"/>
              <a:t>1950-2010</a:t>
            </a:r>
            <a:endParaRPr lang="en-US" sz="1400" dirty="0"/>
          </a:p>
        </p:txBody>
      </p:sp>
      <p:sp>
        <p:nvSpPr>
          <p:cNvPr id="11" name="TextBox 10"/>
          <p:cNvSpPr txBox="1"/>
          <p:nvPr/>
        </p:nvSpPr>
        <p:spPr>
          <a:xfrm>
            <a:off x="539552" y="2060848"/>
            <a:ext cx="461665" cy="1754326"/>
          </a:xfrm>
          <a:prstGeom prst="rect">
            <a:avLst/>
          </a:prstGeom>
          <a:noFill/>
        </p:spPr>
        <p:txBody>
          <a:bodyPr vert="vert270" wrap="square" rtlCol="0">
            <a:spAutoFit/>
          </a:bodyPr>
          <a:lstStyle/>
          <a:p>
            <a:r>
              <a:rPr lang="en-US" dirty="0" smtClean="0"/>
              <a:t>PIB pc</a:t>
            </a:r>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332656"/>
            <a:ext cx="8136904" cy="792162"/>
          </a:xfrm>
        </p:spPr>
        <p:txBody>
          <a:bodyPr>
            <a:noAutofit/>
          </a:bodyPr>
          <a:lstStyle/>
          <a:p>
            <a:r>
              <a:rPr lang="en-US" sz="2000" dirty="0" err="1" smtClean="0"/>
              <a:t>Paises</a:t>
            </a:r>
            <a:r>
              <a:rPr lang="en-US" sz="2000" dirty="0" smtClean="0"/>
              <a:t> </a:t>
            </a:r>
            <a:r>
              <a:rPr lang="en-US" sz="2000" dirty="0" err="1" smtClean="0"/>
              <a:t>modelos</a:t>
            </a:r>
            <a:r>
              <a:rPr lang="en-US" sz="2000" dirty="0" smtClean="0"/>
              <a:t> </a:t>
            </a:r>
            <a:r>
              <a:rPr lang="en-US" sz="2000" dirty="0" err="1" smtClean="0"/>
              <a:t>saludables</a:t>
            </a:r>
            <a:r>
              <a:rPr lang="en-US" sz="2000" dirty="0" smtClean="0"/>
              <a:t>, </a:t>
            </a:r>
            <a:r>
              <a:rPr lang="en-US" sz="2000" dirty="0" err="1" smtClean="0"/>
              <a:t>equitables</a:t>
            </a:r>
            <a:r>
              <a:rPr lang="en-US" sz="2000" dirty="0" smtClean="0"/>
              <a:t> </a:t>
            </a:r>
            <a:r>
              <a:rPr lang="en-US" sz="2000" dirty="0" smtClean="0"/>
              <a:t>y </a:t>
            </a:r>
            <a:r>
              <a:rPr lang="en-US" sz="2000" dirty="0" err="1" smtClean="0"/>
              <a:t>sostenibles</a:t>
            </a:r>
            <a:r>
              <a:rPr lang="en-US" sz="2000" dirty="0" smtClean="0"/>
              <a:t> (SES)</a:t>
            </a:r>
            <a:endParaRPr lang="en-US" sz="20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000" dirty="0" err="1" smtClean="0"/>
              <a:t>Evolucion</a:t>
            </a:r>
            <a:r>
              <a:rPr lang="en-US" sz="2000" dirty="0" smtClean="0"/>
              <a:t> y </a:t>
            </a:r>
            <a:r>
              <a:rPr lang="en-US" sz="2000" dirty="0" err="1" smtClean="0"/>
              <a:t>tendencias</a:t>
            </a:r>
            <a:r>
              <a:rPr lang="en-US" sz="2000" dirty="0" smtClean="0"/>
              <a:t> de EV de </a:t>
            </a:r>
            <a:r>
              <a:rPr lang="en-US" sz="2000" dirty="0" err="1" smtClean="0"/>
              <a:t>modelos</a:t>
            </a:r>
            <a:r>
              <a:rPr lang="en-US" sz="2000" dirty="0" smtClean="0"/>
              <a:t> SES vs media </a:t>
            </a:r>
            <a:r>
              <a:rPr lang="en-US" sz="2000" dirty="0" err="1" smtClean="0"/>
              <a:t>mundial</a:t>
            </a:r>
            <a:endParaRPr lang="en-US" sz="3600"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540"/>
            <a:ext cx="8229600" cy="1143000"/>
          </a:xfrm>
        </p:spPr>
        <p:txBody>
          <a:bodyPr/>
          <a:lstStyle/>
          <a:p>
            <a:r>
              <a:rPr lang="en-US" dirty="0" err="1"/>
              <a:t>Evolucion</a:t>
            </a:r>
            <a:r>
              <a:rPr lang="en-US" dirty="0"/>
              <a:t> y </a:t>
            </a:r>
            <a:r>
              <a:rPr lang="en-US" dirty="0" err="1"/>
              <a:t>tendencias</a:t>
            </a:r>
            <a:r>
              <a:rPr lang="en-US" dirty="0"/>
              <a:t> de </a:t>
            </a:r>
            <a:r>
              <a:rPr lang="en-US" dirty="0" smtClean="0"/>
              <a:t>PIB pc EV </a:t>
            </a:r>
            <a:r>
              <a:rPr lang="en-US" dirty="0"/>
              <a:t>de </a:t>
            </a:r>
            <a:r>
              <a:rPr lang="en-US" dirty="0" err="1"/>
              <a:t>modelos</a:t>
            </a:r>
            <a:r>
              <a:rPr lang="en-US" dirty="0"/>
              <a:t> </a:t>
            </a:r>
            <a:r>
              <a:rPr lang="en-US" dirty="0" smtClean="0"/>
              <a:t>SES </a:t>
            </a:r>
            <a:r>
              <a:rPr lang="en-US" dirty="0"/>
              <a:t>vs media </a:t>
            </a:r>
            <a:r>
              <a:rPr lang="en-US" dirty="0" err="1"/>
              <a:t>mundial</a:t>
            </a:r>
            <a:endParaRPr lang="en-GB" dirty="0"/>
          </a:p>
        </p:txBody>
      </p:sp>
    </p:spTree>
    <p:extLst>
      <p:ext uri="{BB962C8B-B14F-4D97-AF65-F5344CB8AC3E}">
        <p14:creationId xmlns:p14="http://schemas.microsoft.com/office/powerpoint/2010/main" val="3185664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840"/>
            <a:ext cx="8229600" cy="1143000"/>
          </a:xfrm>
        </p:spPr>
        <p:txBody>
          <a:bodyPr/>
          <a:lstStyle/>
          <a:p>
            <a:r>
              <a:rPr lang="en-US" dirty="0" err="1"/>
              <a:t>Evolucion</a:t>
            </a:r>
            <a:r>
              <a:rPr lang="en-US" dirty="0"/>
              <a:t> y </a:t>
            </a:r>
            <a:r>
              <a:rPr lang="en-US" dirty="0" err="1"/>
              <a:t>tendencias</a:t>
            </a:r>
            <a:r>
              <a:rPr lang="en-US" dirty="0"/>
              <a:t> de EV de </a:t>
            </a:r>
            <a:r>
              <a:rPr lang="en-US" dirty="0" err="1"/>
              <a:t>modelos</a:t>
            </a:r>
            <a:r>
              <a:rPr lang="en-US" dirty="0"/>
              <a:t> </a:t>
            </a:r>
            <a:r>
              <a:rPr lang="en-US" dirty="0" err="1"/>
              <a:t>SnAcnAg</a:t>
            </a:r>
            <a:r>
              <a:rPr lang="en-US" dirty="0"/>
              <a:t> </a:t>
            </a:r>
            <a:r>
              <a:rPr lang="en-US" dirty="0" smtClean="0"/>
              <a:t>vs </a:t>
            </a:r>
            <a:r>
              <a:rPr lang="en-US" dirty="0" err="1" smtClean="0"/>
              <a:t>limite</a:t>
            </a:r>
            <a:r>
              <a:rPr lang="en-US" dirty="0" smtClean="0"/>
              <a:t> </a:t>
            </a:r>
            <a:r>
              <a:rPr lang="en-US" dirty="0" err="1" smtClean="0"/>
              <a:t>planetario</a:t>
            </a:r>
            <a:endParaRPr lang="en-GB" dirty="0"/>
          </a:p>
        </p:txBody>
      </p:sp>
    </p:spTree>
    <p:extLst>
      <p:ext uri="{BB962C8B-B14F-4D97-AF65-F5344CB8AC3E}">
        <p14:creationId xmlns:p14="http://schemas.microsoft.com/office/powerpoint/2010/main" val="354446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3200" dirty="0" smtClean="0"/>
              <a:t>PE1.- </a:t>
            </a:r>
            <a:r>
              <a:rPr lang="en-US" sz="3200" dirty="0" err="1" smtClean="0"/>
              <a:t>Definicion</a:t>
            </a:r>
            <a:r>
              <a:rPr lang="en-US" sz="3200" dirty="0" smtClean="0"/>
              <a:t> </a:t>
            </a:r>
            <a:r>
              <a:rPr lang="en-US" sz="3200" dirty="0" err="1" smtClean="0"/>
              <a:t>holistica</a:t>
            </a:r>
            <a:r>
              <a:rPr lang="en-US" sz="3200" dirty="0" smtClean="0"/>
              <a:t> de </a:t>
            </a:r>
            <a:r>
              <a:rPr lang="en-US" sz="3200" dirty="0" err="1" smtClean="0"/>
              <a:t>salud</a:t>
            </a:r>
            <a:r>
              <a:rPr lang="en-US" dirty="0" smtClean="0"/>
              <a:t/>
            </a:r>
            <a:br>
              <a:rPr lang="en-US" dirty="0" smtClean="0"/>
            </a:br>
            <a:endParaRPr lang="es-ES" dirty="0"/>
          </a:p>
        </p:txBody>
      </p:sp>
      <p:sp>
        <p:nvSpPr>
          <p:cNvPr id="3" name="Marcador de contenido 2"/>
          <p:cNvSpPr>
            <a:spLocks noGrp="1"/>
          </p:cNvSpPr>
          <p:nvPr>
            <p:ph idx="1"/>
          </p:nvPr>
        </p:nvSpPr>
        <p:spPr>
          <a:xfrm>
            <a:off x="395536" y="2276872"/>
            <a:ext cx="8229600" cy="3517851"/>
          </a:xfrm>
        </p:spPr>
        <p:txBody>
          <a:bodyPr>
            <a:normAutofit/>
          </a:bodyPr>
          <a:lstStyle/>
          <a:p>
            <a:pPr marL="0" indent="0" algn="ctr">
              <a:buNone/>
            </a:pPr>
            <a:endParaRPr lang="en-US" dirty="0" smtClean="0"/>
          </a:p>
          <a:p>
            <a:pPr marL="0" indent="0" algn="ctr">
              <a:buNone/>
            </a:pPr>
            <a:r>
              <a:rPr lang="en-US" sz="4000" dirty="0" smtClean="0"/>
              <a:t>“</a:t>
            </a:r>
            <a:r>
              <a:rPr lang="en-US" dirty="0" smtClean="0"/>
              <a:t>Un (</a:t>
            </a:r>
            <a:r>
              <a:rPr lang="en-US" strike="sngStrike" dirty="0" err="1" smtClean="0"/>
              <a:t>completo</a:t>
            </a:r>
            <a:r>
              <a:rPr lang="en-US" dirty="0" smtClean="0"/>
              <a:t>)</a:t>
            </a:r>
            <a:r>
              <a:rPr lang="en-US" dirty="0" err="1" smtClean="0"/>
              <a:t>estado</a:t>
            </a:r>
            <a:r>
              <a:rPr lang="en-US" dirty="0" smtClean="0"/>
              <a:t> de </a:t>
            </a:r>
            <a:r>
              <a:rPr lang="en-US" dirty="0" err="1" smtClean="0"/>
              <a:t>bienestar</a:t>
            </a:r>
            <a:r>
              <a:rPr lang="en-US" dirty="0" smtClean="0"/>
              <a:t> </a:t>
            </a:r>
            <a:r>
              <a:rPr lang="en-US" dirty="0" err="1" smtClean="0"/>
              <a:t>fisico</a:t>
            </a:r>
            <a:r>
              <a:rPr lang="en-US" dirty="0" smtClean="0"/>
              <a:t>, </a:t>
            </a:r>
            <a:r>
              <a:rPr lang="en-US" dirty="0" err="1" smtClean="0"/>
              <a:t>psiquico</a:t>
            </a:r>
            <a:r>
              <a:rPr lang="en-US" dirty="0" smtClean="0"/>
              <a:t> y social</a:t>
            </a:r>
          </a:p>
          <a:p>
            <a:pPr marL="0" indent="0" algn="ctr">
              <a:buNone/>
            </a:pPr>
            <a:r>
              <a:rPr lang="en-US" sz="1800" dirty="0" smtClean="0"/>
              <a:t> </a:t>
            </a:r>
            <a:r>
              <a:rPr lang="en-US" sz="1800" i="1" dirty="0" err="1" smtClean="0"/>
              <a:t>mediante</a:t>
            </a:r>
            <a:r>
              <a:rPr lang="en-US" sz="1800" i="1" dirty="0" smtClean="0"/>
              <a:t> la </a:t>
            </a:r>
            <a:r>
              <a:rPr lang="en-US" sz="1800" b="1" i="1" dirty="0" err="1" smtClean="0">
                <a:solidFill>
                  <a:srgbClr val="FF0000"/>
                </a:solidFill>
              </a:rPr>
              <a:t>adaptacion</a:t>
            </a:r>
            <a:r>
              <a:rPr lang="en-US" sz="1800" i="1" dirty="0" smtClean="0"/>
              <a:t> a los </a:t>
            </a:r>
            <a:r>
              <a:rPr lang="en-US" sz="1800" i="1" dirty="0" err="1" smtClean="0"/>
              <a:t>desafíos</a:t>
            </a:r>
            <a:r>
              <a:rPr lang="en-US" sz="1800" i="1" dirty="0" smtClean="0"/>
              <a:t> de </a:t>
            </a:r>
            <a:r>
              <a:rPr lang="en-US" sz="1800" i="1" dirty="0" err="1" smtClean="0"/>
              <a:t>dichas</a:t>
            </a:r>
            <a:r>
              <a:rPr lang="en-US" sz="1800" i="1" dirty="0" smtClean="0"/>
              <a:t> </a:t>
            </a:r>
            <a:r>
              <a:rPr lang="en-US" sz="1800" i="1" dirty="0" err="1" smtClean="0"/>
              <a:t>naturalezas</a:t>
            </a:r>
            <a:r>
              <a:rPr lang="en-US" sz="1800" dirty="0" smtClean="0"/>
              <a:t>, </a:t>
            </a:r>
          </a:p>
          <a:p>
            <a:pPr marL="0" indent="0" algn="ctr">
              <a:buNone/>
            </a:pPr>
            <a:r>
              <a:rPr lang="en-US" sz="1800" b="1" i="1" dirty="0" smtClean="0">
                <a:solidFill>
                  <a:srgbClr val="FF0000"/>
                </a:solidFill>
              </a:rPr>
              <a:t>en </a:t>
            </a:r>
            <a:r>
              <a:rPr lang="en-US" sz="1800" b="1" i="1" dirty="0" err="1" smtClean="0">
                <a:solidFill>
                  <a:srgbClr val="FF0000"/>
                </a:solidFill>
              </a:rPr>
              <a:t>equidad</a:t>
            </a:r>
            <a:r>
              <a:rPr lang="en-US" sz="1800" b="1" i="1" dirty="0" smtClean="0">
                <a:solidFill>
                  <a:srgbClr val="FF0000"/>
                </a:solidFill>
              </a:rPr>
              <a:t> y </a:t>
            </a:r>
            <a:r>
              <a:rPr lang="en-US" sz="1800" b="1" i="1" dirty="0" err="1" smtClean="0">
                <a:solidFill>
                  <a:srgbClr val="FF0000"/>
                </a:solidFill>
              </a:rPr>
              <a:t>sostenibilidad</a:t>
            </a:r>
            <a:r>
              <a:rPr lang="en-US" sz="1800" dirty="0" smtClean="0"/>
              <a:t>¨ </a:t>
            </a:r>
          </a:p>
          <a:p>
            <a:pPr marL="0" indent="0" algn="ctr">
              <a:buNone/>
            </a:pPr>
            <a:r>
              <a:rPr lang="en-US" sz="1400" i="1" dirty="0" smtClean="0"/>
              <a:t>(de forma </a:t>
            </a:r>
            <a:r>
              <a:rPr lang="en-US" sz="1400" i="1" dirty="0" err="1" smtClean="0"/>
              <a:t>que</a:t>
            </a:r>
            <a:r>
              <a:rPr lang="en-US" sz="1400" i="1" dirty="0" smtClean="0"/>
              <a:t> </a:t>
            </a:r>
            <a:r>
              <a:rPr lang="en-US" sz="1400" i="1" dirty="0" err="1" smtClean="0"/>
              <a:t>permita</a:t>
            </a:r>
            <a:r>
              <a:rPr lang="en-US" sz="1400" i="1" dirty="0" smtClean="0"/>
              <a:t> el </a:t>
            </a:r>
            <a:r>
              <a:rPr lang="en-US" sz="1400" i="1" dirty="0" err="1" smtClean="0"/>
              <a:t>disfrute</a:t>
            </a:r>
            <a:r>
              <a:rPr lang="en-US" sz="1400" i="1" dirty="0" smtClean="0"/>
              <a:t> de los </a:t>
            </a:r>
            <a:r>
              <a:rPr lang="en-US" sz="1400" i="1" dirty="0" err="1" smtClean="0"/>
              <a:t>mejores</a:t>
            </a:r>
            <a:r>
              <a:rPr lang="en-US" sz="1400" i="1" dirty="0" smtClean="0"/>
              <a:t> </a:t>
            </a:r>
            <a:r>
              <a:rPr lang="en-US" sz="1400" i="1" dirty="0" err="1" smtClean="0"/>
              <a:t>niveles</a:t>
            </a:r>
            <a:r>
              <a:rPr lang="en-US" sz="1400" i="1" dirty="0" smtClean="0"/>
              <a:t> de </a:t>
            </a:r>
            <a:r>
              <a:rPr lang="en-US" sz="1400" i="1" dirty="0" err="1" smtClean="0"/>
              <a:t>salud</a:t>
            </a:r>
            <a:r>
              <a:rPr lang="en-US" sz="1400" i="1" dirty="0" smtClean="0"/>
              <a:t> </a:t>
            </a:r>
            <a:r>
              <a:rPr lang="en-US" sz="1400" i="1" dirty="0" err="1" smtClean="0"/>
              <a:t>posible</a:t>
            </a:r>
            <a:r>
              <a:rPr lang="en-US" sz="1400" i="1" dirty="0" smtClean="0"/>
              <a:t> para </a:t>
            </a:r>
            <a:r>
              <a:rPr lang="en-US" sz="1400" i="1" dirty="0" err="1" smtClean="0"/>
              <a:t>todos</a:t>
            </a:r>
            <a:r>
              <a:rPr lang="en-US" sz="1400" i="1" dirty="0" smtClean="0"/>
              <a:t>, </a:t>
            </a:r>
            <a:r>
              <a:rPr lang="en-US" sz="1400" i="1" dirty="0" err="1" smtClean="0"/>
              <a:t>incluidas</a:t>
            </a:r>
            <a:r>
              <a:rPr lang="en-US" sz="1400" i="1" dirty="0" smtClean="0"/>
              <a:t> </a:t>
            </a:r>
            <a:r>
              <a:rPr lang="en-US" sz="1400" i="1" dirty="0" err="1" smtClean="0"/>
              <a:t>las</a:t>
            </a:r>
            <a:r>
              <a:rPr lang="en-US" sz="1400" i="1" dirty="0" smtClean="0"/>
              <a:t> </a:t>
            </a:r>
            <a:r>
              <a:rPr lang="en-US" sz="1400" i="1" dirty="0" err="1" smtClean="0"/>
              <a:t>proximas</a:t>
            </a:r>
            <a:r>
              <a:rPr lang="en-US" sz="1400" i="1" dirty="0" smtClean="0"/>
              <a:t> </a:t>
            </a:r>
            <a:r>
              <a:rPr lang="en-US" sz="1400" i="1" dirty="0" err="1" smtClean="0"/>
              <a:t>generaciones</a:t>
            </a:r>
            <a:r>
              <a:rPr lang="en-US" sz="1400" i="1" dirty="0" smtClean="0"/>
              <a:t>)¨</a:t>
            </a:r>
            <a:endParaRPr lang="en-US" sz="1400" dirty="0" smtClean="0"/>
          </a:p>
          <a:p>
            <a:pPr marL="0" indent="0">
              <a:buNone/>
            </a:pPr>
            <a:endParaRPr lang="es-ES" dirty="0"/>
          </a:p>
        </p:txBody>
      </p:sp>
    </p:spTree>
    <p:extLst>
      <p:ext uri="{BB962C8B-B14F-4D97-AF65-F5344CB8AC3E}">
        <p14:creationId xmlns:p14="http://schemas.microsoft.com/office/powerpoint/2010/main" val="16120903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s-ES" sz="2000" dirty="0" smtClean="0"/>
              <a:t>Metodología de análisis de la carga de inequidad global en salud</a:t>
            </a:r>
            <a:br>
              <a:rPr lang="es-ES" sz="2000" dirty="0" smtClean="0"/>
            </a:br>
            <a:r>
              <a:rPr lang="es-ES" sz="2000" dirty="0" smtClean="0"/>
              <a:t>Segunda fase</a:t>
            </a:r>
            <a:endParaRPr lang="en-GB" sz="2000" dirty="0"/>
          </a:p>
        </p:txBody>
      </p:sp>
      <p:sp>
        <p:nvSpPr>
          <p:cNvPr id="3" name="Content Placeholder 2"/>
          <p:cNvSpPr>
            <a:spLocks noGrp="1"/>
          </p:cNvSpPr>
          <p:nvPr>
            <p:ph idx="1"/>
          </p:nvPr>
        </p:nvSpPr>
        <p:spPr>
          <a:xfrm>
            <a:off x="457200" y="1196752"/>
            <a:ext cx="8229600" cy="5256584"/>
          </a:xfrm>
        </p:spPr>
        <p:txBody>
          <a:bodyPr>
            <a:normAutofit fontScale="70000" lnSpcReduction="20000"/>
          </a:bodyPr>
          <a:lstStyle/>
          <a:p>
            <a:pPr marL="0" indent="0">
              <a:buNone/>
            </a:pPr>
            <a:r>
              <a:rPr lang="es-ES" sz="2100" dirty="0" smtClean="0"/>
              <a:t>B.- Comparación de la Mejor Salud Posible con la realidad: Ajuste de tasas de mortalidad.</a:t>
            </a:r>
          </a:p>
          <a:p>
            <a:pPr marL="0" indent="0">
              <a:buNone/>
            </a:pPr>
            <a:endParaRPr lang="es-ES" sz="2100" dirty="0" smtClean="0"/>
          </a:p>
          <a:p>
            <a:pPr marL="857250" lvl="1" indent="-457200">
              <a:buFont typeface="+mj-lt"/>
              <a:buAutoNum type="arabicPeriod"/>
            </a:pPr>
            <a:r>
              <a:rPr lang="es-ES" sz="2100" dirty="0" smtClean="0"/>
              <a:t>Base de datos demográficas de las Naciones Unidas : Población y número de muertes 1950-2010, en medias quinquenales y desagregadas en sexo y grupos de cinco años de edad (consistentes hasta 80 años).</a:t>
            </a:r>
          </a:p>
          <a:p>
            <a:pPr marL="857250" lvl="1" indent="-457200">
              <a:buFont typeface="+mj-lt"/>
              <a:buAutoNum type="arabicPeriod"/>
            </a:pPr>
            <a:r>
              <a:rPr lang="es-ES" sz="2100" dirty="0" smtClean="0"/>
              <a:t>Calculo de las tasas medias de mortalidad por edad, sexo y quinquenio (1950-2010) de los 14 países SES.</a:t>
            </a:r>
          </a:p>
          <a:p>
            <a:pPr marL="857250" lvl="1" indent="-457200">
              <a:buFont typeface="+mj-lt"/>
              <a:buAutoNum type="arabicPeriod"/>
            </a:pPr>
            <a:r>
              <a:rPr lang="es-ES" sz="2100" dirty="0" smtClean="0"/>
              <a:t>Ajuste de tasas para estimar "mejor salud posible) medida en mortalidad esperada por sexo, grupo de edad y media quinquenal 1950-2010.</a:t>
            </a:r>
          </a:p>
          <a:p>
            <a:pPr marL="857250" lvl="1" indent="-457200">
              <a:buFont typeface="+mj-lt"/>
              <a:buAutoNum type="arabicPeriod"/>
            </a:pPr>
            <a:r>
              <a:rPr lang="es-ES" sz="2100" dirty="0" smtClean="0"/>
              <a:t>Estimación de carga de inequidad medida en muertes evitables por país/región, sexo, edad y quinquenio 1950-2010.</a:t>
            </a:r>
          </a:p>
          <a:p>
            <a:pPr marL="857250" lvl="1" indent="-457200">
              <a:buFont typeface="+mj-lt"/>
              <a:buAutoNum type="arabicPeriod"/>
            </a:pPr>
            <a:r>
              <a:rPr lang="es-ES" sz="2100" dirty="0" smtClean="0"/>
              <a:t>Estimación de carga de inequidad medida en proporción de muertes que son evitables</a:t>
            </a:r>
            <a:r>
              <a:rPr lang="es-ES" sz="2100" dirty="0"/>
              <a:t> por </a:t>
            </a:r>
            <a:r>
              <a:rPr lang="es-ES" sz="2100" dirty="0" smtClean="0"/>
              <a:t>país/región, </a:t>
            </a:r>
            <a:r>
              <a:rPr lang="es-ES" sz="2100" dirty="0"/>
              <a:t>sexo, edad y quinquenio 1950-2010.</a:t>
            </a:r>
            <a:endParaRPr lang="es-ES" sz="2100" dirty="0" smtClean="0"/>
          </a:p>
          <a:p>
            <a:pPr marL="857250" lvl="1" indent="-457200">
              <a:buFont typeface="+mj-lt"/>
              <a:buAutoNum type="arabicPeriod"/>
            </a:pPr>
            <a:r>
              <a:rPr lang="es-ES" sz="2100" dirty="0" smtClean="0"/>
              <a:t>Estimación de </a:t>
            </a:r>
            <a:r>
              <a:rPr lang="es-ES" sz="2100" dirty="0"/>
              <a:t>carga de inequidad medida en </a:t>
            </a:r>
            <a:r>
              <a:rPr lang="es-ES" sz="2100" dirty="0" smtClean="0"/>
              <a:t>años de vida perdidos por muertes prematuras y evitables </a:t>
            </a:r>
            <a:r>
              <a:rPr lang="es-ES" sz="2100" dirty="0"/>
              <a:t>por país/región, sexo, edad y quinquenio 1950-2010</a:t>
            </a:r>
            <a:r>
              <a:rPr lang="es-ES" sz="2100" dirty="0" smtClean="0"/>
              <a:t>.</a:t>
            </a:r>
          </a:p>
          <a:p>
            <a:pPr marL="857250" lvl="1" indent="-457200">
              <a:buFont typeface="+mj-lt"/>
              <a:buAutoNum type="arabicPeriod"/>
            </a:pPr>
            <a:r>
              <a:rPr lang="es-ES" sz="2100" dirty="0" smtClean="0"/>
              <a:t>Estimación de </a:t>
            </a:r>
            <a:r>
              <a:rPr lang="es-ES" sz="2100" dirty="0"/>
              <a:t>carga de inequidad medida en años de vida perdidos por muertes prematuras y evitables por país/región, sexo, edad y quinquenio 1950-2010.</a:t>
            </a:r>
          </a:p>
          <a:p>
            <a:pPr marL="857250" lvl="1" indent="-457200">
              <a:buFont typeface="+mj-lt"/>
              <a:buAutoNum type="arabicPeriod"/>
            </a:pPr>
            <a:r>
              <a:rPr lang="es-ES" sz="2100" dirty="0" smtClean="0"/>
              <a:t>Estimación de pirámides de supervivencia por país/región (incluido grupo SES) </a:t>
            </a:r>
            <a:r>
              <a:rPr lang="es-ES" sz="2100" dirty="0"/>
              <a:t>sexo, edad y quinquenio </a:t>
            </a:r>
            <a:r>
              <a:rPr lang="es-ES" sz="2100" dirty="0" smtClean="0"/>
              <a:t>1950-2010.</a:t>
            </a:r>
          </a:p>
          <a:p>
            <a:pPr marL="857250" lvl="1" indent="-457200">
              <a:buFont typeface="+mj-lt"/>
              <a:buAutoNum type="arabicPeriod"/>
            </a:pPr>
            <a:r>
              <a:rPr lang="es-ES" sz="2100" dirty="0" err="1" smtClean="0"/>
              <a:t>Representacion</a:t>
            </a:r>
            <a:r>
              <a:rPr lang="es-ES" sz="2100" dirty="0" smtClean="0"/>
              <a:t> en graficas </a:t>
            </a:r>
            <a:r>
              <a:rPr lang="es-ES" sz="2100" dirty="0" err="1" smtClean="0"/>
              <a:t>dinamicas</a:t>
            </a:r>
            <a:r>
              <a:rPr lang="es-ES" sz="2100" dirty="0" smtClean="0"/>
              <a:t> Excel y mapas interactivos (</a:t>
            </a:r>
            <a:r>
              <a:rPr lang="es-ES" sz="2100" dirty="0" err="1" smtClean="0"/>
              <a:t>Statplanet</a:t>
            </a:r>
            <a:r>
              <a:rPr lang="es-ES" sz="2100" dirty="0" smtClean="0"/>
              <a:t>)</a:t>
            </a:r>
            <a:endParaRPr lang="es-ES" sz="2600" dirty="0" smtClean="0"/>
          </a:p>
          <a:p>
            <a:pPr marL="0" indent="0">
              <a:buNone/>
            </a:pPr>
            <a:endParaRPr lang="en-GB" dirty="0"/>
          </a:p>
        </p:txBody>
      </p:sp>
    </p:spTree>
    <p:extLst>
      <p:ext uri="{BB962C8B-B14F-4D97-AF65-F5344CB8AC3E}">
        <p14:creationId xmlns:p14="http://schemas.microsoft.com/office/powerpoint/2010/main" val="4239208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36104"/>
          </a:xfrm>
        </p:spPr>
        <p:txBody>
          <a:bodyPr>
            <a:noAutofit/>
          </a:bodyPr>
          <a:lstStyle/>
          <a:p>
            <a:r>
              <a:rPr lang="en-US" sz="2000" dirty="0" err="1" smtClean="0"/>
              <a:t>Gráfico</a:t>
            </a:r>
            <a:r>
              <a:rPr lang="en-US" sz="2000" dirty="0" smtClean="0"/>
              <a:t> de la </a:t>
            </a:r>
            <a:r>
              <a:rPr lang="en-US" sz="2000" dirty="0" err="1" smtClean="0"/>
              <a:t>distribucion</a:t>
            </a:r>
            <a:r>
              <a:rPr lang="en-US" sz="2000" dirty="0" smtClean="0"/>
              <a:t> </a:t>
            </a:r>
            <a:r>
              <a:rPr lang="en-US" sz="2000" dirty="0" smtClean="0"/>
              <a:t>de </a:t>
            </a:r>
            <a:r>
              <a:rPr lang="en-US" sz="2000" dirty="0" err="1" smtClean="0"/>
              <a:t>carga</a:t>
            </a:r>
            <a:r>
              <a:rPr lang="en-US" sz="2000" dirty="0" smtClean="0"/>
              <a:t> de </a:t>
            </a:r>
            <a:r>
              <a:rPr lang="en-US" sz="2000" dirty="0" err="1" smtClean="0"/>
              <a:t>inequidad</a:t>
            </a:r>
            <a:r>
              <a:rPr lang="en-US" sz="2000" dirty="0" smtClean="0"/>
              <a:t> en el </a:t>
            </a:r>
            <a:r>
              <a:rPr lang="en-US" sz="2000" dirty="0" err="1" smtClean="0"/>
              <a:t>tiempo</a:t>
            </a:r>
            <a:endParaRPr lang="en-US" sz="3200"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s-ES" sz="2000" dirty="0" err="1" smtClean="0"/>
              <a:t>Grafico</a:t>
            </a:r>
            <a:r>
              <a:rPr lang="es-ES" sz="2000" dirty="0" smtClean="0"/>
              <a:t> de la </a:t>
            </a:r>
            <a:r>
              <a:rPr lang="es-ES" sz="2000" dirty="0" err="1" smtClean="0"/>
              <a:t>distribucion</a:t>
            </a:r>
            <a:r>
              <a:rPr lang="es-ES" sz="2000" dirty="0" smtClean="0"/>
              <a:t> de carga de inequidad por edades</a:t>
            </a:r>
            <a:endParaRPr lang="en-GB" sz="2000" dirty="0"/>
          </a:p>
        </p:txBody>
      </p:sp>
    </p:spTree>
    <p:extLst>
      <p:ext uri="{BB962C8B-B14F-4D97-AF65-F5344CB8AC3E}">
        <p14:creationId xmlns:p14="http://schemas.microsoft.com/office/powerpoint/2010/main" val="1674466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936104"/>
          </a:xfrm>
        </p:spPr>
        <p:txBody>
          <a:bodyPr>
            <a:noAutofit/>
          </a:bodyPr>
          <a:lstStyle/>
          <a:p>
            <a:r>
              <a:rPr lang="en-US" sz="2000" dirty="0" err="1" smtClean="0"/>
              <a:t>Grafico</a:t>
            </a:r>
            <a:r>
              <a:rPr lang="en-US" sz="2000" dirty="0" smtClean="0"/>
              <a:t> de la </a:t>
            </a:r>
            <a:r>
              <a:rPr lang="en-US" sz="2000" dirty="0" err="1" smtClean="0"/>
              <a:t>distribucion</a:t>
            </a:r>
            <a:r>
              <a:rPr lang="en-US" sz="2000" dirty="0" smtClean="0"/>
              <a:t> </a:t>
            </a:r>
            <a:r>
              <a:rPr lang="en-US" sz="2000" dirty="0" smtClean="0"/>
              <a:t>de </a:t>
            </a:r>
            <a:r>
              <a:rPr lang="en-US" sz="2000" dirty="0" err="1" smtClean="0"/>
              <a:t>carga</a:t>
            </a:r>
            <a:r>
              <a:rPr lang="en-US" sz="2000" dirty="0" smtClean="0"/>
              <a:t> de </a:t>
            </a:r>
            <a:r>
              <a:rPr lang="en-US" sz="2000" dirty="0" err="1" smtClean="0"/>
              <a:t>inequidad</a:t>
            </a:r>
            <a:r>
              <a:rPr lang="en-US" sz="2000" dirty="0" smtClean="0"/>
              <a:t> </a:t>
            </a:r>
            <a:r>
              <a:rPr lang="en-US" sz="2000" dirty="0" err="1" smtClean="0"/>
              <a:t>por</a:t>
            </a:r>
            <a:r>
              <a:rPr lang="en-US" sz="2000" dirty="0" smtClean="0"/>
              <a:t> </a:t>
            </a:r>
            <a:r>
              <a:rPr lang="en-US" sz="2000" dirty="0" err="1" smtClean="0"/>
              <a:t>sexos</a:t>
            </a:r>
            <a:endParaRPr lang="en-US" sz="3200" dirty="0"/>
          </a:p>
        </p:txBody>
      </p:sp>
    </p:spTree>
    <p:extLst>
      <p:ext uri="{BB962C8B-B14F-4D97-AF65-F5344CB8AC3E}">
        <p14:creationId xmlns:p14="http://schemas.microsoft.com/office/powerpoint/2010/main" val="159075590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a:noAutofit/>
          </a:bodyPr>
          <a:lstStyle/>
          <a:p>
            <a:r>
              <a:rPr lang="en-US" sz="2000" dirty="0" err="1" smtClean="0"/>
              <a:t>Proporcion</a:t>
            </a:r>
            <a:r>
              <a:rPr lang="en-US" sz="2000" dirty="0" smtClean="0"/>
              <a:t> </a:t>
            </a:r>
            <a:r>
              <a:rPr lang="en-US" sz="2000" dirty="0" smtClean="0"/>
              <a:t>de </a:t>
            </a:r>
            <a:r>
              <a:rPr lang="en-US" sz="2000" dirty="0" err="1" smtClean="0"/>
              <a:t>muertes</a:t>
            </a:r>
            <a:r>
              <a:rPr lang="en-US" sz="2000" dirty="0" smtClean="0"/>
              <a:t> </a:t>
            </a:r>
            <a:r>
              <a:rPr lang="en-US" sz="2000" dirty="0" err="1" smtClean="0"/>
              <a:t>q.s</a:t>
            </a:r>
            <a:r>
              <a:rPr lang="en-US" sz="2000" dirty="0" smtClean="0"/>
              <a:t>. </a:t>
            </a:r>
            <a:r>
              <a:rPr lang="en-US" sz="2000" dirty="0" err="1" smtClean="0"/>
              <a:t>evitables</a:t>
            </a:r>
            <a:r>
              <a:rPr lang="en-US" sz="2000" dirty="0" smtClean="0"/>
              <a:t> </a:t>
            </a:r>
            <a:r>
              <a:rPr lang="en-US" sz="2000" dirty="0" err="1" smtClean="0"/>
              <a:t>por</a:t>
            </a:r>
            <a:r>
              <a:rPr lang="en-US" sz="2000" dirty="0" smtClean="0"/>
              <a:t> </a:t>
            </a:r>
            <a:r>
              <a:rPr lang="en-US" sz="2000" dirty="0" err="1" smtClean="0"/>
              <a:t>equidad</a:t>
            </a:r>
            <a:r>
              <a:rPr lang="en-US" sz="2000" dirty="0" smtClean="0"/>
              <a:t> </a:t>
            </a:r>
            <a:r>
              <a:rPr lang="en-US" sz="2000" dirty="0" smtClean="0"/>
              <a:t>global : </a:t>
            </a:r>
            <a:r>
              <a:rPr lang="en-US" sz="2000" dirty="0" err="1" smtClean="0"/>
              <a:t>evolucion</a:t>
            </a:r>
            <a:r>
              <a:rPr lang="en-US" sz="2000" dirty="0" smtClean="0"/>
              <a:t> </a:t>
            </a:r>
            <a:r>
              <a:rPr lang="en-US" sz="2000" dirty="0" err="1" smtClean="0"/>
              <a:t>en</a:t>
            </a:r>
            <a:r>
              <a:rPr lang="en-US" sz="2000" dirty="0" smtClean="0"/>
              <a:t> el </a:t>
            </a:r>
            <a:r>
              <a:rPr lang="en-US" sz="2000" dirty="0" err="1" smtClean="0"/>
              <a:t>tiempo</a:t>
            </a:r>
            <a:endParaRPr lang="en-US" sz="2000" dirty="0"/>
          </a:p>
        </p:txBody>
      </p:sp>
    </p:spTree>
    <p:extLst>
      <p:ext uri="{BB962C8B-B14F-4D97-AF65-F5344CB8AC3E}">
        <p14:creationId xmlns:p14="http://schemas.microsoft.com/office/powerpoint/2010/main" val="56529406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Autofit/>
          </a:bodyPr>
          <a:lstStyle/>
          <a:p>
            <a:r>
              <a:rPr lang="en-US" sz="2000" dirty="0" err="1" smtClean="0"/>
              <a:t>Proporcion</a:t>
            </a:r>
            <a:r>
              <a:rPr lang="en-US" sz="2000" dirty="0" smtClean="0"/>
              <a:t> </a:t>
            </a:r>
            <a:r>
              <a:rPr lang="en-US" sz="2000" dirty="0" smtClean="0"/>
              <a:t>de </a:t>
            </a:r>
            <a:r>
              <a:rPr lang="en-US" sz="2000" dirty="0" err="1" smtClean="0"/>
              <a:t>muertes</a:t>
            </a:r>
            <a:r>
              <a:rPr lang="en-US" sz="2000" dirty="0" smtClean="0"/>
              <a:t> </a:t>
            </a:r>
            <a:r>
              <a:rPr lang="en-US" sz="2000" dirty="0" err="1" smtClean="0"/>
              <a:t>q.s</a:t>
            </a:r>
            <a:r>
              <a:rPr lang="en-US" sz="2000" dirty="0" smtClean="0"/>
              <a:t>. </a:t>
            </a:r>
            <a:r>
              <a:rPr lang="en-US" sz="2000" dirty="0" err="1" smtClean="0"/>
              <a:t>evitables</a:t>
            </a:r>
            <a:r>
              <a:rPr lang="en-US" sz="2000" dirty="0" smtClean="0"/>
              <a:t> </a:t>
            </a:r>
            <a:r>
              <a:rPr lang="en-US" sz="2000" dirty="0" err="1" smtClean="0"/>
              <a:t>por</a:t>
            </a:r>
            <a:r>
              <a:rPr lang="en-US" sz="2000" dirty="0" smtClean="0"/>
              <a:t> </a:t>
            </a:r>
            <a:r>
              <a:rPr lang="en-US" sz="2000" dirty="0" err="1" smtClean="0"/>
              <a:t>equidad</a:t>
            </a:r>
            <a:r>
              <a:rPr lang="en-US" sz="2000" dirty="0" smtClean="0"/>
              <a:t> </a:t>
            </a:r>
            <a:r>
              <a:rPr lang="en-US" sz="2000" dirty="0" smtClean="0"/>
              <a:t>global :</a:t>
            </a:r>
            <a:r>
              <a:rPr lang="en-US" sz="2000" dirty="0" err="1" smtClean="0"/>
              <a:t>distribucion</a:t>
            </a:r>
            <a:r>
              <a:rPr lang="en-US" sz="2000" dirty="0" smtClean="0"/>
              <a:t> </a:t>
            </a:r>
            <a:r>
              <a:rPr lang="en-US" sz="2000" dirty="0" err="1" smtClean="0"/>
              <a:t>por</a:t>
            </a:r>
            <a:r>
              <a:rPr lang="en-US" sz="2000" dirty="0" smtClean="0"/>
              <a:t> </a:t>
            </a:r>
            <a:r>
              <a:rPr lang="en-US" sz="2000" dirty="0" err="1" smtClean="0"/>
              <a:t>edades</a:t>
            </a:r>
            <a:endParaRPr lang="en-US" sz="2000" dirty="0"/>
          </a:p>
        </p:txBody>
      </p:sp>
    </p:spTree>
    <p:extLst>
      <p:ext uri="{BB962C8B-B14F-4D97-AF65-F5344CB8AC3E}">
        <p14:creationId xmlns:p14="http://schemas.microsoft.com/office/powerpoint/2010/main" val="301359413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Autofit/>
          </a:bodyPr>
          <a:lstStyle/>
          <a:p>
            <a:r>
              <a:rPr lang="en-US" sz="2000" dirty="0" err="1" smtClean="0"/>
              <a:t>Proporcion</a:t>
            </a:r>
            <a:r>
              <a:rPr lang="en-US" sz="2000" dirty="0" smtClean="0"/>
              <a:t> </a:t>
            </a:r>
            <a:r>
              <a:rPr lang="en-US" sz="2000" dirty="0" smtClean="0"/>
              <a:t>de </a:t>
            </a:r>
            <a:r>
              <a:rPr lang="en-US" sz="2000" dirty="0" err="1" smtClean="0"/>
              <a:t>muertes</a:t>
            </a:r>
            <a:r>
              <a:rPr lang="en-US" sz="2000" dirty="0" smtClean="0"/>
              <a:t> </a:t>
            </a:r>
            <a:r>
              <a:rPr lang="en-US" sz="2000" dirty="0" err="1" smtClean="0"/>
              <a:t>q.s</a:t>
            </a:r>
            <a:r>
              <a:rPr lang="en-US" sz="2000" dirty="0" smtClean="0"/>
              <a:t>. </a:t>
            </a:r>
            <a:r>
              <a:rPr lang="en-US" sz="2000" dirty="0" err="1" smtClean="0"/>
              <a:t>evitables</a:t>
            </a:r>
            <a:r>
              <a:rPr lang="en-US" sz="2000" dirty="0" smtClean="0"/>
              <a:t> </a:t>
            </a:r>
            <a:r>
              <a:rPr lang="en-US" sz="2000" dirty="0" err="1" smtClean="0"/>
              <a:t>por</a:t>
            </a:r>
            <a:r>
              <a:rPr lang="en-US" sz="2000" dirty="0" smtClean="0"/>
              <a:t> </a:t>
            </a:r>
            <a:r>
              <a:rPr lang="en-US" sz="2000" dirty="0" err="1" smtClean="0"/>
              <a:t>equidad</a:t>
            </a:r>
            <a:r>
              <a:rPr lang="en-US" sz="2000" dirty="0" smtClean="0"/>
              <a:t> </a:t>
            </a:r>
            <a:r>
              <a:rPr lang="en-US" sz="2000" dirty="0" smtClean="0"/>
              <a:t>global :</a:t>
            </a:r>
            <a:r>
              <a:rPr lang="en-US" sz="2000" dirty="0" err="1" smtClean="0"/>
              <a:t>distribucion</a:t>
            </a:r>
            <a:r>
              <a:rPr lang="en-US" sz="2000" dirty="0" smtClean="0"/>
              <a:t> </a:t>
            </a:r>
            <a:r>
              <a:rPr lang="en-US" sz="2000" dirty="0" err="1" smtClean="0"/>
              <a:t>por</a:t>
            </a:r>
            <a:r>
              <a:rPr lang="en-US" sz="2000" dirty="0" smtClean="0"/>
              <a:t> </a:t>
            </a:r>
            <a:r>
              <a:rPr lang="en-US" sz="2000" dirty="0" err="1" smtClean="0"/>
              <a:t>sexos</a:t>
            </a:r>
            <a:endParaRPr lang="en-US" sz="2000" dirty="0"/>
          </a:p>
        </p:txBody>
      </p:sp>
    </p:spTree>
    <p:extLst>
      <p:ext uri="{BB962C8B-B14F-4D97-AF65-F5344CB8AC3E}">
        <p14:creationId xmlns:p14="http://schemas.microsoft.com/office/powerpoint/2010/main" val="283286393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3540"/>
            <a:ext cx="8229600" cy="1143000"/>
          </a:xfrm>
        </p:spPr>
        <p:txBody>
          <a:bodyPr>
            <a:noAutofit/>
          </a:bodyPr>
          <a:lstStyle/>
          <a:p>
            <a:r>
              <a:rPr lang="en-US" sz="2000" dirty="0" err="1" smtClean="0"/>
              <a:t>Proporcion</a:t>
            </a:r>
            <a:r>
              <a:rPr lang="en-US" sz="2000" dirty="0" smtClean="0"/>
              <a:t> </a:t>
            </a:r>
            <a:r>
              <a:rPr lang="en-US" sz="2000" dirty="0" smtClean="0"/>
              <a:t>de </a:t>
            </a:r>
            <a:r>
              <a:rPr lang="en-US" sz="2000" dirty="0" err="1" smtClean="0"/>
              <a:t>muertes</a:t>
            </a:r>
            <a:r>
              <a:rPr lang="en-US" sz="2000" dirty="0" smtClean="0"/>
              <a:t> </a:t>
            </a:r>
            <a:r>
              <a:rPr lang="en-US" sz="2000" dirty="0" err="1" smtClean="0"/>
              <a:t>q.s</a:t>
            </a:r>
            <a:r>
              <a:rPr lang="en-US" sz="2000" dirty="0" smtClean="0"/>
              <a:t>. </a:t>
            </a:r>
            <a:r>
              <a:rPr lang="en-US" sz="2000" dirty="0" err="1" smtClean="0"/>
              <a:t>evitables</a:t>
            </a:r>
            <a:r>
              <a:rPr lang="en-US" sz="2000" dirty="0" smtClean="0"/>
              <a:t> </a:t>
            </a:r>
            <a:r>
              <a:rPr lang="en-US" sz="2000" dirty="0" err="1" smtClean="0"/>
              <a:t>por</a:t>
            </a:r>
            <a:r>
              <a:rPr lang="en-US" sz="2000" dirty="0" smtClean="0"/>
              <a:t> </a:t>
            </a:r>
            <a:r>
              <a:rPr lang="en-US" sz="2000" dirty="0" err="1" smtClean="0"/>
              <a:t>equidad</a:t>
            </a:r>
            <a:r>
              <a:rPr lang="en-US" sz="2000" dirty="0" smtClean="0"/>
              <a:t> </a:t>
            </a:r>
            <a:r>
              <a:rPr lang="en-US" sz="2000" dirty="0" smtClean="0"/>
              <a:t>global :</a:t>
            </a:r>
            <a:br>
              <a:rPr lang="en-US" sz="2000" dirty="0" smtClean="0"/>
            </a:br>
            <a:r>
              <a:rPr lang="en-US" sz="2000" dirty="0" err="1" smtClean="0"/>
              <a:t>mapa</a:t>
            </a:r>
            <a:r>
              <a:rPr lang="en-US" sz="2000" dirty="0" smtClean="0"/>
              <a:t> de </a:t>
            </a:r>
            <a:r>
              <a:rPr lang="en-US" sz="2000" dirty="0" err="1" smtClean="0"/>
              <a:t>distribucion</a:t>
            </a:r>
            <a:r>
              <a:rPr lang="en-US" sz="2000" dirty="0" smtClean="0"/>
              <a:t> </a:t>
            </a:r>
            <a:r>
              <a:rPr lang="en-US" sz="2000" dirty="0" err="1" smtClean="0"/>
              <a:t>geografica</a:t>
            </a:r>
            <a:endParaRPr lang="en-US" sz="2000" dirty="0"/>
          </a:p>
        </p:txBody>
      </p:sp>
    </p:spTree>
    <p:extLst>
      <p:ext uri="{BB962C8B-B14F-4D97-AF65-F5344CB8AC3E}">
        <p14:creationId xmlns:p14="http://schemas.microsoft.com/office/powerpoint/2010/main" val="223800069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7544" y="0"/>
            <a:ext cx="8229600" cy="1143000"/>
          </a:xfrm>
        </p:spPr>
        <p:txBody>
          <a:bodyPr>
            <a:noAutofit/>
          </a:bodyPr>
          <a:lstStyle/>
          <a:p>
            <a:r>
              <a:rPr lang="en-US" sz="2000" dirty="0" err="1" smtClean="0"/>
              <a:t>Proporcion</a:t>
            </a:r>
            <a:r>
              <a:rPr lang="en-US" sz="2000" dirty="0" smtClean="0"/>
              <a:t> </a:t>
            </a:r>
            <a:r>
              <a:rPr lang="en-US" sz="2000" dirty="0" smtClean="0"/>
              <a:t>de </a:t>
            </a:r>
            <a:r>
              <a:rPr lang="en-US" sz="2000" dirty="0" err="1" smtClean="0"/>
              <a:t>muertes</a:t>
            </a:r>
            <a:r>
              <a:rPr lang="en-US" sz="2000" dirty="0" smtClean="0"/>
              <a:t> </a:t>
            </a:r>
            <a:r>
              <a:rPr lang="en-US" sz="2000" dirty="0" err="1" smtClean="0"/>
              <a:t>q.s</a:t>
            </a:r>
            <a:r>
              <a:rPr lang="en-US" sz="2000" dirty="0" smtClean="0"/>
              <a:t>. </a:t>
            </a:r>
            <a:r>
              <a:rPr lang="en-US" sz="2000" dirty="0" err="1" smtClean="0"/>
              <a:t>evitables</a:t>
            </a:r>
            <a:r>
              <a:rPr lang="en-US" sz="2000" dirty="0" smtClean="0"/>
              <a:t>  </a:t>
            </a:r>
            <a:r>
              <a:rPr lang="en-US" sz="2000" dirty="0" err="1" smtClean="0"/>
              <a:t>en</a:t>
            </a:r>
            <a:r>
              <a:rPr lang="en-US" sz="2000" dirty="0" smtClean="0"/>
              <a:t> </a:t>
            </a:r>
            <a:r>
              <a:rPr lang="en-US" sz="2000" dirty="0" err="1" smtClean="0"/>
              <a:t>menores</a:t>
            </a:r>
            <a:r>
              <a:rPr lang="en-US" sz="2000" dirty="0" smtClean="0"/>
              <a:t> de 5 </a:t>
            </a:r>
            <a:r>
              <a:rPr lang="en-US" sz="2000" dirty="0" err="1" smtClean="0"/>
              <a:t>años</a:t>
            </a:r>
            <a:r>
              <a:rPr lang="en-US" sz="2000" dirty="0" smtClean="0"/>
              <a:t> </a:t>
            </a:r>
            <a:r>
              <a:rPr lang="en-US" sz="2000" dirty="0" err="1" smtClean="0"/>
              <a:t>por</a:t>
            </a:r>
            <a:r>
              <a:rPr lang="en-US" sz="2000" dirty="0" smtClean="0"/>
              <a:t> </a:t>
            </a:r>
            <a:r>
              <a:rPr lang="en-US" sz="2000" dirty="0" err="1" smtClean="0"/>
              <a:t>equidad</a:t>
            </a:r>
            <a:r>
              <a:rPr lang="en-US" sz="2000" dirty="0" smtClean="0"/>
              <a:t> </a:t>
            </a:r>
            <a:r>
              <a:rPr lang="en-US" sz="2000" dirty="0" smtClean="0"/>
              <a:t>global : </a:t>
            </a:r>
            <a:r>
              <a:rPr lang="en-US" sz="2000" dirty="0" err="1" smtClean="0"/>
              <a:t>mapa</a:t>
            </a:r>
            <a:r>
              <a:rPr lang="en-US" sz="2000" dirty="0" smtClean="0"/>
              <a:t> de </a:t>
            </a:r>
            <a:r>
              <a:rPr lang="en-US" sz="2000" dirty="0" err="1" smtClean="0"/>
              <a:t>distribucion</a:t>
            </a:r>
            <a:r>
              <a:rPr lang="en-US" sz="2000" dirty="0" smtClean="0"/>
              <a:t> </a:t>
            </a:r>
            <a:r>
              <a:rPr lang="en-US" sz="2000" dirty="0" err="1" smtClean="0"/>
              <a:t>geografica</a:t>
            </a:r>
            <a:endParaRPr lang="en-US" sz="2000" dirty="0"/>
          </a:p>
        </p:txBody>
      </p:sp>
    </p:spTree>
    <p:extLst>
      <p:ext uri="{BB962C8B-B14F-4D97-AF65-F5344CB8AC3E}">
        <p14:creationId xmlns:p14="http://schemas.microsoft.com/office/powerpoint/2010/main" val="2994535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7544" y="0"/>
            <a:ext cx="8229600" cy="1143000"/>
          </a:xfrm>
        </p:spPr>
        <p:txBody>
          <a:bodyPr>
            <a:noAutofit/>
          </a:bodyPr>
          <a:lstStyle/>
          <a:p>
            <a:r>
              <a:rPr lang="en-US" sz="2000" dirty="0" err="1" smtClean="0"/>
              <a:t>Proporcion</a:t>
            </a:r>
            <a:r>
              <a:rPr lang="en-US" sz="2000" dirty="0" smtClean="0"/>
              <a:t> </a:t>
            </a:r>
            <a:r>
              <a:rPr lang="en-US" sz="2000" dirty="0" smtClean="0"/>
              <a:t>de </a:t>
            </a:r>
            <a:r>
              <a:rPr lang="en-US" sz="2000" dirty="0" err="1" smtClean="0"/>
              <a:t>muertes</a:t>
            </a:r>
            <a:r>
              <a:rPr lang="en-US" sz="2000" dirty="0" smtClean="0"/>
              <a:t> </a:t>
            </a:r>
            <a:r>
              <a:rPr lang="en-US" sz="2000" dirty="0" err="1" smtClean="0"/>
              <a:t>q.s</a:t>
            </a:r>
            <a:r>
              <a:rPr lang="en-US" sz="2000" dirty="0" smtClean="0"/>
              <a:t>. </a:t>
            </a:r>
            <a:r>
              <a:rPr lang="en-US" sz="2000" dirty="0" err="1" smtClean="0"/>
              <a:t>evitables</a:t>
            </a:r>
            <a:r>
              <a:rPr lang="en-US" sz="2000" dirty="0" smtClean="0"/>
              <a:t>  en</a:t>
            </a:r>
            <a:r>
              <a:rPr lang="en-US" sz="2000" dirty="0" smtClean="0"/>
              <a:t>tre</a:t>
            </a:r>
            <a:r>
              <a:rPr lang="en-US" sz="2000" dirty="0" smtClean="0"/>
              <a:t> 15 y 60 </a:t>
            </a:r>
            <a:r>
              <a:rPr lang="en-US" sz="2000" dirty="0" err="1" smtClean="0"/>
              <a:t>años</a:t>
            </a:r>
            <a:r>
              <a:rPr lang="en-US" sz="2000" dirty="0" smtClean="0"/>
              <a:t> </a:t>
            </a:r>
            <a:r>
              <a:rPr lang="en-US" sz="2000" dirty="0" err="1" smtClean="0"/>
              <a:t>por</a:t>
            </a:r>
            <a:r>
              <a:rPr lang="en-US" sz="2000" dirty="0" smtClean="0"/>
              <a:t> </a:t>
            </a:r>
            <a:r>
              <a:rPr lang="en-US" sz="2000" dirty="0" err="1" smtClean="0"/>
              <a:t>equidad</a:t>
            </a:r>
            <a:r>
              <a:rPr lang="en-US" sz="2000" dirty="0" smtClean="0"/>
              <a:t> </a:t>
            </a:r>
            <a:r>
              <a:rPr lang="en-US" sz="2000" dirty="0" smtClean="0"/>
              <a:t>global : </a:t>
            </a:r>
            <a:r>
              <a:rPr lang="en-US" sz="2000" dirty="0" err="1" smtClean="0"/>
              <a:t>mapa</a:t>
            </a:r>
            <a:r>
              <a:rPr lang="en-US" sz="2000" dirty="0" smtClean="0"/>
              <a:t> de </a:t>
            </a:r>
            <a:r>
              <a:rPr lang="en-US" sz="2000" dirty="0" err="1" smtClean="0"/>
              <a:t>distribucion</a:t>
            </a:r>
            <a:r>
              <a:rPr lang="en-US" sz="2000" dirty="0" smtClean="0"/>
              <a:t> </a:t>
            </a:r>
            <a:r>
              <a:rPr lang="en-US" sz="2000" dirty="0" err="1" smtClean="0"/>
              <a:t>geografica</a:t>
            </a:r>
            <a:endParaRPr lang="en-US" sz="2000" dirty="0"/>
          </a:p>
        </p:txBody>
      </p:sp>
    </p:spTree>
    <p:extLst>
      <p:ext uri="{BB962C8B-B14F-4D97-AF65-F5344CB8AC3E}">
        <p14:creationId xmlns:p14="http://schemas.microsoft.com/office/powerpoint/2010/main" val="376057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smtClean="0"/>
              <a:t>PE2.- </a:t>
            </a:r>
            <a:r>
              <a:rPr lang="en-US" sz="3200" dirty="0" err="1" smtClean="0"/>
              <a:t>Hacer</a:t>
            </a:r>
            <a:r>
              <a:rPr lang="en-US" sz="3200" dirty="0" smtClean="0"/>
              <a:t> </a:t>
            </a:r>
            <a:r>
              <a:rPr lang="en-US" sz="3200" dirty="0" err="1" smtClean="0"/>
              <a:t>operativo</a:t>
            </a:r>
            <a:r>
              <a:rPr lang="en-US" sz="3200" dirty="0" smtClean="0"/>
              <a:t> </a:t>
            </a:r>
            <a:br>
              <a:rPr lang="en-US" sz="3200" dirty="0" smtClean="0"/>
            </a:br>
            <a:r>
              <a:rPr lang="en-US" sz="3200" dirty="0" smtClean="0"/>
              <a:t>el </a:t>
            </a:r>
            <a:r>
              <a:rPr lang="en-US" sz="3200" dirty="0" err="1" smtClean="0"/>
              <a:t>derecho</a:t>
            </a:r>
            <a:r>
              <a:rPr lang="en-US" sz="3200" dirty="0" smtClean="0"/>
              <a:t> universal a la </a:t>
            </a:r>
            <a:r>
              <a:rPr lang="en-US" sz="3200" dirty="0" err="1" smtClean="0"/>
              <a:t>salud</a:t>
            </a:r>
            <a:endParaRPr lang="es-ES" sz="3200" dirty="0"/>
          </a:p>
        </p:txBody>
      </p:sp>
      <p:sp>
        <p:nvSpPr>
          <p:cNvPr id="3" name="Marcador de contenido 2"/>
          <p:cNvSpPr>
            <a:spLocks noGrp="1"/>
          </p:cNvSpPr>
          <p:nvPr>
            <p:ph idx="1"/>
          </p:nvPr>
        </p:nvSpPr>
        <p:spPr>
          <a:xfrm>
            <a:off x="539552" y="2420888"/>
            <a:ext cx="7886700" cy="4032448"/>
          </a:xfrm>
        </p:spPr>
        <p:txBody>
          <a:bodyPr>
            <a:normAutofit fontScale="92500"/>
          </a:bodyPr>
          <a:lstStyle/>
          <a:p>
            <a:pPr>
              <a:lnSpc>
                <a:spcPct val="150000"/>
              </a:lnSpc>
            </a:pPr>
            <a:r>
              <a:rPr lang="en-US" sz="1800" dirty="0" smtClean="0"/>
              <a:t>1947 : Art 25 de la </a:t>
            </a:r>
            <a:r>
              <a:rPr lang="en-US" sz="1800" dirty="0" err="1" smtClean="0"/>
              <a:t>Carta</a:t>
            </a:r>
            <a:r>
              <a:rPr lang="en-US" sz="1800" dirty="0" smtClean="0"/>
              <a:t> Fundamental de los </a:t>
            </a:r>
            <a:r>
              <a:rPr lang="en-US" sz="1800" dirty="0" err="1" smtClean="0"/>
              <a:t>Derechos</a:t>
            </a:r>
            <a:r>
              <a:rPr lang="en-US" sz="1800" dirty="0" smtClean="0"/>
              <a:t> </a:t>
            </a:r>
            <a:r>
              <a:rPr lang="en-US" sz="1800" dirty="0" err="1" smtClean="0"/>
              <a:t>Humanos</a:t>
            </a:r>
            <a:r>
              <a:rPr lang="en-US" sz="1800" dirty="0" smtClean="0"/>
              <a:t>.</a:t>
            </a:r>
          </a:p>
          <a:p>
            <a:pPr>
              <a:lnSpc>
                <a:spcPct val="150000"/>
              </a:lnSpc>
            </a:pPr>
            <a:r>
              <a:rPr lang="en-US" sz="1800" dirty="0" smtClean="0"/>
              <a:t>1966 : Art12 (+CG) del </a:t>
            </a:r>
            <a:r>
              <a:rPr lang="en-US" sz="1800" dirty="0" err="1" smtClean="0"/>
              <a:t>Pacto</a:t>
            </a:r>
            <a:r>
              <a:rPr lang="en-US" sz="1800" dirty="0" smtClean="0"/>
              <a:t> </a:t>
            </a:r>
            <a:r>
              <a:rPr lang="en-US" sz="1800" dirty="0" err="1" smtClean="0"/>
              <a:t>Internacional</a:t>
            </a:r>
            <a:r>
              <a:rPr lang="en-US" sz="1800" dirty="0" smtClean="0"/>
              <a:t> de los </a:t>
            </a:r>
            <a:r>
              <a:rPr lang="en-US" sz="1800" dirty="0" err="1"/>
              <a:t>D</a:t>
            </a:r>
            <a:r>
              <a:rPr lang="en-US" sz="1800" dirty="0" err="1" smtClean="0"/>
              <a:t>erechos</a:t>
            </a:r>
            <a:r>
              <a:rPr lang="en-US" sz="1800" dirty="0" smtClean="0"/>
              <a:t> </a:t>
            </a:r>
            <a:r>
              <a:rPr lang="en-US" sz="1800" dirty="0" err="1" smtClean="0"/>
              <a:t>Economicos</a:t>
            </a:r>
            <a:r>
              <a:rPr lang="en-US" sz="1800" dirty="0" smtClean="0"/>
              <a:t>, </a:t>
            </a:r>
            <a:r>
              <a:rPr lang="en-US" sz="1800" dirty="0" err="1" smtClean="0"/>
              <a:t>Sociales</a:t>
            </a:r>
            <a:r>
              <a:rPr lang="en-US" sz="1800" dirty="0" smtClean="0"/>
              <a:t> y </a:t>
            </a:r>
            <a:r>
              <a:rPr lang="en-US" sz="1800" dirty="0" err="1" smtClean="0"/>
              <a:t>Culturales</a:t>
            </a:r>
            <a:r>
              <a:rPr lang="en-US" sz="1800" dirty="0" smtClean="0"/>
              <a:t> </a:t>
            </a:r>
          </a:p>
          <a:p>
            <a:pPr lvl="1">
              <a:lnSpc>
                <a:spcPct val="150000"/>
              </a:lnSpc>
            </a:pPr>
            <a:r>
              <a:rPr lang="en-US" sz="1800" dirty="0" smtClean="0"/>
              <a:t>No ha </a:t>
            </a:r>
            <a:r>
              <a:rPr lang="en-US" sz="1800" dirty="0" err="1" smtClean="0"/>
              <a:t>sido</a:t>
            </a:r>
            <a:r>
              <a:rPr lang="en-US" sz="1800" dirty="0" smtClean="0"/>
              <a:t> </a:t>
            </a:r>
            <a:r>
              <a:rPr lang="en-US" sz="1800" dirty="0" err="1" smtClean="0"/>
              <a:t>ratificado</a:t>
            </a:r>
            <a:r>
              <a:rPr lang="en-US" sz="1800" dirty="0" smtClean="0"/>
              <a:t> </a:t>
            </a:r>
            <a:r>
              <a:rPr lang="en-US" sz="1800" dirty="0" err="1" smtClean="0"/>
              <a:t>por</a:t>
            </a:r>
            <a:r>
              <a:rPr lang="en-US" sz="1800" dirty="0" smtClean="0"/>
              <a:t> 33 </a:t>
            </a:r>
            <a:r>
              <a:rPr lang="en-US" sz="1800" dirty="0" err="1" smtClean="0"/>
              <a:t>Estados</a:t>
            </a:r>
            <a:r>
              <a:rPr lang="en-US" sz="1800" dirty="0" smtClean="0"/>
              <a:t>.</a:t>
            </a:r>
          </a:p>
          <a:p>
            <a:pPr lvl="1">
              <a:lnSpc>
                <a:spcPct val="150000"/>
              </a:lnSpc>
            </a:pPr>
            <a:r>
              <a:rPr lang="en-US" sz="1800" dirty="0" smtClean="0"/>
              <a:t>Solo 13 </a:t>
            </a:r>
            <a:r>
              <a:rPr lang="en-US" sz="1800" dirty="0" err="1" smtClean="0"/>
              <a:t>Estados</a:t>
            </a:r>
            <a:r>
              <a:rPr lang="en-US" sz="1800" dirty="0" smtClean="0"/>
              <a:t> </a:t>
            </a:r>
            <a:r>
              <a:rPr lang="en-US" sz="1800" dirty="0" err="1" smtClean="0"/>
              <a:t>han</a:t>
            </a:r>
            <a:r>
              <a:rPr lang="en-US" sz="1800" dirty="0" smtClean="0"/>
              <a:t> </a:t>
            </a:r>
            <a:r>
              <a:rPr lang="en-US" sz="1800" dirty="0" err="1" smtClean="0"/>
              <a:t>firmado</a:t>
            </a:r>
            <a:r>
              <a:rPr lang="en-US" sz="1800" dirty="0" smtClean="0"/>
              <a:t> el protocol </a:t>
            </a:r>
            <a:r>
              <a:rPr lang="en-US" sz="1800" dirty="0" err="1" smtClean="0"/>
              <a:t>opcional</a:t>
            </a:r>
            <a:r>
              <a:rPr lang="en-US" sz="1800" dirty="0" smtClean="0"/>
              <a:t>.</a:t>
            </a:r>
          </a:p>
          <a:p>
            <a:pPr>
              <a:lnSpc>
                <a:spcPct val="150000"/>
              </a:lnSpc>
            </a:pPr>
            <a:r>
              <a:rPr lang="en-US" sz="1400" dirty="0" err="1" smtClean="0"/>
              <a:t>Otras</a:t>
            </a:r>
            <a:r>
              <a:rPr lang="en-US" sz="1400" dirty="0" smtClean="0"/>
              <a:t> : </a:t>
            </a:r>
          </a:p>
          <a:p>
            <a:pPr lvl="1">
              <a:lnSpc>
                <a:spcPct val="150000"/>
              </a:lnSpc>
              <a:buNone/>
            </a:pPr>
            <a:r>
              <a:rPr lang="en-US" sz="1400" dirty="0" smtClean="0"/>
              <a:t>1979 (CETFDCM (8 NR, 87 Pr </a:t>
            </a:r>
            <a:r>
              <a:rPr lang="en-US" sz="1400" dirty="0" err="1" smtClean="0"/>
              <a:t>Opc</a:t>
            </a:r>
            <a:r>
              <a:rPr lang="en-US" sz="1400" dirty="0" smtClean="0"/>
              <a:t>)</a:t>
            </a:r>
          </a:p>
          <a:p>
            <a:pPr lvl="1">
              <a:lnSpc>
                <a:spcPct val="150000"/>
              </a:lnSpc>
              <a:buNone/>
            </a:pPr>
            <a:r>
              <a:rPr lang="en-US" sz="1400" dirty="0" smtClean="0"/>
              <a:t>1989 : CDI (3NR, 11PrtoopcCom), </a:t>
            </a:r>
          </a:p>
          <a:p>
            <a:pPr lvl="1">
              <a:lnSpc>
                <a:spcPct val="150000"/>
              </a:lnSpc>
              <a:buNone/>
            </a:pPr>
            <a:r>
              <a:rPr lang="en-US" sz="1400" dirty="0" smtClean="0"/>
              <a:t>1990 : PIDT&amp;F (140NR), </a:t>
            </a:r>
          </a:p>
          <a:p>
            <a:pPr lvl="1">
              <a:lnSpc>
                <a:spcPct val="150000"/>
              </a:lnSpc>
              <a:buNone/>
            </a:pPr>
            <a:r>
              <a:rPr lang="en-US" sz="1400" dirty="0" smtClean="0"/>
              <a:t>2006 PIPD (50NR),</a:t>
            </a:r>
          </a:p>
          <a:p>
            <a:pPr lvl="1">
              <a:lnSpc>
                <a:spcPct val="150000"/>
              </a:lnSpc>
            </a:pPr>
            <a:endParaRPr lang="en-US" dirty="0" smtClean="0"/>
          </a:p>
        </p:txBody>
      </p:sp>
    </p:spTree>
    <p:extLst>
      <p:ext uri="{BB962C8B-B14F-4D97-AF65-F5344CB8AC3E}">
        <p14:creationId xmlns:p14="http://schemas.microsoft.com/office/powerpoint/2010/main" val="335535108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itle 1"/>
          <p:cNvSpPr txBox="1">
            <a:spLocks/>
          </p:cNvSpPr>
          <p:nvPr/>
        </p:nvSpPr>
        <p:spPr>
          <a:xfrm>
            <a:off x="467544"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kern="1200">
                <a:solidFill>
                  <a:srgbClr val="FFC000"/>
                </a:solidFill>
                <a:effectLst>
                  <a:outerShdw blurRad="38100" dist="38100" dir="2700000" algn="tl">
                    <a:srgbClr val="000000">
                      <a:alpha val="43137"/>
                    </a:srgbClr>
                  </a:outerShdw>
                </a:effectLst>
                <a:latin typeface="Bookman Old Style" pitchFamily="18" charset="0"/>
                <a:ea typeface="+mj-ea"/>
                <a:cs typeface="Arial" pitchFamily="34" charset="0"/>
              </a:defRPr>
            </a:lvl1pPr>
          </a:lstStyle>
          <a:p>
            <a:r>
              <a:rPr lang="en-US" sz="2000" dirty="0" err="1" smtClean="0"/>
              <a:t>Proporcion</a:t>
            </a:r>
            <a:r>
              <a:rPr lang="en-US" sz="2000" dirty="0" smtClean="0"/>
              <a:t> de </a:t>
            </a:r>
            <a:r>
              <a:rPr lang="en-US" sz="2000" dirty="0" err="1" smtClean="0"/>
              <a:t>muertes</a:t>
            </a:r>
            <a:r>
              <a:rPr lang="en-US" sz="2000" dirty="0" smtClean="0"/>
              <a:t> </a:t>
            </a:r>
            <a:r>
              <a:rPr lang="en-US" sz="2000" dirty="0" err="1" smtClean="0"/>
              <a:t>q.s</a:t>
            </a:r>
            <a:r>
              <a:rPr lang="en-US" sz="2000" dirty="0" smtClean="0"/>
              <a:t>. </a:t>
            </a:r>
            <a:r>
              <a:rPr lang="en-US" sz="2000" dirty="0" err="1" smtClean="0"/>
              <a:t>evitables</a:t>
            </a:r>
            <a:r>
              <a:rPr lang="en-US" sz="2000" dirty="0" smtClean="0"/>
              <a:t>  </a:t>
            </a:r>
            <a:r>
              <a:rPr lang="en-US" sz="2000" dirty="0" err="1" smtClean="0"/>
              <a:t>en</a:t>
            </a:r>
            <a:r>
              <a:rPr lang="en-US" sz="2000" dirty="0" smtClean="0"/>
              <a:t> </a:t>
            </a:r>
            <a:r>
              <a:rPr lang="en-US" sz="2000" dirty="0" err="1" smtClean="0"/>
              <a:t>mayores</a:t>
            </a:r>
            <a:r>
              <a:rPr lang="en-US" sz="2000" dirty="0" smtClean="0"/>
              <a:t> de 60 </a:t>
            </a:r>
            <a:r>
              <a:rPr lang="en-US" sz="2000" dirty="0" err="1" smtClean="0"/>
              <a:t>años</a:t>
            </a:r>
            <a:r>
              <a:rPr lang="en-US" sz="2000" dirty="0" smtClean="0"/>
              <a:t> </a:t>
            </a:r>
            <a:r>
              <a:rPr lang="en-US" sz="2000" dirty="0" err="1" smtClean="0"/>
              <a:t>por</a:t>
            </a:r>
            <a:r>
              <a:rPr lang="en-US" sz="2000" dirty="0" smtClean="0"/>
              <a:t> </a:t>
            </a:r>
            <a:r>
              <a:rPr lang="en-US" sz="2000" dirty="0" err="1" smtClean="0"/>
              <a:t>equidad</a:t>
            </a:r>
            <a:r>
              <a:rPr lang="en-US" sz="2000" dirty="0" smtClean="0"/>
              <a:t> global : </a:t>
            </a:r>
            <a:r>
              <a:rPr lang="en-US" sz="2000" dirty="0" err="1" smtClean="0"/>
              <a:t>mapa</a:t>
            </a:r>
            <a:r>
              <a:rPr lang="en-US" sz="2000" dirty="0" smtClean="0"/>
              <a:t> de </a:t>
            </a:r>
            <a:r>
              <a:rPr lang="en-US" sz="2000" dirty="0" err="1" smtClean="0"/>
              <a:t>distribucion</a:t>
            </a:r>
            <a:r>
              <a:rPr lang="en-US" sz="2000" dirty="0" smtClean="0"/>
              <a:t> </a:t>
            </a:r>
            <a:r>
              <a:rPr lang="en-US" sz="2000" dirty="0" err="1" smtClean="0"/>
              <a:t>geografica</a:t>
            </a:r>
            <a:endParaRPr lang="en-US" sz="2000" dirty="0"/>
          </a:p>
        </p:txBody>
      </p:sp>
    </p:spTree>
    <p:extLst>
      <p:ext uri="{BB962C8B-B14F-4D97-AF65-F5344CB8AC3E}">
        <p14:creationId xmlns:p14="http://schemas.microsoft.com/office/powerpoint/2010/main" val="1647604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s-ES" dirty="0" err="1" smtClean="0"/>
              <a:t>Distribucion</a:t>
            </a:r>
            <a:r>
              <a:rPr lang="es-ES" dirty="0" smtClean="0"/>
              <a:t> en el tiempo de carga de inequidad en años de vida perdidos por inequidad global</a:t>
            </a:r>
            <a:endParaRPr lang="en-GB" dirty="0"/>
          </a:p>
        </p:txBody>
      </p:sp>
    </p:spTree>
    <p:extLst>
      <p:ext uri="{BB962C8B-B14F-4D97-AF65-F5344CB8AC3E}">
        <p14:creationId xmlns:p14="http://schemas.microsoft.com/office/powerpoint/2010/main" val="4076852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7544" y="116632"/>
            <a:ext cx="8229600" cy="1143000"/>
          </a:xfrm>
        </p:spPr>
        <p:txBody>
          <a:bodyPr>
            <a:normAutofit fontScale="90000"/>
          </a:bodyPr>
          <a:lstStyle/>
          <a:p>
            <a:r>
              <a:rPr lang="es-ES" dirty="0" err="1" smtClean="0"/>
              <a:t>Distribucion</a:t>
            </a:r>
            <a:r>
              <a:rPr lang="es-ES" dirty="0" smtClean="0"/>
              <a:t> entre grupos de edad de la carga de inequidad en años de vida perdidos por inequidad global</a:t>
            </a:r>
            <a:endParaRPr lang="en-GB" dirty="0"/>
          </a:p>
        </p:txBody>
      </p:sp>
    </p:spTree>
    <p:extLst>
      <p:ext uri="{BB962C8B-B14F-4D97-AF65-F5344CB8AC3E}">
        <p14:creationId xmlns:p14="http://schemas.microsoft.com/office/powerpoint/2010/main" val="1053409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7544" y="0"/>
            <a:ext cx="8229600" cy="1143000"/>
          </a:xfrm>
        </p:spPr>
        <p:txBody>
          <a:bodyPr>
            <a:normAutofit fontScale="90000"/>
          </a:bodyPr>
          <a:lstStyle/>
          <a:p>
            <a:r>
              <a:rPr lang="es-ES" dirty="0" smtClean="0"/>
              <a:t>Distribución entre grupos de edad y sexos de la carga de inequidad en años de vida perdidos por inequidad global</a:t>
            </a:r>
            <a:endParaRPr lang="en-GB" dirty="0"/>
          </a:p>
        </p:txBody>
      </p:sp>
    </p:spTree>
    <p:extLst>
      <p:ext uri="{BB962C8B-B14F-4D97-AF65-F5344CB8AC3E}">
        <p14:creationId xmlns:p14="http://schemas.microsoft.com/office/powerpoint/2010/main" val="3008516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652"/>
            <a:ext cx="8229600" cy="1143000"/>
          </a:xfrm>
        </p:spPr>
        <p:txBody>
          <a:bodyPr/>
          <a:lstStyle/>
          <a:p>
            <a:r>
              <a:rPr lang="es-ES" dirty="0" smtClean="0"/>
              <a:t>Mapa de distribución de carga de inequidad medida en años de vida por muertes prematuras y evitables</a:t>
            </a:r>
            <a:endParaRPr lang="en-GB" dirty="0"/>
          </a:p>
        </p:txBody>
      </p:sp>
    </p:spTree>
    <p:extLst>
      <p:ext uri="{BB962C8B-B14F-4D97-AF65-F5344CB8AC3E}">
        <p14:creationId xmlns:p14="http://schemas.microsoft.com/office/powerpoint/2010/main" val="227198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036"/>
            <a:ext cx="8229600" cy="1008112"/>
          </a:xfrm>
        </p:spPr>
        <p:txBody>
          <a:bodyPr/>
          <a:lstStyle/>
          <a:p>
            <a:r>
              <a:rPr lang="en-US" dirty="0" err="1" smtClean="0"/>
              <a:t>Piramides</a:t>
            </a:r>
            <a:r>
              <a:rPr lang="en-US" dirty="0" smtClean="0"/>
              <a:t> </a:t>
            </a:r>
            <a:r>
              <a:rPr lang="en-US" dirty="0" smtClean="0"/>
              <a:t>de </a:t>
            </a:r>
            <a:r>
              <a:rPr lang="en-US" dirty="0" err="1" smtClean="0"/>
              <a:t>supervivencia</a:t>
            </a:r>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s-ES" sz="2000" dirty="0" smtClean="0"/>
              <a:t>Metodología de análisis de la carga de inequidad global en salud</a:t>
            </a:r>
            <a:br>
              <a:rPr lang="es-ES" sz="2000" dirty="0" smtClean="0"/>
            </a:br>
            <a:r>
              <a:rPr lang="es-ES" sz="2000" dirty="0" smtClean="0"/>
              <a:t>Tercera fase </a:t>
            </a:r>
            <a:endParaRPr lang="en-GB" sz="2000" dirty="0"/>
          </a:p>
        </p:txBody>
      </p:sp>
      <p:sp>
        <p:nvSpPr>
          <p:cNvPr id="3" name="Content Placeholder 2"/>
          <p:cNvSpPr>
            <a:spLocks noGrp="1"/>
          </p:cNvSpPr>
          <p:nvPr>
            <p:ph idx="1"/>
          </p:nvPr>
        </p:nvSpPr>
        <p:spPr>
          <a:xfrm>
            <a:off x="457200" y="1196752"/>
            <a:ext cx="8229600" cy="5256584"/>
          </a:xfrm>
        </p:spPr>
        <p:txBody>
          <a:bodyPr>
            <a:normAutofit fontScale="92500" lnSpcReduction="10000"/>
          </a:bodyPr>
          <a:lstStyle/>
          <a:p>
            <a:pPr marL="0" indent="0">
              <a:buNone/>
            </a:pPr>
            <a:r>
              <a:rPr lang="es-ES" sz="2100" dirty="0" smtClean="0"/>
              <a:t>C.- </a:t>
            </a:r>
            <a:r>
              <a:rPr lang="es-ES" sz="2300" dirty="0"/>
              <a:t>Umbral </a:t>
            </a:r>
            <a:r>
              <a:rPr lang="es-ES" sz="2300" dirty="0" smtClean="0"/>
              <a:t>mínimo </a:t>
            </a:r>
            <a:r>
              <a:rPr lang="es-ES" sz="2300" dirty="0"/>
              <a:t>de dignidad y niveles necesarios de </a:t>
            </a:r>
            <a:r>
              <a:rPr lang="es-ES" sz="2300" dirty="0" smtClean="0"/>
              <a:t>redistribución</a:t>
            </a:r>
          </a:p>
          <a:p>
            <a:pPr marL="914400" lvl="1" indent="-514350">
              <a:buFont typeface="+mj-lt"/>
              <a:buAutoNum type="arabicPeriod"/>
            </a:pPr>
            <a:r>
              <a:rPr lang="es-ES" sz="2600" dirty="0" smtClean="0"/>
              <a:t>Umbral mínimo de dignidad (</a:t>
            </a:r>
            <a:r>
              <a:rPr lang="es-ES" sz="2600" dirty="0" err="1" smtClean="0"/>
              <a:t>UmD</a:t>
            </a:r>
            <a:r>
              <a:rPr lang="es-ES" sz="2600" dirty="0" smtClean="0"/>
              <a:t>) : nivel de </a:t>
            </a:r>
            <a:r>
              <a:rPr lang="es-ES" sz="2600" dirty="0" err="1" smtClean="0"/>
              <a:t>PIBpc</a:t>
            </a:r>
            <a:r>
              <a:rPr lang="es-ES" sz="2600" dirty="0" smtClean="0"/>
              <a:t> medio de los países SES y </a:t>
            </a:r>
            <a:r>
              <a:rPr lang="es-ES" sz="2600" dirty="0" err="1" smtClean="0"/>
              <a:t>estimacion</a:t>
            </a:r>
            <a:r>
              <a:rPr lang="es-ES" sz="2600" dirty="0" smtClean="0"/>
              <a:t> de </a:t>
            </a:r>
            <a:r>
              <a:rPr lang="es-ES" sz="2600" dirty="0" err="1" smtClean="0"/>
              <a:t>limite</a:t>
            </a:r>
            <a:r>
              <a:rPr lang="es-ES" sz="2600" dirty="0" smtClean="0"/>
              <a:t> superior de PIB para </a:t>
            </a:r>
            <a:r>
              <a:rPr lang="es-ES" sz="2600" dirty="0" err="1" smtClean="0"/>
              <a:t>distribucion</a:t>
            </a:r>
            <a:r>
              <a:rPr lang="es-ES" sz="2600" dirty="0" smtClean="0"/>
              <a:t> de recursos compatible con la equidad en salud (</a:t>
            </a:r>
            <a:r>
              <a:rPr lang="es-ES" sz="2600" dirty="0" err="1" smtClean="0"/>
              <a:t>LSEq</a:t>
            </a:r>
            <a:r>
              <a:rPr lang="es-ES" sz="2600" dirty="0" smtClean="0"/>
              <a:t>)</a:t>
            </a:r>
          </a:p>
          <a:p>
            <a:pPr marL="914400" lvl="1" indent="-514350">
              <a:buFont typeface="+mj-lt"/>
              <a:buAutoNum type="arabicPeriod"/>
            </a:pPr>
            <a:r>
              <a:rPr lang="es-ES" sz="2600" dirty="0" err="1" smtClean="0"/>
              <a:t>Problacion</a:t>
            </a:r>
            <a:r>
              <a:rPr lang="es-ES" sz="2600" dirty="0" smtClean="0"/>
              <a:t> y </a:t>
            </a:r>
            <a:r>
              <a:rPr lang="es-ES" sz="2600" dirty="0" err="1" smtClean="0"/>
              <a:t>deficit</a:t>
            </a:r>
            <a:r>
              <a:rPr lang="es-ES" sz="2600" dirty="0" smtClean="0"/>
              <a:t> PIB de los países por debajo de </a:t>
            </a:r>
            <a:r>
              <a:rPr lang="es-ES" sz="2600" dirty="0" err="1" smtClean="0"/>
              <a:t>UmD</a:t>
            </a:r>
            <a:r>
              <a:rPr lang="es-ES" sz="2600" dirty="0"/>
              <a:t> </a:t>
            </a:r>
            <a:r>
              <a:rPr lang="es-ES" sz="2600" dirty="0" smtClean="0"/>
              <a:t>y </a:t>
            </a:r>
            <a:r>
              <a:rPr lang="es-ES" sz="2600" dirty="0" err="1" smtClean="0"/>
              <a:t>poblacion</a:t>
            </a:r>
            <a:r>
              <a:rPr lang="es-ES" sz="2600" dirty="0" smtClean="0"/>
              <a:t> y exceso PIB de los </a:t>
            </a:r>
            <a:r>
              <a:rPr lang="es-ES" sz="2600" dirty="0" err="1" smtClean="0"/>
              <a:t>paises</a:t>
            </a:r>
            <a:r>
              <a:rPr lang="es-ES" sz="2600" dirty="0" smtClean="0"/>
              <a:t> por encima del  </a:t>
            </a:r>
            <a:r>
              <a:rPr lang="es-ES" sz="2600" dirty="0" err="1" smtClean="0"/>
              <a:t>LSEq</a:t>
            </a:r>
            <a:r>
              <a:rPr lang="es-ES" sz="2600" dirty="0" smtClean="0"/>
              <a:t>.</a:t>
            </a:r>
          </a:p>
          <a:p>
            <a:pPr marL="914400" lvl="1" indent="-514350">
              <a:buFont typeface="+mj-lt"/>
              <a:buAutoNum type="arabicPeriod"/>
            </a:pPr>
            <a:r>
              <a:rPr lang="es-ES" sz="2600" dirty="0" smtClean="0"/>
              <a:t>Redistribución necesaria para la equidad en salud (</a:t>
            </a:r>
            <a:r>
              <a:rPr lang="es-ES" sz="2600" dirty="0" err="1" smtClean="0"/>
              <a:t>RNEq</a:t>
            </a:r>
            <a:r>
              <a:rPr lang="es-ES" sz="2600" dirty="0" smtClean="0"/>
              <a:t>) de los </a:t>
            </a:r>
            <a:r>
              <a:rPr lang="es-ES" sz="2600" dirty="0" err="1" smtClean="0"/>
              <a:t>paises</a:t>
            </a:r>
            <a:r>
              <a:rPr lang="es-ES" sz="2600" dirty="0" smtClean="0"/>
              <a:t> &gt; </a:t>
            </a:r>
            <a:r>
              <a:rPr lang="es-ES" sz="2600" dirty="0" err="1" smtClean="0"/>
              <a:t>LSEq</a:t>
            </a:r>
            <a:r>
              <a:rPr lang="es-ES" sz="2600" dirty="0" smtClean="0"/>
              <a:t> a los </a:t>
            </a:r>
            <a:r>
              <a:rPr lang="es-ES" sz="2600" dirty="0" err="1" smtClean="0"/>
              <a:t>paises</a:t>
            </a:r>
            <a:r>
              <a:rPr lang="es-ES" sz="2600" dirty="0" smtClean="0"/>
              <a:t> &lt; </a:t>
            </a:r>
            <a:r>
              <a:rPr lang="es-ES" sz="2600" dirty="0" err="1" smtClean="0"/>
              <a:t>UmD</a:t>
            </a:r>
            <a:r>
              <a:rPr lang="es-ES" sz="2600" dirty="0" smtClean="0"/>
              <a:t>.</a:t>
            </a:r>
          </a:p>
          <a:p>
            <a:pPr marL="914400" lvl="1" indent="-514350">
              <a:buFont typeface="+mj-lt"/>
              <a:buAutoNum type="arabicPeriod"/>
            </a:pPr>
            <a:r>
              <a:rPr lang="es-ES" sz="2600" dirty="0" smtClean="0"/>
              <a:t>Relación de </a:t>
            </a:r>
            <a:r>
              <a:rPr lang="es-ES" sz="2600" dirty="0" err="1" smtClean="0"/>
              <a:t>RNEq</a:t>
            </a:r>
            <a:r>
              <a:rPr lang="es-ES" sz="2600" dirty="0" smtClean="0"/>
              <a:t> con AOD.</a:t>
            </a:r>
          </a:p>
          <a:p>
            <a:pPr marL="914400" lvl="1" indent="-514350">
              <a:buFont typeface="+mj-lt"/>
              <a:buAutoNum type="arabicPeriod"/>
            </a:pPr>
            <a:endParaRPr lang="es-ES" sz="2600" dirty="0" smtClean="0"/>
          </a:p>
          <a:p>
            <a:pPr marL="914400" lvl="1" indent="-514350">
              <a:buFont typeface="+mj-lt"/>
              <a:buAutoNum type="arabicPeriod"/>
            </a:pPr>
            <a:endParaRPr lang="en-GB" dirty="0"/>
          </a:p>
        </p:txBody>
      </p:sp>
    </p:spTree>
    <p:extLst>
      <p:ext uri="{BB962C8B-B14F-4D97-AF65-F5344CB8AC3E}">
        <p14:creationId xmlns:p14="http://schemas.microsoft.com/office/powerpoint/2010/main" val="928903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129252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504056"/>
          </a:xfrm>
        </p:spPr>
        <p:txBody>
          <a:bodyPr>
            <a:noAutofit/>
          </a:bodyPr>
          <a:lstStyle/>
          <a:p>
            <a:r>
              <a:rPr lang="en-US" sz="2000" dirty="0" err="1" smtClean="0"/>
              <a:t>Muertes</a:t>
            </a:r>
            <a:r>
              <a:rPr lang="en-US" sz="2000" dirty="0" smtClean="0"/>
              <a:t> </a:t>
            </a:r>
            <a:r>
              <a:rPr lang="en-US" sz="2000" dirty="0" err="1" smtClean="0"/>
              <a:t>evitables</a:t>
            </a:r>
            <a:r>
              <a:rPr lang="en-US" sz="2000" dirty="0" smtClean="0"/>
              <a:t> </a:t>
            </a:r>
            <a:r>
              <a:rPr lang="en-US" sz="2000" dirty="0" smtClean="0"/>
              <a:t>y % </a:t>
            </a:r>
            <a:r>
              <a:rPr lang="en-US" sz="2000" dirty="0" err="1" smtClean="0"/>
              <a:t>en</a:t>
            </a:r>
            <a:r>
              <a:rPr lang="en-US" sz="2000" dirty="0" smtClean="0"/>
              <a:t> </a:t>
            </a:r>
            <a:r>
              <a:rPr lang="en-US" sz="2000" dirty="0" err="1" smtClean="0"/>
              <a:t>paises</a:t>
            </a:r>
            <a:r>
              <a:rPr lang="en-US" sz="2000" dirty="0" smtClean="0"/>
              <a:t> con PIB pc &lt;  </a:t>
            </a:r>
            <a:r>
              <a:rPr lang="en-US" sz="2000" dirty="0" smtClean="0"/>
              <a:t>(</a:t>
            </a:r>
            <a:r>
              <a:rPr lang="en-US" sz="2000" dirty="0" smtClean="0"/>
              <a:t>14 SES)</a:t>
            </a:r>
            <a:r>
              <a:rPr lang="en-US" sz="2000" dirty="0" smtClean="0"/>
              <a:t> </a:t>
            </a:r>
            <a:r>
              <a:rPr lang="en-US" sz="2000" dirty="0" smtClean="0"/>
              <a:t>= </a:t>
            </a:r>
            <a:r>
              <a:rPr lang="en-US" sz="2000" dirty="0" err="1" smtClean="0"/>
              <a:t>UmD</a:t>
            </a:r>
            <a:r>
              <a:rPr lang="en-US" sz="2000" dirty="0" smtClean="0"/>
              <a:t> : </a:t>
            </a:r>
            <a:r>
              <a:rPr lang="en-US" sz="2000" dirty="0" err="1" smtClean="0"/>
              <a:t>evolucion</a:t>
            </a:r>
            <a:r>
              <a:rPr lang="en-US" sz="2000" dirty="0" smtClean="0"/>
              <a:t> </a:t>
            </a:r>
            <a:r>
              <a:rPr lang="en-US" sz="2000" dirty="0" err="1" smtClean="0"/>
              <a:t>en</a:t>
            </a:r>
            <a:r>
              <a:rPr lang="en-US" sz="2000" dirty="0" smtClean="0"/>
              <a:t> el </a:t>
            </a:r>
            <a:r>
              <a:rPr lang="en-US" sz="2000" dirty="0" err="1" smtClean="0"/>
              <a:t>tiempo</a:t>
            </a:r>
            <a:endParaRPr lang="en-US" sz="32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s-ES" sz="2000" dirty="0" smtClean="0"/>
              <a:t>Distribución entre edades de la </a:t>
            </a:r>
            <a:r>
              <a:rPr lang="es-ES" sz="2000" dirty="0" err="1" smtClean="0"/>
              <a:t>proporcion</a:t>
            </a:r>
            <a:r>
              <a:rPr lang="es-ES" sz="2000" dirty="0" smtClean="0"/>
              <a:t> de muertes evitables que ocurren en </a:t>
            </a:r>
            <a:r>
              <a:rPr lang="es-ES" sz="2000" dirty="0" err="1" smtClean="0"/>
              <a:t>paises</a:t>
            </a:r>
            <a:r>
              <a:rPr lang="es-ES" sz="2000" dirty="0" smtClean="0"/>
              <a:t> &lt; </a:t>
            </a:r>
            <a:r>
              <a:rPr lang="es-ES" sz="2000" dirty="0" err="1" smtClean="0"/>
              <a:t>UmD</a:t>
            </a:r>
            <a:endParaRPr lang="en-GB" sz="2000" dirty="0"/>
          </a:p>
        </p:txBody>
      </p:sp>
    </p:spTree>
    <p:extLst>
      <p:ext uri="{BB962C8B-B14F-4D97-AF65-F5344CB8AC3E}">
        <p14:creationId xmlns:p14="http://schemas.microsoft.com/office/powerpoint/2010/main" val="61833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Article 25. UDHR</a:t>
            </a:r>
            <a:br>
              <a:rPr lang="en-US" b="1"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(1) Everyone has the right to a </a:t>
            </a:r>
            <a:r>
              <a:rPr lang="en-US" dirty="0" smtClean="0">
                <a:solidFill>
                  <a:srgbClr val="FF0000"/>
                </a:solidFill>
              </a:rPr>
              <a:t>standard of living adequate for the health and well-being of himself and of his family</a:t>
            </a:r>
            <a:r>
              <a:rPr lang="en-US" dirty="0" smtClean="0"/>
              <a:t>, including food, clothing, housing and </a:t>
            </a:r>
            <a:r>
              <a:rPr lang="en-US" dirty="0" smtClean="0">
                <a:solidFill>
                  <a:srgbClr val="FF0000"/>
                </a:solidFill>
              </a:rPr>
              <a:t>medical care </a:t>
            </a:r>
            <a:r>
              <a:rPr lang="en-US" dirty="0" smtClean="0"/>
              <a:t>and necessary social services, and the right to security in the event of unemployment, sickness, disability, widowhood, old age or other lack of livelihood in circumstances beyond his control.</a:t>
            </a:r>
          </a:p>
          <a:p>
            <a:r>
              <a:rPr lang="en-US" dirty="0" smtClean="0"/>
              <a:t>(2) Motherhood and childhood are entitled to special care and assistance. All children, whether born in or out of wedlock, shall enjoy the same social protection.</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864096"/>
          </a:xfrm>
        </p:spPr>
        <p:txBody>
          <a:bodyPr>
            <a:noAutofit/>
          </a:bodyPr>
          <a:lstStyle/>
          <a:p>
            <a:r>
              <a:rPr lang="en-US" sz="2000" dirty="0" err="1" smtClean="0"/>
              <a:t>Principales</a:t>
            </a:r>
            <a:r>
              <a:rPr lang="en-US" sz="2000" dirty="0" smtClean="0"/>
              <a:t> </a:t>
            </a:r>
            <a:r>
              <a:rPr lang="en-US" sz="2000" dirty="0" err="1" smtClean="0"/>
              <a:t>paises</a:t>
            </a:r>
            <a:r>
              <a:rPr lang="en-US" sz="2000" dirty="0" smtClean="0"/>
              <a:t> con </a:t>
            </a:r>
            <a:r>
              <a:rPr lang="en-US" sz="2000" dirty="0" err="1" smtClean="0"/>
              <a:t>numero</a:t>
            </a:r>
            <a:r>
              <a:rPr lang="en-US" sz="2000" dirty="0" smtClean="0"/>
              <a:t> total de </a:t>
            </a:r>
            <a:r>
              <a:rPr lang="en-US" sz="2000" dirty="0" err="1" smtClean="0"/>
              <a:t>muertes</a:t>
            </a:r>
            <a:r>
              <a:rPr lang="en-US" sz="2000" dirty="0" smtClean="0"/>
              <a:t> </a:t>
            </a:r>
            <a:r>
              <a:rPr lang="en-US" sz="2000" dirty="0" err="1" smtClean="0"/>
              <a:t>evitables</a:t>
            </a:r>
            <a:r>
              <a:rPr lang="en-US" sz="2000" dirty="0" smtClean="0"/>
              <a:t> y su </a:t>
            </a:r>
            <a:r>
              <a:rPr lang="en-US" sz="2000" dirty="0" err="1" smtClean="0"/>
              <a:t>evolucion</a:t>
            </a:r>
            <a:r>
              <a:rPr lang="en-US" sz="2000" dirty="0" smtClean="0"/>
              <a:t> y </a:t>
            </a:r>
            <a:r>
              <a:rPr lang="en-US" sz="2000" dirty="0" err="1" smtClean="0"/>
              <a:t>tendencia</a:t>
            </a:r>
            <a:r>
              <a:rPr lang="en-US" sz="2000" dirty="0" smtClean="0"/>
              <a:t> </a:t>
            </a:r>
            <a:r>
              <a:rPr lang="en-US" sz="2000" dirty="0" err="1" smtClean="0"/>
              <a:t>en</a:t>
            </a:r>
            <a:r>
              <a:rPr lang="en-US" sz="2000" dirty="0" smtClean="0"/>
              <a:t> el </a:t>
            </a:r>
            <a:r>
              <a:rPr lang="en-US" sz="2000" dirty="0" err="1" smtClean="0"/>
              <a:t>tiempo</a:t>
            </a:r>
            <a:endParaRPr lang="en-US" sz="2000"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AE 3 : </a:t>
            </a:r>
            <a:r>
              <a:rPr lang="en-US" dirty="0" err="1" smtClean="0"/>
              <a:t>Umbral</a:t>
            </a:r>
            <a:r>
              <a:rPr lang="en-US" dirty="0" smtClean="0"/>
              <a:t> </a:t>
            </a:r>
            <a:r>
              <a:rPr lang="en-US" dirty="0" err="1" smtClean="0"/>
              <a:t>minimo</a:t>
            </a:r>
            <a:r>
              <a:rPr lang="en-US" dirty="0" smtClean="0"/>
              <a:t> de </a:t>
            </a:r>
            <a:r>
              <a:rPr lang="en-US" dirty="0" err="1" smtClean="0"/>
              <a:t>dignidad</a:t>
            </a:r>
            <a:r>
              <a:rPr lang="en-US" dirty="0" smtClean="0"/>
              <a:t> :</a:t>
            </a:r>
            <a:br>
              <a:rPr lang="en-US" dirty="0" smtClean="0"/>
            </a:br>
            <a:r>
              <a:rPr lang="en-US" sz="2400" dirty="0" err="1" smtClean="0"/>
              <a:t>Poblacion</a:t>
            </a:r>
            <a:r>
              <a:rPr lang="en-US" sz="2400" dirty="0" smtClean="0"/>
              <a:t> de </a:t>
            </a:r>
            <a:r>
              <a:rPr lang="en-US" sz="2400" dirty="0" err="1" smtClean="0"/>
              <a:t>paises</a:t>
            </a:r>
            <a:r>
              <a:rPr lang="en-US" sz="2400" dirty="0" smtClean="0"/>
              <a:t> con PIB pc &lt; </a:t>
            </a:r>
            <a:r>
              <a:rPr lang="en-US" dirty="0" err="1" smtClean="0"/>
              <a:t>UmD</a:t>
            </a:r>
            <a:endParaRPr lang="en-US" sz="2400" dirty="0"/>
          </a:p>
        </p:txBody>
      </p:sp>
      <p:graphicFrame>
        <p:nvGraphicFramePr>
          <p:cNvPr id="3" name="Chart 2"/>
          <p:cNvGraphicFramePr/>
          <p:nvPr/>
        </p:nvGraphicFramePr>
        <p:xfrm>
          <a:off x="539552" y="2348880"/>
          <a:ext cx="8077200" cy="37444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504056"/>
          </a:xfrm>
        </p:spPr>
        <p:txBody>
          <a:bodyPr>
            <a:noAutofit/>
          </a:bodyPr>
          <a:lstStyle/>
          <a:p>
            <a:r>
              <a:rPr lang="en-US" dirty="0" smtClean="0"/>
              <a:t>AE2 : </a:t>
            </a:r>
            <a:r>
              <a:rPr lang="en-US" dirty="0" err="1" smtClean="0"/>
              <a:t>Proporcion</a:t>
            </a:r>
            <a:r>
              <a:rPr lang="en-US" dirty="0" smtClean="0"/>
              <a:t> del PIB, en </a:t>
            </a:r>
            <a:r>
              <a:rPr lang="en-US" dirty="0" err="1" smtClean="0"/>
              <a:t>paises</a:t>
            </a:r>
            <a:r>
              <a:rPr lang="en-US" dirty="0" smtClean="0"/>
              <a:t> &lt; </a:t>
            </a:r>
            <a:r>
              <a:rPr lang="en-US" dirty="0" err="1" smtClean="0"/>
              <a:t>UmD</a:t>
            </a:r>
            <a:r>
              <a:rPr lang="en-US" sz="3200" dirty="0" smtClean="0"/>
              <a:t/>
            </a:r>
            <a:br>
              <a:rPr lang="en-US" sz="3200" dirty="0" smtClean="0"/>
            </a:br>
            <a:endParaRPr lang="en-US" sz="3200" dirty="0"/>
          </a:p>
        </p:txBody>
      </p:sp>
      <p:graphicFrame>
        <p:nvGraphicFramePr>
          <p:cNvPr id="4" name="Chart 3"/>
          <p:cNvGraphicFramePr/>
          <p:nvPr/>
        </p:nvGraphicFramePr>
        <p:xfrm>
          <a:off x="457200" y="1600200"/>
          <a:ext cx="82296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648072"/>
          </a:xfrm>
        </p:spPr>
        <p:txBody>
          <a:bodyPr>
            <a:noAutofit/>
          </a:bodyPr>
          <a:lstStyle/>
          <a:p>
            <a:r>
              <a:rPr lang="en-US" dirty="0" smtClean="0"/>
              <a:t>AE3 : </a:t>
            </a:r>
            <a:r>
              <a:rPr lang="en-US" dirty="0" err="1" smtClean="0"/>
              <a:t>Poblacion</a:t>
            </a:r>
            <a:r>
              <a:rPr lang="en-US" dirty="0" smtClean="0"/>
              <a:t> </a:t>
            </a:r>
            <a:r>
              <a:rPr lang="en-US" dirty="0" err="1" smtClean="0"/>
              <a:t>vs</a:t>
            </a:r>
            <a:r>
              <a:rPr lang="en-US" dirty="0" smtClean="0"/>
              <a:t> </a:t>
            </a:r>
            <a:r>
              <a:rPr lang="en-US" dirty="0" err="1" smtClean="0"/>
              <a:t>Recursos</a:t>
            </a:r>
            <a:r>
              <a:rPr lang="en-US" dirty="0" smtClean="0"/>
              <a:t> </a:t>
            </a:r>
            <a:r>
              <a:rPr lang="en-US" dirty="0" err="1" smtClean="0"/>
              <a:t>economicos</a:t>
            </a:r>
            <a:r>
              <a:rPr lang="en-US" dirty="0" smtClean="0"/>
              <a:t> </a:t>
            </a:r>
            <a:r>
              <a:rPr lang="en-US" dirty="0" err="1" smtClean="0"/>
              <a:t>segun</a:t>
            </a:r>
            <a:r>
              <a:rPr lang="en-US" dirty="0" smtClean="0"/>
              <a:t> </a:t>
            </a:r>
            <a:r>
              <a:rPr lang="en-US" dirty="0" err="1" smtClean="0"/>
              <a:t>UmD</a:t>
            </a:r>
            <a:endParaRPr lang="en-US" sz="3200" dirty="0"/>
          </a:p>
        </p:txBody>
      </p:sp>
      <p:graphicFrame>
        <p:nvGraphicFramePr>
          <p:cNvPr id="3" name="Chart 2"/>
          <p:cNvGraphicFramePr/>
          <p:nvPr/>
        </p:nvGraphicFramePr>
        <p:xfrm>
          <a:off x="0" y="1844824"/>
          <a:ext cx="67818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39552" y="4077072"/>
          <a:ext cx="7315200" cy="25908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global inequity.png"/>
          <p:cNvPicPr>
            <a:picLocks noChangeAspect="1"/>
          </p:cNvPicPr>
          <p:nvPr/>
        </p:nvPicPr>
        <p:blipFill>
          <a:blip r:embed="rId4" cstate="print"/>
          <a:stretch>
            <a:fillRect/>
          </a:stretch>
        </p:blipFill>
        <p:spPr>
          <a:xfrm>
            <a:off x="6948264" y="3068960"/>
            <a:ext cx="1987421" cy="1656184"/>
          </a:xfrm>
          <a:prstGeom prst="rect">
            <a:avLst/>
          </a:prstGeom>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000" dirty="0" smtClean="0"/>
              <a:t>World’s GDP : basic and excess</a:t>
            </a:r>
            <a:endParaRPr lang="en-US" sz="2000" dirty="0"/>
          </a:p>
        </p:txBody>
      </p:sp>
      <p:graphicFrame>
        <p:nvGraphicFramePr>
          <p:cNvPr id="9" name="Chart 8"/>
          <p:cNvGraphicFramePr/>
          <p:nvPr/>
        </p:nvGraphicFramePr>
        <p:xfrm>
          <a:off x="990600" y="1752600"/>
          <a:ext cx="71628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Relation of surplus and deficit to total GDP by GDP thresholds</a:t>
            </a:r>
            <a:endParaRPr lang="en-US" sz="2400" dirty="0"/>
          </a:p>
        </p:txBody>
      </p:sp>
      <p:graphicFrame>
        <p:nvGraphicFramePr>
          <p:cNvPr id="3" name="Chart 2"/>
          <p:cNvGraphicFramePr/>
          <p:nvPr/>
        </p:nvGraphicFramePr>
        <p:xfrm>
          <a:off x="457200" y="1524000"/>
          <a:ext cx="4724400"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5257800" y="2667000"/>
          <a:ext cx="35052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Arrow 4"/>
          <p:cNvSpPr/>
          <p:nvPr/>
        </p:nvSpPr>
        <p:spPr>
          <a:xfrm>
            <a:off x="4114800" y="4038600"/>
            <a:ext cx="1752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magesCAN5Z3ZV.jpg"/>
          <p:cNvPicPr>
            <a:picLocks noChangeAspect="1"/>
          </p:cNvPicPr>
          <p:nvPr/>
        </p:nvPicPr>
        <p:blipFill>
          <a:blip r:embed="rId4" cstate="print"/>
          <a:stretch>
            <a:fillRect/>
          </a:stretch>
        </p:blipFill>
        <p:spPr>
          <a:xfrm>
            <a:off x="4139952" y="4653136"/>
            <a:ext cx="1638326" cy="1395611"/>
          </a:xfrm>
          <a:prstGeom prst="rect">
            <a:avLst/>
          </a:prstGeom>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Transfer from excess ( wasting ecological resources) to deficit (translating in avoidable deaths)</a:t>
            </a:r>
            <a:endParaRPr lang="en-US" sz="2000" dirty="0"/>
          </a:p>
        </p:txBody>
      </p:sp>
      <p:graphicFrame>
        <p:nvGraphicFramePr>
          <p:cNvPr id="3" name="Chart 2"/>
          <p:cNvGraphicFramePr/>
          <p:nvPr/>
        </p:nvGraphicFramePr>
        <p:xfrm>
          <a:off x="1187624" y="2132856"/>
          <a:ext cx="7315200"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1219200" y="4343400"/>
          <a:ext cx="7162800" cy="198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Ethical contribution required</a:t>
            </a:r>
            <a:endParaRPr lang="en-US" sz="3600" dirty="0"/>
          </a:p>
        </p:txBody>
      </p:sp>
      <p:graphicFrame>
        <p:nvGraphicFramePr>
          <p:cNvPr id="3" name="Table 2"/>
          <p:cNvGraphicFramePr>
            <a:graphicFrameLocks noGrp="1"/>
          </p:cNvGraphicFramePr>
          <p:nvPr/>
        </p:nvGraphicFramePr>
        <p:xfrm>
          <a:off x="457200" y="3886200"/>
          <a:ext cx="8077207" cy="2175153"/>
        </p:xfrm>
        <a:graphic>
          <a:graphicData uri="http://schemas.openxmlformats.org/drawingml/2006/table">
            <a:tbl>
              <a:tblPr/>
              <a:tblGrid>
                <a:gridCol w="334078"/>
                <a:gridCol w="427930"/>
                <a:gridCol w="354707"/>
                <a:gridCol w="316386"/>
                <a:gridCol w="316386"/>
                <a:gridCol w="316386"/>
                <a:gridCol w="316386"/>
                <a:gridCol w="316386"/>
                <a:gridCol w="316386"/>
                <a:gridCol w="316386"/>
                <a:gridCol w="316386"/>
                <a:gridCol w="316386"/>
                <a:gridCol w="316386"/>
                <a:gridCol w="316386"/>
                <a:gridCol w="316386"/>
                <a:gridCol w="316386"/>
                <a:gridCol w="316386"/>
                <a:gridCol w="316386"/>
                <a:gridCol w="316386"/>
                <a:gridCol w="316386"/>
                <a:gridCol w="316386"/>
                <a:gridCol w="316386"/>
                <a:gridCol w="316386"/>
                <a:gridCol w="316386"/>
                <a:gridCol w="316386"/>
              </a:tblGrid>
              <a:tr h="422553">
                <a:tc>
                  <a:txBody>
                    <a:bodyPr/>
                    <a:lstStyle/>
                    <a:p>
                      <a:pPr algn="l" fontAlgn="b"/>
                      <a:r>
                        <a:rPr lang="en-US" sz="800" b="0" i="0" u="none" strike="noStrike" dirty="0">
                          <a:solidFill>
                            <a:srgbClr val="000000"/>
                          </a:solidFill>
                          <a:latin typeface="Calibri"/>
                        </a:rPr>
                        <a:t> </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dirty="0">
                          <a:solidFill>
                            <a:srgbClr val="000000"/>
                          </a:solidFill>
                          <a:latin typeface="Calibri"/>
                        </a:rPr>
                        <a:t>1990</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1991</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1992</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1993</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1994</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1995</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1996</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1997</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1998</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1999</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2000</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2001</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2002</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2003</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2004</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2005</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2006</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2007</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2008</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2009</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2010</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2011</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2012</a:t>
                      </a:r>
                    </a:p>
                  </a:txBody>
                  <a:tcPr marL="2357" marR="2357" marT="2357" marB="0">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2013</a:t>
                      </a:r>
                    </a:p>
                  </a:txBody>
                  <a:tcPr marL="2357" marR="2357" marT="2357" marB="0">
                    <a:lnL>
                      <a:noFill/>
                    </a:lnL>
                    <a:lnR>
                      <a:noFill/>
                    </a:lnR>
                    <a:lnT>
                      <a:noFill/>
                    </a:lnT>
                    <a:lnB>
                      <a:noFill/>
                    </a:lnB>
                    <a:solidFill>
                      <a:srgbClr val="E5E0EC"/>
                    </a:solidFill>
                  </a:tcPr>
                </a:tc>
              </a:tr>
              <a:tr h="422553">
                <a:tc>
                  <a:txBody>
                    <a:bodyPr/>
                    <a:lstStyle/>
                    <a:p>
                      <a:pPr algn="l" fontAlgn="b"/>
                      <a:r>
                        <a:rPr lang="en-US" sz="800" b="0" i="0" u="none" strike="noStrike" dirty="0">
                          <a:solidFill>
                            <a:srgbClr val="000000"/>
                          </a:solidFill>
                          <a:latin typeface="Calibri"/>
                        </a:rPr>
                        <a:t>GDP def </a:t>
                      </a:r>
                      <a:r>
                        <a:rPr lang="en-US" sz="800" b="0" i="0" u="none" strike="noStrike" dirty="0" err="1">
                          <a:solidFill>
                            <a:srgbClr val="000000"/>
                          </a:solidFill>
                          <a:latin typeface="Calibri"/>
                        </a:rPr>
                        <a:t>Bn</a:t>
                      </a:r>
                      <a:r>
                        <a:rPr lang="en-US" sz="800" b="0" i="0" u="none" strike="noStrike" dirty="0">
                          <a:solidFill>
                            <a:srgbClr val="000000"/>
                          </a:solidFill>
                          <a:latin typeface="Calibri"/>
                        </a:rPr>
                        <a:t>$</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7357</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7214</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7428</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7522</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7882</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7988</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8272</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8651</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9233</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9437</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9509</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9494</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9349</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9632</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10156</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10895</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11664</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12452</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13321</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13384</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13936</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14895</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11950</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12542</a:t>
                      </a:r>
                    </a:p>
                  </a:txBody>
                  <a:tcPr marL="2357" marR="2357" marT="2357" marB="0">
                    <a:lnL>
                      <a:noFill/>
                    </a:lnL>
                    <a:lnR>
                      <a:noFill/>
                    </a:lnR>
                    <a:lnT>
                      <a:noFill/>
                    </a:lnT>
                    <a:lnB>
                      <a:noFill/>
                    </a:lnB>
                    <a:solidFill>
                      <a:srgbClr val="E5E0EC"/>
                    </a:solidFill>
                  </a:tcPr>
                </a:tc>
              </a:tr>
              <a:tr h="422553">
                <a:tc>
                  <a:txBody>
                    <a:bodyPr/>
                    <a:lstStyle/>
                    <a:p>
                      <a:pPr algn="l" fontAlgn="b"/>
                      <a:r>
                        <a:rPr lang="en-US" sz="800" b="0" i="0" u="none" strike="noStrike">
                          <a:solidFill>
                            <a:srgbClr val="000000"/>
                          </a:solidFill>
                          <a:latin typeface="Calibri"/>
                        </a:rPr>
                        <a:t>% of GDP</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24.41%</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23.65%</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23.93%</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23.85%</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24.23%</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23.84%</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23.89%</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24.08%</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25.09%</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24.80%</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23.96%</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23.50%</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22.66%</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22.72%</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22.99%</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23.81%</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24.52%</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25.19%</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26.55%</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27.25%</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27.28%</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28.36%</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22.22%</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22.83%</a:t>
                      </a:r>
                    </a:p>
                  </a:txBody>
                  <a:tcPr marL="2357" marR="2357" marT="2357" marB="0">
                    <a:lnL>
                      <a:noFill/>
                    </a:lnL>
                    <a:lnR>
                      <a:noFill/>
                    </a:lnR>
                    <a:lnT>
                      <a:noFill/>
                    </a:lnT>
                    <a:lnB>
                      <a:noFill/>
                    </a:lnB>
                    <a:solidFill>
                      <a:srgbClr val="E5E0EC"/>
                    </a:solidFill>
                  </a:tcPr>
                </a:tc>
              </a:tr>
              <a:tr h="484941">
                <a:tc>
                  <a:txBody>
                    <a:bodyPr/>
                    <a:lstStyle/>
                    <a:p>
                      <a:pPr algn="l" fontAlgn="b"/>
                      <a:r>
                        <a:rPr lang="en-US" sz="800" b="0" i="0" u="none" strike="noStrike">
                          <a:solidFill>
                            <a:srgbClr val="000000"/>
                          </a:solidFill>
                          <a:latin typeface="Calibri"/>
                        </a:rPr>
                        <a:t>% of GDP of surpl c</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26.45%</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25.68%</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26.05%</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26.08%</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26.56%</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26.23%</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26.42%</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26.69%</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27.80%</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27.61%</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26.70%</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26.29%</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25.35%</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25.49%</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26.05%</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27.13%</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28.12%</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29.14%</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30.98%</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32.25%</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32.52%</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34.14%</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26.81%</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27.82%</a:t>
                      </a:r>
                    </a:p>
                  </a:txBody>
                  <a:tcPr marL="2357" marR="2357" marT="2357" marB="0">
                    <a:lnL>
                      <a:noFill/>
                    </a:lnL>
                    <a:lnR>
                      <a:noFill/>
                    </a:lnR>
                    <a:lnT>
                      <a:noFill/>
                    </a:lnT>
                    <a:lnB>
                      <a:noFill/>
                    </a:lnB>
                    <a:solidFill>
                      <a:srgbClr val="E5E0EC"/>
                    </a:solidFill>
                  </a:tcPr>
                </a:tc>
              </a:tr>
              <a:tr h="422553">
                <a:tc>
                  <a:txBody>
                    <a:bodyPr/>
                    <a:lstStyle/>
                    <a:p>
                      <a:pPr algn="l" fontAlgn="b"/>
                      <a:r>
                        <a:rPr lang="en-US" sz="800" b="0" i="0" u="none" strike="noStrike">
                          <a:solidFill>
                            <a:srgbClr val="000000"/>
                          </a:solidFill>
                          <a:latin typeface="Calibri"/>
                        </a:rPr>
                        <a:t>% of surplus</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29.93%</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28.59%</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28.61%</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28.19%</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28.56%</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28.40%</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28.45%</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28.44%</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29.91%</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29.99%</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29.63%</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28.67%</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27.61%</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27.73%</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28.60%</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30.83%</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a:solidFill>
                            <a:srgbClr val="000000"/>
                          </a:solidFill>
                          <a:latin typeface="Calibri"/>
                        </a:rPr>
                        <a:t>34.62%</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35.98%</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38.13%</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36.56%</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37.90%</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42.63%</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32.64%</a:t>
                      </a:r>
                    </a:p>
                  </a:txBody>
                  <a:tcPr marL="2357" marR="2357" marT="2357" marB="0">
                    <a:lnL>
                      <a:noFill/>
                    </a:lnL>
                    <a:lnR>
                      <a:noFill/>
                    </a:lnR>
                    <a:lnT>
                      <a:noFill/>
                    </a:lnT>
                    <a:lnB>
                      <a:noFill/>
                    </a:lnB>
                    <a:solidFill>
                      <a:srgbClr val="E5E0EC"/>
                    </a:solidFill>
                  </a:tcPr>
                </a:tc>
                <a:tc>
                  <a:txBody>
                    <a:bodyPr/>
                    <a:lstStyle/>
                    <a:p>
                      <a:pPr algn="r" fontAlgn="b"/>
                      <a:r>
                        <a:rPr lang="en-US" sz="800" b="0" i="0" u="none" strike="noStrike" dirty="0">
                          <a:solidFill>
                            <a:srgbClr val="000000"/>
                          </a:solidFill>
                          <a:latin typeface="Calibri"/>
                        </a:rPr>
                        <a:t>34.11%</a:t>
                      </a:r>
                    </a:p>
                  </a:txBody>
                  <a:tcPr marL="2357" marR="2357" marT="2357" marB="0">
                    <a:lnL>
                      <a:noFill/>
                    </a:lnL>
                    <a:lnR>
                      <a:noFill/>
                    </a:lnR>
                    <a:lnT>
                      <a:noFill/>
                    </a:lnT>
                    <a:lnB>
                      <a:noFill/>
                    </a:lnB>
                    <a:solidFill>
                      <a:srgbClr val="E5E0EC"/>
                    </a:solidFill>
                  </a:tcPr>
                </a:tc>
              </a:tr>
            </a:tbl>
          </a:graphicData>
        </a:graphic>
      </p:graphicFrame>
      <p:graphicFrame>
        <p:nvGraphicFramePr>
          <p:cNvPr id="6" name="Table 5"/>
          <p:cNvGraphicFramePr>
            <a:graphicFrameLocks noGrp="1"/>
          </p:cNvGraphicFramePr>
          <p:nvPr/>
        </p:nvGraphicFramePr>
        <p:xfrm>
          <a:off x="1524000" y="1397000"/>
          <a:ext cx="6096000" cy="2392680"/>
        </p:xfrm>
        <a:graphic>
          <a:graphicData uri="http://schemas.openxmlformats.org/drawingml/2006/table">
            <a:tbl>
              <a:tblPr firstRow="1" bandRow="1">
                <a:tableStyleId>{5C22544A-7EE6-4342-B048-85BDC9FD1C3A}</a:tableStyleId>
              </a:tblPr>
              <a:tblGrid>
                <a:gridCol w="3048000"/>
                <a:gridCol w="3048000"/>
              </a:tblGrid>
              <a:tr h="370840">
                <a:tc>
                  <a:txBody>
                    <a:bodyPr/>
                    <a:lstStyle/>
                    <a:p>
                      <a:endParaRPr lang="en-US" dirty="0"/>
                    </a:p>
                  </a:txBody>
                  <a:tcPr/>
                </a:tc>
                <a:tc>
                  <a:txBody>
                    <a:bodyPr/>
                    <a:lstStyle/>
                    <a:p>
                      <a:r>
                        <a:rPr lang="en-US" dirty="0" smtClean="0"/>
                        <a:t>1990-2012</a:t>
                      </a:r>
                      <a:endParaRPr lang="en-US" dirty="0"/>
                    </a:p>
                  </a:txBody>
                  <a:tcPr/>
                </a:tc>
              </a:tr>
              <a:tr h="370840">
                <a:tc>
                  <a:txBody>
                    <a:bodyPr/>
                    <a:lstStyle/>
                    <a:p>
                      <a:r>
                        <a:rPr lang="en-US" dirty="0" smtClean="0"/>
                        <a:t>Total ethical </a:t>
                      </a:r>
                      <a:r>
                        <a:rPr lang="en-US" dirty="0" err="1" smtClean="0"/>
                        <a:t>contr</a:t>
                      </a:r>
                      <a:r>
                        <a:rPr lang="en-US" dirty="0" smtClean="0"/>
                        <a:t> required</a:t>
                      </a:r>
                      <a:endParaRPr lang="en-US" dirty="0"/>
                    </a:p>
                  </a:txBody>
                  <a:tcPr/>
                </a:tc>
                <a:tc>
                  <a:txBody>
                    <a:bodyPr/>
                    <a:lstStyle/>
                    <a:p>
                      <a:r>
                        <a:rPr lang="en-US" dirty="0" smtClean="0"/>
                        <a:t>7,3 to</a:t>
                      </a:r>
                      <a:r>
                        <a:rPr lang="en-US" baseline="0" dirty="0" smtClean="0"/>
                        <a:t> 12,5 </a:t>
                      </a:r>
                      <a:r>
                        <a:rPr lang="en-US" baseline="0" dirty="0" err="1" smtClean="0"/>
                        <a:t>Tn</a:t>
                      </a:r>
                      <a:r>
                        <a:rPr lang="en-US" baseline="0" dirty="0" smtClean="0"/>
                        <a:t> $</a:t>
                      </a:r>
                      <a:endParaRPr lang="en-US" dirty="0"/>
                    </a:p>
                  </a:txBody>
                  <a:tcPr/>
                </a:tc>
              </a:tr>
              <a:tr h="370840">
                <a:tc>
                  <a:txBody>
                    <a:bodyPr/>
                    <a:lstStyle/>
                    <a:p>
                      <a:r>
                        <a:rPr lang="en-US" dirty="0" smtClean="0"/>
                        <a:t>% of GDP</a:t>
                      </a:r>
                      <a:endParaRPr lang="en-US" dirty="0"/>
                    </a:p>
                  </a:txBody>
                  <a:tcPr/>
                </a:tc>
                <a:tc>
                  <a:txBody>
                    <a:bodyPr/>
                    <a:lstStyle/>
                    <a:p>
                      <a:r>
                        <a:rPr lang="en-US" dirty="0" smtClean="0"/>
                        <a:t>24,4%</a:t>
                      </a:r>
                      <a:endParaRPr lang="en-US" dirty="0"/>
                    </a:p>
                  </a:txBody>
                  <a:tcPr/>
                </a:tc>
              </a:tr>
              <a:tr h="370840">
                <a:tc>
                  <a:txBody>
                    <a:bodyPr/>
                    <a:lstStyle/>
                    <a:p>
                      <a:r>
                        <a:rPr lang="en-US" dirty="0" smtClean="0"/>
                        <a:t>% of GDP of surplus countries</a:t>
                      </a:r>
                      <a:endParaRPr lang="en-US" dirty="0"/>
                    </a:p>
                  </a:txBody>
                  <a:tcPr/>
                </a:tc>
                <a:tc>
                  <a:txBody>
                    <a:bodyPr/>
                    <a:lstStyle/>
                    <a:p>
                      <a:r>
                        <a:rPr lang="en-US" dirty="0" smtClean="0"/>
                        <a:t>27,7%</a:t>
                      </a:r>
                      <a:endParaRPr lang="en-US" dirty="0"/>
                    </a:p>
                  </a:txBody>
                  <a:tcPr/>
                </a:tc>
              </a:tr>
              <a:tr h="370840">
                <a:tc>
                  <a:txBody>
                    <a:bodyPr/>
                    <a:lstStyle/>
                    <a:p>
                      <a:r>
                        <a:rPr lang="en-US" dirty="0" smtClean="0"/>
                        <a:t>% of surplus in those countries</a:t>
                      </a:r>
                      <a:endParaRPr lang="en-US" dirty="0"/>
                    </a:p>
                  </a:txBody>
                  <a:tcPr/>
                </a:tc>
                <a:tc>
                  <a:txBody>
                    <a:bodyPr/>
                    <a:lstStyle/>
                    <a:p>
                      <a:r>
                        <a:rPr lang="en-US" dirty="0" smtClean="0"/>
                        <a:t>31,4%</a:t>
                      </a:r>
                      <a:endParaRPr lang="en-US" dirty="0"/>
                    </a:p>
                  </a:txBody>
                  <a:tcPr/>
                </a:tc>
              </a:tr>
            </a:tbl>
          </a:graphicData>
        </a:graphic>
      </p:graphicFrame>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782960"/>
          </a:xfrm>
        </p:spPr>
        <p:txBody>
          <a:bodyPr>
            <a:noAutofit/>
          </a:bodyPr>
          <a:lstStyle/>
          <a:p>
            <a:r>
              <a:rPr lang="en-US" dirty="0" smtClean="0"/>
              <a:t>Share of ethical contribution</a:t>
            </a:r>
            <a:br>
              <a:rPr lang="en-US" dirty="0" smtClean="0"/>
            </a:br>
            <a:r>
              <a:rPr lang="en-US" dirty="0" smtClean="0"/>
              <a:t>(according to share of global excess)</a:t>
            </a:r>
            <a:endParaRPr lang="en-US" dirty="0"/>
          </a:p>
        </p:txBody>
      </p:sp>
      <p:graphicFrame>
        <p:nvGraphicFramePr>
          <p:cNvPr id="3" name="Table 2"/>
          <p:cNvGraphicFramePr>
            <a:graphicFrameLocks noGrp="1"/>
          </p:cNvGraphicFramePr>
          <p:nvPr/>
        </p:nvGraphicFramePr>
        <p:xfrm>
          <a:off x="611560" y="1412776"/>
          <a:ext cx="8001000" cy="5109210"/>
        </p:xfrm>
        <a:graphic>
          <a:graphicData uri="http://schemas.openxmlformats.org/drawingml/2006/table">
            <a:tbl>
              <a:tblPr/>
              <a:tblGrid>
                <a:gridCol w="2742537"/>
                <a:gridCol w="2283510"/>
                <a:gridCol w="1440993"/>
                <a:gridCol w="1533960"/>
              </a:tblGrid>
              <a:tr h="245047">
                <a:tc>
                  <a:txBody>
                    <a:bodyPr/>
                    <a:lstStyle/>
                    <a:p>
                      <a:pPr algn="l" fontAlgn="b"/>
                      <a:r>
                        <a:rPr lang="en-US" sz="1800" b="1" i="0" u="none" strike="noStrike" dirty="0">
                          <a:solidFill>
                            <a:schemeClr val="tx1"/>
                          </a:solidFill>
                          <a:latin typeface="Calibri"/>
                        </a:rPr>
                        <a:t>Countries</a:t>
                      </a:r>
                    </a:p>
                  </a:txBody>
                  <a:tcPr marL="9525" marR="9525" marT="9525" marB="0" anchor="b">
                    <a:lnL>
                      <a:noFill/>
                    </a:lnL>
                    <a:lnR>
                      <a:noFill/>
                    </a:lnR>
                    <a:lnT>
                      <a:noFill/>
                    </a:lnT>
                    <a:lnB>
                      <a:noFill/>
                    </a:lnB>
                  </a:tcPr>
                </a:tc>
                <a:tc>
                  <a:txBody>
                    <a:bodyPr/>
                    <a:lstStyle/>
                    <a:p>
                      <a:pPr algn="l" fontAlgn="b"/>
                      <a:r>
                        <a:rPr lang="en-US" sz="1800" b="1" i="0" u="none" strike="noStrike">
                          <a:solidFill>
                            <a:schemeClr val="tx1"/>
                          </a:solidFill>
                          <a:latin typeface="Calibri"/>
                        </a:rPr>
                        <a:t>% of global eth contr</a:t>
                      </a:r>
                    </a:p>
                  </a:txBody>
                  <a:tcPr marL="9525" marR="9525" marT="9525" marB="0" anchor="b">
                    <a:lnL>
                      <a:noFill/>
                    </a:lnL>
                    <a:lnR>
                      <a:noFill/>
                    </a:lnR>
                    <a:lnT>
                      <a:noFill/>
                    </a:lnT>
                    <a:lnB>
                      <a:noFill/>
                    </a:lnB>
                  </a:tcPr>
                </a:tc>
                <a:tc>
                  <a:txBody>
                    <a:bodyPr/>
                    <a:lstStyle/>
                    <a:p>
                      <a:pPr algn="l" fontAlgn="b"/>
                      <a:r>
                        <a:rPr lang="en-US" sz="1800" b="1" i="0" u="none" strike="noStrike">
                          <a:solidFill>
                            <a:schemeClr val="tx1"/>
                          </a:solidFill>
                          <a:latin typeface="Calibri"/>
                        </a:rPr>
                        <a:t>Bn $</a:t>
                      </a:r>
                    </a:p>
                  </a:txBody>
                  <a:tcPr marL="9525" marR="9525" marT="9525" marB="0" anchor="b">
                    <a:lnL>
                      <a:noFill/>
                    </a:lnL>
                    <a:lnR>
                      <a:noFill/>
                    </a:lnR>
                    <a:lnT>
                      <a:noFill/>
                    </a:lnT>
                    <a:lnB>
                      <a:noFill/>
                    </a:lnB>
                  </a:tcPr>
                </a:tc>
                <a:tc>
                  <a:txBody>
                    <a:bodyPr/>
                    <a:lstStyle/>
                    <a:p>
                      <a:pPr algn="l" fontAlgn="b"/>
                      <a:r>
                        <a:rPr lang="en-US" sz="1800" b="1" i="0" u="none" strike="noStrike">
                          <a:solidFill>
                            <a:schemeClr val="tx1"/>
                          </a:solidFill>
                          <a:latin typeface="Calibri"/>
                        </a:rPr>
                        <a:t>% of GDP</a:t>
                      </a:r>
                    </a:p>
                  </a:txBody>
                  <a:tcPr marL="9525" marR="9525" marT="9525" marB="0" anchor="b">
                    <a:lnL>
                      <a:noFill/>
                    </a:lnL>
                    <a:lnR>
                      <a:noFill/>
                    </a:lnR>
                    <a:lnT>
                      <a:noFill/>
                    </a:lnT>
                    <a:lnB>
                      <a:noFill/>
                    </a:lnB>
                  </a:tcPr>
                </a:tc>
              </a:tr>
              <a:tr h="263491">
                <a:tc>
                  <a:txBody>
                    <a:bodyPr/>
                    <a:lstStyle/>
                    <a:p>
                      <a:pPr algn="l" fontAlgn="b"/>
                      <a:r>
                        <a:rPr lang="en-US" sz="1800" b="0" i="0" u="none" strike="noStrike" dirty="0">
                          <a:solidFill>
                            <a:schemeClr val="tx1"/>
                          </a:solidFill>
                          <a:latin typeface="Calibri"/>
                        </a:rPr>
                        <a:t>United States</a:t>
                      </a:r>
                    </a:p>
                  </a:txBody>
                  <a:tcPr marL="9525" marR="9525" marT="9525" marB="0" anchor="b">
                    <a:lnL>
                      <a:noFill/>
                    </a:lnL>
                    <a:lnR>
                      <a:noFill/>
                    </a:lnR>
                    <a:lnT>
                      <a:noFill/>
                    </a:lnT>
                    <a:lnB>
                      <a:noFill/>
                    </a:lnB>
                  </a:tcPr>
                </a:tc>
                <a:tc>
                  <a:txBody>
                    <a:bodyPr/>
                    <a:lstStyle/>
                    <a:p>
                      <a:pPr algn="r" fontAlgn="b"/>
                      <a:r>
                        <a:rPr lang="en-US" sz="1800" b="0" i="0" u="none" strike="noStrike" dirty="0">
                          <a:solidFill>
                            <a:schemeClr val="tx1"/>
                          </a:solidFill>
                          <a:latin typeface="Calibri"/>
                        </a:rPr>
                        <a:t>35.7%</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4480</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30.25%</a:t>
                      </a:r>
                    </a:p>
                  </a:txBody>
                  <a:tcPr marL="9525" marR="9525" marT="9525" marB="0" anchor="b">
                    <a:lnL>
                      <a:noFill/>
                    </a:lnL>
                    <a:lnR>
                      <a:noFill/>
                    </a:lnR>
                    <a:lnT>
                      <a:noFill/>
                    </a:lnT>
                    <a:lnB>
                      <a:noFill/>
                    </a:lnB>
                  </a:tcPr>
                </a:tc>
              </a:tr>
              <a:tr h="263491">
                <a:tc>
                  <a:txBody>
                    <a:bodyPr/>
                    <a:lstStyle/>
                    <a:p>
                      <a:pPr algn="l" fontAlgn="b"/>
                      <a:r>
                        <a:rPr lang="en-US" sz="1800" b="0" i="0" u="none" strike="noStrike" dirty="0">
                          <a:solidFill>
                            <a:schemeClr val="tx1"/>
                          </a:solidFill>
                          <a:latin typeface="Calibri"/>
                        </a:rPr>
                        <a:t>Japan</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11.5%</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1439</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29.77%</a:t>
                      </a:r>
                    </a:p>
                  </a:txBody>
                  <a:tcPr marL="9525" marR="9525" marT="9525" marB="0" anchor="b">
                    <a:lnL>
                      <a:noFill/>
                    </a:lnL>
                    <a:lnR>
                      <a:noFill/>
                    </a:lnR>
                    <a:lnT>
                      <a:noFill/>
                    </a:lnT>
                    <a:lnB>
                      <a:noFill/>
                    </a:lnB>
                  </a:tcPr>
                </a:tc>
              </a:tr>
              <a:tr h="263491">
                <a:tc>
                  <a:txBody>
                    <a:bodyPr/>
                    <a:lstStyle/>
                    <a:p>
                      <a:pPr algn="l" fontAlgn="b"/>
                      <a:r>
                        <a:rPr lang="en-US" sz="1800" b="0" i="0" u="none" strike="noStrike" dirty="0">
                          <a:solidFill>
                            <a:schemeClr val="tx1"/>
                          </a:solidFill>
                          <a:latin typeface="Calibri"/>
                        </a:rPr>
                        <a:t>Germany</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7.5%</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934</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29.63%</a:t>
                      </a:r>
                    </a:p>
                  </a:txBody>
                  <a:tcPr marL="9525" marR="9525" marT="9525" marB="0" anchor="b">
                    <a:lnL>
                      <a:noFill/>
                    </a:lnL>
                    <a:lnR>
                      <a:noFill/>
                    </a:lnR>
                    <a:lnT>
                      <a:noFill/>
                    </a:lnT>
                    <a:lnB>
                      <a:noFill/>
                    </a:lnB>
                  </a:tcPr>
                </a:tc>
              </a:tr>
              <a:tr h="263491">
                <a:tc>
                  <a:txBody>
                    <a:bodyPr/>
                    <a:lstStyle/>
                    <a:p>
                      <a:pPr algn="l" fontAlgn="b"/>
                      <a:r>
                        <a:rPr lang="en-US" sz="1800" b="0" i="0" u="none" strike="noStrike" dirty="0">
                          <a:solidFill>
                            <a:schemeClr val="tx1"/>
                          </a:solidFill>
                          <a:latin typeface="Calibri"/>
                        </a:rPr>
                        <a:t>United Kingdom</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5.9%</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736</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29.71%</a:t>
                      </a:r>
                    </a:p>
                  </a:txBody>
                  <a:tcPr marL="9525" marR="9525" marT="9525" marB="0" anchor="b">
                    <a:lnL>
                      <a:noFill/>
                    </a:lnL>
                    <a:lnR>
                      <a:noFill/>
                    </a:lnR>
                    <a:lnT>
                      <a:noFill/>
                    </a:lnT>
                    <a:lnB>
                      <a:noFill/>
                    </a:lnB>
                  </a:tcPr>
                </a:tc>
              </a:tr>
              <a:tr h="263491">
                <a:tc>
                  <a:txBody>
                    <a:bodyPr/>
                    <a:lstStyle/>
                    <a:p>
                      <a:pPr algn="l" fontAlgn="b"/>
                      <a:r>
                        <a:rPr lang="en-US" sz="1800" b="0" i="0" u="none" strike="noStrike" dirty="0">
                          <a:solidFill>
                            <a:schemeClr val="tx1"/>
                          </a:solidFill>
                          <a:latin typeface="Calibri"/>
                        </a:rPr>
                        <a:t>France</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5.4%</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672</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29.51%</a:t>
                      </a:r>
                    </a:p>
                  </a:txBody>
                  <a:tcPr marL="9525" marR="9525" marT="9525" marB="0" anchor="b">
                    <a:lnL>
                      <a:noFill/>
                    </a:lnL>
                    <a:lnR>
                      <a:noFill/>
                    </a:lnR>
                    <a:lnT>
                      <a:noFill/>
                    </a:lnT>
                    <a:lnB>
                      <a:noFill/>
                    </a:lnB>
                  </a:tcPr>
                </a:tc>
              </a:tr>
              <a:tr h="263491">
                <a:tc>
                  <a:txBody>
                    <a:bodyPr/>
                    <a:lstStyle/>
                    <a:p>
                      <a:pPr algn="l" fontAlgn="b"/>
                      <a:r>
                        <a:rPr lang="en-US" sz="1800" b="0" i="0" u="none" strike="noStrike" dirty="0">
                          <a:solidFill>
                            <a:schemeClr val="tx1"/>
                          </a:solidFill>
                          <a:latin typeface="Calibri"/>
                        </a:rPr>
                        <a:t>Italy</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3.9%</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491</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29.13%</a:t>
                      </a:r>
                    </a:p>
                  </a:txBody>
                  <a:tcPr marL="9525" marR="9525" marT="9525" marB="0" anchor="b">
                    <a:lnL>
                      <a:noFill/>
                    </a:lnL>
                    <a:lnR>
                      <a:noFill/>
                    </a:lnR>
                    <a:lnT>
                      <a:noFill/>
                    </a:lnT>
                    <a:lnB>
                      <a:noFill/>
                    </a:lnB>
                  </a:tcPr>
                </a:tc>
              </a:tr>
              <a:tr h="263491">
                <a:tc>
                  <a:txBody>
                    <a:bodyPr/>
                    <a:lstStyle/>
                    <a:p>
                      <a:pPr algn="l" fontAlgn="b"/>
                      <a:r>
                        <a:rPr lang="en-US" sz="1800" b="0" i="0" u="none" strike="noStrike">
                          <a:solidFill>
                            <a:schemeClr val="tx1"/>
                          </a:solidFill>
                          <a:latin typeface="Calibri"/>
                        </a:rPr>
                        <a:t>Canada</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3.2%</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398</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29.63%</a:t>
                      </a:r>
                    </a:p>
                  </a:txBody>
                  <a:tcPr marL="9525" marR="9525" marT="9525" marB="0" anchor="b">
                    <a:lnL>
                      <a:noFill/>
                    </a:lnL>
                    <a:lnR>
                      <a:noFill/>
                    </a:lnR>
                    <a:lnT>
                      <a:noFill/>
                    </a:lnT>
                    <a:lnB>
                      <a:noFill/>
                    </a:lnB>
                  </a:tcPr>
                </a:tc>
              </a:tr>
              <a:tr h="263491">
                <a:tc>
                  <a:txBody>
                    <a:bodyPr/>
                    <a:lstStyle/>
                    <a:p>
                      <a:pPr algn="l" fontAlgn="b"/>
                      <a:r>
                        <a:rPr lang="en-US" sz="1800" b="0" i="0" u="none" strike="noStrike">
                          <a:solidFill>
                            <a:schemeClr val="tx1"/>
                          </a:solidFill>
                          <a:latin typeface="Calibri"/>
                        </a:rPr>
                        <a:t>Korea, Rep.</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2.7%</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335</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26.01%</a:t>
                      </a:r>
                    </a:p>
                  </a:txBody>
                  <a:tcPr marL="9525" marR="9525" marT="9525" marB="0" anchor="b">
                    <a:lnL>
                      <a:noFill/>
                    </a:lnL>
                    <a:lnR>
                      <a:noFill/>
                    </a:lnR>
                    <a:lnT>
                      <a:noFill/>
                    </a:lnT>
                    <a:lnB>
                      <a:noFill/>
                    </a:lnB>
                  </a:tcPr>
                </a:tc>
              </a:tr>
              <a:tr h="263491">
                <a:tc>
                  <a:txBody>
                    <a:bodyPr/>
                    <a:lstStyle/>
                    <a:p>
                      <a:pPr algn="l" fontAlgn="b"/>
                      <a:r>
                        <a:rPr lang="en-US" sz="1800" b="0" i="0" u="none" strike="noStrike">
                          <a:solidFill>
                            <a:schemeClr val="tx1"/>
                          </a:solidFill>
                          <a:latin typeface="Calibri"/>
                        </a:rPr>
                        <a:t>Spain</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2.6%</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322</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28.21%</a:t>
                      </a:r>
                    </a:p>
                  </a:txBody>
                  <a:tcPr marL="9525" marR="9525" marT="9525" marB="0" anchor="b">
                    <a:lnL>
                      <a:noFill/>
                    </a:lnL>
                    <a:lnR>
                      <a:noFill/>
                    </a:lnR>
                    <a:lnT>
                      <a:noFill/>
                    </a:lnT>
                    <a:lnB>
                      <a:noFill/>
                    </a:lnB>
                  </a:tcPr>
                </a:tc>
              </a:tr>
              <a:tr h="263491">
                <a:tc>
                  <a:txBody>
                    <a:bodyPr/>
                    <a:lstStyle/>
                    <a:p>
                      <a:pPr algn="l" fontAlgn="b"/>
                      <a:r>
                        <a:rPr lang="en-US" sz="1800" b="0" i="0" u="none" strike="noStrike">
                          <a:solidFill>
                            <a:schemeClr val="tx1"/>
                          </a:solidFill>
                          <a:latin typeface="Calibri"/>
                        </a:rPr>
                        <a:t>Australia</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2.1%</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262</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29.46%</a:t>
                      </a:r>
                    </a:p>
                  </a:txBody>
                  <a:tcPr marL="9525" marR="9525" marT="9525" marB="0" anchor="b">
                    <a:lnL>
                      <a:noFill/>
                    </a:lnL>
                    <a:lnR>
                      <a:noFill/>
                    </a:lnR>
                    <a:lnT>
                      <a:noFill/>
                    </a:lnT>
                    <a:lnB>
                      <a:noFill/>
                    </a:lnB>
                  </a:tcPr>
                </a:tc>
              </a:tr>
              <a:tr h="263491">
                <a:tc>
                  <a:txBody>
                    <a:bodyPr/>
                    <a:lstStyle/>
                    <a:p>
                      <a:pPr algn="l" fontAlgn="b"/>
                      <a:r>
                        <a:rPr lang="en-US" sz="1800" b="0" i="0" u="none" strike="noStrike">
                          <a:solidFill>
                            <a:schemeClr val="tx1"/>
                          </a:solidFill>
                          <a:latin typeface="Calibri"/>
                        </a:rPr>
                        <a:t>Netherlands</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1.6%</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206</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29.97%</a:t>
                      </a:r>
                    </a:p>
                  </a:txBody>
                  <a:tcPr marL="9525" marR="9525" marT="9525" marB="0" anchor="b">
                    <a:lnL>
                      <a:noFill/>
                    </a:lnL>
                    <a:lnR>
                      <a:noFill/>
                    </a:lnR>
                    <a:lnT>
                      <a:noFill/>
                    </a:lnT>
                    <a:lnB>
                      <a:noFill/>
                    </a:lnB>
                  </a:tcPr>
                </a:tc>
              </a:tr>
              <a:tr h="263491">
                <a:tc>
                  <a:txBody>
                    <a:bodyPr/>
                    <a:lstStyle/>
                    <a:p>
                      <a:pPr algn="l" fontAlgn="b"/>
                      <a:r>
                        <a:rPr lang="en-US" sz="1800" b="0" i="0" u="none" strike="noStrike">
                          <a:solidFill>
                            <a:schemeClr val="tx1"/>
                          </a:solidFill>
                          <a:latin typeface="Calibri"/>
                        </a:rPr>
                        <a:t>Mexico</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1.4%</a:t>
                      </a:r>
                    </a:p>
                  </a:txBody>
                  <a:tcPr marL="9525" marR="9525" marT="9525" marB="0" anchor="b">
                    <a:lnL>
                      <a:noFill/>
                    </a:lnL>
                    <a:lnR>
                      <a:noFill/>
                    </a:lnR>
                    <a:lnT>
                      <a:noFill/>
                    </a:lnT>
                    <a:lnB>
                      <a:noFill/>
                    </a:lnB>
                  </a:tcPr>
                </a:tc>
                <a:tc>
                  <a:txBody>
                    <a:bodyPr/>
                    <a:lstStyle/>
                    <a:p>
                      <a:pPr algn="r" fontAlgn="b"/>
                      <a:r>
                        <a:rPr lang="en-US" sz="1800" b="0" i="0" u="none" strike="noStrike" dirty="0">
                          <a:solidFill>
                            <a:schemeClr val="tx1"/>
                          </a:solidFill>
                          <a:latin typeface="Calibri"/>
                        </a:rPr>
                        <a:t>176</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18.20%</a:t>
                      </a:r>
                    </a:p>
                  </a:txBody>
                  <a:tcPr marL="9525" marR="9525" marT="9525" marB="0" anchor="b">
                    <a:lnL>
                      <a:noFill/>
                    </a:lnL>
                    <a:lnR>
                      <a:noFill/>
                    </a:lnR>
                    <a:lnT>
                      <a:noFill/>
                    </a:lnT>
                    <a:lnB>
                      <a:noFill/>
                    </a:lnB>
                  </a:tcPr>
                </a:tc>
              </a:tr>
              <a:tr h="263491">
                <a:tc>
                  <a:txBody>
                    <a:bodyPr/>
                    <a:lstStyle/>
                    <a:p>
                      <a:pPr algn="l" fontAlgn="b"/>
                      <a:r>
                        <a:rPr lang="en-US" sz="1800" b="0" i="0" u="none" strike="noStrike">
                          <a:solidFill>
                            <a:schemeClr val="tx1"/>
                          </a:solidFill>
                          <a:latin typeface="Calibri"/>
                        </a:rPr>
                        <a:t>Switzerland</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1.1%</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141</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30.81%</a:t>
                      </a:r>
                    </a:p>
                  </a:txBody>
                  <a:tcPr marL="9525" marR="9525" marT="9525" marB="0" anchor="b">
                    <a:lnL>
                      <a:noFill/>
                    </a:lnL>
                    <a:lnR>
                      <a:noFill/>
                    </a:lnR>
                    <a:lnT>
                      <a:noFill/>
                    </a:lnT>
                    <a:lnB>
                      <a:noFill/>
                    </a:lnB>
                  </a:tcPr>
                </a:tc>
              </a:tr>
              <a:tr h="263491">
                <a:tc>
                  <a:txBody>
                    <a:bodyPr/>
                    <a:lstStyle/>
                    <a:p>
                      <a:pPr algn="l" fontAlgn="b"/>
                      <a:r>
                        <a:rPr lang="en-US" sz="1800" b="0" i="0" u="none" strike="noStrike">
                          <a:solidFill>
                            <a:schemeClr val="tx1"/>
                          </a:solidFill>
                          <a:latin typeface="Calibri"/>
                        </a:rPr>
                        <a:t>Saudi Arabia</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1.1%</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135</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24.90%</a:t>
                      </a:r>
                    </a:p>
                  </a:txBody>
                  <a:tcPr marL="9525" marR="9525" marT="9525" marB="0" anchor="b">
                    <a:lnL>
                      <a:noFill/>
                    </a:lnL>
                    <a:lnR>
                      <a:noFill/>
                    </a:lnR>
                    <a:lnT>
                      <a:noFill/>
                    </a:lnT>
                    <a:lnB>
                      <a:noFill/>
                    </a:lnB>
                  </a:tcPr>
                </a:tc>
              </a:tr>
              <a:tr h="263491">
                <a:tc>
                  <a:txBody>
                    <a:bodyPr/>
                    <a:lstStyle/>
                    <a:p>
                      <a:pPr algn="l" fontAlgn="b"/>
                      <a:r>
                        <a:rPr lang="en-US" sz="1800" b="0" i="0" u="none" strike="noStrike">
                          <a:solidFill>
                            <a:schemeClr val="tx1"/>
                          </a:solidFill>
                          <a:latin typeface="Calibri"/>
                        </a:rPr>
                        <a:t>Sweden</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1.0%</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131</a:t>
                      </a:r>
                    </a:p>
                  </a:txBody>
                  <a:tcPr marL="9525" marR="9525" marT="9525" marB="0" anchor="b">
                    <a:lnL>
                      <a:noFill/>
                    </a:lnL>
                    <a:lnR>
                      <a:noFill/>
                    </a:lnR>
                    <a:lnT>
                      <a:noFill/>
                    </a:lnT>
                    <a:lnB>
                      <a:noFill/>
                    </a:lnB>
                  </a:tcPr>
                </a:tc>
                <a:tc>
                  <a:txBody>
                    <a:bodyPr/>
                    <a:lstStyle/>
                    <a:p>
                      <a:pPr algn="r" fontAlgn="b"/>
                      <a:r>
                        <a:rPr lang="en-US" sz="1800" b="0" i="0" u="none" strike="noStrike" dirty="0">
                          <a:solidFill>
                            <a:schemeClr val="tx1"/>
                          </a:solidFill>
                          <a:latin typeface="Calibri"/>
                        </a:rPr>
                        <a:t>30.01%</a:t>
                      </a:r>
                    </a:p>
                  </a:txBody>
                  <a:tcPr marL="9525" marR="9525" marT="9525" marB="0" anchor="b">
                    <a:lnL>
                      <a:noFill/>
                    </a:lnL>
                    <a:lnR>
                      <a:noFill/>
                    </a:lnR>
                    <a:lnT>
                      <a:noFill/>
                    </a:lnT>
                    <a:lnB>
                      <a:noFill/>
                    </a:lnB>
                  </a:tcPr>
                </a:tc>
              </a:tr>
              <a:tr h="263491">
                <a:tc>
                  <a:txBody>
                    <a:bodyPr/>
                    <a:lstStyle/>
                    <a:p>
                      <a:pPr algn="l" fontAlgn="b"/>
                      <a:r>
                        <a:rPr lang="en-US" sz="1800" b="0" i="0" u="none" strike="noStrike">
                          <a:solidFill>
                            <a:schemeClr val="tx1"/>
                          </a:solidFill>
                          <a:latin typeface="Calibri"/>
                        </a:rPr>
                        <a:t>Russian Federation</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1.0%</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128</a:t>
                      </a:r>
                    </a:p>
                  </a:txBody>
                  <a:tcPr marL="9525" marR="9525" marT="9525" marB="0" anchor="b">
                    <a:lnL>
                      <a:noFill/>
                    </a:lnL>
                    <a:lnR>
                      <a:noFill/>
                    </a:lnR>
                    <a:lnT>
                      <a:noFill/>
                    </a:lnT>
                    <a:lnB>
                      <a:noFill/>
                    </a:lnB>
                  </a:tcPr>
                </a:tc>
                <a:tc>
                  <a:txBody>
                    <a:bodyPr/>
                    <a:lstStyle/>
                    <a:p>
                      <a:pPr algn="r" fontAlgn="b"/>
                      <a:r>
                        <a:rPr lang="en-US" sz="1800" b="0" i="0" u="none" strike="noStrike" dirty="0">
                          <a:solidFill>
                            <a:schemeClr val="tx1"/>
                          </a:solidFill>
                          <a:latin typeface="Calibri"/>
                        </a:rPr>
                        <a:t>10.16%</a:t>
                      </a:r>
                    </a:p>
                  </a:txBody>
                  <a:tcPr marL="9525" marR="9525" marT="9525" marB="0" anchor="b">
                    <a:lnL>
                      <a:noFill/>
                    </a:lnL>
                    <a:lnR>
                      <a:noFill/>
                    </a:lnR>
                    <a:lnT>
                      <a:noFill/>
                    </a:lnT>
                    <a:lnB>
                      <a:noFill/>
                    </a:lnB>
                  </a:tcPr>
                </a:tc>
              </a:tr>
              <a:tr h="263491">
                <a:tc>
                  <a:txBody>
                    <a:bodyPr/>
                    <a:lstStyle/>
                    <a:p>
                      <a:pPr algn="l" fontAlgn="b"/>
                      <a:r>
                        <a:rPr lang="en-US" sz="1800" b="0" i="0" u="none" strike="noStrike" dirty="0">
                          <a:solidFill>
                            <a:schemeClr val="tx1"/>
                          </a:solidFill>
                          <a:latin typeface="Calibri"/>
                        </a:rPr>
                        <a:t>Rest (64 other countries)</a:t>
                      </a:r>
                    </a:p>
                  </a:txBody>
                  <a:tcPr marL="9525" marR="9525" marT="9525" marB="0" anchor="b">
                    <a:lnL>
                      <a:noFill/>
                    </a:lnL>
                    <a:lnR>
                      <a:noFill/>
                    </a:lnR>
                    <a:lnT>
                      <a:noFill/>
                    </a:lnT>
                    <a:lnB>
                      <a:noFill/>
                    </a:lnB>
                  </a:tcPr>
                </a:tc>
                <a:tc>
                  <a:txBody>
                    <a:bodyPr/>
                    <a:lstStyle/>
                    <a:p>
                      <a:pPr algn="r" fontAlgn="b"/>
                      <a:r>
                        <a:rPr lang="en-US" sz="1800" b="0" i="0" u="none" strike="noStrike" dirty="0">
                          <a:solidFill>
                            <a:schemeClr val="tx1"/>
                          </a:solidFill>
                          <a:latin typeface="Calibri"/>
                        </a:rPr>
                        <a:t>12.41%</a:t>
                      </a:r>
                    </a:p>
                  </a:txBody>
                  <a:tcPr marL="9525" marR="9525" marT="9525" marB="0" anchor="b">
                    <a:lnL>
                      <a:noFill/>
                    </a:lnL>
                    <a:lnR>
                      <a:noFill/>
                    </a:lnR>
                    <a:lnT>
                      <a:noFill/>
                    </a:lnT>
                    <a:lnB>
                      <a:noFill/>
                    </a:lnB>
                  </a:tcPr>
                </a:tc>
                <a:tc>
                  <a:txBody>
                    <a:bodyPr/>
                    <a:lstStyle/>
                    <a:p>
                      <a:pPr algn="r" fontAlgn="b"/>
                      <a:r>
                        <a:rPr lang="en-US" sz="1800" b="0" i="0" u="none" strike="noStrike">
                          <a:solidFill>
                            <a:schemeClr val="tx1"/>
                          </a:solidFill>
                          <a:latin typeface="Calibri"/>
                        </a:rPr>
                        <a:t>1555</a:t>
                      </a:r>
                    </a:p>
                  </a:txBody>
                  <a:tcPr marL="9525" marR="9525" marT="9525" marB="0" anchor="b">
                    <a:lnL>
                      <a:noFill/>
                    </a:lnL>
                    <a:lnR>
                      <a:noFill/>
                    </a:lnR>
                    <a:lnT>
                      <a:noFill/>
                    </a:lnT>
                    <a:lnB>
                      <a:noFill/>
                    </a:lnB>
                  </a:tcPr>
                </a:tc>
                <a:tc>
                  <a:txBody>
                    <a:bodyPr/>
                    <a:lstStyle/>
                    <a:p>
                      <a:pPr algn="r" fontAlgn="b"/>
                      <a:r>
                        <a:rPr lang="en-US" sz="1800" b="0" i="0" u="none" strike="noStrike" dirty="0">
                          <a:solidFill>
                            <a:schemeClr val="tx1"/>
                          </a:solidFill>
                          <a:latin typeface="Calibri"/>
                        </a:rPr>
                        <a:t>15.00%</a:t>
                      </a:r>
                    </a:p>
                  </a:txBody>
                  <a:tcPr marL="9525" marR="9525" marT="9525" marB="0" anchor="b">
                    <a:lnL>
                      <a:noFill/>
                    </a:lnL>
                    <a:lnR>
                      <a:noFill/>
                    </a:lnR>
                    <a:lnT>
                      <a:noFill/>
                    </a:lnT>
                    <a:lnB>
                      <a:noFill/>
                    </a:lnB>
                  </a:tcPr>
                </a:tc>
              </a:tr>
            </a:tbl>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79512" y="764704"/>
            <a:ext cx="8727182" cy="490664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12 ICESCRs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States Parties to the present Covenant recognize the right of everyone to the </a:t>
            </a:r>
            <a:r>
              <a:rPr lang="en-US" dirty="0" smtClean="0">
                <a:solidFill>
                  <a:srgbClr val="FF0000"/>
                </a:solidFill>
              </a:rPr>
              <a:t>enjoyment of the highest attainable standard of physical and mental health</a:t>
            </a:r>
            <a:r>
              <a:rPr lang="en-US" dirty="0" smtClean="0"/>
              <a:t>. The steps to be taken by the States Parties to the present Covenant to achieve the full realization of this right shall include those necessary for:</a:t>
            </a:r>
          </a:p>
          <a:p>
            <a:r>
              <a:rPr lang="en-US" dirty="0" smtClean="0"/>
              <a:t>The reduction of the </a:t>
            </a:r>
            <a:r>
              <a:rPr lang="en-US" dirty="0" smtClean="0">
                <a:solidFill>
                  <a:srgbClr val="FF0000"/>
                </a:solidFill>
              </a:rPr>
              <a:t>stillbirth-rate and of infant mortality </a:t>
            </a:r>
            <a:r>
              <a:rPr lang="en-US" dirty="0" smtClean="0"/>
              <a:t>and for the healthy development of the </a:t>
            </a:r>
            <a:r>
              <a:rPr lang="en-US" dirty="0" err="1" smtClean="0"/>
              <a:t>child;The</a:t>
            </a:r>
            <a:r>
              <a:rPr lang="en-US" dirty="0" smtClean="0"/>
              <a:t> improvement of all aspects of </a:t>
            </a:r>
            <a:r>
              <a:rPr lang="en-US" dirty="0" smtClean="0">
                <a:solidFill>
                  <a:srgbClr val="FF0000"/>
                </a:solidFill>
              </a:rPr>
              <a:t>environmental and industrial </a:t>
            </a:r>
            <a:r>
              <a:rPr lang="en-US" dirty="0" err="1" smtClean="0">
                <a:solidFill>
                  <a:srgbClr val="FF0000"/>
                </a:solidFill>
              </a:rPr>
              <a:t>hygiene</a:t>
            </a:r>
            <a:r>
              <a:rPr lang="en-US" dirty="0" err="1" smtClean="0"/>
              <a:t>;The</a:t>
            </a:r>
            <a:r>
              <a:rPr lang="en-US" dirty="0" smtClean="0"/>
              <a:t> prevention, treatment and control of </a:t>
            </a:r>
            <a:r>
              <a:rPr lang="en-US" dirty="0" smtClean="0">
                <a:solidFill>
                  <a:srgbClr val="FF0000"/>
                </a:solidFill>
              </a:rPr>
              <a:t>epidemic, endemic, occupational and other diseases</a:t>
            </a:r>
            <a:r>
              <a:rPr lang="en-US" dirty="0" smtClean="0"/>
              <a:t>; The creation of conditions which would assure to </a:t>
            </a:r>
            <a:r>
              <a:rPr lang="en-US" dirty="0" smtClean="0">
                <a:solidFill>
                  <a:srgbClr val="FF0000"/>
                </a:solidFill>
              </a:rPr>
              <a:t>all medical service</a:t>
            </a:r>
            <a:r>
              <a:rPr lang="en-US" dirty="0" smtClean="0"/>
              <a:t> and medical attention in the event of sickness.</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ODA vs. ethical contribution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98508292"/>
              </p:ext>
            </p:extLst>
          </p:nvPr>
        </p:nvGraphicFramePr>
        <p:xfrm>
          <a:off x="228600" y="3886200"/>
          <a:ext cx="8458206" cy="2362199"/>
        </p:xfrm>
        <a:graphic>
          <a:graphicData uri="http://schemas.openxmlformats.org/drawingml/2006/table">
            <a:tbl>
              <a:tblPr/>
              <a:tblGrid>
                <a:gridCol w="609600"/>
                <a:gridCol w="284813"/>
                <a:gridCol w="374105"/>
                <a:gridCol w="326804"/>
                <a:gridCol w="326804"/>
                <a:gridCol w="326804"/>
                <a:gridCol w="326804"/>
                <a:gridCol w="326804"/>
                <a:gridCol w="326804"/>
                <a:gridCol w="326804"/>
                <a:gridCol w="326804"/>
                <a:gridCol w="326804"/>
                <a:gridCol w="326804"/>
                <a:gridCol w="326804"/>
                <a:gridCol w="326804"/>
                <a:gridCol w="326804"/>
                <a:gridCol w="326804"/>
                <a:gridCol w="326804"/>
                <a:gridCol w="326804"/>
                <a:gridCol w="326804"/>
                <a:gridCol w="326804"/>
                <a:gridCol w="326804"/>
                <a:gridCol w="326804"/>
                <a:gridCol w="326804"/>
                <a:gridCol w="326804"/>
              </a:tblGrid>
              <a:tr h="477055">
                <a:tc>
                  <a:txBody>
                    <a:bodyPr/>
                    <a:lstStyle/>
                    <a:p>
                      <a:pPr algn="l" fontAlgn="b"/>
                      <a:r>
                        <a:rPr lang="en-US" sz="800" b="0" i="0" u="none" strike="noStrike" dirty="0">
                          <a:solidFill>
                            <a:srgbClr val="000000"/>
                          </a:solidFill>
                          <a:latin typeface="Calibri"/>
                        </a:rPr>
                        <a:t> </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dirty="0">
                          <a:solidFill>
                            <a:srgbClr val="000000"/>
                          </a:solidFill>
                          <a:latin typeface="Calibri"/>
                        </a:rPr>
                        <a:t>1990</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dirty="0">
                          <a:solidFill>
                            <a:srgbClr val="000000"/>
                          </a:solidFill>
                          <a:latin typeface="Calibri"/>
                        </a:rPr>
                        <a:t>1991</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1992</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1993</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1994</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1995</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1996</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1997</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1998</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1999</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2000</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2001</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2002</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2003</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2004</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2005</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2006</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2007</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2008</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2009</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2010</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2011</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2012</a:t>
                      </a:r>
                    </a:p>
                  </a:txBody>
                  <a:tcPr marL="2324" marR="2324" marT="2324" marB="0" anchor="b">
                    <a:lnL>
                      <a:noFill/>
                    </a:lnL>
                    <a:lnR>
                      <a:noFill/>
                    </a:lnR>
                    <a:lnT>
                      <a:noFill/>
                    </a:lnT>
                    <a:lnB>
                      <a:noFill/>
                    </a:lnB>
                    <a:solidFill>
                      <a:srgbClr val="E5E0EC"/>
                    </a:solidFill>
                  </a:tcPr>
                </a:tc>
                <a:tc>
                  <a:txBody>
                    <a:bodyPr/>
                    <a:lstStyle/>
                    <a:p>
                      <a:pPr algn="l" fontAlgn="b"/>
                      <a:r>
                        <a:rPr lang="en-US" sz="800" b="0" i="0" u="none" strike="noStrike">
                          <a:solidFill>
                            <a:srgbClr val="000000"/>
                          </a:solidFill>
                          <a:latin typeface="Calibri"/>
                        </a:rPr>
                        <a:t>2013</a:t>
                      </a:r>
                    </a:p>
                  </a:txBody>
                  <a:tcPr marL="2324" marR="2324" marT="2324" marB="0" anchor="b">
                    <a:lnL>
                      <a:noFill/>
                    </a:lnL>
                    <a:lnR>
                      <a:noFill/>
                    </a:lnR>
                    <a:lnT>
                      <a:noFill/>
                    </a:lnT>
                    <a:lnB>
                      <a:noFill/>
                    </a:lnB>
                    <a:solidFill>
                      <a:srgbClr val="E5E0EC"/>
                    </a:solidFill>
                  </a:tcPr>
                </a:tc>
              </a:tr>
              <a:tr h="931034">
                <a:tc>
                  <a:txBody>
                    <a:bodyPr/>
                    <a:lstStyle/>
                    <a:p>
                      <a:pPr algn="l" fontAlgn="b"/>
                      <a:r>
                        <a:rPr lang="en-US" sz="800" b="0" i="0" u="none" strike="noStrike" dirty="0">
                          <a:solidFill>
                            <a:srgbClr val="000000"/>
                          </a:solidFill>
                          <a:latin typeface="Calibri"/>
                        </a:rPr>
                        <a:t>Eth contribution required </a:t>
                      </a:r>
                      <a:r>
                        <a:rPr lang="en-US" sz="800" b="0" i="0" u="none" strike="noStrike" dirty="0" err="1">
                          <a:solidFill>
                            <a:srgbClr val="000000"/>
                          </a:solidFill>
                          <a:latin typeface="Calibri"/>
                        </a:rPr>
                        <a:t>Bn</a:t>
                      </a:r>
                      <a:r>
                        <a:rPr lang="en-US" sz="800" b="0" i="0" u="none" strike="noStrike" dirty="0">
                          <a:solidFill>
                            <a:srgbClr val="000000"/>
                          </a:solidFill>
                          <a:latin typeface="Calibri"/>
                        </a:rPr>
                        <a:t> $</a:t>
                      </a:r>
                    </a:p>
                  </a:txBody>
                  <a:tcPr marL="2324" marR="2324" marT="2324" marB="0" anchor="b">
                    <a:lnL>
                      <a:noFill/>
                    </a:lnL>
                    <a:lnR>
                      <a:noFill/>
                    </a:lnR>
                    <a:lnT>
                      <a:noFill/>
                    </a:lnT>
                    <a:lnB>
                      <a:noFill/>
                    </a:lnB>
                    <a:solidFill>
                      <a:srgbClr val="E5E0EC"/>
                    </a:solidFill>
                  </a:tcPr>
                </a:tc>
                <a:tc>
                  <a:txBody>
                    <a:bodyPr/>
                    <a:lstStyle/>
                    <a:p>
                      <a:pPr algn="r" fontAlgn="b"/>
                      <a:r>
                        <a:rPr lang="en-US" sz="800" b="0" i="0" u="none" strike="noStrike" dirty="0">
                          <a:solidFill>
                            <a:schemeClr val="tx1"/>
                          </a:solidFill>
                          <a:latin typeface="Calibri"/>
                        </a:rPr>
                        <a:t>7357</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7214</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7428</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7522</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7882</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7988</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8272</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8651</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9233</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9437</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9509</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9494</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9349</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9632</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10156</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10895</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11664</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12452</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13321</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13384</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13936</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14895</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11950</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12542</a:t>
                      </a:r>
                    </a:p>
                  </a:txBody>
                  <a:tcPr marL="2324" marR="2324" marT="2324" marB="0" anchor="b">
                    <a:lnL>
                      <a:noFill/>
                    </a:lnL>
                    <a:lnR>
                      <a:noFill/>
                    </a:lnR>
                    <a:lnT>
                      <a:noFill/>
                    </a:lnT>
                    <a:lnB>
                      <a:noFill/>
                    </a:lnB>
                  </a:tcPr>
                </a:tc>
              </a:tr>
              <a:tr h="477055">
                <a:tc>
                  <a:txBody>
                    <a:bodyPr/>
                    <a:lstStyle/>
                    <a:p>
                      <a:pPr algn="l" fontAlgn="b"/>
                      <a:r>
                        <a:rPr lang="en-US" sz="800" b="0" i="0" u="none" strike="noStrike" dirty="0">
                          <a:solidFill>
                            <a:srgbClr val="000000"/>
                          </a:solidFill>
                          <a:latin typeface="Calibri"/>
                        </a:rPr>
                        <a:t>ODA received </a:t>
                      </a:r>
                      <a:r>
                        <a:rPr lang="en-US" sz="800" b="0" i="0" u="none" strike="noStrike" dirty="0" err="1">
                          <a:solidFill>
                            <a:srgbClr val="000000"/>
                          </a:solidFill>
                          <a:latin typeface="Calibri"/>
                        </a:rPr>
                        <a:t>Bn</a:t>
                      </a:r>
                      <a:r>
                        <a:rPr lang="en-US" sz="800" b="0" i="0" u="none" strike="noStrike" dirty="0">
                          <a:solidFill>
                            <a:srgbClr val="000000"/>
                          </a:solidFill>
                          <a:latin typeface="Calibri"/>
                        </a:rPr>
                        <a:t>$</a:t>
                      </a:r>
                    </a:p>
                  </a:txBody>
                  <a:tcPr marL="2324" marR="2324" marT="2324" marB="0" anchor="b">
                    <a:lnL>
                      <a:noFill/>
                    </a:lnL>
                    <a:lnR>
                      <a:noFill/>
                    </a:lnR>
                    <a:lnT>
                      <a:noFill/>
                    </a:lnT>
                    <a:lnB>
                      <a:noFill/>
                    </a:lnB>
                    <a:solidFill>
                      <a:srgbClr val="E5E0EC"/>
                    </a:solidFill>
                  </a:tcPr>
                </a:tc>
                <a:tc>
                  <a:txBody>
                    <a:bodyPr/>
                    <a:lstStyle/>
                    <a:p>
                      <a:pPr algn="r" fontAlgn="b"/>
                      <a:r>
                        <a:rPr lang="en-US" sz="800" b="0" i="0" u="none" strike="noStrike">
                          <a:solidFill>
                            <a:schemeClr val="tx1"/>
                          </a:solidFill>
                          <a:latin typeface="Calibri"/>
                        </a:rPr>
                        <a:t>49</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52</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49</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44</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49</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48</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45</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38</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40</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41</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37</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41</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46</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54</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59</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86</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82</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79</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89</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89</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90</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97</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93</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99</a:t>
                      </a:r>
                    </a:p>
                  </a:txBody>
                  <a:tcPr marL="2324" marR="2324" marT="2324" marB="0" anchor="b">
                    <a:lnL>
                      <a:noFill/>
                    </a:lnL>
                    <a:lnR>
                      <a:noFill/>
                    </a:lnR>
                    <a:lnT>
                      <a:noFill/>
                    </a:lnT>
                    <a:lnB>
                      <a:noFill/>
                    </a:lnB>
                  </a:tcPr>
                </a:tc>
              </a:tr>
              <a:tr h="477055">
                <a:tc>
                  <a:txBody>
                    <a:bodyPr/>
                    <a:lstStyle/>
                    <a:p>
                      <a:pPr algn="l" fontAlgn="b"/>
                      <a:r>
                        <a:rPr lang="en-US" sz="800" b="0" i="0" u="none" strike="noStrike">
                          <a:solidFill>
                            <a:srgbClr val="000000"/>
                          </a:solidFill>
                          <a:latin typeface="Calibri"/>
                        </a:rPr>
                        <a:t>% eth contr as ODA</a:t>
                      </a:r>
                    </a:p>
                  </a:txBody>
                  <a:tcPr marL="2324" marR="2324" marT="2324" marB="0" anchor="b">
                    <a:lnL>
                      <a:noFill/>
                    </a:lnL>
                    <a:lnR>
                      <a:noFill/>
                    </a:lnR>
                    <a:lnT>
                      <a:noFill/>
                    </a:lnT>
                    <a:lnB>
                      <a:noFill/>
                    </a:lnB>
                    <a:solidFill>
                      <a:srgbClr val="E5E0EC"/>
                    </a:solidFill>
                  </a:tcPr>
                </a:tc>
                <a:tc>
                  <a:txBody>
                    <a:bodyPr/>
                    <a:lstStyle/>
                    <a:p>
                      <a:pPr algn="r" fontAlgn="b"/>
                      <a:r>
                        <a:rPr lang="en-US" sz="800" b="0" i="0" u="none" strike="noStrike">
                          <a:solidFill>
                            <a:schemeClr val="tx1"/>
                          </a:solidFill>
                          <a:latin typeface="Calibri"/>
                        </a:rPr>
                        <a:t>0.671%</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0.716%</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0.662%</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0.590%</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0.626%</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0.596%</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0.545%</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0.437%</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0.437%</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0.431%</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0.389%</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0.429%</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0.494%</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0.559%</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0.578%</a:t>
                      </a:r>
                    </a:p>
                  </a:txBody>
                  <a:tcPr marL="2324" marR="2324" marT="2324" marB="0" anchor="b">
                    <a:lnL>
                      <a:noFill/>
                    </a:lnL>
                    <a:lnR>
                      <a:noFill/>
                    </a:lnR>
                    <a:lnT>
                      <a:noFill/>
                    </a:lnT>
                    <a:lnB>
                      <a:noFill/>
                    </a:lnB>
                  </a:tcPr>
                </a:tc>
                <a:tc>
                  <a:txBody>
                    <a:bodyPr/>
                    <a:lstStyle/>
                    <a:p>
                      <a:pPr algn="r" fontAlgn="b"/>
                      <a:r>
                        <a:rPr lang="en-US" sz="800" b="0" i="0" u="none" strike="noStrike">
                          <a:solidFill>
                            <a:schemeClr val="tx1"/>
                          </a:solidFill>
                          <a:latin typeface="Calibri"/>
                        </a:rPr>
                        <a:t>0.794%</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0.705%</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0.637%</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0.672%</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0.664%</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0.648%</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0.650%</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0.782%</a:t>
                      </a:r>
                    </a:p>
                  </a:txBody>
                  <a:tcPr marL="2324" marR="2324" marT="2324" marB="0" anchor="b">
                    <a:lnL>
                      <a:noFill/>
                    </a:lnL>
                    <a:lnR>
                      <a:noFill/>
                    </a:lnR>
                    <a:lnT>
                      <a:noFill/>
                    </a:lnT>
                    <a:lnB>
                      <a:noFill/>
                    </a:lnB>
                  </a:tcPr>
                </a:tc>
                <a:tc>
                  <a:txBody>
                    <a:bodyPr/>
                    <a:lstStyle/>
                    <a:p>
                      <a:pPr algn="r" fontAlgn="b"/>
                      <a:r>
                        <a:rPr lang="en-US" sz="800" b="0" i="0" u="none" strike="noStrike" dirty="0">
                          <a:solidFill>
                            <a:schemeClr val="tx1"/>
                          </a:solidFill>
                          <a:latin typeface="Calibri"/>
                        </a:rPr>
                        <a:t>0.791%</a:t>
                      </a:r>
                    </a:p>
                  </a:txBody>
                  <a:tcPr marL="2324" marR="2324" marT="2324" marB="0" anchor="b">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1447800" y="1905000"/>
          <a:ext cx="5791200" cy="1765935"/>
        </p:xfrm>
        <a:graphic>
          <a:graphicData uri="http://schemas.openxmlformats.org/drawingml/2006/table">
            <a:tbl>
              <a:tblPr firstRow="1" bandRow="1">
                <a:tableStyleId>{5C22544A-7EE6-4342-B048-85BDC9FD1C3A}</a:tableStyleId>
              </a:tblPr>
              <a:tblGrid>
                <a:gridCol w="3581400"/>
                <a:gridCol w="2209800"/>
              </a:tblGrid>
              <a:tr h="370840">
                <a:tc>
                  <a:txBody>
                    <a:bodyPr/>
                    <a:lstStyle/>
                    <a:p>
                      <a:endParaRPr lang="en-US" dirty="0"/>
                    </a:p>
                  </a:txBody>
                  <a:tcPr/>
                </a:tc>
                <a:tc>
                  <a:txBody>
                    <a:bodyPr/>
                    <a:lstStyle/>
                    <a:p>
                      <a:r>
                        <a:rPr lang="en-US" dirty="0" smtClean="0"/>
                        <a:t>Average 1990-2010</a:t>
                      </a:r>
                      <a:endParaRPr lang="en-US" dirty="0"/>
                    </a:p>
                  </a:txBody>
                  <a:tcPr/>
                </a:tc>
              </a:tr>
              <a:tr h="370840">
                <a:tc>
                  <a:txBody>
                    <a:bodyPr/>
                    <a:lstStyle/>
                    <a:p>
                      <a:r>
                        <a:rPr lang="en-US" dirty="0" smtClean="0"/>
                        <a:t>Ethical</a:t>
                      </a:r>
                      <a:r>
                        <a:rPr lang="en-US" baseline="0" dirty="0" smtClean="0"/>
                        <a:t> contribution required </a:t>
                      </a:r>
                      <a:r>
                        <a:rPr lang="en-US" baseline="0" dirty="0" err="1" smtClean="0"/>
                        <a:t>Bn</a:t>
                      </a:r>
                      <a:r>
                        <a:rPr lang="en-US" baseline="0" dirty="0" smtClean="0"/>
                        <a:t> $</a:t>
                      </a:r>
                      <a:endParaRPr lang="en-US" dirty="0"/>
                    </a:p>
                  </a:txBody>
                  <a:tcPr/>
                </a:tc>
                <a:tc>
                  <a:txBody>
                    <a:bodyPr/>
                    <a:lstStyle/>
                    <a:p>
                      <a:pPr algn="r" fontAlgn="b"/>
                      <a:r>
                        <a:rPr lang="en-US" sz="2400" b="0" i="0" u="none" strike="noStrike">
                          <a:solidFill>
                            <a:srgbClr val="000000"/>
                          </a:solidFill>
                          <a:latin typeface="Calibri"/>
                        </a:rPr>
                        <a:t>10173</a:t>
                      </a:r>
                    </a:p>
                  </a:txBody>
                  <a:tcPr marL="9525" marR="9525" marT="9525" marB="0" anchor="b"/>
                </a:tc>
              </a:tr>
              <a:tr h="370840">
                <a:tc>
                  <a:txBody>
                    <a:bodyPr/>
                    <a:lstStyle/>
                    <a:p>
                      <a:r>
                        <a:rPr lang="en-US" dirty="0" smtClean="0"/>
                        <a:t>ODA provided </a:t>
                      </a:r>
                      <a:r>
                        <a:rPr lang="en-US" dirty="0" err="1" smtClean="0"/>
                        <a:t>Bn</a:t>
                      </a:r>
                      <a:r>
                        <a:rPr lang="en-US" dirty="0" smtClean="0"/>
                        <a:t> $</a:t>
                      </a:r>
                      <a:endParaRPr lang="en-US" dirty="0"/>
                    </a:p>
                  </a:txBody>
                  <a:tcPr/>
                </a:tc>
                <a:tc>
                  <a:txBody>
                    <a:bodyPr/>
                    <a:lstStyle/>
                    <a:p>
                      <a:pPr algn="r" fontAlgn="b"/>
                      <a:r>
                        <a:rPr lang="en-US" sz="2400" b="0" i="0" u="none" strike="noStrike" dirty="0" smtClean="0">
                          <a:solidFill>
                            <a:srgbClr val="000000"/>
                          </a:solidFill>
                          <a:latin typeface="Calibri"/>
                        </a:rPr>
                        <a:t>62</a:t>
                      </a:r>
                      <a:endParaRPr lang="en-US" sz="2400" b="0" i="0" u="none" strike="noStrike" dirty="0">
                        <a:solidFill>
                          <a:srgbClr val="000000"/>
                        </a:solidFill>
                        <a:latin typeface="Calibri"/>
                      </a:endParaRPr>
                    </a:p>
                  </a:txBody>
                  <a:tcPr marL="9525" marR="9525" marT="9525" marB="0" anchor="b"/>
                </a:tc>
              </a:tr>
              <a:tr h="370840">
                <a:tc>
                  <a:txBody>
                    <a:bodyPr/>
                    <a:lstStyle/>
                    <a:p>
                      <a:r>
                        <a:rPr lang="en-US" dirty="0" smtClean="0"/>
                        <a:t>% of ODA of required eth </a:t>
                      </a:r>
                      <a:r>
                        <a:rPr lang="en-US" dirty="0" err="1" smtClean="0"/>
                        <a:t>contr</a:t>
                      </a:r>
                      <a:endParaRPr lang="en-US" dirty="0"/>
                    </a:p>
                  </a:txBody>
                  <a:tcPr/>
                </a:tc>
                <a:tc>
                  <a:txBody>
                    <a:bodyPr/>
                    <a:lstStyle/>
                    <a:p>
                      <a:pPr algn="r" fontAlgn="b"/>
                      <a:r>
                        <a:rPr lang="en-US" sz="2400" b="0" i="0" u="none" strike="noStrike" dirty="0" smtClean="0">
                          <a:solidFill>
                            <a:srgbClr val="000000"/>
                          </a:solidFill>
                          <a:latin typeface="Calibri"/>
                        </a:rPr>
                        <a:t>0,60%</a:t>
                      </a:r>
                      <a:endParaRPr lang="en-US" sz="2400" b="0" i="0" u="none" strike="noStrike" dirty="0">
                        <a:solidFill>
                          <a:srgbClr val="000000"/>
                        </a:solidFill>
                        <a:latin typeface="Calibri"/>
                      </a:endParaRPr>
                    </a:p>
                  </a:txBody>
                  <a:tcPr marL="9525" marR="9525" marT="9525" marB="0" anchor="b"/>
                </a:tc>
              </a:tr>
            </a:tbl>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Pertinence of ODA distribution</a:t>
            </a:r>
            <a:endParaRPr lang="en-US" dirty="0"/>
          </a:p>
        </p:txBody>
      </p:sp>
      <p:graphicFrame>
        <p:nvGraphicFramePr>
          <p:cNvPr id="3" name="Chart 2"/>
          <p:cNvGraphicFramePr/>
          <p:nvPr/>
        </p:nvGraphicFramePr>
        <p:xfrm>
          <a:off x="2362200" y="1981200"/>
          <a:ext cx="3733800"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nvGraphicFramePr>
        <p:xfrm>
          <a:off x="762000" y="4495800"/>
          <a:ext cx="7543800" cy="198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76064"/>
          </a:xfrm>
        </p:spPr>
        <p:txBody>
          <a:bodyPr>
            <a:normAutofit/>
          </a:bodyPr>
          <a:lstStyle/>
          <a:p>
            <a:r>
              <a:rPr lang="es-ES" dirty="0" err="1" smtClean="0"/>
              <a:t>NHiE</a:t>
            </a:r>
            <a:r>
              <a:rPr lang="es-ES" dirty="0" smtClean="0"/>
              <a:t> (</a:t>
            </a:r>
            <a:r>
              <a:rPr lang="es-ES" dirty="0" err="1" smtClean="0"/>
              <a:t>TopQ</a:t>
            </a:r>
            <a:r>
              <a:rPr lang="es-ES" dirty="0" smtClean="0"/>
              <a:t> as </a:t>
            </a:r>
            <a:r>
              <a:rPr lang="es-ES" dirty="0" err="1" smtClean="0"/>
              <a:t>ref</a:t>
            </a:r>
            <a:r>
              <a:rPr lang="es-ES" dirty="0" smtClean="0"/>
              <a:t>) vs </a:t>
            </a:r>
            <a:r>
              <a:rPr lang="es-ES" dirty="0" err="1" smtClean="0"/>
              <a:t>GHiE</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2450020738"/>
              </p:ext>
            </p:extLst>
          </p:nvPr>
        </p:nvGraphicFramePr>
        <p:xfrm>
          <a:off x="381000" y="1295400"/>
          <a:ext cx="4572000" cy="502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265953871"/>
              </p:ext>
            </p:extLst>
          </p:nvPr>
        </p:nvGraphicFramePr>
        <p:xfrm>
          <a:off x="4800600" y="1600200"/>
          <a:ext cx="39624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481503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1"/>
          <p:cNvPicPr>
            <a:picLocks noChangeAspect="1" noChangeArrowheads="1"/>
          </p:cNvPicPr>
          <p:nvPr/>
        </p:nvPicPr>
        <p:blipFill>
          <a:blip r:embed="rId2" cstate="print"/>
          <a:srcRect/>
          <a:stretch>
            <a:fillRect/>
          </a:stretch>
        </p:blipFill>
        <p:spPr bwMode="auto">
          <a:xfrm>
            <a:off x="1475656" y="1556792"/>
            <a:ext cx="6408712" cy="4261795"/>
          </a:xfrm>
          <a:prstGeom prst="rect">
            <a:avLst/>
          </a:prstGeom>
          <a:noFill/>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a:bodyPr>
          <a:lstStyle/>
          <a:p>
            <a:r>
              <a:rPr lang="en-US" sz="1600" dirty="0" err="1" smtClean="0"/>
              <a:t>Relacion</a:t>
            </a:r>
            <a:r>
              <a:rPr lang="en-US" sz="1600" dirty="0" smtClean="0"/>
              <a:t> de </a:t>
            </a:r>
            <a:r>
              <a:rPr lang="en-US" sz="1600" dirty="0" err="1" smtClean="0"/>
              <a:t>carga</a:t>
            </a:r>
            <a:r>
              <a:rPr lang="en-US" sz="1600" dirty="0" smtClean="0"/>
              <a:t> de </a:t>
            </a:r>
            <a:r>
              <a:rPr lang="en-US" sz="1600" dirty="0" err="1" smtClean="0"/>
              <a:t>inequidad</a:t>
            </a:r>
            <a:r>
              <a:rPr lang="en-US" sz="1600" dirty="0" smtClean="0"/>
              <a:t> </a:t>
            </a:r>
            <a:r>
              <a:rPr lang="en-US" sz="1600" dirty="0" err="1" smtClean="0"/>
              <a:t>por</a:t>
            </a:r>
            <a:r>
              <a:rPr lang="en-US" sz="1600" dirty="0" smtClean="0"/>
              <a:t> </a:t>
            </a:r>
            <a:r>
              <a:rPr lang="en-US" sz="1600" dirty="0" err="1" smtClean="0"/>
              <a:t>referencias</a:t>
            </a:r>
            <a:r>
              <a:rPr lang="en-US" sz="1600" dirty="0" smtClean="0"/>
              <a:t> </a:t>
            </a:r>
            <a:r>
              <a:rPr lang="en-US" sz="1600" dirty="0" err="1" smtClean="0"/>
              <a:t>globales</a:t>
            </a:r>
            <a:r>
              <a:rPr lang="en-US" sz="1600" dirty="0" smtClean="0"/>
              <a:t> vs. </a:t>
            </a:r>
            <a:r>
              <a:rPr lang="en-US" sz="1600" dirty="0" err="1" smtClean="0"/>
              <a:t>nacionales</a:t>
            </a:r>
            <a:r>
              <a:rPr lang="en-US" sz="1600" dirty="0" smtClean="0"/>
              <a:t> en LAC </a:t>
            </a:r>
            <a:br>
              <a:rPr lang="en-US" sz="1600" dirty="0" smtClean="0"/>
            </a:br>
            <a:r>
              <a:rPr lang="en-US" sz="1600" dirty="0" smtClean="0"/>
              <a:t>(</a:t>
            </a:r>
            <a:r>
              <a:rPr lang="en-US" sz="1600" dirty="0" err="1" smtClean="0"/>
              <a:t>TopQ</a:t>
            </a:r>
            <a:r>
              <a:rPr lang="en-US" sz="1600" dirty="0" smtClean="0"/>
              <a:t> </a:t>
            </a:r>
            <a:r>
              <a:rPr lang="en-US" sz="1600" dirty="0" err="1" smtClean="0"/>
              <a:t>como</a:t>
            </a:r>
            <a:r>
              <a:rPr lang="en-US" sz="1600" dirty="0" smtClean="0"/>
              <a:t> </a:t>
            </a:r>
            <a:r>
              <a:rPr lang="en-US" sz="1600" dirty="0" err="1" smtClean="0"/>
              <a:t>referencia</a:t>
            </a:r>
            <a:r>
              <a:rPr lang="en-US" sz="1600" dirty="0" smtClean="0"/>
              <a:t>) </a:t>
            </a:r>
            <a:endParaRPr lang="en-US" sz="1600" dirty="0"/>
          </a:p>
        </p:txBody>
      </p:sp>
      <p:pic>
        <p:nvPicPr>
          <p:cNvPr id="1026" name="Picture 2"/>
          <p:cNvPicPr>
            <a:picLocks noChangeAspect="1" noChangeArrowheads="1"/>
          </p:cNvPicPr>
          <p:nvPr/>
        </p:nvPicPr>
        <p:blipFill>
          <a:blip r:embed="rId2" cstate="print"/>
          <a:srcRect/>
          <a:stretch>
            <a:fillRect/>
          </a:stretch>
        </p:blipFill>
        <p:spPr bwMode="auto">
          <a:xfrm>
            <a:off x="395536" y="1772816"/>
            <a:ext cx="8280920" cy="4219575"/>
          </a:xfrm>
          <a:prstGeom prst="rect">
            <a:avLst/>
          </a:prstGeom>
          <a:noFill/>
          <a:ln w="9525">
            <a:noFill/>
            <a:miter lim="800000"/>
            <a:headEnd/>
            <a:tailEnd/>
          </a:ln>
          <a:effec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Indice</a:t>
            </a:r>
            <a:r>
              <a:rPr lang="en-US" dirty="0" smtClean="0"/>
              <a:t> </a:t>
            </a:r>
            <a:r>
              <a:rPr lang="en-US" dirty="0" err="1" smtClean="0"/>
              <a:t>holistico</a:t>
            </a:r>
            <a:r>
              <a:rPr lang="en-US" dirty="0" smtClean="0"/>
              <a:t> de </a:t>
            </a:r>
            <a:r>
              <a:rPr lang="en-US" dirty="0" err="1" smtClean="0"/>
              <a:t>Salud</a:t>
            </a:r>
            <a:endParaRPr lang="en-US" dirty="0"/>
          </a:p>
        </p:txBody>
      </p:sp>
      <p:sp>
        <p:nvSpPr>
          <p:cNvPr id="3" name="Content Placeholder 2"/>
          <p:cNvSpPr>
            <a:spLocks noGrp="1"/>
          </p:cNvSpPr>
          <p:nvPr>
            <p:ph idx="1"/>
          </p:nvPr>
        </p:nvSpPr>
        <p:spPr>
          <a:xfrm>
            <a:off x="467544" y="2348880"/>
            <a:ext cx="8229600" cy="3517851"/>
          </a:xfrm>
        </p:spPr>
        <p:txBody>
          <a:bodyPr>
            <a:normAutofit/>
          </a:bodyPr>
          <a:lstStyle/>
          <a:p>
            <a:r>
              <a:rPr lang="en-US" sz="2000" dirty="0" err="1" smtClean="0"/>
              <a:t>Salud</a:t>
            </a:r>
            <a:r>
              <a:rPr lang="en-US" sz="2000" dirty="0" smtClean="0"/>
              <a:t> individual :</a:t>
            </a:r>
          </a:p>
          <a:p>
            <a:pPr lvl="1"/>
            <a:r>
              <a:rPr lang="en-US" sz="2000" dirty="0" smtClean="0"/>
              <a:t>Esperanza de </a:t>
            </a:r>
            <a:r>
              <a:rPr lang="en-US" sz="2000" dirty="0" err="1" smtClean="0"/>
              <a:t>vida</a:t>
            </a:r>
            <a:r>
              <a:rPr lang="en-US" sz="2000" dirty="0" smtClean="0"/>
              <a:t> </a:t>
            </a:r>
            <a:r>
              <a:rPr lang="en-US" sz="2000" dirty="0" err="1" smtClean="0"/>
              <a:t>saludable</a:t>
            </a:r>
            <a:endParaRPr lang="en-US" sz="2000" dirty="0" smtClean="0"/>
          </a:p>
          <a:p>
            <a:pPr lvl="1"/>
            <a:r>
              <a:rPr lang="en-US" sz="2000" dirty="0" err="1" smtClean="0"/>
              <a:t>Indice</a:t>
            </a:r>
            <a:r>
              <a:rPr lang="en-US" sz="2000" dirty="0" smtClean="0"/>
              <a:t> de </a:t>
            </a:r>
            <a:r>
              <a:rPr lang="en-US" sz="2000" dirty="0" err="1" smtClean="0"/>
              <a:t>felicidad</a:t>
            </a:r>
            <a:endParaRPr lang="en-US" sz="2000" dirty="0" smtClean="0"/>
          </a:p>
          <a:p>
            <a:r>
              <a:rPr lang="en-US" sz="2000" dirty="0" err="1" smtClean="0"/>
              <a:t>Salud</a:t>
            </a:r>
            <a:r>
              <a:rPr lang="en-US" sz="2000" dirty="0" smtClean="0"/>
              <a:t> </a:t>
            </a:r>
            <a:r>
              <a:rPr lang="en-US" sz="2000" dirty="0" err="1" smtClean="0"/>
              <a:t>colectiva</a:t>
            </a:r>
            <a:endParaRPr lang="en-US" sz="2000" dirty="0" smtClean="0"/>
          </a:p>
          <a:p>
            <a:pPr lvl="1"/>
            <a:r>
              <a:rPr lang="en-US" sz="2000" dirty="0" err="1" smtClean="0"/>
              <a:t>Efecto</a:t>
            </a:r>
            <a:r>
              <a:rPr lang="en-US" sz="2000" dirty="0" smtClean="0"/>
              <a:t> </a:t>
            </a:r>
            <a:r>
              <a:rPr lang="en-US" sz="2000" dirty="0" err="1" smtClean="0"/>
              <a:t>negativo</a:t>
            </a:r>
            <a:r>
              <a:rPr lang="en-US" sz="2000" dirty="0" smtClean="0"/>
              <a:t> </a:t>
            </a:r>
            <a:r>
              <a:rPr lang="en-US" sz="2000" dirty="0" err="1" smtClean="0"/>
              <a:t>por</a:t>
            </a:r>
            <a:r>
              <a:rPr lang="en-US" sz="2000" dirty="0" smtClean="0"/>
              <a:t> </a:t>
            </a:r>
            <a:r>
              <a:rPr lang="en-US" sz="2000" dirty="0" err="1" smtClean="0"/>
              <a:t>acumulacion</a:t>
            </a:r>
            <a:r>
              <a:rPr lang="en-US" sz="2000" dirty="0" smtClean="0"/>
              <a:t> de </a:t>
            </a:r>
            <a:r>
              <a:rPr lang="en-US" sz="2000" dirty="0" err="1" smtClean="0"/>
              <a:t>recursos</a:t>
            </a:r>
            <a:r>
              <a:rPr lang="en-US" sz="2000" dirty="0" smtClean="0"/>
              <a:t> </a:t>
            </a:r>
            <a:r>
              <a:rPr lang="en-US" sz="2000" dirty="0" err="1" smtClean="0"/>
              <a:t>economicos</a:t>
            </a:r>
            <a:endParaRPr lang="en-US" sz="2000" dirty="0" smtClean="0"/>
          </a:p>
          <a:p>
            <a:pPr lvl="1"/>
            <a:r>
              <a:rPr lang="en-US" sz="2000" dirty="0" err="1" smtClean="0"/>
              <a:t>Efecto</a:t>
            </a:r>
            <a:r>
              <a:rPr lang="en-US" sz="2000" dirty="0" smtClean="0"/>
              <a:t> </a:t>
            </a:r>
            <a:r>
              <a:rPr lang="en-US" sz="2000" dirty="0" err="1" smtClean="0"/>
              <a:t>negativo</a:t>
            </a:r>
            <a:r>
              <a:rPr lang="en-US" sz="2000" dirty="0" smtClean="0"/>
              <a:t> </a:t>
            </a:r>
            <a:r>
              <a:rPr lang="en-US" sz="2000" dirty="0" err="1" smtClean="0"/>
              <a:t>por</a:t>
            </a:r>
            <a:r>
              <a:rPr lang="en-US" sz="2000" dirty="0" smtClean="0"/>
              <a:t> </a:t>
            </a:r>
            <a:r>
              <a:rPr lang="en-US" sz="2000" dirty="0" err="1" smtClean="0"/>
              <a:t>agotamiento</a:t>
            </a:r>
            <a:r>
              <a:rPr lang="en-US" sz="2000" dirty="0" smtClean="0"/>
              <a:t> de </a:t>
            </a:r>
            <a:r>
              <a:rPr lang="en-US" sz="2000" dirty="0" err="1" smtClean="0"/>
              <a:t>recursos</a:t>
            </a:r>
            <a:r>
              <a:rPr lang="en-US" sz="2000" dirty="0" smtClean="0"/>
              <a:t> </a:t>
            </a:r>
            <a:r>
              <a:rPr lang="en-US" sz="2000" dirty="0" err="1" smtClean="0"/>
              <a:t>naturales</a:t>
            </a:r>
            <a:endParaRPr lang="en-US" sz="2000" dirty="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Collective</a:t>
            </a:r>
            <a:r>
              <a:rPr lang="es-ES" dirty="0" smtClean="0"/>
              <a:t> </a:t>
            </a:r>
            <a:r>
              <a:rPr lang="es-ES" dirty="0" err="1" smtClean="0"/>
              <a:t>dimension</a:t>
            </a:r>
            <a:r>
              <a:rPr lang="es-ES" dirty="0" smtClean="0"/>
              <a:t> of </a:t>
            </a:r>
            <a:r>
              <a:rPr lang="es-ES" dirty="0" err="1" smtClean="0"/>
              <a:t>health</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463419"/>
              </p:ext>
            </p:extLst>
          </p:nvPr>
        </p:nvGraphicFramePr>
        <p:xfrm>
          <a:off x="457200" y="1600200"/>
          <a:ext cx="8229600" cy="4526280"/>
        </p:xfrm>
        <a:graphic>
          <a:graphicData uri="http://schemas.openxmlformats.org/drawingml/2006/table">
            <a:tbl>
              <a:tblPr firstRow="1" bandRow="1">
                <a:tableStyleId>{5C22544A-7EE6-4342-B048-85BDC9FD1C3A}</a:tableStyleId>
              </a:tblPr>
              <a:tblGrid>
                <a:gridCol w="2743200"/>
                <a:gridCol w="2743200"/>
                <a:gridCol w="2743200"/>
              </a:tblGrid>
              <a:tr h="685800">
                <a:tc>
                  <a:txBody>
                    <a:bodyPr/>
                    <a:lstStyle/>
                    <a:p>
                      <a:r>
                        <a:rPr lang="es-ES" dirty="0" err="1" smtClean="0"/>
                        <a:t>Dimension</a:t>
                      </a:r>
                      <a:endParaRPr lang="en-GB" dirty="0"/>
                    </a:p>
                  </a:txBody>
                  <a:tcPr/>
                </a:tc>
                <a:tc>
                  <a:txBody>
                    <a:bodyPr/>
                    <a:lstStyle/>
                    <a:p>
                      <a:r>
                        <a:rPr lang="es-ES" dirty="0" smtClean="0"/>
                        <a:t>Global</a:t>
                      </a:r>
                      <a:r>
                        <a:rPr lang="es-ES" baseline="0" dirty="0" smtClean="0"/>
                        <a:t> </a:t>
                      </a:r>
                      <a:r>
                        <a:rPr lang="es-ES" baseline="0" dirty="0" err="1" smtClean="0"/>
                        <a:t>effect</a:t>
                      </a:r>
                      <a:endParaRPr lang="en-GB" dirty="0"/>
                    </a:p>
                  </a:txBody>
                  <a:tcPr/>
                </a:tc>
                <a:tc>
                  <a:txBody>
                    <a:bodyPr/>
                    <a:lstStyle/>
                    <a:p>
                      <a:r>
                        <a:rPr lang="es-ES" dirty="0" err="1" smtClean="0"/>
                        <a:t>Effect</a:t>
                      </a:r>
                      <a:r>
                        <a:rPr lang="es-ES" dirty="0" smtClean="0"/>
                        <a:t> per </a:t>
                      </a:r>
                      <a:r>
                        <a:rPr lang="es-ES" dirty="0" err="1" smtClean="0"/>
                        <a:t>excess</a:t>
                      </a:r>
                      <a:r>
                        <a:rPr lang="es-ES" dirty="0" smtClean="0"/>
                        <a:t>, pc and </a:t>
                      </a:r>
                      <a:r>
                        <a:rPr lang="es-ES" dirty="0" err="1" smtClean="0"/>
                        <a:t>year</a:t>
                      </a:r>
                      <a:r>
                        <a:rPr lang="es-ES" dirty="0" smtClean="0"/>
                        <a:t> (</a:t>
                      </a:r>
                      <a:r>
                        <a:rPr lang="es-ES" dirty="0" err="1" smtClean="0"/>
                        <a:t>world</a:t>
                      </a:r>
                      <a:r>
                        <a:rPr lang="es-ES" dirty="0" smtClean="0"/>
                        <a:t> </a:t>
                      </a:r>
                      <a:r>
                        <a:rPr lang="es-ES" dirty="0" err="1" smtClean="0"/>
                        <a:t>average</a:t>
                      </a:r>
                      <a:r>
                        <a:rPr lang="es-ES" dirty="0" smtClean="0"/>
                        <a:t> LE)</a:t>
                      </a:r>
                      <a:endParaRPr lang="en-GB" dirty="0"/>
                    </a:p>
                  </a:txBody>
                  <a:tcPr/>
                </a:tc>
              </a:tr>
              <a:tr h="914400">
                <a:tc>
                  <a:txBody>
                    <a:bodyPr/>
                    <a:lstStyle/>
                    <a:p>
                      <a:r>
                        <a:rPr lang="es-ES" sz="2000" dirty="0" err="1" smtClean="0"/>
                        <a:t>Hoarding</a:t>
                      </a:r>
                      <a:r>
                        <a:rPr lang="es-ES" sz="2000" baseline="0" dirty="0" smtClean="0"/>
                        <a:t> </a:t>
                      </a:r>
                      <a:r>
                        <a:rPr lang="es-ES" sz="2000" baseline="0" dirty="0" err="1" smtClean="0"/>
                        <a:t>resources</a:t>
                      </a:r>
                      <a:endParaRPr lang="en-GB" sz="2000" dirty="0"/>
                    </a:p>
                  </a:txBody>
                  <a:tcPr/>
                </a:tc>
                <a:tc>
                  <a:txBody>
                    <a:bodyPr/>
                    <a:lstStyle/>
                    <a:p>
                      <a:r>
                        <a:rPr lang="es-ES" dirty="0" smtClean="0"/>
                        <a:t>12,5 </a:t>
                      </a:r>
                      <a:r>
                        <a:rPr lang="es-ES" dirty="0" err="1" smtClean="0"/>
                        <a:t>Tn</a:t>
                      </a:r>
                      <a:r>
                        <a:rPr lang="es-ES" dirty="0" smtClean="0"/>
                        <a:t> </a:t>
                      </a:r>
                      <a:r>
                        <a:rPr lang="es-ES" dirty="0" err="1" smtClean="0"/>
                        <a:t>unmet</a:t>
                      </a:r>
                      <a:r>
                        <a:rPr lang="es-ES" dirty="0" smtClean="0"/>
                        <a:t> gap</a:t>
                      </a:r>
                      <a:r>
                        <a:rPr lang="es-ES" baseline="0" dirty="0" smtClean="0"/>
                        <a:t>  (30% of surplus) </a:t>
                      </a:r>
                      <a:r>
                        <a:rPr lang="es-ES" baseline="0" dirty="0" smtClean="0">
                          <a:sym typeface="Wingdings" panose="05000000000000000000" pitchFamily="2" charset="2"/>
                        </a:rPr>
                        <a:t> 730m </a:t>
                      </a:r>
                      <a:r>
                        <a:rPr lang="es-ES" baseline="0" dirty="0" err="1" smtClean="0">
                          <a:sym typeface="Wingdings" panose="05000000000000000000" pitchFamily="2" charset="2"/>
                        </a:rPr>
                        <a:t>DALYs</a:t>
                      </a:r>
                      <a:r>
                        <a:rPr lang="es-ES" baseline="0" dirty="0" smtClean="0">
                          <a:sym typeface="Wingdings" panose="05000000000000000000" pitchFamily="2" charset="2"/>
                        </a:rPr>
                        <a:t> and 15m </a:t>
                      </a:r>
                      <a:r>
                        <a:rPr lang="es-ES" baseline="0" dirty="0" err="1" smtClean="0">
                          <a:sym typeface="Wingdings" panose="05000000000000000000" pitchFamily="2" charset="2"/>
                        </a:rPr>
                        <a:t>av</a:t>
                      </a:r>
                      <a:r>
                        <a:rPr lang="es-ES" baseline="0" dirty="0" smtClean="0">
                          <a:sym typeface="Wingdings" panose="05000000000000000000" pitchFamily="2" charset="2"/>
                        </a:rPr>
                        <a:t> </a:t>
                      </a:r>
                      <a:r>
                        <a:rPr lang="es-ES" baseline="0" dirty="0" err="1" smtClean="0">
                          <a:sym typeface="Wingdings" panose="05000000000000000000" pitchFamily="2" charset="2"/>
                        </a:rPr>
                        <a:t>deaths</a:t>
                      </a:r>
                      <a:endParaRPr lang="en-GB" dirty="0"/>
                    </a:p>
                  </a:txBody>
                  <a:tcPr/>
                </a:tc>
                <a:tc>
                  <a:txBody>
                    <a:bodyPr/>
                    <a:lstStyle/>
                    <a:p>
                      <a:r>
                        <a:rPr lang="es-ES" dirty="0" smtClean="0"/>
                        <a:t>-1.5 </a:t>
                      </a:r>
                      <a:r>
                        <a:rPr lang="es-ES" dirty="0" err="1" smtClean="0"/>
                        <a:t>DALYs</a:t>
                      </a:r>
                      <a:r>
                        <a:rPr lang="es-ES" dirty="0" smtClean="0"/>
                        <a:t>/1000 $pc </a:t>
                      </a:r>
                      <a:r>
                        <a:rPr lang="es-ES" dirty="0" err="1" smtClean="0"/>
                        <a:t>above</a:t>
                      </a:r>
                      <a:r>
                        <a:rPr lang="es-ES" dirty="0" smtClean="0"/>
                        <a:t> 4000.</a:t>
                      </a:r>
                      <a:endParaRPr lang="en-GB" dirty="0"/>
                    </a:p>
                  </a:txBody>
                  <a:tcPr/>
                </a:tc>
              </a:tr>
              <a:tr h="370840">
                <a:tc rowSpan="2">
                  <a:txBody>
                    <a:bodyPr/>
                    <a:lstStyle/>
                    <a:p>
                      <a:r>
                        <a:rPr lang="es-ES" sz="2000" dirty="0" err="1" smtClean="0"/>
                        <a:t>Exhausting</a:t>
                      </a:r>
                      <a:r>
                        <a:rPr lang="es-ES" sz="2000" dirty="0" smtClean="0"/>
                        <a:t> </a:t>
                      </a:r>
                      <a:r>
                        <a:rPr lang="es-ES" sz="2000" dirty="0" err="1" smtClean="0"/>
                        <a:t>resources</a:t>
                      </a:r>
                      <a:endParaRPr lang="en-GB" sz="2000" dirty="0"/>
                    </a:p>
                  </a:txBody>
                  <a:tcPr/>
                </a:tc>
                <a:tc>
                  <a:txBody>
                    <a:bodyPr/>
                    <a:lstStyle/>
                    <a:p>
                      <a:r>
                        <a:rPr lang="es-ES" dirty="0" smtClean="0"/>
                        <a:t>WHO </a:t>
                      </a:r>
                      <a:r>
                        <a:rPr lang="es-ES" dirty="0" err="1" smtClean="0"/>
                        <a:t>scenario</a:t>
                      </a:r>
                      <a:r>
                        <a:rPr lang="es-ES" dirty="0" smtClean="0"/>
                        <a:t> :</a:t>
                      </a:r>
                    </a:p>
                    <a:p>
                      <a:r>
                        <a:rPr lang="es-ES" dirty="0" smtClean="0"/>
                        <a:t>14 </a:t>
                      </a:r>
                      <a:r>
                        <a:rPr lang="es-ES" dirty="0" err="1" smtClean="0"/>
                        <a:t>Bn</a:t>
                      </a:r>
                      <a:r>
                        <a:rPr lang="es-ES" baseline="0" dirty="0" smtClean="0"/>
                        <a:t> CO2 </a:t>
                      </a:r>
                      <a:r>
                        <a:rPr lang="es-ES" baseline="0" dirty="0" err="1" smtClean="0"/>
                        <a:t>mTons</a:t>
                      </a:r>
                      <a:r>
                        <a:rPr lang="es-ES" baseline="0" dirty="0" smtClean="0"/>
                        <a:t> </a:t>
                      </a:r>
                      <a:r>
                        <a:rPr lang="es-ES" baseline="0" dirty="0" err="1" smtClean="0"/>
                        <a:t>above</a:t>
                      </a:r>
                      <a:r>
                        <a:rPr lang="es-ES" baseline="0" dirty="0" smtClean="0"/>
                        <a:t> </a:t>
                      </a:r>
                      <a:r>
                        <a:rPr lang="es-ES" baseline="0" dirty="0" err="1" smtClean="0"/>
                        <a:t>planetary</a:t>
                      </a:r>
                      <a:r>
                        <a:rPr lang="es-ES" baseline="0" dirty="0" smtClean="0"/>
                        <a:t> </a:t>
                      </a:r>
                      <a:r>
                        <a:rPr lang="es-ES" baseline="0" dirty="0" err="1" smtClean="0"/>
                        <a:t>limit</a:t>
                      </a:r>
                      <a:r>
                        <a:rPr lang="es-ES" baseline="0" dirty="0" smtClean="0"/>
                        <a:t> -10</a:t>
                      </a:r>
                      <a:r>
                        <a:rPr lang="es-ES" baseline="0" dirty="0" smtClean="0">
                          <a:sym typeface="Wingdings" panose="05000000000000000000" pitchFamily="2" charset="2"/>
                        </a:rPr>
                        <a:t>m </a:t>
                      </a:r>
                      <a:r>
                        <a:rPr lang="es-ES" baseline="0" dirty="0" err="1" smtClean="0">
                          <a:sym typeface="Wingdings" panose="05000000000000000000" pitchFamily="2" charset="2"/>
                        </a:rPr>
                        <a:t>DALYs</a:t>
                      </a:r>
                      <a:r>
                        <a:rPr lang="es-ES" baseline="0" dirty="0" smtClean="0">
                          <a:sym typeface="Wingdings" panose="05000000000000000000" pitchFamily="2" charset="2"/>
                        </a:rPr>
                        <a:t> and 0.25 m </a:t>
                      </a:r>
                      <a:r>
                        <a:rPr lang="es-ES" baseline="0" dirty="0" err="1" smtClean="0">
                          <a:sym typeface="Wingdings" panose="05000000000000000000" pitchFamily="2" charset="2"/>
                        </a:rPr>
                        <a:t>clim-change-related</a:t>
                      </a:r>
                      <a:r>
                        <a:rPr lang="es-ES" baseline="0" dirty="0" smtClean="0">
                          <a:sym typeface="Wingdings" panose="05000000000000000000" pitchFamily="2" charset="2"/>
                        </a:rPr>
                        <a:t> </a:t>
                      </a:r>
                      <a:r>
                        <a:rPr lang="es-ES" baseline="0" dirty="0" err="1" smtClean="0">
                          <a:sym typeface="Wingdings" panose="05000000000000000000" pitchFamily="2" charset="2"/>
                        </a:rPr>
                        <a:t>deaths</a:t>
                      </a:r>
                      <a:r>
                        <a:rPr lang="es-ES" baseline="0" dirty="0" smtClean="0">
                          <a:sym typeface="Wingdings" panose="05000000000000000000" pitchFamily="2" charset="2"/>
                        </a:rPr>
                        <a:t> (?)</a:t>
                      </a:r>
                      <a:endParaRPr lang="en-GB" dirty="0"/>
                    </a:p>
                  </a:txBody>
                  <a:tcPr/>
                </a:tc>
                <a:tc>
                  <a:txBody>
                    <a:bodyPr/>
                    <a:lstStyle/>
                    <a:p>
                      <a:r>
                        <a:rPr lang="es-ES" dirty="0" smtClean="0"/>
                        <a:t>-0.05 DALY/CO2</a:t>
                      </a:r>
                      <a:r>
                        <a:rPr lang="es-ES" baseline="0" dirty="0" smtClean="0"/>
                        <a:t> </a:t>
                      </a:r>
                      <a:r>
                        <a:rPr lang="es-ES" baseline="0" dirty="0" err="1" smtClean="0"/>
                        <a:t>mT</a:t>
                      </a:r>
                      <a:r>
                        <a:rPr lang="es-ES" baseline="0" dirty="0" smtClean="0"/>
                        <a:t> pc </a:t>
                      </a:r>
                      <a:r>
                        <a:rPr lang="es-ES" baseline="0" dirty="0" err="1" smtClean="0"/>
                        <a:t>emissions</a:t>
                      </a:r>
                      <a:r>
                        <a:rPr lang="es-ES" baseline="0" dirty="0" smtClean="0"/>
                        <a:t> </a:t>
                      </a:r>
                      <a:r>
                        <a:rPr lang="es-ES" baseline="0" dirty="0" err="1" smtClean="0"/>
                        <a:t>above</a:t>
                      </a:r>
                      <a:r>
                        <a:rPr lang="es-ES" baseline="0" dirty="0" smtClean="0"/>
                        <a:t> 2.5.</a:t>
                      </a:r>
                    </a:p>
                    <a:p>
                      <a:endParaRPr lang="en-GB" dirty="0"/>
                    </a:p>
                  </a:txBody>
                  <a:tcPr/>
                </a:tc>
              </a:tr>
              <a:tr h="370840">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10% </a:t>
                      </a:r>
                      <a:r>
                        <a:rPr lang="es-ES" dirty="0" err="1" smtClean="0"/>
                        <a:t>scenario</a:t>
                      </a:r>
                      <a:r>
                        <a:rPr lang="es-ES" dirty="0" smtClean="0"/>
                        <a:t> :14 </a:t>
                      </a:r>
                      <a:r>
                        <a:rPr lang="es-ES" dirty="0" err="1" smtClean="0"/>
                        <a:t>Bn</a:t>
                      </a:r>
                      <a:r>
                        <a:rPr lang="es-ES" baseline="0" dirty="0" smtClean="0"/>
                        <a:t> CO2 </a:t>
                      </a:r>
                      <a:r>
                        <a:rPr lang="es-ES" baseline="0" dirty="0" err="1" smtClean="0"/>
                        <a:t>mTons</a:t>
                      </a:r>
                      <a:r>
                        <a:rPr lang="es-ES" baseline="0" dirty="0" smtClean="0"/>
                        <a:t> </a:t>
                      </a:r>
                      <a:r>
                        <a:rPr lang="es-ES" baseline="0" dirty="0" err="1" smtClean="0"/>
                        <a:t>above</a:t>
                      </a:r>
                      <a:r>
                        <a:rPr lang="es-ES" baseline="0" dirty="0" smtClean="0"/>
                        <a:t> </a:t>
                      </a:r>
                      <a:r>
                        <a:rPr lang="es-ES" baseline="0" dirty="0" err="1" smtClean="0"/>
                        <a:t>planetary</a:t>
                      </a:r>
                      <a:r>
                        <a:rPr lang="es-ES" baseline="0" dirty="0" smtClean="0"/>
                        <a:t> </a:t>
                      </a:r>
                      <a:r>
                        <a:rPr lang="es-ES" baseline="0" dirty="0" err="1" smtClean="0"/>
                        <a:t>limit</a:t>
                      </a:r>
                      <a:r>
                        <a:rPr lang="es-ES" baseline="0" dirty="0" smtClean="0"/>
                        <a:t>  70m</a:t>
                      </a:r>
                      <a:r>
                        <a:rPr lang="es-ES" baseline="0" dirty="0" smtClean="0">
                          <a:sym typeface="Wingdings" panose="05000000000000000000" pitchFamily="2" charset="2"/>
                        </a:rPr>
                        <a:t> </a:t>
                      </a:r>
                      <a:r>
                        <a:rPr lang="es-ES" baseline="0" dirty="0" err="1" smtClean="0">
                          <a:sym typeface="Wingdings" panose="05000000000000000000" pitchFamily="2" charset="2"/>
                        </a:rPr>
                        <a:t>DALYs</a:t>
                      </a:r>
                      <a:r>
                        <a:rPr lang="es-ES" baseline="0" dirty="0" smtClean="0">
                          <a:sym typeface="Wingdings" panose="05000000000000000000" pitchFamily="2" charset="2"/>
                        </a:rPr>
                        <a:t> and 2m </a:t>
                      </a:r>
                      <a:r>
                        <a:rPr lang="es-ES" baseline="0" dirty="0" err="1" smtClean="0">
                          <a:sym typeface="Wingdings" panose="05000000000000000000" pitchFamily="2" charset="2"/>
                        </a:rPr>
                        <a:t>clim-change-related</a:t>
                      </a:r>
                      <a:r>
                        <a:rPr lang="es-ES" baseline="0" dirty="0" smtClean="0">
                          <a:sym typeface="Wingdings" panose="05000000000000000000" pitchFamily="2" charset="2"/>
                        </a:rPr>
                        <a:t> </a:t>
                      </a:r>
                      <a:r>
                        <a:rPr lang="es-ES" baseline="0" dirty="0" err="1" smtClean="0">
                          <a:sym typeface="Wingdings" panose="05000000000000000000" pitchFamily="2" charset="2"/>
                        </a:rPr>
                        <a:t>deaths</a:t>
                      </a:r>
                      <a:r>
                        <a:rPr lang="es-ES" baseline="0" dirty="0" smtClean="0">
                          <a:sym typeface="Wingdings" panose="05000000000000000000" pitchFamily="2" charset="2"/>
                        </a:rPr>
                        <a:t> (?)</a:t>
                      </a:r>
                      <a:endParaRPr lang="en-GB" dirty="0" smtClean="0"/>
                    </a:p>
                    <a:p>
                      <a:endParaRPr lang="en-GB" dirty="0"/>
                    </a:p>
                  </a:txBody>
                  <a:tcPr/>
                </a:tc>
                <a:tc>
                  <a:txBody>
                    <a:bodyPr/>
                    <a:lstStyle/>
                    <a:p>
                      <a:r>
                        <a:rPr lang="es-ES" dirty="0" smtClean="0"/>
                        <a:t>-0.35 DALY/CO2 </a:t>
                      </a:r>
                      <a:r>
                        <a:rPr lang="es-ES" dirty="0" err="1" smtClean="0"/>
                        <a:t>mT</a:t>
                      </a:r>
                      <a:r>
                        <a:rPr lang="es-ES" dirty="0" smtClean="0"/>
                        <a:t> pc </a:t>
                      </a:r>
                      <a:r>
                        <a:rPr lang="es-ES" dirty="0" err="1" smtClean="0"/>
                        <a:t>emissions</a:t>
                      </a:r>
                      <a:r>
                        <a:rPr lang="es-ES" dirty="0" smtClean="0"/>
                        <a:t> </a:t>
                      </a:r>
                      <a:r>
                        <a:rPr lang="es-ES" dirty="0" err="1" smtClean="0"/>
                        <a:t>above</a:t>
                      </a:r>
                      <a:r>
                        <a:rPr lang="es-ES" dirty="0" smtClean="0"/>
                        <a:t> 2.5</a:t>
                      </a:r>
                      <a:endParaRPr lang="en-GB" dirty="0"/>
                    </a:p>
                  </a:txBody>
                  <a:tcPr/>
                </a:tc>
              </a:tr>
            </a:tbl>
          </a:graphicData>
        </a:graphic>
      </p:graphicFrame>
    </p:spTree>
    <p:extLst>
      <p:ext uri="{BB962C8B-B14F-4D97-AF65-F5344CB8AC3E}">
        <p14:creationId xmlns:p14="http://schemas.microsoft.com/office/powerpoint/2010/main" val="191603542"/>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23528" y="908720"/>
            <a:ext cx="8498274" cy="4777946"/>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692696"/>
            <a:ext cx="9194726" cy="5169509"/>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04896" y="836712"/>
            <a:ext cx="8837294" cy="496855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 14, year 2000</a:t>
            </a:r>
            <a:endParaRPr lang="en-US" dirty="0"/>
          </a:p>
        </p:txBody>
      </p:sp>
      <p:sp>
        <p:nvSpPr>
          <p:cNvPr id="3" name="Content Placeholder 2"/>
          <p:cNvSpPr>
            <a:spLocks noGrp="1"/>
          </p:cNvSpPr>
          <p:nvPr>
            <p:ph idx="1"/>
          </p:nvPr>
        </p:nvSpPr>
        <p:spPr>
          <a:xfrm>
            <a:off x="467544" y="2276872"/>
            <a:ext cx="8229600" cy="3517851"/>
          </a:xfrm>
        </p:spPr>
        <p:txBody>
          <a:bodyPr>
            <a:normAutofit fontScale="77500" lnSpcReduction="20000"/>
          </a:bodyPr>
          <a:lstStyle/>
          <a:p>
            <a:r>
              <a:rPr lang="en-US" dirty="0" smtClean="0"/>
              <a:t>The General Comment makes the direct clarification that "</a:t>
            </a:r>
            <a:r>
              <a:rPr lang="en-US" dirty="0" smtClean="0">
                <a:solidFill>
                  <a:srgbClr val="FF0000"/>
                </a:solidFill>
              </a:rPr>
              <a:t>the </a:t>
            </a:r>
            <a:r>
              <a:rPr lang="en-US" i="1" dirty="0" smtClean="0">
                <a:solidFill>
                  <a:srgbClr val="FF0000"/>
                </a:solidFill>
              </a:rPr>
              <a:t>right to health</a:t>
            </a:r>
            <a:r>
              <a:rPr lang="en-US" dirty="0" smtClean="0">
                <a:solidFill>
                  <a:srgbClr val="FF0000"/>
                </a:solidFill>
              </a:rPr>
              <a:t> is not to be understood as a </a:t>
            </a:r>
            <a:r>
              <a:rPr lang="en-US" i="1" dirty="0" smtClean="0">
                <a:solidFill>
                  <a:srgbClr val="FF0000"/>
                </a:solidFill>
              </a:rPr>
              <a:t>right to be healthy</a:t>
            </a:r>
            <a:r>
              <a:rPr lang="en-US" i="1" dirty="0" smtClean="0"/>
              <a:t>.</a:t>
            </a:r>
            <a:r>
              <a:rPr lang="en-US" dirty="0" smtClean="0"/>
              <a:t>" </a:t>
            </a:r>
          </a:p>
          <a:p>
            <a:r>
              <a:rPr lang="en-US" dirty="0" smtClean="0"/>
              <a:t>The right to health is articulated as a set of both freedoms and entitlements which accommodate the individual's biological and social conditions as well as the State's available resources, both of which may preclude a </a:t>
            </a:r>
            <a:r>
              <a:rPr lang="en-US" i="1" dirty="0" smtClean="0"/>
              <a:t>right to be healthy</a:t>
            </a:r>
            <a:r>
              <a:rPr lang="en-US" dirty="0" smtClean="0"/>
              <a:t> for reasons beyond the influence or control of the State. </a:t>
            </a:r>
          </a:p>
          <a:p>
            <a:r>
              <a:rPr lang="en-US" dirty="0" smtClean="0"/>
              <a:t>Article 12 </a:t>
            </a:r>
            <a:r>
              <a:rPr lang="en-US" dirty="0" smtClean="0">
                <a:solidFill>
                  <a:srgbClr val="FF0000"/>
                </a:solidFill>
              </a:rPr>
              <a:t>tasks the State with recognizing that each individual holds an inherent right to the best feasible standard of health</a:t>
            </a:r>
            <a:r>
              <a:rPr lang="en-US" dirty="0" smtClean="0"/>
              <a:t>, and itemizes (at least in part) the 'freedoms from' and 'entitlements to' that accompany such a right.</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323528" y="984081"/>
            <a:ext cx="8820472" cy="4959094"/>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611560" y="836712"/>
            <a:ext cx="8186614" cy="4602723"/>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251520" y="620688"/>
            <a:ext cx="8629303" cy="4851614"/>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23528" y="908720"/>
            <a:ext cx="8474646" cy="4764662"/>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3" name="Table 2"/>
          <p:cNvGraphicFramePr>
            <a:graphicFrameLocks noGrp="1"/>
          </p:cNvGraphicFramePr>
          <p:nvPr>
            <p:extLst>
              <p:ext uri="{D42A27DB-BD31-4B8C-83A1-F6EECF244321}">
                <p14:modId xmlns:p14="http://schemas.microsoft.com/office/powerpoint/2010/main" val="2203417172"/>
              </p:ext>
            </p:extLst>
          </p:nvPr>
        </p:nvGraphicFramePr>
        <p:xfrm>
          <a:off x="755576" y="457200"/>
          <a:ext cx="7550223" cy="5987007"/>
        </p:xfrm>
        <a:graphic>
          <a:graphicData uri="http://schemas.openxmlformats.org/drawingml/2006/table">
            <a:tbl>
              <a:tblPr>
                <a:tableStyleId>{5C22544A-7EE6-4342-B048-85BDC9FD1C3A}</a:tableStyleId>
              </a:tblPr>
              <a:tblGrid>
                <a:gridCol w="1521563"/>
                <a:gridCol w="1722474"/>
                <a:gridCol w="637954"/>
                <a:gridCol w="1897912"/>
                <a:gridCol w="1770320"/>
              </a:tblGrid>
              <a:tr h="197556">
                <a:tc>
                  <a:txBody>
                    <a:bodyPr/>
                    <a:lstStyle/>
                    <a:p>
                      <a:pPr algn="l" fontAlgn="b"/>
                      <a:r>
                        <a:rPr lang="en-GB" sz="1400" u="none" strike="noStrike" dirty="0" err="1">
                          <a:effectLst/>
                        </a:rPr>
                        <a:t>country_name</a:t>
                      </a:r>
                      <a:endParaRPr lang="en-GB" sz="1400" b="1" i="0" u="none" strike="noStrike" dirty="0">
                        <a:solidFill>
                          <a:srgbClr val="000000"/>
                        </a:solidFill>
                        <a:effectLst/>
                        <a:latin typeface="Calibri"/>
                      </a:endParaRPr>
                    </a:p>
                  </a:txBody>
                  <a:tcPr marL="8381" marR="8381" marT="8381" marB="0" anchor="b"/>
                </a:tc>
                <a:tc>
                  <a:txBody>
                    <a:bodyPr/>
                    <a:lstStyle/>
                    <a:p>
                      <a:pPr algn="l" fontAlgn="b"/>
                      <a:r>
                        <a:rPr lang="en-GB" sz="1400" u="none" strike="noStrike">
                          <a:effectLst/>
                        </a:rPr>
                        <a:t>Individual HH LE</a:t>
                      </a:r>
                      <a:endParaRPr lang="en-GB" sz="1400" b="1"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a:effectLst/>
                        </a:rPr>
                        <a:t>country_name</a:t>
                      </a:r>
                      <a:endParaRPr lang="en-GB" sz="1400" b="1" i="0" u="none" strike="noStrike">
                        <a:solidFill>
                          <a:srgbClr val="000000"/>
                        </a:solidFill>
                        <a:effectLst/>
                        <a:latin typeface="Calibri"/>
                      </a:endParaRPr>
                    </a:p>
                  </a:txBody>
                  <a:tcPr marL="8381" marR="8381" marT="8381" marB="0" anchor="b"/>
                </a:tc>
                <a:tc>
                  <a:txBody>
                    <a:bodyPr/>
                    <a:lstStyle/>
                    <a:p>
                      <a:pPr algn="l" fontAlgn="b"/>
                      <a:r>
                        <a:rPr lang="en-GB" sz="1400" u="none" strike="noStrike">
                          <a:effectLst/>
                        </a:rPr>
                        <a:t>Individual HH LE</a:t>
                      </a:r>
                      <a:endParaRPr lang="en-GB" sz="1400" b="1" i="0" u="none" strike="noStrike">
                        <a:solidFill>
                          <a:srgbClr val="000000"/>
                        </a:solidFill>
                        <a:effectLst/>
                        <a:latin typeface="Calibri"/>
                      </a:endParaRPr>
                    </a:p>
                  </a:txBody>
                  <a:tcPr marL="8381" marR="8381" marT="8381" marB="0" anchor="b"/>
                </a:tc>
              </a:tr>
              <a:tr h="197556">
                <a:tc gridSpan="2">
                  <a:txBody>
                    <a:bodyPr/>
                    <a:lstStyle/>
                    <a:p>
                      <a:pPr algn="ctr" fontAlgn="b"/>
                      <a:r>
                        <a:rPr lang="en-GB" sz="1400" u="none" strike="noStrike" dirty="0">
                          <a:effectLst/>
                        </a:rPr>
                        <a:t>Top Fem HHLE </a:t>
                      </a:r>
                      <a:endParaRPr lang="en-GB" sz="1400" b="0" i="0" u="none" strike="noStrike" dirty="0">
                        <a:solidFill>
                          <a:srgbClr val="000000"/>
                        </a:solidFill>
                        <a:effectLst/>
                        <a:latin typeface="Calibri"/>
                      </a:endParaRPr>
                    </a:p>
                  </a:txBody>
                  <a:tcPr marL="8381" marR="8381" marT="8381" marB="0" anchor="b"/>
                </a:tc>
                <a:tc hMerge="1">
                  <a:txBody>
                    <a:bodyPr/>
                    <a:lstStyle/>
                    <a:p>
                      <a:endParaRPr lang="en-GB"/>
                    </a:p>
                  </a:txBody>
                  <a:tcPr/>
                </a:tc>
                <a:tc>
                  <a:txBody>
                    <a:bodyPr/>
                    <a:lstStyle/>
                    <a:p>
                      <a:pPr algn="l" fontAlgn="b"/>
                      <a:endParaRPr lang="en-GB" sz="1400" b="0" i="0" u="none" strike="noStrike">
                        <a:solidFill>
                          <a:srgbClr val="000000"/>
                        </a:solidFill>
                        <a:effectLst/>
                        <a:latin typeface="Calibri"/>
                      </a:endParaRPr>
                    </a:p>
                  </a:txBody>
                  <a:tcPr marL="8381" marR="8381" marT="8381" marB="0" anchor="b"/>
                </a:tc>
                <a:tc gridSpan="2">
                  <a:txBody>
                    <a:bodyPr/>
                    <a:lstStyle/>
                    <a:p>
                      <a:pPr algn="ctr" fontAlgn="b"/>
                      <a:r>
                        <a:rPr lang="it-IT" sz="1400" u="none" strike="noStrike">
                          <a:effectLst/>
                        </a:rPr>
                        <a:t>Top Fem HH&amp; Col LE </a:t>
                      </a:r>
                      <a:endParaRPr lang="it-IT" sz="1400" b="0" i="0" u="none" strike="noStrike">
                        <a:solidFill>
                          <a:srgbClr val="000000"/>
                        </a:solidFill>
                        <a:effectLst/>
                        <a:latin typeface="Calibri"/>
                      </a:endParaRPr>
                    </a:p>
                  </a:txBody>
                  <a:tcPr marL="8381" marR="8381" marT="8381" marB="0" anchor="b"/>
                </a:tc>
                <a:tc hMerge="1">
                  <a:txBody>
                    <a:bodyPr/>
                    <a:lstStyle/>
                    <a:p>
                      <a:endParaRPr lang="en-GB"/>
                    </a:p>
                  </a:txBody>
                  <a:tcPr/>
                </a:tc>
              </a:tr>
              <a:tr h="197556">
                <a:tc>
                  <a:txBody>
                    <a:bodyPr/>
                    <a:lstStyle/>
                    <a:p>
                      <a:pPr algn="l" fontAlgn="b"/>
                      <a:r>
                        <a:rPr lang="en-GB" sz="1400" u="none" strike="noStrike" dirty="0">
                          <a:effectLst/>
                        </a:rPr>
                        <a:t>Canada</a:t>
                      </a:r>
                      <a:endParaRPr lang="en-GB" sz="1400" b="0" i="0" u="none" strike="noStrike" dirty="0">
                        <a:solidFill>
                          <a:srgbClr val="000000"/>
                        </a:solidFill>
                        <a:effectLst/>
                        <a:latin typeface="Calibri"/>
                      </a:endParaRPr>
                    </a:p>
                  </a:txBody>
                  <a:tcPr marL="8381" marR="8381" marT="8381" marB="0" anchor="b"/>
                </a:tc>
                <a:tc>
                  <a:txBody>
                    <a:bodyPr/>
                    <a:lstStyle/>
                    <a:p>
                      <a:pPr algn="r" fontAlgn="b"/>
                      <a:r>
                        <a:rPr lang="en-GB" sz="1400" u="none" strike="noStrike">
                          <a:effectLst/>
                        </a:rPr>
                        <a:t>66.21</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Costa Rica</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59.96</a:t>
                      </a:r>
                      <a:endParaRPr lang="en-GB" sz="1400" b="0" i="0" u="none" strike="noStrike" dirty="0">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Denmark</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65.84</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Panama</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57.48</a:t>
                      </a:r>
                      <a:endParaRPr lang="en-GB" sz="1400" b="0" i="0" u="none" strike="noStrike" dirty="0">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Switzerland</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dirty="0">
                          <a:effectLst/>
                        </a:rPr>
                        <a:t>65.82</a:t>
                      </a:r>
                      <a:endParaRPr lang="en-GB" sz="1400" b="0" i="0" u="none" strike="noStrike" dirty="0">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Venezuela</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56.43</a:t>
                      </a:r>
                      <a:endParaRPr lang="en-GB" sz="1400" b="0" i="0" u="none" strike="noStrike" dirty="0">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Sweden</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dirty="0">
                          <a:effectLst/>
                        </a:rPr>
                        <a:t>64.59</a:t>
                      </a:r>
                      <a:endParaRPr lang="en-GB" sz="1400" b="0" i="0" u="none" strike="noStrike" dirty="0">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El Salvador</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a:solidFill>
                            <a:srgbClr val="FF0000"/>
                          </a:solidFill>
                          <a:effectLst/>
                        </a:rPr>
                        <a:t>53.32</a:t>
                      </a:r>
                      <a:endParaRPr lang="en-GB" sz="1400" b="0" i="0" u="none" strike="noStrike">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Norway</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dirty="0">
                          <a:effectLst/>
                        </a:rPr>
                        <a:t>64.58</a:t>
                      </a:r>
                      <a:endParaRPr lang="en-GB" sz="1400" b="0" i="0" u="none" strike="noStrike" dirty="0">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Brazil</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a:solidFill>
                            <a:srgbClr val="FF0000"/>
                          </a:solidFill>
                          <a:effectLst/>
                        </a:rPr>
                        <a:t>52.13</a:t>
                      </a:r>
                      <a:endParaRPr lang="en-GB" sz="1400" b="0" i="0" u="none" strike="noStrike">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Netherlands</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dirty="0">
                          <a:effectLst/>
                        </a:rPr>
                        <a:t>64.41</a:t>
                      </a:r>
                      <a:endParaRPr lang="en-GB" sz="1400" b="0" i="0" u="none" strike="noStrike" dirty="0">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Colombia</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51.70</a:t>
                      </a:r>
                      <a:endParaRPr lang="en-GB" sz="1400" b="0" i="0" u="none" strike="noStrike" dirty="0">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Australia</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dirty="0">
                          <a:effectLst/>
                        </a:rPr>
                        <a:t>63.84</a:t>
                      </a:r>
                      <a:endParaRPr lang="en-GB" sz="1400" b="0" i="0" u="none" strike="noStrike" dirty="0">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effectLst/>
                        </a:rPr>
                        <a:t>Belize</a:t>
                      </a:r>
                      <a:endParaRPr lang="en-GB" sz="1400" b="0" i="0" u="none" strike="noStrike" dirty="0">
                        <a:solidFill>
                          <a:srgbClr val="000000"/>
                        </a:solidFill>
                        <a:effectLst/>
                        <a:latin typeface="Calibri"/>
                      </a:endParaRPr>
                    </a:p>
                  </a:txBody>
                  <a:tcPr marL="8381" marR="8381" marT="8381" marB="0" anchor="b"/>
                </a:tc>
                <a:tc>
                  <a:txBody>
                    <a:bodyPr/>
                    <a:lstStyle/>
                    <a:p>
                      <a:pPr algn="r" fontAlgn="b"/>
                      <a:r>
                        <a:rPr lang="en-GB" sz="1400" u="none" strike="noStrike">
                          <a:effectLst/>
                        </a:rPr>
                        <a:t>51.10</a:t>
                      </a:r>
                      <a:endParaRPr lang="en-GB" sz="1400" b="0" i="0" u="none" strike="noStrike">
                        <a:solidFill>
                          <a:srgbClr val="000000"/>
                        </a:solidFill>
                        <a:effectLst/>
                        <a:latin typeface="Calibri"/>
                      </a:endParaRPr>
                    </a:p>
                  </a:txBody>
                  <a:tcPr marL="8381" marR="8381" marT="8381" marB="0" anchor="b"/>
                </a:tc>
              </a:tr>
              <a:tr h="197556">
                <a:tc>
                  <a:txBody>
                    <a:bodyPr/>
                    <a:lstStyle/>
                    <a:p>
                      <a:pPr algn="l" fontAlgn="b"/>
                      <a:r>
                        <a:rPr lang="en-GB" sz="1400" u="none" strike="noStrike">
                          <a:effectLst/>
                        </a:rPr>
                        <a:t>Austria</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dirty="0">
                          <a:effectLst/>
                        </a:rPr>
                        <a:t>63.13</a:t>
                      </a:r>
                      <a:endParaRPr lang="en-GB" sz="1400" b="0" i="0" u="none" strike="noStrike" dirty="0">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a:effectLst/>
                        </a:rPr>
                        <a:t>Thailand</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50.30</a:t>
                      </a:r>
                      <a:endParaRPr lang="en-GB" sz="1400" b="0" i="0" u="none" strike="noStrike">
                        <a:solidFill>
                          <a:srgbClr val="000000"/>
                        </a:solidFill>
                        <a:effectLst/>
                        <a:latin typeface="Calibri"/>
                      </a:endParaRPr>
                    </a:p>
                  </a:txBody>
                  <a:tcPr marL="8381" marR="8381" marT="8381" marB="0" anchor="b"/>
                </a:tc>
              </a:tr>
              <a:tr h="197556">
                <a:tc>
                  <a:txBody>
                    <a:bodyPr/>
                    <a:lstStyle/>
                    <a:p>
                      <a:pPr algn="l" fontAlgn="b"/>
                      <a:r>
                        <a:rPr lang="en-GB" sz="1400" u="none" strike="noStrike">
                          <a:effectLst/>
                        </a:rPr>
                        <a:t>Israel</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dirty="0">
                          <a:effectLst/>
                        </a:rPr>
                        <a:t>62.44</a:t>
                      </a:r>
                      <a:endParaRPr lang="en-GB" sz="1400" b="0" i="0" u="none" strike="noStrike" dirty="0">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Jamaica</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a:solidFill>
                            <a:srgbClr val="FF0000"/>
                          </a:solidFill>
                          <a:effectLst/>
                        </a:rPr>
                        <a:t>49.65</a:t>
                      </a:r>
                      <a:endParaRPr lang="en-GB" sz="1400" b="0" i="0" u="none" strike="noStrike">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Finland</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62.05</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dirty="0">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Mexico</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a:solidFill>
                            <a:srgbClr val="FF0000"/>
                          </a:solidFill>
                          <a:effectLst/>
                        </a:rPr>
                        <a:t>49.36</a:t>
                      </a:r>
                      <a:endParaRPr lang="en-GB" sz="1400" b="0" i="0" u="none" strike="noStrike">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Ireland</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61.69</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dirty="0">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Chile</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47.60</a:t>
                      </a:r>
                      <a:endParaRPr lang="en-GB" sz="1400" b="0" i="0" u="none" strike="noStrike" dirty="0">
                        <a:solidFill>
                          <a:srgbClr val="FF0000"/>
                        </a:solidFill>
                        <a:effectLst/>
                        <a:latin typeface="Calibri"/>
                      </a:endParaRPr>
                    </a:p>
                  </a:txBody>
                  <a:tcPr marL="8381" marR="8381" marT="8381" marB="0" anchor="b"/>
                </a:tc>
              </a:tr>
              <a:tr h="197556">
                <a:tc>
                  <a:txBody>
                    <a:bodyPr/>
                    <a:lstStyle/>
                    <a:p>
                      <a:pPr algn="l" fontAlgn="b"/>
                      <a:r>
                        <a:rPr lang="en-GB" sz="1400" u="none" strike="noStrike" dirty="0">
                          <a:solidFill>
                            <a:srgbClr val="FF0000"/>
                          </a:solidFill>
                          <a:effectLst/>
                        </a:rPr>
                        <a:t>Costa Rica</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61.48</a:t>
                      </a:r>
                      <a:endParaRPr lang="en-GB" sz="1400" b="0" i="0" u="none" strike="noStrike" dirty="0">
                        <a:solidFill>
                          <a:srgbClr val="FF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Uruguay</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47.12</a:t>
                      </a:r>
                      <a:endParaRPr lang="en-GB" sz="1400" b="0" i="0" u="none" strike="noStrike" dirty="0">
                        <a:solidFill>
                          <a:srgbClr val="FF0000"/>
                        </a:solidFill>
                        <a:effectLst/>
                        <a:latin typeface="Calibri"/>
                      </a:endParaRPr>
                    </a:p>
                  </a:txBody>
                  <a:tcPr marL="8381" marR="8381" marT="8381" marB="0" anchor="b"/>
                </a:tc>
              </a:tr>
              <a:tr h="197556">
                <a:tc gridSpan="2">
                  <a:txBody>
                    <a:bodyPr/>
                    <a:lstStyle/>
                    <a:p>
                      <a:pPr algn="ctr" fontAlgn="b"/>
                      <a:r>
                        <a:rPr lang="en-GB" sz="1400" u="none" strike="noStrike">
                          <a:effectLst/>
                        </a:rPr>
                        <a:t>Top male HHLE</a:t>
                      </a:r>
                      <a:endParaRPr lang="en-GB" sz="1400" b="1" i="0" u="none" strike="noStrike">
                        <a:solidFill>
                          <a:srgbClr val="000000"/>
                        </a:solidFill>
                        <a:effectLst/>
                        <a:latin typeface="Calibri"/>
                      </a:endParaRPr>
                    </a:p>
                  </a:txBody>
                  <a:tcPr marL="8381" marR="8381" marT="8381" marB="0" anchor="b"/>
                </a:tc>
                <a:tc hMerge="1">
                  <a:txBody>
                    <a:bodyPr/>
                    <a:lstStyle/>
                    <a:p>
                      <a:endParaRPr lang="en-GB"/>
                    </a:p>
                  </a:txBody>
                  <a:tcPr/>
                </a:tc>
                <a:tc>
                  <a:txBody>
                    <a:bodyPr/>
                    <a:lstStyle/>
                    <a:p>
                      <a:pPr algn="l" fontAlgn="b"/>
                      <a:endParaRPr lang="en-GB" sz="1400" b="0" i="0" u="none" strike="noStrike">
                        <a:solidFill>
                          <a:srgbClr val="000000"/>
                        </a:solidFill>
                        <a:effectLst/>
                        <a:latin typeface="Calibri"/>
                      </a:endParaRPr>
                    </a:p>
                  </a:txBody>
                  <a:tcPr marL="8381" marR="8381" marT="8381" marB="0" anchor="b"/>
                </a:tc>
                <a:tc gridSpan="2">
                  <a:txBody>
                    <a:bodyPr/>
                    <a:lstStyle/>
                    <a:p>
                      <a:pPr algn="ctr" fontAlgn="b"/>
                      <a:r>
                        <a:rPr lang="it-IT" sz="1400" u="none" strike="noStrike">
                          <a:effectLst/>
                        </a:rPr>
                        <a:t>Top Male HH&amp; Col LE </a:t>
                      </a:r>
                      <a:endParaRPr lang="it-IT" sz="1400" b="1" i="0" u="none" strike="noStrike">
                        <a:solidFill>
                          <a:srgbClr val="000000"/>
                        </a:solidFill>
                        <a:effectLst/>
                        <a:latin typeface="Calibri"/>
                      </a:endParaRPr>
                    </a:p>
                  </a:txBody>
                  <a:tcPr marL="8381" marR="8381" marT="8381" marB="0" anchor="b"/>
                </a:tc>
                <a:tc hMerge="1">
                  <a:txBody>
                    <a:bodyPr/>
                    <a:lstStyle/>
                    <a:p>
                      <a:endParaRPr lang="en-GB"/>
                    </a:p>
                  </a:txBody>
                  <a:tcPr/>
                </a:tc>
              </a:tr>
              <a:tr h="197556">
                <a:tc>
                  <a:txBody>
                    <a:bodyPr/>
                    <a:lstStyle/>
                    <a:p>
                      <a:pPr algn="l" fontAlgn="b"/>
                      <a:r>
                        <a:rPr lang="en-GB" sz="1400" u="none" strike="noStrike">
                          <a:effectLst/>
                        </a:rPr>
                        <a:t>Canada</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62.90</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Costa Rica</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a:solidFill>
                            <a:srgbClr val="FF0000"/>
                          </a:solidFill>
                          <a:effectLst/>
                        </a:rPr>
                        <a:t>57.98</a:t>
                      </a:r>
                      <a:endParaRPr lang="en-GB" sz="1400" b="0" i="0" u="none" strike="noStrike">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Denmark</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62.65</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Panama</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55.16</a:t>
                      </a:r>
                      <a:endParaRPr lang="en-GB" sz="1400" b="0" i="0" u="none" strike="noStrike" dirty="0">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Switzerland</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62.09</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Venezuela</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a:solidFill>
                            <a:srgbClr val="FF0000"/>
                          </a:solidFill>
                          <a:effectLst/>
                        </a:rPr>
                        <a:t>53.18</a:t>
                      </a:r>
                      <a:endParaRPr lang="en-GB" sz="1400" b="0" i="0" u="none" strike="noStrike">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Sweden</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61.79</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Jamaica</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a:solidFill>
                            <a:srgbClr val="FF0000"/>
                          </a:solidFill>
                          <a:effectLst/>
                        </a:rPr>
                        <a:t>49.44</a:t>
                      </a:r>
                      <a:endParaRPr lang="en-GB" sz="1400" b="0" i="0" u="none" strike="noStrike">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Netherlands</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61.64</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Belize</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a:solidFill>
                            <a:srgbClr val="FF0000"/>
                          </a:solidFill>
                          <a:effectLst/>
                        </a:rPr>
                        <a:t>49.21</a:t>
                      </a:r>
                      <a:endParaRPr lang="en-GB" sz="1400" b="0" i="0" u="none" strike="noStrike">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Norway</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61.13</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El Salvador</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47.92</a:t>
                      </a:r>
                      <a:endParaRPr lang="en-GB" sz="1400" b="0" i="0" u="none" strike="noStrike" dirty="0">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Israel</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60.72</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Brazil</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47.55</a:t>
                      </a:r>
                      <a:endParaRPr lang="en-GB" sz="1400" b="0" i="0" u="none" strike="noStrike" dirty="0">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Australia</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60.38</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Colombia</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47.41</a:t>
                      </a:r>
                      <a:endParaRPr lang="en-GB" sz="1400" b="0" i="0" u="none" strike="noStrike" dirty="0">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Costa Rica</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59.50</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a:effectLst/>
                        </a:rPr>
                        <a:t>Thailand</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dirty="0">
                          <a:effectLst/>
                        </a:rPr>
                        <a:t>46.82</a:t>
                      </a:r>
                      <a:endParaRPr lang="en-GB" sz="1400" b="0" i="0" u="none" strike="noStrike" dirty="0">
                        <a:solidFill>
                          <a:srgbClr val="000000"/>
                        </a:solidFill>
                        <a:effectLst/>
                        <a:latin typeface="Calibri"/>
                      </a:endParaRPr>
                    </a:p>
                  </a:txBody>
                  <a:tcPr marL="8381" marR="8381" marT="8381" marB="0" anchor="b"/>
                </a:tc>
              </a:tr>
              <a:tr h="197556">
                <a:tc>
                  <a:txBody>
                    <a:bodyPr/>
                    <a:lstStyle/>
                    <a:p>
                      <a:pPr algn="l" fontAlgn="b"/>
                      <a:r>
                        <a:rPr lang="en-GB" sz="1400" u="none" strike="noStrike">
                          <a:effectLst/>
                        </a:rPr>
                        <a:t>Austria</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59.10</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Paraguay</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45.83</a:t>
                      </a:r>
                      <a:endParaRPr lang="en-GB" sz="1400" b="0" i="0" u="none" strike="noStrike" dirty="0">
                        <a:solidFill>
                          <a:srgbClr val="FF0000"/>
                        </a:solidFill>
                        <a:effectLst/>
                        <a:latin typeface="Calibri"/>
                      </a:endParaRPr>
                    </a:p>
                  </a:txBody>
                  <a:tcPr marL="8381" marR="8381" marT="8381" marB="0" anchor="b"/>
                </a:tc>
              </a:tr>
              <a:tr h="197556">
                <a:tc>
                  <a:txBody>
                    <a:bodyPr/>
                    <a:lstStyle/>
                    <a:p>
                      <a:pPr algn="l" fontAlgn="b"/>
                      <a:r>
                        <a:rPr lang="en-GB" sz="1400" u="none" strike="noStrike">
                          <a:effectLst/>
                        </a:rPr>
                        <a:t>Ireland</a:t>
                      </a:r>
                      <a:endParaRPr lang="en-GB" sz="1400" b="0" i="0" u="none" strike="noStrike">
                        <a:solidFill>
                          <a:srgbClr val="000000"/>
                        </a:solidFill>
                        <a:effectLst/>
                        <a:latin typeface="Calibri"/>
                      </a:endParaRPr>
                    </a:p>
                  </a:txBody>
                  <a:tcPr marL="8381" marR="8381" marT="8381" marB="0" anchor="b"/>
                </a:tc>
                <a:tc>
                  <a:txBody>
                    <a:bodyPr/>
                    <a:lstStyle/>
                    <a:p>
                      <a:pPr algn="r" fontAlgn="b"/>
                      <a:r>
                        <a:rPr lang="en-GB" sz="1400" u="none" strike="noStrike">
                          <a:effectLst/>
                        </a:rPr>
                        <a:t>58.72</a:t>
                      </a:r>
                      <a:endParaRPr lang="en-GB" sz="1400" b="0" i="0" u="none" strike="noStrike">
                        <a:solidFill>
                          <a:srgbClr val="00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Mexico</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45.70</a:t>
                      </a:r>
                      <a:endParaRPr lang="en-GB" sz="1400" b="0" i="0" u="none" strike="noStrike" dirty="0">
                        <a:solidFill>
                          <a:srgbClr val="FF0000"/>
                        </a:solidFill>
                        <a:effectLst/>
                        <a:latin typeface="Calibri"/>
                      </a:endParaRPr>
                    </a:p>
                  </a:txBody>
                  <a:tcPr marL="8381" marR="8381" marT="8381" marB="0" anchor="b"/>
                </a:tc>
              </a:tr>
              <a:tr h="197556">
                <a:tc>
                  <a:txBody>
                    <a:bodyPr/>
                    <a:lstStyle/>
                    <a:p>
                      <a:pPr algn="l" fontAlgn="b"/>
                      <a:r>
                        <a:rPr lang="en-GB" sz="1400" u="none" strike="noStrike" dirty="0">
                          <a:solidFill>
                            <a:srgbClr val="FF0000"/>
                          </a:solidFill>
                          <a:effectLst/>
                        </a:rPr>
                        <a:t>Panama</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57.98</a:t>
                      </a:r>
                      <a:endParaRPr lang="en-GB" sz="1400" b="0" i="0" u="none" strike="noStrike" dirty="0">
                        <a:solidFill>
                          <a:srgbClr val="FF0000"/>
                        </a:solidFill>
                        <a:effectLst/>
                        <a:latin typeface="Calibri"/>
                      </a:endParaRPr>
                    </a:p>
                  </a:txBody>
                  <a:tcPr marL="8381" marR="8381" marT="8381" marB="0" anchor="b"/>
                </a:tc>
                <a:tc>
                  <a:txBody>
                    <a:bodyPr/>
                    <a:lstStyle/>
                    <a:p>
                      <a:pPr algn="l" fontAlgn="b"/>
                      <a:endParaRPr lang="en-GB" sz="1400" b="0" i="0" u="none" strike="noStrike">
                        <a:solidFill>
                          <a:srgbClr val="000000"/>
                        </a:solidFill>
                        <a:effectLst/>
                        <a:latin typeface="Calibri"/>
                      </a:endParaRPr>
                    </a:p>
                  </a:txBody>
                  <a:tcPr marL="8381" marR="8381" marT="8381" marB="0" anchor="b"/>
                </a:tc>
                <a:tc>
                  <a:txBody>
                    <a:bodyPr/>
                    <a:lstStyle/>
                    <a:p>
                      <a:pPr algn="l" fontAlgn="b"/>
                      <a:r>
                        <a:rPr lang="en-GB" sz="1400" u="none" strike="noStrike" dirty="0">
                          <a:solidFill>
                            <a:srgbClr val="FF0000"/>
                          </a:solidFill>
                          <a:effectLst/>
                        </a:rPr>
                        <a:t>Ecuador</a:t>
                      </a:r>
                      <a:endParaRPr lang="en-GB" sz="1400" b="0" i="0" u="none" strike="noStrike" dirty="0">
                        <a:solidFill>
                          <a:srgbClr val="FF0000"/>
                        </a:solidFill>
                        <a:effectLst/>
                        <a:latin typeface="Calibri"/>
                      </a:endParaRPr>
                    </a:p>
                  </a:txBody>
                  <a:tcPr marL="8381" marR="8381" marT="8381" marB="0" anchor="b"/>
                </a:tc>
                <a:tc>
                  <a:txBody>
                    <a:bodyPr/>
                    <a:lstStyle/>
                    <a:p>
                      <a:pPr algn="r" fontAlgn="b"/>
                      <a:r>
                        <a:rPr lang="en-GB" sz="1400" u="none" strike="noStrike" dirty="0">
                          <a:solidFill>
                            <a:srgbClr val="FF0000"/>
                          </a:solidFill>
                          <a:effectLst/>
                        </a:rPr>
                        <a:t>44.24</a:t>
                      </a:r>
                      <a:endParaRPr lang="en-GB" sz="1400" b="0" i="0" u="none" strike="noStrike" dirty="0">
                        <a:solidFill>
                          <a:srgbClr val="FF0000"/>
                        </a:solidFill>
                        <a:effectLst/>
                        <a:latin typeface="Calibri"/>
                      </a:endParaRPr>
                    </a:p>
                  </a:txBody>
                  <a:tcPr marL="8381" marR="8381" marT="8381" marB="0" anchor="b"/>
                </a:tc>
              </a:tr>
            </a:tbl>
          </a:graphicData>
        </a:graphic>
      </p:graphicFrame>
    </p:spTree>
    <p:extLst>
      <p:ext uri="{BB962C8B-B14F-4D97-AF65-F5344CB8AC3E}">
        <p14:creationId xmlns:p14="http://schemas.microsoft.com/office/powerpoint/2010/main" val="273647370"/>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Propuestas</a:t>
            </a:r>
            <a:r>
              <a:rPr lang="en-US" sz="2800" dirty="0" smtClean="0"/>
              <a:t> </a:t>
            </a:r>
            <a:r>
              <a:rPr lang="en-US" sz="2800" dirty="0" err="1" smtClean="0"/>
              <a:t>politicas</a:t>
            </a:r>
            <a:endParaRPr lang="en-US" sz="2800" dirty="0"/>
          </a:p>
        </p:txBody>
      </p:sp>
      <p:sp>
        <p:nvSpPr>
          <p:cNvPr id="3" name="Content Placeholder 2"/>
          <p:cNvSpPr>
            <a:spLocks noGrp="1"/>
          </p:cNvSpPr>
          <p:nvPr>
            <p:ph idx="1"/>
          </p:nvPr>
        </p:nvSpPr>
        <p:spPr>
          <a:xfrm>
            <a:off x="457200" y="2132856"/>
            <a:ext cx="8229600" cy="3949899"/>
          </a:xfrm>
        </p:spPr>
        <p:txBody>
          <a:bodyPr>
            <a:normAutofit/>
          </a:bodyPr>
          <a:lstStyle/>
          <a:p>
            <a:pPr marL="457200" indent="-457200">
              <a:buFont typeface="+mj-lt"/>
              <a:buAutoNum type="arabicPeriod"/>
            </a:pPr>
            <a:r>
              <a:rPr lang="en-US" sz="2000" dirty="0" err="1" smtClean="0"/>
              <a:t>Medicion</a:t>
            </a:r>
            <a:r>
              <a:rPr lang="en-US" sz="2000" dirty="0" smtClean="0"/>
              <a:t> de la </a:t>
            </a:r>
            <a:r>
              <a:rPr lang="en-US" sz="2000" dirty="0" err="1" smtClean="0"/>
              <a:t>carga</a:t>
            </a:r>
            <a:r>
              <a:rPr lang="en-US" sz="2000" dirty="0" smtClean="0"/>
              <a:t> de </a:t>
            </a:r>
            <a:r>
              <a:rPr lang="en-US" sz="2000" dirty="0" err="1" smtClean="0"/>
              <a:t>inequidad</a:t>
            </a:r>
            <a:r>
              <a:rPr lang="en-US" sz="2000" dirty="0" smtClean="0"/>
              <a:t> </a:t>
            </a:r>
            <a:r>
              <a:rPr lang="en-US" sz="2000" dirty="0" err="1" smtClean="0"/>
              <a:t>como</a:t>
            </a:r>
            <a:r>
              <a:rPr lang="en-US" sz="2000" dirty="0" smtClean="0"/>
              <a:t> </a:t>
            </a:r>
            <a:r>
              <a:rPr lang="en-US" sz="2000" dirty="0" err="1" smtClean="0"/>
              <a:t>termometro</a:t>
            </a:r>
            <a:r>
              <a:rPr lang="en-US" sz="2000" dirty="0" smtClean="0"/>
              <a:t> de </a:t>
            </a:r>
            <a:r>
              <a:rPr lang="en-US" sz="2000" dirty="0" err="1" smtClean="0"/>
              <a:t>justicia</a:t>
            </a:r>
            <a:r>
              <a:rPr lang="en-US" sz="2000" dirty="0" smtClean="0"/>
              <a:t> social intra e </a:t>
            </a:r>
            <a:r>
              <a:rPr lang="en-US" sz="2000" dirty="0" err="1" smtClean="0"/>
              <a:t>intergeneracional</a:t>
            </a:r>
            <a:endParaRPr lang="en-US" sz="2000" dirty="0" smtClean="0"/>
          </a:p>
          <a:p>
            <a:pPr marL="457200" indent="-457200">
              <a:buFont typeface="+mj-lt"/>
              <a:buAutoNum type="arabicPeriod"/>
            </a:pPr>
            <a:r>
              <a:rPr lang="en-US" sz="2000" dirty="0" err="1" smtClean="0"/>
              <a:t>Medicion</a:t>
            </a:r>
            <a:r>
              <a:rPr lang="en-US" sz="2000" dirty="0" smtClean="0"/>
              <a:t> </a:t>
            </a:r>
            <a:r>
              <a:rPr lang="en-US" sz="2000" dirty="0" err="1" smtClean="0"/>
              <a:t>intrancional</a:t>
            </a:r>
            <a:r>
              <a:rPr lang="en-US" sz="2000" dirty="0" smtClean="0"/>
              <a:t> </a:t>
            </a:r>
            <a:r>
              <a:rPr lang="en-US" sz="2000" dirty="0" err="1" smtClean="0"/>
              <a:t>basada</a:t>
            </a:r>
            <a:r>
              <a:rPr lang="en-US" sz="2000" dirty="0" smtClean="0"/>
              <a:t> en el </a:t>
            </a:r>
            <a:r>
              <a:rPr lang="en-US" sz="2000" dirty="0" err="1" smtClean="0"/>
              <a:t>territorio</a:t>
            </a:r>
            <a:r>
              <a:rPr lang="en-US" sz="2000" dirty="0" smtClean="0"/>
              <a:t> (</a:t>
            </a:r>
            <a:r>
              <a:rPr lang="en-US" sz="2000" dirty="0" err="1" smtClean="0"/>
              <a:t>modelos</a:t>
            </a:r>
            <a:r>
              <a:rPr lang="en-US" sz="2000" dirty="0" smtClean="0"/>
              <a:t> FS : NAA) </a:t>
            </a:r>
          </a:p>
          <a:p>
            <a:pPr marL="457200" indent="-457200">
              <a:buFont typeface="+mj-lt"/>
              <a:buAutoNum type="arabicPeriod"/>
            </a:pPr>
            <a:r>
              <a:rPr lang="en-US" sz="2000" dirty="0" err="1" smtClean="0"/>
              <a:t>Niveles</a:t>
            </a:r>
            <a:r>
              <a:rPr lang="en-US" sz="2000" dirty="0" smtClean="0"/>
              <a:t> Individual – </a:t>
            </a:r>
            <a:r>
              <a:rPr lang="en-US" sz="2000" dirty="0" err="1" smtClean="0"/>
              <a:t>Colectivo</a:t>
            </a:r>
            <a:r>
              <a:rPr lang="en-US" sz="2000" dirty="0" smtClean="0"/>
              <a:t> – Politico</a:t>
            </a:r>
          </a:p>
          <a:p>
            <a:pPr marL="457200" indent="-457200">
              <a:buFont typeface="+mj-lt"/>
              <a:buAutoNum type="arabicPeriod"/>
            </a:pPr>
            <a:r>
              <a:rPr lang="en-US" sz="2000" dirty="0" err="1" smtClean="0"/>
              <a:t>Dimensiones</a:t>
            </a:r>
            <a:r>
              <a:rPr lang="en-US" sz="2000" dirty="0" smtClean="0"/>
              <a:t>:</a:t>
            </a:r>
          </a:p>
          <a:p>
            <a:pPr lvl="1"/>
            <a:r>
              <a:rPr lang="en-US" sz="2000" dirty="0" smtClean="0"/>
              <a:t>Marcos </a:t>
            </a:r>
            <a:r>
              <a:rPr lang="en-US" sz="2000" dirty="0" err="1" smtClean="0"/>
              <a:t>legales</a:t>
            </a:r>
            <a:r>
              <a:rPr lang="en-US" sz="2000" dirty="0" smtClean="0"/>
              <a:t> </a:t>
            </a:r>
            <a:r>
              <a:rPr lang="en-US" sz="2000" dirty="0" err="1" smtClean="0"/>
              <a:t>operativos</a:t>
            </a:r>
            <a:endParaRPr lang="en-US" sz="2000" dirty="0" smtClean="0"/>
          </a:p>
          <a:p>
            <a:pPr lvl="1"/>
            <a:r>
              <a:rPr lang="en-US" sz="2000" dirty="0" err="1" smtClean="0"/>
              <a:t>Ecologicas</a:t>
            </a:r>
            <a:r>
              <a:rPr lang="en-US" sz="2000" dirty="0" smtClean="0"/>
              <a:t> : </a:t>
            </a:r>
            <a:r>
              <a:rPr lang="en-US" sz="2000" dirty="0" err="1" smtClean="0"/>
              <a:t>limites</a:t>
            </a:r>
            <a:r>
              <a:rPr lang="en-US" sz="2000" dirty="0" smtClean="0"/>
              <a:t>  de </a:t>
            </a:r>
            <a:r>
              <a:rPr lang="en-US" sz="2000" dirty="0" err="1" smtClean="0"/>
              <a:t>agotamiento</a:t>
            </a:r>
            <a:r>
              <a:rPr lang="en-US" sz="2000" dirty="0" smtClean="0"/>
              <a:t> </a:t>
            </a:r>
          </a:p>
          <a:p>
            <a:pPr lvl="1"/>
            <a:r>
              <a:rPr lang="en-US" sz="2000" dirty="0" err="1" smtClean="0"/>
              <a:t>Economicas</a:t>
            </a:r>
            <a:r>
              <a:rPr lang="en-US" sz="2000" dirty="0" smtClean="0"/>
              <a:t> : </a:t>
            </a:r>
            <a:r>
              <a:rPr lang="en-US" sz="2000" dirty="0" err="1" smtClean="0"/>
              <a:t>limites</a:t>
            </a:r>
            <a:r>
              <a:rPr lang="en-US" sz="2000" dirty="0" smtClean="0"/>
              <a:t> de </a:t>
            </a:r>
            <a:r>
              <a:rPr lang="en-US" sz="2000" dirty="0" err="1" smtClean="0"/>
              <a:t>acaparamiento</a:t>
            </a:r>
            <a:endParaRPr lang="en-US" sz="2000" dirty="0" smtClean="0"/>
          </a:p>
          <a:p>
            <a:pPr lvl="1"/>
            <a:r>
              <a:rPr lang="en-US" sz="2000" dirty="0" err="1" smtClean="0"/>
              <a:t>Conocimiento</a:t>
            </a:r>
            <a:r>
              <a:rPr lang="en-US" sz="2000" dirty="0" smtClean="0"/>
              <a:t> </a:t>
            </a:r>
            <a:r>
              <a:rPr lang="en-US" sz="2000" dirty="0" err="1" smtClean="0"/>
              <a:t>participativo</a:t>
            </a:r>
            <a:r>
              <a:rPr lang="en-US" sz="2000" dirty="0" smtClean="0"/>
              <a:t> </a:t>
            </a:r>
            <a:endParaRPr lang="en-US" dirty="0" smtClean="0"/>
          </a:p>
          <a:p>
            <a:pPr lvl="1"/>
            <a:endParaRPr lang="en-US" dirty="0"/>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63688" y="260648"/>
            <a:ext cx="5832648" cy="5721052"/>
          </a:xfrm>
          <a:prstGeom prst="rect">
            <a:avLst/>
          </a:prstGeom>
          <a:noFill/>
          <a:ln w="9525">
            <a:noFill/>
            <a:miter lim="800000"/>
            <a:headEnd/>
            <a:tailEnd/>
          </a:ln>
        </p:spPr>
      </p:pic>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9552" y="620688"/>
            <a:ext cx="8229600" cy="1143000"/>
          </a:xfrm>
        </p:spPr>
        <p:txBody>
          <a:bodyPr>
            <a:normAutofit/>
          </a:bodyPr>
          <a:lstStyle/>
          <a:p>
            <a:pPr eaLnBrk="1" hangingPunct="1"/>
            <a:r>
              <a:rPr lang="en-GB" altLang="es-ES" dirty="0"/>
              <a:t>El </a:t>
            </a:r>
            <a:r>
              <a:rPr lang="en-GB" altLang="es-ES" dirty="0" err="1" smtClean="0"/>
              <a:t>dilema</a:t>
            </a:r>
            <a:r>
              <a:rPr lang="en-GB" altLang="es-ES" dirty="0" smtClean="0"/>
              <a:t> </a:t>
            </a:r>
            <a:r>
              <a:rPr lang="en-GB" altLang="es-ES" dirty="0"/>
              <a:t>de </a:t>
            </a:r>
            <a:r>
              <a:rPr lang="en-GB" altLang="es-ES" dirty="0" err="1"/>
              <a:t>progreso</a:t>
            </a:r>
            <a:r>
              <a:rPr lang="en-GB" altLang="es-ES" dirty="0"/>
              <a:t> y/o </a:t>
            </a:r>
            <a:r>
              <a:rPr lang="en-GB" altLang="es-ES" dirty="0" err="1"/>
              <a:t>equidad</a:t>
            </a:r>
            <a:endParaRPr lang="es-UY" altLang="es-ES" dirty="0"/>
          </a:p>
        </p:txBody>
      </p:sp>
      <p:sp>
        <p:nvSpPr>
          <p:cNvPr id="39939" name="Text Placeholder 2"/>
          <p:cNvSpPr>
            <a:spLocks noGrp="1"/>
          </p:cNvSpPr>
          <p:nvPr>
            <p:ph type="body" idx="1"/>
          </p:nvPr>
        </p:nvSpPr>
        <p:spPr>
          <a:xfrm>
            <a:off x="1331640" y="1988840"/>
            <a:ext cx="2952328" cy="639762"/>
          </a:xfrm>
        </p:spPr>
        <p:txBody>
          <a:bodyPr>
            <a:noAutofit/>
          </a:bodyPr>
          <a:lstStyle/>
          <a:p>
            <a:pPr eaLnBrk="1" hangingPunct="1"/>
            <a:r>
              <a:rPr lang="es-UY" altLang="es-ES" sz="1400" b="0" dirty="0"/>
              <a:t>Modelo presente : Progreso sin equidad : Carga de 20m de muertes anuales, una de cada tres…</a:t>
            </a:r>
          </a:p>
        </p:txBody>
      </p:sp>
      <p:sp>
        <p:nvSpPr>
          <p:cNvPr id="39940" name="Slide Number Placeholder 6"/>
          <p:cNvSpPr>
            <a:spLocks noGrp="1"/>
          </p:cNvSpPr>
          <p:nvPr>
            <p:ph type="sldNum" sz="quarter" idx="12"/>
          </p:nvPr>
        </p:nvSpPr>
        <p:spPr>
          <a:xfrm>
            <a:off x="1485900" y="6245225"/>
            <a:ext cx="1600200" cy="47625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03D0A1E4-AC57-4D0F-8226-5560CD2D9B8C}" type="slidenum">
              <a:rPr lang="es-ES_tradnl" altLang="es-ES" sz="1400"/>
              <a:pPr algn="l">
                <a:spcBef>
                  <a:spcPct val="0"/>
                </a:spcBef>
                <a:buFontTx/>
                <a:buNone/>
              </a:pPr>
              <a:t>88</a:t>
            </a:fld>
            <a:endParaRPr lang="es-ES_tradnl" altLang="es-ES" sz="1400"/>
          </a:p>
        </p:txBody>
      </p:sp>
      <p:sp>
        <p:nvSpPr>
          <p:cNvPr id="39941" name="Date Placeholder 8"/>
          <p:cNvSpPr>
            <a:spLocks noGrp="1"/>
          </p:cNvSpPr>
          <p:nvPr>
            <p:ph type="dt" sz="quarter" idx="10"/>
          </p:nvPr>
        </p:nvSpPr>
        <p:spPr>
          <a:xfrm>
            <a:off x="6057900" y="6245225"/>
            <a:ext cx="1600200" cy="47625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s-ES_tradnl" altLang="es-ES" sz="1400"/>
          </a:p>
        </p:txBody>
      </p:sp>
      <p:pic>
        <p:nvPicPr>
          <p:cNvPr id="3994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475656" y="2924944"/>
            <a:ext cx="2743200" cy="2316162"/>
          </a:xfrm>
        </p:spPr>
      </p:pic>
      <p:pic>
        <p:nvPicPr>
          <p:cNvPr id="39943"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4457700" y="3068639"/>
            <a:ext cx="2743200" cy="2232025"/>
          </a:xfrm>
        </p:spPr>
      </p:pic>
      <p:sp>
        <p:nvSpPr>
          <p:cNvPr id="39944" name="Text Placeholder 3"/>
          <p:cNvSpPr>
            <a:spLocks noGrp="1"/>
          </p:cNvSpPr>
          <p:nvPr>
            <p:ph type="body" sz="quarter" idx="3"/>
          </p:nvPr>
        </p:nvSpPr>
        <p:spPr>
          <a:xfrm>
            <a:off x="4572000" y="1700808"/>
            <a:ext cx="3031331" cy="639762"/>
          </a:xfrm>
        </p:spPr>
        <p:txBody>
          <a:bodyPr>
            <a:normAutofit fontScale="85000" lnSpcReduction="20000"/>
          </a:bodyPr>
          <a:lstStyle/>
          <a:p>
            <a:pPr eaLnBrk="1" hangingPunct="1"/>
            <a:r>
              <a:rPr lang="en-GB" altLang="es-ES" sz="1600" b="0" dirty="0" err="1"/>
              <a:t>Modelo</a:t>
            </a:r>
            <a:r>
              <a:rPr lang="en-GB" altLang="es-ES" sz="1600" b="0" dirty="0"/>
              <a:t> de </a:t>
            </a:r>
            <a:r>
              <a:rPr lang="en-GB" altLang="es-ES" sz="1600" b="0" dirty="0" err="1"/>
              <a:t>equidad</a:t>
            </a:r>
            <a:r>
              <a:rPr lang="en-GB" altLang="es-ES" sz="1600" b="0" dirty="0"/>
              <a:t> :</a:t>
            </a:r>
            <a:r>
              <a:rPr lang="en-GB" altLang="es-ES" sz="1600" b="0" dirty="0" err="1"/>
              <a:t>puede</a:t>
            </a:r>
            <a:r>
              <a:rPr lang="en-GB" altLang="es-ES" sz="1600" b="0" dirty="0"/>
              <a:t> </a:t>
            </a:r>
            <a:r>
              <a:rPr lang="en-GB" altLang="es-ES" sz="1600" b="0" dirty="0" err="1"/>
              <a:t>seguir</a:t>
            </a:r>
            <a:r>
              <a:rPr lang="en-GB" altLang="es-ES" sz="1600" b="0" dirty="0"/>
              <a:t> </a:t>
            </a:r>
            <a:r>
              <a:rPr lang="en-GB" altLang="es-ES" sz="1600" b="0" dirty="0" err="1"/>
              <a:t>permitiendo</a:t>
            </a:r>
            <a:r>
              <a:rPr lang="en-GB" altLang="es-ES" sz="1600" b="0" dirty="0"/>
              <a:t> el </a:t>
            </a:r>
            <a:r>
              <a:rPr lang="en-GB" altLang="es-ES" sz="1600" b="0" dirty="0" err="1"/>
              <a:t>progreso</a:t>
            </a:r>
            <a:r>
              <a:rPr lang="en-GB" altLang="es-ES" sz="1600" b="0" dirty="0"/>
              <a:t> </a:t>
            </a:r>
            <a:r>
              <a:rPr lang="en-GB" altLang="es-ES" sz="1600" b="0" dirty="0" err="1"/>
              <a:t>medio</a:t>
            </a:r>
            <a:r>
              <a:rPr lang="en-GB" altLang="es-ES" sz="1600" b="0" dirty="0"/>
              <a:t>?</a:t>
            </a:r>
            <a:endParaRPr lang="es-ES_tradnl" altLang="es-ES" sz="1600" b="0" dirty="0"/>
          </a:p>
        </p:txBody>
      </p:sp>
    </p:spTree>
    <p:extLst>
      <p:ext uri="{BB962C8B-B14F-4D97-AF65-F5344CB8AC3E}">
        <p14:creationId xmlns:p14="http://schemas.microsoft.com/office/powerpoint/2010/main" val="292475445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MTEhUTExQVFhUWFxgYGRgYGBkXGhcYFxgcGhgXGBwaHCggGhwlHBcYITEhJSkrLi4uFx8zODMsNygtLisBCgoKDg0OGxAQGywkICQsLCwsLCwsLCwsLCwsLCwsLCwsLCwsLCwsLCwsLCwsLCwsLCwsLCwsLCwsLCwsLCwsLP/AABEIAMMBAwMBIgACEQEDEQH/xAAbAAACAwEBAQAAAAAAAAAAAAADBAIFBgABB//EAD0QAAECBAQDBgQEBQUAAwEAAAECEQADITEEEkFRBWFxEyKBkaGxBjLB8BRC0eEjUnKS8RVigqKyQ3PTM//EABoBAAMBAQEBAAAAAAAAAAAAAAABAgMEBQb/xAAqEQACAgEEAQIFBQEAAAAAAAAAAQIREgMhMUEEE1EyYXGBkRQiobHwI//aAAwDAQACEQMRAD8AyuJTlJV0A8oNJVRq1OntEcNlUADMSNwbReSUoRlKSMqs3fp+UVKYJzUULEHgeFEjvFnuLloscNgZSDmAPQgF+fKKfEYw9mZiCpkrCVMpIJUsEhwQXoDpeKz/AFWel82booZT4EAHeIjJzVotNGlxOJGcEnsiLcx4W6GDYfESh3iQ51oX+9ozAx4WlykuGsf8+0WInpCAoMhBVlBUDmoASTyqPPWG49WBbYlUu6RU+DfSKxSzV7B/unhE5WOC1pRmSsF+T5Q7VGv0h5c1K0mX2KArVSVAZR5A71etYSjXImJ4WyiqjFjpzB8QQYc4WmXMTnTbMaXNCznqxhScVyyZRUElYZbj5gCoopqU94035QuoypSkSETARLSlwAS8ypUoqYEuS4FhTWsZqdkmoTLb8v1eIqnJ2bk0VkufmplI2q56EsIZ/FKAf5hsdG25RpGNqy7DpyXHrEkn+VjTrCpxgVoOl/SCImJoEUPQ+TWisBWhiYsM2sV82Tq7jnDqJYU9SCNCR6PBUygqh8i30iV+1hyJGeAGuT4QSUoMc3KGFYarN6xH8D3SQWrqXs9Yd2FMSWgEuLfXzaOmMA6j5fpBFYWY1xyiK8OprHz+94dioVUJeWpqbQAsBmAN79YPiMIoCgDmpGvtATJULgsKn712jRfUli6yLvcFusBURrBcTIW5YEMWtARhSznZ4ewiBU1hDGGmGr68/ePMPhnANwXubxFYCGL1/wBtel4TaKSYLE7+ELLSN6w3OmCZoRzvbkB1gCJA5vzCqwrHixNSYgw1LCHVSnLMG6v9ftoMZY2c9KQZCxK9OGSo0UfLm28SlZBo45gfpDmHl1c+UCVRTJA2dnh8jPP4Zsgf2/vHQT8PHQAJmehElkBPbOVKzH8oNEgHU1JptW8U/GeMzFpTLIKWTZsorUkJFnGW12jzHAJmZ1y1IKgSwdlA3IqQb6GF+MSVK/jghIVYigUUPVNdA0c15PcTdj/AMSOwUJmZs6fGndSNy6iK7xcjDKSB2ncRZ69WpXzjMcTlLRlQt3Qe8m3e/VjFzgMRMnDKpSsoJUUp+VyB8x1oB0fnC+FNgnQ5iMUnOtKSAiqwVGqQlCjlcanfVxFXh8e6AB3iSUilO93lKNamgADRbccwMtMhDLSqap1Lqp0pI7ss/wAyncknRg93zRwplUq6xTUMaPygjT37EbDBYSWkpWoHMzESjQd3vKJL1D2FOkI47iIExTyklDZQDX+GLA+mu2kR4CmblUtMyySWI7rj8oa3+ImFmZMIWLsMuxLFhsHp5wpN2PkbTLXNzrK8ve7hUAAcoPdzGxJeguwiK5qwoKCyCGKiA6hl2pTU+MIFISErEx1gk2+UpLjxN3b2j2VnCXABTV61Adyo6mpFTBSBIte27WYkhsyyVA/zNewAdzo0XmHklL5gKp06+lhaMTjJM6StExCVZEqJHgapPI+sbmQsrQkpZlVuLFufWOlcFX0T/wBPTcHw+sNIligI8oXRmCmOVi5+ban1hgsauBegfWE/qCR5MRKCgCouzh+V6+I84jj+JITTUEUpQW06xQcf/E9ugyO8EgApU2QFRNSLnmdm6RORxczSZMyVLE0fmSCAAkgEhiQSCzfRobgubBP5FynHDMB/MHB33+nrFRxH4xloXMQEKUUOFMLkKCSByqalrDeHMZiUhJmUARmUKMAEvQ3ozxicDwxUztMxICkmYCwdTksDqASknR2gUUNtmxPHArDrmyChRSHZRs1SC1qPBDxkGTLnSxmllio2KEMyi2pBo3WMlM4YrD4Y5K/iAAoqcFPdJCQ3VQqNRAcN25lypCu5LmUIaqgC6io3Se6CKNWFgibZoOG/EUuYrEKclMkFaWZOZATXW+ZKqtZSYqcd8bpVLmhAmBRLIBIDJIuSnVJ9xWE18EOHWkBRIm5kKB/lo4684ak8ElTJZzJIUnMlNdEuzsGOlYdRDcsv9eH4KWsqV2kxkDL8yMhGdZJFdABrmejVZxnFkhCpjA5UKYkO5LBIuKFRS/KMmjhqwmaAtKUy9ncEXUNgKF9gYseJBacMiXUkjv2OY0UdKd6BpMqDp3IvsHjUqlpzAKUMrtQOzEpGgjwz0OQpLFyfBgB7CEOESUpZCu7N/lLUB2cWhrFy0uaWYOwfVzblCxVis8RiilywKRYGralxY+MUXCuNlUxaJney5mUQ7gHUbh4tLOBT+1+o7tDGc4DKHaTFsxBZKRoHI25Q0kI08uckmyGAFhv4V9bRCfiKpADByP7QbQsVcvb9IIiaWDtq3KpFPCFVDIZ++i4cmz1LUA3gc2eQQzZbV1J97RZCUUp7RBAmIdVWbK35S75vm6cooMXxMqXXKoHKpQDEywfmctWpcm76tE+oLgtkpmEOzPuwLaUJ2joFiuD4haiuU60KYpVmu41qKu7846Od68vYWQDiA7aWA4YO/wDMkOkEEjR02/3PqDFRxRH8NImKIUlsgI7olmrIb/colj1vexTjZcsKSUJ2Ar4l9IouIz0rOYDIAGSm+9387bQaSlwythrAI7ULUwLB3zN3mJIrdsukEwi2XmyqygkpYggnQGhHO0Uz0yjfN4gMC2pqYu+BKBSrMVAsbGh2pvekXNY7irc7D8SJK+4KAuVVJKjX75wzheHqPzioYoKSmgckhY+bVwTZhpFbjsQqSQEsXrVqu2x5RoOAz5cxTBRJVKDg0ZdQoDcbHYw6aWyF8h/BSQlIS5QtaVkMHypsCRaoBI8N4ouIcOEoPnKgr8yge8wc00vrtGh4G+RcqYXEtYAJuEJqlPNL15e1J8XZhMSgEslCaddTzYt0DRMFUmkXSKpE9QIQTVQAvobW1t6xacBmETcijmBvrXUcqPCuFwSSCt6oLNuzsPINFrgOFgKTMTyJB3jSTQqdmjn4cFCUlQYrD0vQljWgoK9YHw+WEA0Z1KIDMKmw5QSak5R/WPRKoIFERd0qK2s4rGcckn1IhiXMEKJAUsvTui3UxIoI16QxoP8A/Iuv8v8A5f6wlJk9mVJHykuNwTUg8ng5fOs/0/8AhMDCq/SASF50nPKWj+YLD1pmcQ2qS2HVQAhKx5SzaBYSewFAzefOsN4g/wAFelJnl2R+/CJy3oBLFoAl5FVBAcbhn8PCEcQATLP5UFgG+rbCHUTwUAOC9OjQkr5gDZ/KlDCTEeTJxO3KgpA8ODmXsQo9O5XziMxaUgl6c2jkzUpzFRAGUjxLAe8UhsLIw6HWT+cEKDliGY8g4pSCSpTLDV7tPMX8or5OK7+UXFtjtEMTx4OUpoWA7Ter+A8IAZpFS3ILB6V1/wAQAgus8xz0/eIYHjEmYpCc3eVTk7W6uPUQ1IUjtlynUVFT0DsMiaksw1hqhFWuSzG7xXfggi2rk3cklyfN4v8AFoCZik7B/wDq8V80ilrc9zvFiK9QaLPCIT+HBCEqnKJCc1WTVyQ7CpSxO/IwqqW5an6AVJ6NCQ4wBNQhNQBlSLC5NRsSfa0ZajpAyOL4ndCU0IZVj3nNjZiKRXzMqSmbKL1KVoUkZWoVIL3CmNG8SDFhOwSTLWpScjrS5SXygv3BmZ36vXlWnncRlolGSlNc5VmfSqcjddel2jn0990KjzFGYtRU4rX5pYYNQM9GtHQjMlj8ySCQDRSUhiAQWIeoIPjHRpghnicYoMGDh3Opq/2ILxFDL65Wq9Wcxc4vhYCVMT2jlWViW/lCnsbb3G8VOPQvuqIvU2oWtyrFpqxJAcOAZqbEDI/gz9P3i2n4lKJywk90ggtYl700Zoqs6QCWrTyAMQlkg9ASfYD1glG3Yx6cpE1BCge0CnExywRbsym3zMQb94jaHeFJVKyLBvTnenhWF5OLSgsUjKpGQtU1Yg9XaLfg+KCZYQpDg5gktV6N4Ai96xMrx2Ex3iOJR2YqBMUoFTHvFIBSUmrAOxdnY+c5yu2m51JKyrLlTQBTjTlc+8UquGjtKOSsihBomhLvs3pAJyllShnLJ+UClHYEty05xnGN9iQ9iXStacgSTUpGhc2L1o3n0hnhvGUgFCqKRbYtud6QqxU6mUQwL1uxck7u5jPTMSQtQs5rzFKCl46UtqRTdGom/ERICSK3HXRxycesDHxOuj/Mlx4Hfmzjz8Ml2xJAJtryixly5b5l5n0qakfzUp56iE4Lsls0kzjAWSonLQZQDc3Sp6Wq4O2kP4Xj4A0JCQS9Cato7PTzO0YM4hlrNgSWFdev1gi8UpKQAGCg9aggkseevrB6bDJm3HxVLK1gJIuQaXDBLDUMDU7c4BP+KEJUnJUF3D0BPWtK+fKMLJzlXdBJ2Dm1TQQVSKUNdm+6wYIeRp5/xC6k5QShIYjWgDV013hniXxCpPcS2Rixu5KWPOxPj0jFIm7kt+335Q8mdmGTKbe1aOLXeHjQZBJfEFJJIIB3bx101hxPF1KIICSRsDYtU+sVi5QILBmDOr+YXAb67wOSvIakVBtVnBDEeMOgsfzrUCUhgzqBOj3HL9I7/UCpASQQw+YAl+R+9IVxPEyoC2zCgbR9/wBojw+Z3jR9ebkEDTdQHjCp0Kwq8y/AsNPmNBTx9YVVNUgkOyrdHuPe0PKxCSMoo1i3K6tzbyEIlBrm18XHKGgbA4bElCkkGqVAjahf3i/4V8UGVNXMy5lLBckk1Ksx8NuginkyQFhSg6bty0feGpmESr+IAEpJIZN6DazPAxJmmxnxCFKzIzkkVcCwBc2IFvB4EvjqVAZpZCmrWgA28YzeJxGVwEgCwZ6NehPPyMLlRUEupgH8AYhQCzdDjUlIYAVoQ1uQIu1/CK7DLkJxCp5LsDRXeKVH83NQv4RlZyADQk8/rDeEwzIzly9ALOdfADzeJ9Ot7Gty64rxLNJMrO+cpWsFg6mYOdgCT4xksUqocXa/K0N4lXzGlxcWH2PSFMSxD17ob75284Ixx2RoxacpJUSBR6V0joWVJrHRpRFGq4VjJgQqpqQaNmWSagk1sxvziz/FBcialaAMh7poCl9Ta+3OKH4cxeXFS3LJBdWzBBGvSNLi5CUSZyy47cIKUquC7tSn2IzcalZa4M52SVLA0+9+X1gSk0PMepP7iOSCVBId7Dq9APOGkYYhRQtJzEgdC/PpGpKIYOc8wS6EKZLkOR0rvFxJky8iiogBKr5QTewfevTLEJWCTJm5knMQWG4s9PH/ABAETAHSoBs4JA2Bt0rENWthFxOWTN7ETEpWZRUrNUFSspMp6flCeuSukVHDApOda0hy2V27pLmuthTqIXxmPC1GYKLLta9LRZJxPcRmBJJF9ct/RvOE1VKuR9ji8VMQ+UsANQAC9aMCXu30jG4r/wDop3ube0aOZiVFBAJBzWItXd3blGcxkx1qPMxpGEY8ImR2GCQoEhwCHG8HmzBZIOV7OeVPQVhRK2Lx7n2iiT1Qe0RSGNniYpWCghXhDAlw+aULzDZQ80kQxOnZlAqLE3YDn9IEhQ184hMVEuO9gHVLkWTnzNctUvyFA2u8DnYdQQFVyl2Omxamh9xAVT8ooAYGicVMCXbT3h0CZZcJkdqopcgAFVNW05CIHhUxaiUIUuoJyh2e193B8YJhJmVTuz1a3JosJePmICEtlCiBnajJba+WMpymvhGzNTZZSShQKSDUEMQee0Tlzimxbf1iz45iO1mrWrL/AMQAKbARTKvQUjVbrcRJaySSd/ODSl1Dn9YAlQ1B+niIJLDwAMJVUvUN9GiKcSQG0jlL7tQ0BURXeACaUFXvEFoINrQSTMYEb/SDylsDUWt9IABoqHPpDsnEpCEoBOr0bpWE3GgYxDtGLwmrGnR6lJKiLu3uTAVS3CvCnVvpDeGm0zbP7UhOdqxNx6RFGghNRU3vHQxNlpJJzNyjyHuItMFw1Kpc2Y7ZUv6FvO0P8SmKXgpJUoHQDKQe7Qgly5psH95cNSZciaogKlqUEKoXAyuTQUABv0hzisuWvDpKB8qQFUdiWfKrd/N+kLJXQ+jOS1qTUFyC4L60I0qyq+Man4lIE9KhdQQoi7aaeFIyyrOdG8PsvFjOUsplzHunKT/SKDyN/eKZJoOIyZMuaFBIZ8yVZj3iwLZdq+u8UU9AzKy0SM7erE+UW342QsoCvmSAAopsWZi506m0Q4JhVTMRNQ7HvEksaZgSC9w7esYRlgm5dCM+ZBchiybn75Rd4PBkqQhRBPzlLghKWJ/LyBo72e8OY/gxQtMvtM6pj97UFWUVrUOS0eSuFT5a0gipExi4LskeNyac41Uk0mUSODT2ALZVKmCxsGtGOxMo51f1K943Qwy1oQhIYpWX/wCOYbXeLLD8HkIIUUmjk6gfoxglqKAqs+YCQTQBy8TkYRalBKQcxLDrH1OVwqQFFfZ1Pi9X8qCI4vh0qhQgFYtR3UbrU5rSybU1iF5CbqgwKX/TsNKp2Uta8uUhTqDOxUK0LB3fSkVeK4TIKlCstTuFJOeWBqMpGZnB19Is53D5iV5lKUkGjg3fxZuUCVMDsliOeupNesVnQ3RnMZgTKVlUQXDgpLgg29oTWi/KNp2kkkPKCnFC1RangffnBP8ASJM407mVJA0BMHqrsmjBqSRcO8eSgAXjVz/hVY+Y92lR0f8AaKvFcGWlTDva006xopJiqhHMdokhfdAu1oKnArJavOJqwbWNecMCvWoxBJu8PKwZOkQRgzrAIUO36coKJesHGEiQkkaQwAAqqNGrEJR3h4SzApkkm0IBaYkZoKgRP8MYN2JYNDAXflEFiHewMCmSaPCsBeTLzfKoBqsRt7x5iZKUiYxLgC9LnQdSYjNlwwsgyQCBQFi1VPeutREspMqEoSbrAOzE/SOiScIDUR0USaLAzT2a0Zi2YHK7A7k+UGxk4mWtDhWU+QpU76c4q0OCoNu4EEmTqGqe8KP8xs7U0L1erGMXH9xQJKaEDZyw6eVfu8NrBEpLkFypg9QKBrM5qdYXlSSQXLMgq8q2MMy10SggaHvbRoBHC4ghXIgtSo1LP9Kw9hVq7RakllXGV67c2qIrcUp1ZEpCGU5qav1p6Q6pQBUVCjAMmn5QB4HwiWuQRaHiKlmWVissqHMgZb7WIvqfG2xfFitcstVKZhpqSEmnt4RRCaFpQoPlzzBYJLkIJDvZiPIwZBSnEy0SySAkVJzFyd2HKFS2+47DYTHMSSSl1KP9yifvpD8zi4zMPU0rrT6x6hOHCmCVLUDWh7pa7N+0e4tOYg5ErayQGaj6DSlH1jFzUnwBIcbS5ytZvDoIBL4jMUrugAEgC29z96Qxh8LKIFMijcEFKudxX7MWOHw7EKSoWpag8oWSXQWU2KxBzZZlQqtDQNY010pFLiAEkirE/wCI2SuFoXUoSTrVXmBoOkL4z4aTRu7Tr5vUQ46kbBmbws8hgS9bmLXDzg7izuRtWkSPwtNNkgjcEjxbL9Yhhvh2e7fIRuCf/LxbwfYi1TiXIJyAWYk9X+94mMPIUCa1Na6vYmA4Xga0EFU6VTRRPsUxcpOHDZihRe6UktzcJERSXDLRSTOCJWB2a2dwaGm/ubwadwgEutlUFcpIFC7dTF5Ln4cVSk9WIf2giuIJuE9aCE9VLax0vcy8z4fQumVSLB2fyaAL+FHJCVKLCjpNzrQRrhjybJ9Q0Cm4mabFI9f8Rn+pXTFjH3MSfhDEaIB8R9Yir4VnNUoB2Kv0eNYrCTVXUT4mCI4fM1UAPExnqec4rZoWKMph/hMf/JN8Ej6n9IsJHw9h0flKv6lE+iWEaJOCAup+gb9Y9MhGgJ8445edN9hiU8rCSk/LKlp/4D6h4Y7Rth4ND5kpGnkT+sBVLRt6mM/WUubChQzVbwKYkKopKFf1AH3hpUtPMeP6xBSBufT3i1JdAVc7hGHU7yUPuKX6RV8X4PKaTLbKjOQGNa6Amt1PGmMvb78opuOIcyA9e1BodiI6tHUnlVhRTq+E0D5ZswDZgY6NEssfmHpHkH6jU9wMFLlfxZicrkOcurCrJ5trs8L4jDrQoZpS0h2csSKUQFVAvfn4Q1LdGJUssnvOTdgR9+Zi4xWNTmSlY7pUg0qGe5bk8d0pyUkl2Q3uUmIIZgDVLPTxNdKR7hpbZVUYZQKgfmcM/LN6QfjKwVpUAAAEkOGBIzMLFzakKKRUH5gFKAB3YbXZr8jHQUF4thiZhUAwZJdt7OR7xYcOyBaUrLd1JOoHcqWatfvWFOMqWFpL94JFtA5aLGb/AApQVLCkzeylqMwLU7qCM16Mc58olrYV0Sn4dCVpyELAJWS9HNSKN/LF2r4Zmy0lbS6AgqzMwZiXDggBtrG8UeCmqmhcxRJXZ7k91qeAHrF5JxmKMiYZ0oBOQup8pNG+XW8c+qpUkvvuUtx/hWCxJQlRS6ciRdJKyalRJFBVg2iRFsnCFIrJUOgBf+0kmJ8PKwhAT3TlT8xTbLS5Ji14emcaMlQ/pIEc2W72NIwKr8NLsUjoo1FNjAjwWUfl7n9ExqdHMaiXg5pPeSG2pEjw86hIHhF5PorAy8rhoQ38dWtCyvD5B7xy5pSKLfkJYfzz3jQz8IgVJHnCE0SgC7HbX/ES9Rrklwopl8YUKFC1eIA9FGEV8TKnyyVf9j51aL4lKqJToTyoHNzsIXUCYxerBcmLv3KL8RN0lJ6ZT9IkqTPXckchSL0SoMiQNYl+bFcISi2ZzDYKbao3LuYspHDaucyjzP6RaBI0HnE8+5aOfU8uU+NilADLwZ1p6mDplJH7xAzICtfP9Iw3fLKpIaKh/iIBcIGftWJZ1HlDwSHkMrmwELeB3ERLC5aDBATUrnAyoRHtUjV48M0GGohaBqXA1EQVSkx4JT2A9/2hN0IXzbRW8YAJknXtL6tSLmalIvFTxQOqT/8AYPcRt4km9T7P+hEZwnucqg2ncP8A+o9o6LBSFbiOhLyJ/L8Do+UcQcTSDMzd0B3BqA25BqGfWD4PHkhKbh/Hk3KG8PwieZB7kwKYjK6Uv3jVioG1zHnBPhqbnzzQUBNQHSoqO1FU/ePclqaaW7RmwnEpicqLFJYV0dwT97QSbKCZMop0WFeYcP6CLA8D7SkxCwAKZa19XvDWGmS8ORnSohCSCFoozdAH+vSJfkwTx5+g7KTiKVLKVAXSB5f5jZYPhAEqTNIK1LQhORgR3QGNKn5N4q/h3HYWZMMtUpRF0m6g2jbfpElY/tcWZQziWQkhQJdIAILACjqoenOKessXa4Q9tmP/ABjikIkyylCEqC2UEhQJp+Z+nvDXxLi14gFKcyUlLFCfkWXcFRyg0aFviHg6sRLShExCcpJ7xO1BY84usNJTlAKkOABQ5v0jy5+dBQjKPO+xTk72POG/Fi0IRKVLyFKUpClChYNQgt4Xi1TxueQ4WPKEkYd7FJ++seLwTlsorcgWpcGOV+Xm9nQs5e48ni883V9Yj+LmG6j5RWo4IkFylRO5UT9W9IZTJUkUQRClrN8S/wB+RZy9wrDUvvAwQ8BWpWqfpEVTDv8A9kj6xnjN8k2NivSCdlFd+INsyPFQgiUzT8rHoR+sD0p97BY8C2sQOJAteEkYeaQ7O/3rHKkTNoPSiuWPIZVjDa0Qzwt2ax+8ccw2iqiuAyGc3h1eJsDc5oSM6PM52p5QJBYfO1ogqZs8RA18I7MTDtdhZ6ZvhA1ViRSRyicpBPODL2C7A5C9I97PnDXYt+0BW+ggW4URCBtHk3r4WgS1mB5esWikwqlxXcUUD2Z2UfpDmU9PSKnjWHmLCBLZwSS56fpG3juK1N/mUyyK+Z849hYhf8nqI6OekFnINHLOAS1Xar611pCo4rJACswUkqyuKhCnYBYul6s48qPKSssxQq2qda6k9PKKXFyOwxCMSzSwCJgS5I+Y51BIqka112jvhoQlLGf8EGoSoOzilKGxg+d+kI4bGSpiQsKGVnFg3I7bQ0UqA7oHl/iOTyfF9KdJ7ARk4WSF5uyQ5eoSAf8AreJI4TIzZ0IyKIYkOKbFoGEKo9IOnMDd+YjCWSe0v5AfkymDAkxLsg/5fEj6mFErP2Yclz1Czj75Rjg+RhkyVbp/uTEBhioVSkuLEpPvHgmv+eag7hZPopxDUpUxh/GCv6kt7H6QKKigorpnDFCqO0R/Spx/a5ERJxCBoodVSz6uPaLpK1jbwV+oEcog/MPY+zxvCbfKsmiol8QmWPap8c3qCYN2806k+sOT8K47q1IO/fH6QjJkTgtLzsyAoFQE05soPeAB1Z46o6MJcOhUTWiYDVNegPtbpAlSszgpIOrAg+kZrgWMmlC1SWymYtZShlNnOYllEqZyRXaLORxqYB3koUeaUpPmBG2p4zi2osA54dX55g8TE5eCIqJsx+sSl/EgbvII6E/Qw+nES1h616epv6xz6nqx+JhQOVnF1E+UemaTQvEuyRotQ8X/APTxI4ZWiwf6k/oRHI0r5CgRSSQHA3JLAC7nlApawau6d2NejiGRKmbJLc1D6GPZkghiaON71I935xvo6UJwm+0r+3YhRRjxBG8EWgff+Ij2aef34RyuS5YHrjaPCvaJhIEetE+oikDd47s81zBCRA1rh+sWjybKAFDCyiBrEpiCbmAlIHWCM77AkqZAFTjHTZ4EJTMUY1VsHIZzq5R5FbnO59Y9i8PmKx8yMosLFjlffoRp5Qv2qk5nRmCgQWUuqSGIyqLANoIq5fxCcrKl0LnMCWfVmDC3pDCOIE1BPn9vHu4LmjWkM4eXLJyoQEP+VgK8wa6RayFFJykX56xUnFKGxArUBiNgN45PESbEBOrOMvrWujREtJS6LWKLdSlAs7deu8dMxBF6+Y/aKrEYqYWIWCeY16gD2icniajRSfWjNu0YS8aL6QOMGWScSlz8ydNTDKZr/m9CPPeKpVQWdr1FKtr++kQlzyNHbbXx5xyy8RJ3ExlBouUSxrQeIgiQBfzBP0iqk8ROqS3m3iIcTiUG9/WM3pyjyQPiam2bwUHj1Yp3VqQTTun6WMK0NvT9IiQd29IhQS4dBYCfh8amsvElY2Jyn6gxPA47FAtMUk6MpQBL0ZjfygiM2/tB0TlBiagMWMbrUmvZioPLkCWSiVKQAH+UJFy5oBRzWJzZKj80gH/j+0VOJNSooFSe8H9WrCs/EzhWWH/pWU+yhBqpz1HJOrf+7J4LGfweWs0lrQd0qPsXgSeDTUl0zV9FJf1eKeb8QYlFD2g6kqH/AGB94mn4umtVwd8qT6FP1ivS162dr8haL1EieLhJ6Zh7iDokTNj7xnZfxlNB/Kof0tFjhPjFKvmOQ/0/YjKfjavLX4HZbpChv6wojGTFTZiV2ATk2YCvi6hBpfHgod1QPRogeIB3eu7nX/AjGP8AzUk73VcDsioKjwCILxj/AJlA9En3ECl4yY7KTLUNw6T5V94wxtbE0FIPOOzR6rGJ1T6wP8SnciMHCXsMl+MA0gK8bs0RmTEHWATJaYaj8h5M8m4s7iFVzyecTUkcoCpPONoxSFYMneBKPSCKTziGURplQAiuOgjCOh5MdGWlKUlOY5agsQds1Gs4c23EOYSTm7yTlexFjpbr4x6nAS0pAKxqGKXUToX8tRBOEy5gWxOUAUIqC+pBpp+8fQZouD6GUTVhs4JAuUhw23L2hidIQQ4Yp5Ebu3WLCVI/NlB5oo//ABJt4x5Ow0td0gHm6VerP6wrt2b9CuCGYEMBltu1GcCnlDX4Q7Dl+kCnIUkZdGfvOPUW8oKjF6lBB65gfEVhSixpolMUUgMWYVFawsqa70rsDudLQ4vEoUbpe1D+sIzQHp6W8IzlstydSW2waU4ufT6iCFROjh6jevi0CkT0Gj13cQymU7EHnd/aOV6qT3Oa7CDEAWChyd/eCoxKhZXgWY/WBrSeXjAyg61iFi0IskYoWUnxFRBsgulTRWyhz/b0g6SWcMRGEqXADhChzhWdhgS4dCv5k69RY+MeJnbOPGCIxR1Y/esJN9AQdY0Ssa3QfKoPpA19kqikMead+dvIw0mck7iJAJ0P35RDcl1+AKad8Oy1VSVDleBn4dl6KIPR4vTI/wB0REr/AHDzg/Wai2thRVSuCpGoPOqT6GG5cgClfOGlSDA1IO/rEz1pT5YEOyTtHrjaBTQqIpeMq7sLDKy7RHLHAc4CovE+ouhsHMS3WA5jd4ISOcDURFLUkIgxP2Y8VKIiRUmImafsRqrYEMogaiI9mPA1IJi/TXYzwzI6Idmfto6CkMqZU1RWQSWAP/mGcJLAIId+p/WOjo9hiQdONmAsFEfZgOMx0wMy1VVWpOmxjo6CPINuguFxiylJKtBs3laLvDqOZFbgnydo6OjRGkGTxMlKj3gDQ9dr+MZ7FqKJhCSQHGr+8dHRPKK1PhH8MXDmHMHeOjo8rU7MUWWURyhHkdHFFvIZ4YkLAx0dG8SAQVEsSGNI6OiuwIpF+o+kSI946Oi4PcYV2iUlT3j2Oi9VLEuXBCcWtAxMO8dHRyLgkmDHikDaOjozmlQIiEwGYI6OjnQAREVG0eR0dC4AibRE2jo6LgAKYYETHR0UhnZRHR0dGds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MTEhUTExQVFhUWFxgYGRgYGBkXGhcYFxgcGhgXGBwaHCggGhwlHBcYITEhJSkrLi4uFx8zODMsNygtLisBCgoKDg0OGxAQGywkICQsLCwsLCwsLCwsLCwsLCwsLCwsLCwsLCwsLCwsLCwsLCwsLCwsLCwsLCwsLCwsLCwsLP/AABEIAMMBAwMBIgACEQEDEQH/xAAbAAACAwEBAQAAAAAAAAAAAAADBAIFBgABB//EAD0QAAECBAQDBgQEBQUAAwEAAAECEQADITEEEkFRBWFxEyKBkaGxBjLB8BRC0eEjUnKS8RVigqKyQ3PTM//EABoBAAMBAQEBAAAAAAAAAAAAAAABAgMEBQb/xAAqEQACAgEEAQIFBQEAAAAAAAAAAQIREgMhMUEEE1EyYXGBkRQiobHwI//aAAwDAQACEQMRAD8AyuJTlJV0A8oNJVRq1OntEcNlUADMSNwbReSUoRlKSMqs3fp+UVKYJzUULEHgeFEjvFnuLloscNgZSDmAPQgF+fKKfEYw9mZiCpkrCVMpIJUsEhwQXoDpeKz/AFWel82booZT4EAHeIjJzVotNGlxOJGcEnsiLcx4W6GDYfESh3iQ51oX+9ozAx4WlykuGsf8+0WInpCAoMhBVlBUDmoASTyqPPWG49WBbYlUu6RU+DfSKxSzV7B/unhE5WOC1pRmSsF+T5Q7VGv0h5c1K0mX2KArVSVAZR5A71etYSjXImJ4WyiqjFjpzB8QQYc4WmXMTnTbMaXNCznqxhScVyyZRUElYZbj5gCoopqU94035QuoypSkSETARLSlwAS8ypUoqYEuS4FhTWsZqdkmoTLb8v1eIqnJ2bk0VkufmplI2q56EsIZ/FKAf5hsdG25RpGNqy7DpyXHrEkn+VjTrCpxgVoOl/SCImJoEUPQ+TWisBWhiYsM2sV82Tq7jnDqJYU9SCNCR6PBUygqh8i30iV+1hyJGeAGuT4QSUoMc3KGFYarN6xH8D3SQWrqXs9Yd2FMSWgEuLfXzaOmMA6j5fpBFYWY1xyiK8OprHz+94dioVUJeWpqbQAsBmAN79YPiMIoCgDmpGvtATJULgsKn712jRfUli6yLvcFusBURrBcTIW5YEMWtARhSznZ4ewiBU1hDGGmGr68/ePMPhnANwXubxFYCGL1/wBtel4TaKSYLE7+ELLSN6w3OmCZoRzvbkB1gCJA5vzCqwrHixNSYgw1LCHVSnLMG6v9ftoMZY2c9KQZCxK9OGSo0UfLm28SlZBo45gfpDmHl1c+UCVRTJA2dnh8jPP4Zsgf2/vHQT8PHQAJmehElkBPbOVKzH8oNEgHU1JptW8U/GeMzFpTLIKWTZsorUkJFnGW12jzHAJmZ1y1IKgSwdlA3IqQb6GF+MSVK/jghIVYigUUPVNdA0c15PcTdj/AMSOwUJmZs6fGndSNy6iK7xcjDKSB2ncRZ69WpXzjMcTlLRlQt3Qe8m3e/VjFzgMRMnDKpSsoJUUp+VyB8x1oB0fnC+FNgnQ5iMUnOtKSAiqwVGqQlCjlcanfVxFXh8e6AB3iSUilO93lKNamgADRbccwMtMhDLSqap1Lqp0pI7ss/wAyncknRg93zRwplUq6xTUMaPygjT37EbDBYSWkpWoHMzESjQd3vKJL1D2FOkI47iIExTyklDZQDX+GLA+mu2kR4CmblUtMyySWI7rj8oa3+ImFmZMIWLsMuxLFhsHp5wpN2PkbTLXNzrK8ve7hUAAcoPdzGxJeguwiK5qwoKCyCGKiA6hl2pTU+MIFISErEx1gk2+UpLjxN3b2j2VnCXABTV61Adyo6mpFTBSBIte27WYkhsyyVA/zNewAdzo0XmHklL5gKp06+lhaMTjJM6StExCVZEqJHgapPI+sbmQsrQkpZlVuLFufWOlcFX0T/wBPTcHw+sNIligI8oXRmCmOVi5+ban1hgsauBegfWE/qCR5MRKCgCouzh+V6+I84jj+JITTUEUpQW06xQcf/E9ugyO8EgApU2QFRNSLnmdm6RORxczSZMyVLE0fmSCAAkgEhiQSCzfRobgubBP5FynHDMB/MHB33+nrFRxH4xloXMQEKUUOFMLkKCSByqalrDeHMZiUhJmUARmUKMAEvQ3ozxicDwxUztMxICkmYCwdTksDqASknR2gUUNtmxPHArDrmyChRSHZRs1SC1qPBDxkGTLnSxmllio2KEMyi2pBo3WMlM4YrD4Y5K/iAAoqcFPdJCQ3VQqNRAcN25lypCu5LmUIaqgC6io3Se6CKNWFgibZoOG/EUuYrEKclMkFaWZOZATXW+ZKqtZSYqcd8bpVLmhAmBRLIBIDJIuSnVJ9xWE18EOHWkBRIm5kKB/lo4684ak8ElTJZzJIUnMlNdEuzsGOlYdRDcsv9eH4KWsqV2kxkDL8yMhGdZJFdABrmejVZxnFkhCpjA5UKYkO5LBIuKFRS/KMmjhqwmaAtKUy9ncEXUNgKF9gYseJBacMiXUkjv2OY0UdKd6BpMqDp3IvsHjUqlpzAKUMrtQOzEpGgjwz0OQpLFyfBgB7CEOESUpZCu7N/lLUB2cWhrFy0uaWYOwfVzblCxVis8RiilywKRYGralxY+MUXCuNlUxaJney5mUQ7gHUbh4tLOBT+1+o7tDGc4DKHaTFsxBZKRoHI25Q0kI08uckmyGAFhv4V9bRCfiKpADByP7QbQsVcvb9IIiaWDtq3KpFPCFVDIZ++i4cmz1LUA3gc2eQQzZbV1J97RZCUUp7RBAmIdVWbK35S75vm6cooMXxMqXXKoHKpQDEywfmctWpcm76tE+oLgtkpmEOzPuwLaUJ2joFiuD4haiuU60KYpVmu41qKu7846Od68vYWQDiA7aWA4YO/wDMkOkEEjR02/3PqDFRxRH8NImKIUlsgI7olmrIb/colj1vexTjZcsKSUJ2Ar4l9IouIz0rOYDIAGSm+9387bQaSlwythrAI7ULUwLB3zN3mJIrdsukEwi2XmyqygkpYggnQGhHO0Uz0yjfN4gMC2pqYu+BKBSrMVAsbGh2pvekXNY7irc7D8SJK+4KAuVVJKjX75wzheHqPzioYoKSmgckhY+bVwTZhpFbjsQqSQEsXrVqu2x5RoOAz5cxTBRJVKDg0ZdQoDcbHYw6aWyF8h/BSQlIS5QtaVkMHypsCRaoBI8N4ouIcOEoPnKgr8yge8wc00vrtGh4G+RcqYXEtYAJuEJqlPNL15e1J8XZhMSgEslCaddTzYt0DRMFUmkXSKpE9QIQTVQAvobW1t6xacBmETcijmBvrXUcqPCuFwSSCt6oLNuzsPINFrgOFgKTMTyJB3jSTQqdmjn4cFCUlQYrD0vQljWgoK9YHw+WEA0Z1KIDMKmw5QSak5R/WPRKoIFERd0qK2s4rGcckn1IhiXMEKJAUsvTui3UxIoI16QxoP8A/Iuv8v8A5f6wlJk9mVJHykuNwTUg8ng5fOs/0/8AhMDCq/SASF50nPKWj+YLD1pmcQ2qS2HVQAhKx5SzaBYSewFAzefOsN4g/wAFelJnl2R+/CJy3oBLFoAl5FVBAcbhn8PCEcQATLP5UFgG+rbCHUTwUAOC9OjQkr5gDZ/KlDCTEeTJxO3KgpA8ODmXsQo9O5XziMxaUgl6c2jkzUpzFRAGUjxLAe8UhsLIw6HWT+cEKDliGY8g4pSCSpTLDV7tPMX8or5OK7+UXFtjtEMTx4OUpoWA7Ter+A8IAZpFS3ILB6V1/wAQAgus8xz0/eIYHjEmYpCc3eVTk7W6uPUQ1IUjtlynUVFT0DsMiaksw1hqhFWuSzG7xXfggi2rk3cklyfN4v8AFoCZik7B/wDq8V80ilrc9zvFiK9QaLPCIT+HBCEqnKJCc1WTVyQ7CpSxO/IwqqW5an6AVJ6NCQ4wBNQhNQBlSLC5NRsSfa0ZajpAyOL4ndCU0IZVj3nNjZiKRXzMqSmbKL1KVoUkZWoVIL3CmNG8SDFhOwSTLWpScjrS5SXygv3BmZ36vXlWnncRlolGSlNc5VmfSqcjddel2jn0990KjzFGYtRU4rX5pYYNQM9GtHQjMlj8ySCQDRSUhiAQWIeoIPjHRpghnicYoMGDh3Opq/2ILxFDL65Wq9Wcxc4vhYCVMT2jlWViW/lCnsbb3G8VOPQvuqIvU2oWtyrFpqxJAcOAZqbEDI/gz9P3i2n4lKJywk90ggtYl700Zoqs6QCWrTyAMQlkg9ASfYD1glG3Yx6cpE1BCge0CnExywRbsym3zMQb94jaHeFJVKyLBvTnenhWF5OLSgsUjKpGQtU1Yg9XaLfg+KCZYQpDg5gktV6N4Ai96xMrx2Ex3iOJR2YqBMUoFTHvFIBSUmrAOxdnY+c5yu2m51JKyrLlTQBTjTlc+8UquGjtKOSsihBomhLvs3pAJyllShnLJ+UClHYEty05xnGN9iQ9iXStacgSTUpGhc2L1o3n0hnhvGUgFCqKRbYtud6QqxU6mUQwL1uxck7u5jPTMSQtQs5rzFKCl46UtqRTdGom/ERICSK3HXRxycesDHxOuj/Mlx4Hfmzjz8Ml2xJAJtryixly5b5l5n0qakfzUp56iE4Lsls0kzjAWSonLQZQDc3Sp6Wq4O2kP4Xj4A0JCQS9Cato7PTzO0YM4hlrNgSWFdev1gi8UpKQAGCg9aggkseevrB6bDJm3HxVLK1gJIuQaXDBLDUMDU7c4BP+KEJUnJUF3D0BPWtK+fKMLJzlXdBJ2Dm1TQQVSKUNdm+6wYIeRp5/xC6k5QShIYjWgDV013hniXxCpPcS2Rixu5KWPOxPj0jFIm7kt+335Q8mdmGTKbe1aOLXeHjQZBJfEFJJIIB3bx101hxPF1KIICSRsDYtU+sVi5QILBmDOr+YXAb67wOSvIakVBtVnBDEeMOgsfzrUCUhgzqBOj3HL9I7/UCpASQQw+YAl+R+9IVxPEyoC2zCgbR9/wBojw+Z3jR9ebkEDTdQHjCp0Kwq8y/AsNPmNBTx9YVVNUgkOyrdHuPe0PKxCSMoo1i3K6tzbyEIlBrm18XHKGgbA4bElCkkGqVAjahf3i/4V8UGVNXMy5lLBckk1Ksx8NuginkyQFhSg6bty0feGpmESr+IAEpJIZN6DazPAxJmmxnxCFKzIzkkVcCwBc2IFvB4EvjqVAZpZCmrWgA28YzeJxGVwEgCwZ6NehPPyMLlRUEupgH8AYhQCzdDjUlIYAVoQ1uQIu1/CK7DLkJxCp5LsDRXeKVH83NQv4RlZyADQk8/rDeEwzIzly9ALOdfADzeJ9Ot7Gty64rxLNJMrO+cpWsFg6mYOdgCT4xksUqocXa/K0N4lXzGlxcWH2PSFMSxD17ob75284Ixx2RoxacpJUSBR6V0joWVJrHRpRFGq4VjJgQqpqQaNmWSagk1sxvziz/FBcialaAMh7poCl9Ta+3OKH4cxeXFS3LJBdWzBBGvSNLi5CUSZyy47cIKUquC7tSn2IzcalZa4M52SVLA0+9+X1gSk0PMepP7iOSCVBId7Dq9APOGkYYhRQtJzEgdC/PpGpKIYOc8wS6EKZLkOR0rvFxJky8iiogBKr5QTewfevTLEJWCTJm5knMQWG4s9PH/ABAETAHSoBs4JA2Bt0rENWthFxOWTN7ETEpWZRUrNUFSspMp6flCeuSukVHDApOda0hy2V27pLmuthTqIXxmPC1GYKLLta9LRZJxPcRmBJJF9ct/RvOE1VKuR9ji8VMQ+UsANQAC9aMCXu30jG4r/wDop3ube0aOZiVFBAJBzWItXd3blGcxkx1qPMxpGEY8ImR2GCQoEhwCHG8HmzBZIOV7OeVPQVhRK2Lx7n2iiT1Qe0RSGNniYpWCghXhDAlw+aULzDZQ80kQxOnZlAqLE3YDn9IEhQ184hMVEuO9gHVLkWTnzNctUvyFA2u8DnYdQQFVyl2Omxamh9xAVT8ooAYGicVMCXbT3h0CZZcJkdqopcgAFVNW05CIHhUxaiUIUuoJyh2e193B8YJhJmVTuz1a3JosJePmICEtlCiBnajJba+WMpymvhGzNTZZSShQKSDUEMQee0Tlzimxbf1iz45iO1mrWrL/AMQAKbARTKvQUjVbrcRJaySSd/ODSl1Dn9YAlQ1B+niIJLDwAMJVUvUN9GiKcSQG0jlL7tQ0BURXeACaUFXvEFoINrQSTMYEb/SDylsDUWt9IABoqHPpDsnEpCEoBOr0bpWE3GgYxDtGLwmrGnR6lJKiLu3uTAVS3CvCnVvpDeGm0zbP7UhOdqxNx6RFGghNRU3vHQxNlpJJzNyjyHuItMFw1Kpc2Y7ZUv6FvO0P8SmKXgpJUoHQDKQe7Qgly5psH95cNSZciaogKlqUEKoXAyuTQUABv0hzisuWvDpKB8qQFUdiWfKrd/N+kLJXQ+jOS1qTUFyC4L60I0qyq+Man4lIE9KhdQQoi7aaeFIyyrOdG8PsvFjOUsplzHunKT/SKDyN/eKZJoOIyZMuaFBIZ8yVZj3iwLZdq+u8UU9AzKy0SM7erE+UW342QsoCvmSAAopsWZi506m0Q4JhVTMRNQ7HvEksaZgSC9w7esYRlgm5dCM+ZBchiybn75Rd4PBkqQhRBPzlLghKWJ/LyBo72e8OY/gxQtMvtM6pj97UFWUVrUOS0eSuFT5a0gipExi4LskeNyac41Uk0mUSODT2ALZVKmCxsGtGOxMo51f1K943Qwy1oQhIYpWX/wCOYbXeLLD8HkIIUUmjk6gfoxglqKAqs+YCQTQBy8TkYRalBKQcxLDrH1OVwqQFFfZ1Pi9X8qCI4vh0qhQgFYtR3UbrU5rSybU1iF5CbqgwKX/TsNKp2Uta8uUhTqDOxUK0LB3fSkVeK4TIKlCstTuFJOeWBqMpGZnB19Is53D5iV5lKUkGjg3fxZuUCVMDsliOeupNesVnQ3RnMZgTKVlUQXDgpLgg29oTWi/KNp2kkkPKCnFC1RangffnBP8ASJM407mVJA0BMHqrsmjBqSRcO8eSgAXjVz/hVY+Y92lR0f8AaKvFcGWlTDva006xopJiqhHMdokhfdAu1oKnArJavOJqwbWNecMCvWoxBJu8PKwZOkQRgzrAIUO36coKJesHGEiQkkaQwAAqqNGrEJR3h4SzApkkm0IBaYkZoKgRP8MYN2JYNDAXflEFiHewMCmSaPCsBeTLzfKoBqsRt7x5iZKUiYxLgC9LnQdSYjNlwwsgyQCBQFi1VPeutREspMqEoSbrAOzE/SOiScIDUR0USaLAzT2a0Zi2YHK7A7k+UGxk4mWtDhWU+QpU76c4q0OCoNu4EEmTqGqe8KP8xs7U0L1erGMXH9xQJKaEDZyw6eVfu8NrBEpLkFypg9QKBrM5qdYXlSSQXLMgq8q2MMy10SggaHvbRoBHC4ghXIgtSo1LP9Kw9hVq7RakllXGV67c2qIrcUp1ZEpCGU5qav1p6Q6pQBUVCjAMmn5QB4HwiWuQRaHiKlmWVissqHMgZb7WIvqfG2xfFitcstVKZhpqSEmnt4RRCaFpQoPlzzBYJLkIJDvZiPIwZBSnEy0SySAkVJzFyd2HKFS2+47DYTHMSSSl1KP9yifvpD8zi4zMPU0rrT6x6hOHCmCVLUDWh7pa7N+0e4tOYg5ErayQGaj6DSlH1jFzUnwBIcbS5ytZvDoIBL4jMUrugAEgC29z96Qxh8LKIFMijcEFKudxX7MWOHw7EKSoWpag8oWSXQWU2KxBzZZlQqtDQNY010pFLiAEkirE/wCI2SuFoXUoSTrVXmBoOkL4z4aTRu7Tr5vUQ46kbBmbws8hgS9bmLXDzg7izuRtWkSPwtNNkgjcEjxbL9Yhhvh2e7fIRuCf/LxbwfYi1TiXIJyAWYk9X+94mMPIUCa1Na6vYmA4Xga0EFU6VTRRPsUxcpOHDZihRe6UktzcJERSXDLRSTOCJWB2a2dwaGm/ubwadwgEutlUFcpIFC7dTF5Ln4cVSk9WIf2giuIJuE9aCE9VLax0vcy8z4fQumVSLB2fyaAL+FHJCVKLCjpNzrQRrhjybJ9Q0Cm4mabFI9f8Rn+pXTFjH3MSfhDEaIB8R9Yir4VnNUoB2Kv0eNYrCTVXUT4mCI4fM1UAPExnqec4rZoWKMph/hMf/JN8Ej6n9IsJHw9h0flKv6lE+iWEaJOCAup+gb9Y9MhGgJ8445edN9hiU8rCSk/LKlp/4D6h4Y7Rth4ND5kpGnkT+sBVLRt6mM/WUubChQzVbwKYkKopKFf1AH3hpUtPMeP6xBSBufT3i1JdAVc7hGHU7yUPuKX6RV8X4PKaTLbKjOQGNa6Amt1PGmMvb78opuOIcyA9e1BodiI6tHUnlVhRTq+E0D5ZswDZgY6NEssfmHpHkH6jU9wMFLlfxZicrkOcurCrJ5trs8L4jDrQoZpS0h2csSKUQFVAvfn4Q1LdGJUssnvOTdgR9+Zi4xWNTmSlY7pUg0qGe5bk8d0pyUkl2Q3uUmIIZgDVLPTxNdKR7hpbZVUYZQKgfmcM/LN6QfjKwVpUAAAEkOGBIzMLFzakKKRUH5gFKAB3YbXZr8jHQUF4thiZhUAwZJdt7OR7xYcOyBaUrLd1JOoHcqWatfvWFOMqWFpL94JFtA5aLGb/AApQVLCkzeylqMwLU7qCM16Mc58olrYV0Sn4dCVpyELAJWS9HNSKN/LF2r4Zmy0lbS6AgqzMwZiXDggBtrG8UeCmqmhcxRJXZ7k91qeAHrF5JxmKMiYZ0oBOQup8pNG+XW8c+qpUkvvuUtx/hWCxJQlRS6ciRdJKyalRJFBVg2iRFsnCFIrJUOgBf+0kmJ8PKwhAT3TlT8xTbLS5Ji14emcaMlQ/pIEc2W72NIwKr8NLsUjoo1FNjAjwWUfl7n9ExqdHMaiXg5pPeSG2pEjw86hIHhF5PorAy8rhoQ38dWtCyvD5B7xy5pSKLfkJYfzz3jQz8IgVJHnCE0SgC7HbX/ES9Rrklwopl8YUKFC1eIA9FGEV8TKnyyVf9j51aL4lKqJToTyoHNzsIXUCYxerBcmLv3KL8RN0lJ6ZT9IkqTPXckchSL0SoMiQNYl+bFcISi2ZzDYKbao3LuYspHDaucyjzP6RaBI0HnE8+5aOfU8uU+NilADLwZ1p6mDplJH7xAzICtfP9Iw3fLKpIaKh/iIBcIGftWJZ1HlDwSHkMrmwELeB3ERLC5aDBATUrnAyoRHtUjV48M0GGohaBqXA1EQVSkx4JT2A9/2hN0IXzbRW8YAJknXtL6tSLmalIvFTxQOqT/8AYPcRt4km9T7P+hEZwnucqg2ncP8A+o9o6LBSFbiOhLyJ/L8Do+UcQcTSDMzd0B3BqA25BqGfWD4PHkhKbh/Hk3KG8PwieZB7kwKYjK6Uv3jVioG1zHnBPhqbnzzQUBNQHSoqO1FU/ePclqaaW7RmwnEpicqLFJYV0dwT97QSbKCZMop0WFeYcP6CLA8D7SkxCwAKZa19XvDWGmS8ORnSohCSCFoozdAH+vSJfkwTx5+g7KTiKVLKVAXSB5f5jZYPhAEqTNIK1LQhORgR3QGNKn5N4q/h3HYWZMMtUpRF0m6g2jbfpElY/tcWZQziWQkhQJdIAILACjqoenOKessXa4Q9tmP/ABjikIkyylCEqC2UEhQJp+Z+nvDXxLi14gFKcyUlLFCfkWXcFRyg0aFviHg6sRLShExCcpJ7xO1BY84usNJTlAKkOABQ5v0jy5+dBQjKPO+xTk72POG/Fi0IRKVLyFKUpClChYNQgt4Xi1TxueQ4WPKEkYd7FJ++seLwTlsorcgWpcGOV+Xm9nQs5e48ni883V9Yj+LmG6j5RWo4IkFylRO5UT9W9IZTJUkUQRClrN8S/wB+RZy9wrDUvvAwQ8BWpWqfpEVTDv8A9kj6xnjN8k2NivSCdlFd+INsyPFQgiUzT8rHoR+sD0p97BY8C2sQOJAteEkYeaQ7O/3rHKkTNoPSiuWPIZVjDa0Qzwt2ax+8ccw2iqiuAyGc3h1eJsDc5oSM6PM52p5QJBYfO1ogqZs8RA18I7MTDtdhZ6ZvhA1ViRSRyicpBPODL2C7A5C9I97PnDXYt+0BW+ggW4URCBtHk3r4WgS1mB5esWikwqlxXcUUD2Z2UfpDmU9PSKnjWHmLCBLZwSS56fpG3juK1N/mUyyK+Z849hYhf8nqI6OekFnINHLOAS1Xar611pCo4rJACswUkqyuKhCnYBYul6s48qPKSssxQq2qda6k9PKKXFyOwxCMSzSwCJgS5I+Y51BIqka112jvhoQlLGf8EGoSoOzilKGxg+d+kI4bGSpiQsKGVnFg3I7bQ0UqA7oHl/iOTyfF9KdJ7ARk4WSF5uyQ5eoSAf8AreJI4TIzZ0IyKIYkOKbFoGEKo9IOnMDd+YjCWSe0v5AfkymDAkxLsg/5fEj6mFErP2Yclz1Czj75Rjg+RhkyVbp/uTEBhioVSkuLEpPvHgmv+eag7hZPopxDUpUxh/GCv6kt7H6QKKigorpnDFCqO0R/Spx/a5ERJxCBoodVSz6uPaLpK1jbwV+oEcog/MPY+zxvCbfKsmiol8QmWPap8c3qCYN2806k+sOT8K47q1IO/fH6QjJkTgtLzsyAoFQE05soPeAB1Z46o6MJcOhUTWiYDVNegPtbpAlSszgpIOrAg+kZrgWMmlC1SWymYtZShlNnOYllEqZyRXaLORxqYB3koUeaUpPmBG2p4zi2osA54dX55g8TE5eCIqJsx+sSl/EgbvII6E/Qw+nES1h616epv6xz6nqx+JhQOVnF1E+UemaTQvEuyRotQ8X/APTxI4ZWiwf6k/oRHI0r5CgRSSQHA3JLAC7nlApawau6d2NejiGRKmbJLc1D6GPZkghiaON71I935xvo6UJwm+0r+3YhRRjxBG8EWgff+Ij2aef34RyuS5YHrjaPCvaJhIEetE+oikDd47s81zBCRA1rh+sWjybKAFDCyiBrEpiCbmAlIHWCM77AkqZAFTjHTZ4EJTMUY1VsHIZzq5R5FbnO59Y9i8PmKx8yMosLFjlffoRp5Qv2qk5nRmCgQWUuqSGIyqLANoIq5fxCcrKl0LnMCWfVmDC3pDCOIE1BPn9vHu4LmjWkM4eXLJyoQEP+VgK8wa6RayFFJykX56xUnFKGxArUBiNgN45PESbEBOrOMvrWujREtJS6LWKLdSlAs7deu8dMxBF6+Y/aKrEYqYWIWCeY16gD2icniajRSfWjNu0YS8aL6QOMGWScSlz8ydNTDKZr/m9CPPeKpVQWdr1FKtr++kQlzyNHbbXx5xyy8RJ3ExlBouUSxrQeIgiQBfzBP0iqk8ROqS3m3iIcTiUG9/WM3pyjyQPiam2bwUHj1Yp3VqQTTun6WMK0NvT9IiQd29IhQS4dBYCfh8amsvElY2Jyn6gxPA47FAtMUk6MpQBL0ZjfygiM2/tB0TlBiagMWMbrUmvZioPLkCWSiVKQAH+UJFy5oBRzWJzZKj80gH/j+0VOJNSooFSe8H9WrCs/EzhWWH/pWU+yhBqpz1HJOrf+7J4LGfweWs0lrQd0qPsXgSeDTUl0zV9FJf1eKeb8QYlFD2g6kqH/AGB94mn4umtVwd8qT6FP1ivS162dr8haL1EieLhJ6Zh7iDokTNj7xnZfxlNB/Kof0tFjhPjFKvmOQ/0/YjKfjavLX4HZbpChv6wojGTFTZiV2ATk2YCvi6hBpfHgod1QPRogeIB3eu7nX/AjGP8AzUk73VcDsioKjwCILxj/AJlA9En3ECl4yY7KTLUNw6T5V94wxtbE0FIPOOzR6rGJ1T6wP8SnciMHCXsMl+MA0gK8bs0RmTEHWATJaYaj8h5M8m4s7iFVzyecTUkcoCpPONoxSFYMneBKPSCKTziGURplQAiuOgjCOh5MdGWlKUlOY5agsQds1Gs4c23EOYSTm7yTlexFjpbr4x6nAS0pAKxqGKXUToX8tRBOEy5gWxOUAUIqC+pBpp+8fQZouD6GUTVhs4JAuUhw23L2hidIQQ4Yp5Ebu3WLCVI/NlB5oo//ABJt4x5Ow0td0gHm6VerP6wrt2b9CuCGYEMBltu1GcCnlDX4Q7Dl+kCnIUkZdGfvOPUW8oKjF6lBB65gfEVhSixpolMUUgMWYVFawsqa70rsDudLQ4vEoUbpe1D+sIzQHp6W8IzlstydSW2waU4ufT6iCFROjh6jevi0CkT0Gj13cQymU7EHnd/aOV6qT3Oa7CDEAWChyd/eCoxKhZXgWY/WBrSeXjAyg61iFi0IskYoWUnxFRBsgulTRWyhz/b0g6SWcMRGEqXADhChzhWdhgS4dCv5k69RY+MeJnbOPGCIxR1Y/esJN9AQdY0Ssa3QfKoPpA19kqikMead+dvIw0mck7iJAJ0P35RDcl1+AKad8Oy1VSVDleBn4dl6KIPR4vTI/wB0REr/AHDzg/Wai2thRVSuCpGoPOqT6GG5cgClfOGlSDA1IO/rEz1pT5YEOyTtHrjaBTQqIpeMq7sLDKy7RHLHAc4CovE+ouhsHMS3WA5jd4ISOcDURFLUkIgxP2Y8VKIiRUmImafsRqrYEMogaiI9mPA1IJi/TXYzwzI6Idmfto6CkMqZU1RWQSWAP/mGcJLAIId+p/WOjo9hiQdONmAsFEfZgOMx0wMy1VVWpOmxjo6CPINuguFxiylJKtBs3laLvDqOZFbgnydo6OjRGkGTxMlKj3gDQ9dr+MZ7FqKJhCSQHGr+8dHRPKK1PhH8MXDmHMHeOjo8rU7MUWWURyhHkdHFFvIZ4YkLAx0dG8SAQVEsSGNI6OiuwIpF+o+kSI946Oi4PcYV2iUlT3j2Oi9VLEuXBCcWtAxMO8dHRyLgkmDHikDaOjozmlQIiEwGYI6OjnQAREVG0eR0dC4AibRE2jo6LgAKYYETHR0UhnZRHR0dGds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images.eldiario.es/desalambre/inmigrantes_EDIIMA20141022_0486_16.jpg"/>
          <p:cNvPicPr>
            <a:picLocks noChangeAspect="1" noChangeArrowheads="1"/>
          </p:cNvPicPr>
          <p:nvPr/>
        </p:nvPicPr>
        <p:blipFill>
          <a:blip r:embed="rId2" cstate="print"/>
          <a:srcRect/>
          <a:stretch>
            <a:fillRect/>
          </a:stretch>
        </p:blipFill>
        <p:spPr bwMode="auto">
          <a:xfrm>
            <a:off x="899592" y="1124744"/>
            <a:ext cx="3168352" cy="2379960"/>
          </a:xfrm>
          <a:prstGeom prst="rect">
            <a:avLst/>
          </a:prstGeom>
          <a:noFill/>
        </p:spPr>
      </p:pic>
      <p:pic>
        <p:nvPicPr>
          <p:cNvPr id="1032" name="Picture 8" descr="1"/>
          <p:cNvPicPr>
            <a:picLocks noChangeAspect="1" noChangeArrowheads="1"/>
          </p:cNvPicPr>
          <p:nvPr/>
        </p:nvPicPr>
        <p:blipFill>
          <a:blip r:embed="rId3" cstate="print"/>
          <a:srcRect/>
          <a:stretch>
            <a:fillRect/>
          </a:stretch>
        </p:blipFill>
        <p:spPr bwMode="auto">
          <a:xfrm>
            <a:off x="4644008" y="1196752"/>
            <a:ext cx="3356764" cy="2232248"/>
          </a:xfrm>
          <a:prstGeom prst="rect">
            <a:avLst/>
          </a:prstGeom>
          <a:noFill/>
        </p:spPr>
      </p:pic>
      <p:pic>
        <p:nvPicPr>
          <p:cNvPr id="1036" name="Picture 12" descr="http://cambia.pe/wp-content/uploads/2014/07/21.jpg"/>
          <p:cNvPicPr>
            <a:picLocks noChangeAspect="1" noChangeArrowheads="1"/>
          </p:cNvPicPr>
          <p:nvPr/>
        </p:nvPicPr>
        <p:blipFill>
          <a:blip r:embed="rId4" cstate="print"/>
          <a:srcRect/>
          <a:stretch>
            <a:fillRect/>
          </a:stretch>
        </p:blipFill>
        <p:spPr bwMode="auto">
          <a:xfrm>
            <a:off x="4644008" y="3501008"/>
            <a:ext cx="3384376" cy="2481029"/>
          </a:xfrm>
          <a:prstGeom prst="rect">
            <a:avLst/>
          </a:prstGeom>
          <a:noFill/>
        </p:spPr>
      </p:pic>
      <p:pic>
        <p:nvPicPr>
          <p:cNvPr id="1038" name="Picture 14" descr="http://notasdesonia.bligoo.es/media/users/24/1206173/images/public/347649/579605_420411291356377_1496131027_n.jpg?v=1351204052098"/>
          <p:cNvPicPr>
            <a:picLocks noChangeAspect="1" noChangeArrowheads="1"/>
          </p:cNvPicPr>
          <p:nvPr/>
        </p:nvPicPr>
        <p:blipFill>
          <a:blip r:embed="rId5" cstate="print"/>
          <a:srcRect/>
          <a:stretch>
            <a:fillRect/>
          </a:stretch>
        </p:blipFill>
        <p:spPr bwMode="auto">
          <a:xfrm>
            <a:off x="899592" y="3573016"/>
            <a:ext cx="3166667" cy="2304256"/>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ApQAAAEsCAYAAAB9viO5AAAAAXNSR0IArs4c6QAAAARnQU1BAACxjwv8YQUAAAAJcEhZcwAADsMAAA7DAcdvqGQAAED7SURBVHhe7Z3hsfS4sWTlxnqxEe/3mrUWrBXPAVmgH/JDBr2dwlfJyVs3QYIkyGZ354k4cZtAoQACJIjQSKN/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wxxhhjjDFT+Ne//vU/M820xhhjjDGfiToAXW12fRncD/c76r///c+pqj7CNlhjjDHGmKehDi5b/u//9z+/rmG93ioP1+pC9ANz6D+oMT33xEJ16Juh6mvLdrN/wb+NMcYYY26jHk5YdXCrB7re9VGRZ8S8hdV7GD20qTi4J3bUmvOMW3OwZZtEY4wxxpgt1EECbtX3HD0M1riequ2o6tD2yR69/9quPRzmcaytTV1DmNUNVc5lXP5O1HuAWW2MMeYq1OY78yA3Yu1PWduosasD0re6Nh+1jucwbA/GB9K7Ry5T9XeDMbzSHMpbwOPe2juyiTHGmKP0NlTebEO1IbOIqe1Q3qsLUT+iap9DXlAxfFCyP1XzFeZ0vhXqPuBWfZXnRs1V6/CF1LFsXQMur3WfQr1H2NtD2ExhjDEGnN0sVftqPfBtbdgqHqr4ag5NouIhDgRWG3OU0/jW1HWHuEf85uu9ZlfmTVBryHtO3X+y2en90xhjHova4MKs/kWN6x3aMnx1A63ldRM+InKwKi7MYTRUfYiDgh2X5y+n923he4HqPkfqwkxrPhC13lXej+r+lGmMMeZ9wAa2ZoZ2UW3CukFyHduSJKp+VLVBsxzLZtcLKMeBwB6T5zjM6X176n0p6xxk09W2GWI+GLXu1Qw1xpjnoTatMKsbqj7M6l+sxXCdqg9qDMzqbg5c9w6IawdHmKk2UW1ZPjzZ32KO6rzl9H4M9f74/sMMa3BcNUPMF6GeA5ghxhjzOurGxIcs/M7QH7FZ9IMz9Vyufm+5FRv3Arms/uayMPKOwG0gDgt2XTV3bE7xx/AN93gXai7DrP4IcE/YvyDfL+T4aktmjDGzqZtNb4PaMtP92PS4jn8HuF6TN8ytNkfGPTqOiNuLyrNXdej6dNU8hDmt5gtRz8OI2fyRqPHCtXrsiT1HYjmmDeahqHGqMmPMQ8GLyi8tfivVJsV16ho5t3KPGDmC+I2x9Maz10z9MjAOdfD6dHkdYE6L+WDUuo+819n8caixsnxvfH+1/CqjrxzqY1BzgDIu5zLI7bnMGPMQ6gt6xpqvdVDgesTUMt5UUI9rrsPvniomysLI+wQwHnXw+lRxz9WcEvNhYH3rO4lymOGPpI41xH08SR5fDv1x8BjrmHtmU7kObIYZY2agXrJqjWsNCa7rxcygl1f1zX/r754qJsqeCManDmCfIq8DzNs3Hwqv9Tsdeio8ZtzHE+RxVXPoj+ZdxmnM1xIvqdp8Qmw2qiyb7wbt1/LUGDZDups2l4cZ3qh1XK/qlBn+Ung86jD2bqr74bK8bfOB8Dpvvb9PoI5vS96b7lSN5Yx5+11qbL2eCee+qg9jzA7wIqrNSMkv75qZfsnPv5UtOFH1qn/E8vhYxAC04/oqt+eYXnmmfikYCx/O3kWMfcu8VfOhYJ3rO5bV00A/MIuHqG15rE+0jpddi1d1Ibdfk+N77XNKD8O5qhlijLmbeAH5pa/Wl1XFq3KOr9a4HMrCWjzahIit5VwPOK4XX+tVTM/s5iVgDOrA9nR5DpV5i+ZD4bWu71uGTAN9qPc6QxpcxjG9cuR8kk8dG8YVc8iosh7IcdRMY4yZCb9k6uUP8QKOxG7ZyxHXbUACjsdvyPVcVoly7g/Wtr0Y/l3jUAazy1tB33xAqwe3J9obJ+4hzFs0HwjWmN8nvFMZMg3VD8Q4WLRh1+JDzmm1mKu2KESvXIFYlX/EPX0Zcyl4GD/tgeT7YrO6oepD9dLuNfJkNxL0lZc/xrKVh2MhYmvZUWsuNodxGapPqA5sT1CNNVQxeZtmEJ6zJ88f1pet71OGHqbmraIPjkGbKrdjt+rtTzFfbYH+gucOdSNyzr3WXDmUX4zG3UkdE5sh5omoBfuf//u/mqpuy0z7MmaMg+9nTfUSr1nbZ3er9PpROVBW4/h6yz3x6E+ZQ5qO6gvyQe3VqvGFvXtoN2d+oeZq1EzxGNQYYYa0mPw5BNqr95NF3rXYrbqt9va3MV9PmTOMpboWF2v+CngMrx6LWaEuEg6Ps6z518whHULlq2boEpuXv64ViNmyvoyjco7scoHLen1stZ+l6lup2oY5pCmo/Kw62D1BNdYwb8skao5YftbWnjnIOVsHD4fHzmZ1l4jB3PREnpFYJcZytL19T/HcnIGfnTUz3LwLWDh1EHyF/DCxOdyGqlf2XgblWn1221D1nH/LXnzNmd0N32tP5GjJCNSv9V9/c1nI4+/J8WzkmoXKD9Vh7mnyePOWvhLcP88Hy89Tfc5Q94//898/RPyobSATmZUbOfhelRn+o1+eIxbxiBlpozzSxr63/KzskZ9NlbfKbWHkMA9ALY461L3SGNPogxWq2NmqfiHmdTR+ROTEX5bzcz33X8eA64hnuL62y5AlJi9/jQdyjirHZZpL4f7UAe7V8vjCHPbXUucjXHuG1lQHypprzR+5BliL57pav1YXqHr8VuOG3IbdE8uqdtYedcazxTnay2JeAy+EOsw9wRibeoieJs9lnVtcx9+A69bM8F+o2GpvjPw75HwcW2PWQFy15quqNmGmPU3Nqw5zd1jHUc3hfj08Hzw/PfmQWMuUHKeexy25fdgGXUAdx2fVD1C3xzoOXO9xq13UY3y1HHK5tU+Sn9OwvWzmfrAA6lD3SmNM6sF5mpi/niqm5qjW+C1Vjp5og7VXMRBxCm6LnCznWbO2y/SHQR51wLvLmffzTWDO8Fyow6Fyb2x9BveKceawF1DO1nKV79XWsao6yHXWPlU8r/FMmxfAm0aoDnl3GmNQD8o7y/Or6vd6Jh+3UXlwnY+HpBeDcuQaEW2qmXIYtFMHvTs8Ou5vBnMW8rOgDoQ9t+I5f++Z47otIz6Hv4AcnBNlT7COC2LsoWpn7Ttan202ys0k1ia4lqvD3h1G3+oh+QSfcG+8xsp8HHaBtqo/yH0oVUymHyLi1UFvttzP0bH24HzIqf5Wo/zdkPchDoRbjrSLmPo8qudtxN7YVf4nqcYcqlhrn+7WM9yrQ3nbhMwxMIm9A9xa/d3GOOpDYPfL68pzWsvZfFx2E2257561H1xzHdfvJdry4W+WPLZqdn2aXm5ZLg5MS90bEOOsz0W9pzX5flkVC6Oe+2SX9isgRuVRZdba6+T3kR2NzdfaHKVOqDrMhWt1dxj9q4fCHpfXHaq6fFS6cGyV+1uT29ScrZOTRB51KDzizHFtgb6q6nDUs8U/HNwXPw/qXnr27nEtT+2zWnMinsvX2ltr54t3rr579d1k1Hu6Fm9OgIndUh307jL6rw+EnWPMLZ6DXj1iFKjnWLbm64nY+Jupp8JjUgfFEdE+U94Cj7v1LQ5H1R/xD4bHyc9BG7e4r54tnhjNETHoV7nkoZxK1dZaO1/1/oXtxV9hb7zpMGMCo7066N1l9K8eLtsX674l1heOtG8PBdErD7gdjw991DKUZ/OpRF51UBwV95HpbgP9svVg9KPuDahjrvL99Vxikz1tw4hVz18VeaGKsdbeb7yP+fqbO6ib4doCqNhQHfLuNMagHia7z5jHXGoJr3kWLahyjq91DMfU8VS5PJtPA3nVYXFLtL1iXEfg8TxlTGvU8cLluRQHPiW3zdRLbhW/Jdryc2mtfQ+Xd9/cz9bER7060L1ab/jHxQu3tfYVblfb8vVoXFBj6xg5pjW4iMivDo097xjTJ4P5w1pj3dk2v+LAxyJPpm2MtNuyNyZr7XHxvkIVc8SaM/7mdmCeABZHHeaeIB4cu0+say7zblRbzhl/e32iDr9b4wLHrsXNBn2pw6PyrnG9kivmHznrM6JsfYvDHlwb21bbnnvGZ639W7w77FpMrdsj5wnztW/Ua/MAsFDqMDdD5D/aT7RRD5rtG3OWy3spI2uDdR8Z02jcDNCXOkSyd43n1cy8T8yteh6UiFcHv3BtbGvtlOhLjcNa2xfvTr56jfo+4bqW75HbZzfmneAFDNXB7og1L3Kr8rC2R6x66Kw25iuX9VKwZmoMPdEmU/w5DLwYjAl+64FyhNG54PlUz0G15RWHP4hcmf4HW20hcqj+rbXrbr2DXM/XKleo6rldS2zeh7p48ZcPcXy9V7SvObgc1rGMyA+h/WnMT8zpHexZC14/tMVvpld+F+j/1eN4InvmA/OnnoVqyysOgVX0j9zqumfEBVymxmKt/dv6/qxR3ytcK7PJr3fZvDG9xc3Lds0HwhE5B9qjDOUB/16D24bIpx5alH2zMQ85dZdzZM7Xxod88ffO+zBj7FkTrGFdf4i6llMcHkPkqGYXEhVfrWOx9pNUzzwcqa958tVaRbXNqoXRXOZDwQMF6+EQZRBl2Xxpn5dTQM41+cH+Jus85JRdwtF57o0PZTUuq82bUdeTRR1Uh0n4K1bA9aq/cK3O2k8Q70C+Fj9A+Vr9mhn2C9SrccAMNd9OfRj4On7zYRIHStTVtrNBHz35Af9GYw5yqi7h6DyjDdqzNQ5ml+ZCeK557lF2BLTvredyLQ6SkON7IA/LzxL6r2XWforxfOfrcAtr71mGtJj8aUyfeFDqQVKZ4Zei+sWY6sP+bcYc5DRdxtXzjDXN7sxFYI4x38oWuBPVlsvaX3GQhNyW2zG1HNdV9XxZ+87i2c5H/3K23iXU3zkm88bgYeGDJJezrcENqL6heui/RTUfMKduCpFP9T/LK8ZsfoN57q1Bhh0G+WEWt3J1mAw5ltuAKOMxQh476mqZte8qnvN8DW5h9B26e1zmzcDDW83qR6DGx6oH/5uNOcmp201te/X8Yg2zO3MRmGc1/xlyGORuucpBMUB57zCpQL2y3gPuQ5Vb+07Gc5yvwG3seXfwDmZTY9Y36wx5LGrMoXr4v9k6Pzl9q9TY+K1yz3bPGM0xMMe8plyWYYdYcpSDIn7XuqVsBbRR1jw9+Rmz9snimc3H/1ZG3xWM71XjNA8CD2zPDHs8auxQvQT2j2q+ckp/gXqV5ypHxmX2wXPK9uY/mx2itc/DHq57tgYDLPHlQAlR37sfVf7JYj5YFWefI9YpH/k/79GNjD4ja+Oq92A+HCz4pyw83wd+q5fArlufhVfPJfrGOMIcmtkJz2FY5xVlPPdhNt8N563XXM6omJ7qMMnjr6KdqvsEcX9snaORebKvta5hmK/HbUSfamxwZGyvGLe5ia3Ff2dwb7g//MaDX18G2xdzyLx6DrGebA7NDPBj3vJAoUSsmv+W6ACtreizNw4cekasbeu4e+6JfaL1vqGaI6Vqq/LWfu291vWA+Wo1VNkMIqcaU3hFf+ZNwAMHs/ijUPfHZaF6MexvMV85jY1XzR/Gwv3jN8pziGaFZa7EwSJDVt8XjutR28PaZ3Ukpme05XHu8UzbVzo6r6Min8oZZWoM3y7PWVXFn1Hl5jKYr+E0IiePg/vOEPNtfNPi914slONlqC+I/SnmK8wp7G4ur7SO0fTBXLX5KgeGDFldY27PbcBSnjnxe8Q9scpor8bcE+NTde8gxh+q+ZjtO8/VFcZ88L+TuYq1UW1nWvuJ3/k6TqHeA/rLavNpeIE1vTnBfPFLYn+Learz+MS5q2M0mjZP5ZAAUR+qOWa5DVjKKDf3NeKRNmG043Hhek2OHW3zFDFeNRdX+oQ5etJaxTjUYZK9eqw8H/E3X8ep8D1c1Ye5GTw4MIvNTmLu8HLYbetzp2Luto4pzOU1K2zNWa0Pe3OfTRocj4NHPYyMeKZdbYuynhzLber9XmEdC1SxSm6j7uNK94xzpvV+cf3K8agDpPLKMfIc4He+ltPg/FlkjMELB/nFtFrM01PmK8aRy+mN7gJiLiHP+Zr1wFHLRuR8R9ur8j2ib9z3bLfuDfVrcp5Q5bla7r9a73nL0bZRr8YSHun3jNGfOjj2vGp8bU4S9MFls4icV+Q15q3Bi9GzvrD2WtUabJlL6cPkZHiOMaf8u9LK6YO+xOY16tbkdmvPhmrLjsaNyn2HdWx75Dyqr73OynOVuFc1F2ydE1z32nJsldsqVb6eW21Qrw6Oa+4dx4iRM1/HS/bDyDUznzEfCV4UvIAsv7D2OmOuczkW6lpk8S+iDjm2Ys0xeG55fpfrgY96jalGTH0ulGs5R/o5K/cfqjEqeWz8+9PluQp5PqBqBzmOVbEjcg5en7VxcVlVHRi35PZqDEeMXPlaLntiLTfG3ARe8E+QN5o198bPlsc8Yi7VAsrXcmaoOUGdU8gf6jVH2yCmrmVdV46t1pxXGv1hrFvePbYn+qp16snjGRlX1KsD4hm5b/XcjNrGnu8qrmF7iU8wI4cxXwe/hKHaAN7Beh+h2oBCjq8xs+V+8LvXb5TnskjW2kLEZBOzA8xdm7/8mOL3UUfaox+Orde1vFfPjsbtMXKp5045s993k+ee9xsV+1Qx9quM/L3nRpWzy3zme4uy9iL/Bf82xtxIvHzqhX93477YtZi6Yc1W9YMymMvRpcarHDCbmJ38mEPxkd0j51L5euVcV+XnZ239IcepfkZVOUdEG5Xzk417XttvVJunibFW1X0dUeWG6lmCUZ+v64IqM8a8gHgZ1Qv/TW5tYmdE7vgLVUwuxy96dShHzmoLMof4MY/iY7sl2tY1Vvbac1tlry3LeUbiq9GG5f73eKTvd5LnCNdqn4HvPB9b93bWyK+eobDNWwHxqs4Y8wKu3iSe7tomdsTIB3G91hfHQ6wLfitq/Va82ccyn+LD2hNt6hr31rmnag+jXvWtRC7ODXvxyjqGPap8rBrHuxjjr3sJX/d8l/vGGlXVPc0wcqtnKIy6fDUXeEyq3hhzM/Eiqpf7m6wbE1QbW0/VJq5rP1zPcWvmUpmbaXMvPrQ967qxvfje756IGZHbtL8JyqtZvRBl6nndo8oLWl0Z8zsZ4+f3e9R3uO+j93bU6E89P2GbL0GUo64XY4y5kXgR1Qv+rWKTwm+1wVXRppbV3JwTbVhuC3OZzAtY1kB8cHuOtEHMqNyO82z5I0dhKRexEM/jEZEju/sB98HjXRuLinuVPC71jq/5xPuBZ+7riNzf3mco2KoHiBuJNcacIF4y9bJ/s7wBhWqzC2scq/KGqMfc93K1xTEvpa2D+PCuuayfqIO8vhyv2tWytVhlxLVYAedCDH5Dft5HRdvWCbGUlzGyvT5H2l4txqDe670iF6v6vErVvxrnVUZ/ap1h1Odj0wU51mKjbiSXMWYC8bKpF/6b5Y2qbnL4OzpviIU57ctmiHxZbB5EWxfxMd4Sa82q+uymsRm7UVbrlpgNtmKiHs/pqL2+l3IxbrjV30iOK42+1Xs+wzvv7cr7GDH6V+sbtjkYgHPE72qGGWPuIl489cJ/szEnaxuVaqNEfE71DzhfFpmL4TkfVX2MoYpbrgscw7FZ3UBbjq3XtbxaYzL1KWofeDfW7PXdymmM1T35lSrnTKMP9a7P8o57CDFfagx3iP5765qPi6TXFm61N8ZcQLx46mX/VutGhesj8xRtcprNA2jrIT6sa/L6Q67L1I2lvoCypZ7yqzwBYqu/2tF1tdVPhseiHP2oI7437pqHr7fs5WW5f/zektuq932mte8qxnJE5FD93iHfhzIfkVUQq9Z+Tx5jzETixVMv/TfKmxFUcaNG+5xm8xDamoiP7B75+ci0XdAfYpd2Il9rUEBdT87DLvUXEbnrxxwf9HqdTX6BMUIeO9pWOXfPiOO5qHKevXlD9a7fLcYCe/epVPnuEv1jLPko7AJtlRlijHkV8SLWF/9bnTUXvMmFOdXmxdR1aWsjPsZbLm036MWpftdyoo7bcRnK5W8B6pQZsgrH9w5efJ3NflDbtrgcN665vlemRC42yqBqsya3Ve/7q+XxPWmcakzxNx+BQ3C+LDLGPAW86PacvNF5s3smbV3ogMEHjhH3ri3iVZulfKAPlFU5fqQccn9VFV/dE4+YvJUfRHnv4Mblo/WQ4zi+V67kGPW+f7tb88L19Xcu/2EiB8wiY8yr4RfdHteb23vQ1ogOQvg94t71/dVXh6irY1nKEtRzHGI4LuByFu1my7nX+ml1hShTh7kRR9siLv4qOY5V77n9Y8wP1k/VrZW3hT9B5OA1y2JjzBNQL7/dlufNG9t70NYpDzf4PWJdX7Rf8nRodaK9QuXD76W8jGkpL7Ecd7U8Dsh1y18B4nFA2OtWW+SvcbUcv/n9tr/FPGHtajnstZlB5OJ1zGJjzBOoG4DdFpskzKk0D6atUznojKrWeGTdIwZm0SotbqU/1CNmJO4O0acS9Tm8X0QdDghHRD+j5VwH1Ttu/8jzlEvWWCuv7bNqCpGP1zGLjTFPoW4Ctm/MFZtTaAbAfL1i3pb1wgGHDkRbHh3v3nYYY68d17NZ/bO9uI+rjP74/ajvSg5PEvV82Dsq+lLltayKthi3/duYl1yqH6yV/5rLv8jq00RuXrMsNsY8iV+bgO2Kzcwb2nnunMPWFx2C+FDU84rxRc6eGfILFcvWGHUvVxn9qfckxNh6RH092LGoG7W2q79rPRvl6h6+XcxZLtmf96gDYmGAuc2Q3XA+XqusNsY8DbywakOxP8Vc5dSZN6GtWR6A8LsnYlrcCXo5lnLqL6u6cJvlt4DjrhD5q+pdCVGfw/vBVnuux2GiJ8f2RFyvjRqD/bkO9TqX8geowzxjrrN6COSYkcsYczN4cetmYn+KecppM28Er1v7vXJIyrAFFbMlfwDDTLXAsVm0ymj8jzhxjyjr3fuW9eMeqneF5fZVFV9FLPfNY1DlSuQJ//Of//wwylTf9m95/sJ85H6AujrvWT2EynE0lzHmBcSLqjYR+7fY6HLKzJuCdRxZy4hRH7Y1uc1IHzPh++LfAGVczmV8H2yvLsrVuzLb2j/G2xuXEmONA+S///3PX0Y594nDJpd9q5jrfGS6qPUYaQdUe7gnjzHmxcQLqzYT+8eYH29q7w/Wkdey/obqw7amasO5Z8Djg1k1RG0Xf+uYq2sxyKXemVmiD+6vjmNLjBEHxVAdKmEdw7ca89YenAHU2vTaI7bKbdEeZlNjzNOJF1ZtKNaHyU8i1rF+rOrvM9YccZ1dTwNjhVm8Sq8NrnnM1bX6qFPvzEzR/9Y416zjrIdKvsaBkn9/ozFnYT4qm/A69dqinNeld43fMFMYY94BfnnVBvONeiP7HGIt8eFSbtVvWdu/w7MTY1y775F69d7MdK3/LTF+zseHRxwa8ZvLvvkwycb85eOyCuZaxaOc16Ra67KpMebdwUutNphv0Jva54C15IOGciSmp2qLfnMYjwRjVOOu5cqIUe/PLEfH0VONrx4olT5M/m3MYT4um6hYrOGI2cQY84nES642mU/Wm9vnEOuoDhrKPbFK1R7PEptDG+Zouy2QV42Xy7aMePUezXDvWFjci8rLh0r85jIfKn8a85iPTRcVgzUIeU1C1LdAY8znwxsAqzaddxf3lrd+GXf08YnsnbeIr4eMLY+0YVX7WhbXMIcqQUxtl9WniQMTckL0gz5HRXv1Xp316HhULjZicIjktigLVbtvFOubj84u0BbrgrJWaYz5LtrLv/Lvr1MbUDgS8xQxzrxl8wHEevJBoSfWHqqYPSLHVr6oy6H+otcOOdlsIunFRFkcmOLvWu6Q+98y4tX7dcY9Y+Bxq1ws4np5VJtvFXMV5iM0zJm2xpgPo20EdKBUZUrUc4zarJ5gG6/5GGI91UGhOhq3R+QcyR0xMIe+sNae6zhHiLZhLybkA2X8Ve9FiHjk6rmW44wj/SNmzxjWcu7N9Q3GfLQHcyeYy6PtjTEfRtsM8mDI13uNdmqzmm30g77we63vqGs3aj6CWE91UGDxTKi6Mx7Ni3Z7xr+nnEVftUy9G1C1qW7lOOrsfrfywYhD7r19fJKYh/ZyGWPMGdpmkgfCLDp0qIw2aqPislHRjtsjXw7xzxgT1EG0QbsMMx9ArKc6IMCt+jOezT3S/kgf3CZ+q2t+J3pyOxY5WNV+r5FH9Qf39oV4lUvJ8Xv6+SQxB2G+YsYYc5y2meShkK/3io2J28dvtZFVf7TNMSijbouI47xZbD6AWE91KIBcd4VP7KPGYy5CfsdG5LacI/7mEjRQflbup6ri14w2PA9rqtij/VbxXznAXxXzJHHfubTGGHOOtqHkAZCvZxi51EYWRh36nAn3eUV+cy94TurHnw8Ed3hHn3v74LnAb37HzoqcuRQLM/qZNd7IUedlTfS7Vqf62TIOkSFy4VrFPsW411xSY4w5BzZQPgCq8jNGnjs3Mu7vyn7MtcTahfzBD1XZHd7R75E+ME+Q37NZRt5clsbMvvbmQTzGoOZkxF57lEPut1fHB8kQh8mIwV/EPkXcQy7pMEfaGGO+hLZB0OEvi3+UnzVy8UaWXVwC93VHf2Y+sWZr8sf7Lu/o90gf0SanrRHX/PzPMHLWfgKUqzaj7m2PPtVc7BW52K2YOhY+TNaDZdT/9z/+q1nbvtoYTy6jMcbMIzaXtsHk4S+LW3k9HB4x8ty1kUX+Xn9X923OE2uE/2cTJdaXP9x3eEefR/uIdjl9bf7w7M+W+2GiHP3iN6633Bur7n+mGA/3xWVVHCL5MIk6HCafdKDE2HLphjnSxhjzxbRNIw+AWbSUnTXywEx9GdEHb6BZvGyKd4zB7CfWRR0i2YjhjzY+4ld7R19H+4h2OYWNuOZDxCwjL8yufoBy/qvyQORSdT0jXs3BbDG2qoplI4YPkp9yoDTGmN3UDaf9FgfEo961mUU/2ECzaOGuMZhxYk3U4VFZP+C17Aqf3ke0zalsxHU9TJw1crLZ1S9QV+NrLr5mt+pCNQdXyX1u9R31Tz9QtkUyxpiraRtOOfjFb5Sf9c4NrfaF+7hzDGaMWBN1oFQfbZbXVNXP8ur84dk+on1OZ5tPdaA4K/JyXyDKYBb9gOvXRGztG0aduv+rxLj4N1tj3+UwifHnpTHGzAWbjNpoWpk4JI7ay3sXtf9Xj8f8TazD0QNlfb5U3AyR/6o+zuaN9jmdjbhWB4uzYg7QB/6iP64/A/JxTqju/yp7fdby+P3EwyTGmdPawLhquTHGTEdtQkEro0PiXl+9gdX+Xz0e82cN6mHyyIGSn7GRtke9KveMvG0+iLiuB4wZRl7k5j5qOczh7Abt1b3eaR0DrvlvqA6UEHN0p+g7p7OBsdRyY4y5DLUZBa2sfMRHvHoDw3irWW0eSKyPOkiG/AHv2dZXPGvhaI49YmysquM2ox5tx0aOnNqFKKsHjbPiPlW5KsuhHAJ94f7w+065T4yBrQfJKuLq3FRH40aNXDmNC8iv6owx5hLWNpxWJz7ia165gUVu3uyx+XNZhkpQvxVn5hLzrQ6UvH5rtvUSzxqM+j351uz1hT5UmcrTc298tSEOCnHNh4yZ4j7Ztbgc0m44v7r3q+V+eSxQHSKrEafmpMp1HL8mt2dz+n6wVmeM6eAX5zravNIHdNQz69Fri3WGtax+CFqjDUbjzHFijuthcvaBEu7JWY22I/2oGLRVeauI3WP8+w975jS3eVaHkCtc6yvqcki7iba9+arls0U/a6oDZBWxmAu2zhXH1N8qJsypGmJvvDGGOPLSmXXafJYP6JZHNr5l7bL9Wg5VhzbqA5EhDS6rdWY+mG8lf9DXjNj6jPU8kntvflUejvQd9fXAcNQ2lmRm3i17ffF4jhI56nzVspkif3b/a09AvTo8rol2IfpRcwY5HrH4nUMxxtwNv5RZZA7S5lB8OLfcM/eqjzNrF20hfzBC1LdAcwtYhzO2NSvPyJqjfe7NC7faRT1UfdbDxFHbOIiZuXuqPqKsjuUMyIec8bfO4yxHxo2xqINjTzVm5Anr3IXZ3dJfXhpjXo1fyvO0+RMfzBFH5171MWPdIocSdRwTv811xBzXj+se2xqVZ2RLrG2v7yM54Z62PA7Ih7EzRq6c4oXZfVRVbjWOmUR+tYZn3TPuiA3V4ZFFXKj6DKMO8xZmFwsoV3XGmBcQL+Mdm92n0+ZPfChHHJl7lX90zY6sbbRhscGHGWImgjk+Y1ub8oyMyv1jnc/kC4+0jzZ8CJtlG0thdl+RD6q67PYyog9+Hs6Ke8n0w0QbdYgMkbP2wf1yeW/uUDdrbmfkMObriRfJL9Mc2jyKj+SWvTVAeS+vajMD5EXfaqNHjJlHnesjtnURz8qIy7qKuiMeyRVtcFCYaRuL4Ex/0ZZVMSHqs8vLiD7UM3HEM+PF/fYOlKqvWobyMNMuRBnPbRYbY8xnsWyC4mO5Jdpu5VjqT8D9cK5avmYvviX6C/5tton5Uh/WPbY5F8/MqGfbw6N5oh0fxmbaxlTY21/EwzrvKj6MuuzuUuqYjor7y7SHiPYjh0n0V//W35l2AeWqbi8zcxljzHR+bFLiw7lHzhVio82uDsM5s0iyp1793mpv/hDzFGt7xjbX4hka9Wx7eDRPtFOHshlG7jauAve51n/UqTkPVbsoC7ObW1gb44gzxxu5Rg6VUYZyrueyMNNOpfaXxcYY80yWDVF8QEfkttgAvfk9k2WtD4C1PWPrm56dvZ5tD4/miXb1YHbWyIm8bVwCxGAOlXWuqzU+U9/KyDh7zhxz5KoHSZSNjpHj0D7TT6OO5Yo+jDFmOtgU26YlPqZrok38fbeN753GOps99x6xLH/oRm39lWdnj2fbw6N5ol09EJ615mxjE0S5mtMRo20v750cuYcrxo6cfJjkazWOKsdxjuxiCrWPLDbGmPeBN0glf2C5jK/XzG4ewdPGcyej997ics157fGxG1XlGfVMW/ZonmgX8uFvhjVnG18Bfas5HVHlfAV77wH3nc2ngbycO37vOVCGHBu/e+t3FOSfmdMYYx5FbHBtk+t8eFU5XNo+hKeN5y723HOLXVnLPao8UMWzqs0ej+aIdnzom6XKu9wrEdc4uIyKPDXXqxm9l1eMG/OlxqOssXGNNcyUp0D++DsrpzHGPI5lkysfXr5mEb+0exBPG8+TaHMj1hMu6ynqRuUcZ3P1PJM32taD3wyRN/72zGVYDhdb1nZPZOReXnEPmDs1HogYjsVvXtdMeQrkZbPKbOC5MuYN+bHZ5ce3d82bcjZ/BE8bz9No80OHK/xeKxsx2u3NhzZrMcq98TDa4aAwW74XVYe/WAO8P0rkaQv2cLbuJXzFvUSfa//Yu42pPBsoi7+8dpnyFMjfM8OMMebzUJue3JQfxhPH9CR4PVn+sOL3iCpHVdVFWX2WVB4ur3LciNEGB4XZbuVGPcbeu/cwl+otqPeivOKeRnJiPtllPOL5YCMG65XpToH+lRnyUp4yDmPMhxObTf1IYGOeuRF5U7ueNsf5wazyx1T9Vm7Vhyq/ep4g4tfiUM/9bBnxfMibJcai6ljEVXNpdnGm7UxiDGp92NnjHL13xCH2xzU9E/yMcDnWrCWbAPrumWHGGPPZxIZ35YcC+bG5shmyyZ7Yb+XHvNLHszf3kD+23K5Xp+R8/BwddU/fMNrUg94u/4Jz7MmH+27j3kltE9dH8lwB7qvn7HGO3jviauxS1nk+Ql6zbHYK5EH+6hXzZIwxjwUb36wPBTZTVpW3YDOVOse8rtW2Bp2PrypXoh/8Vv3sEfmQc9SI50Pebk8eKGEuQxeOHW3zSmJ8vXXKkGmMzgfiVGwrG3g2VNu91DHgGmX12hhjvgLe/I5ugNweHx22bvLZrLXLnw1ug7oaY/rEXNUDgHKZX1oTvuaynjVW9TMq56u518RY6qFhl3Sg3JsP8TCX4ddzHKq2Gf5IYnxqrcLZYx/NF3G92KWu82ws9ROoeZBbmSHGGPP5LBsfbcRZNUTEyw8OcmVeNso5hpVlZpiYr7oeyjrHsK4TX6NMxak+RkU+lbsn9xm/68EB12yti9/xvxzm/1cWjh8V7fbkiLhcsscSY+R1wlzPHvtovpG+EcPzvNVmDyofypQZYjp4joz5MJbNjz7WWbWwxBSirH5wOAeujxhtkceME3PGH39c13VSZdXumtB1zbNXzsm5e9Y+47odIP6iHhC5Ln5zHWJD1OMgsscj7aJNLtdjiTHWeUb5K8aPfrf6jvor5nmtb9RxDP/+VI7e36fPizFfT3vJ84O9JeL5g4OPTqvPPHwQOCr6M+PUuY/ruk58rVTrhzL+q9qOyn2o/mDUQZUjDPiQyIdFVV5tOejQt8dlDKKuGnG5TI8mxlnnGOWvuAf0u9X3aNwetvJxn9UM+Wo8D8Z8IT82wvIxr/X8Ua+2eDoQnBH9tQGaIer8Yw5DrA9+94x6zoE89a9qO+JaflWucsCoD9VBcUu0VYe/vSLXWr6oy2V6PHw/WdTKMOdZdDkYA691Vv1i9ri2+gOIC/m5zGrTwXNkzBfAG2QWyU1T2dqIg8ER0VfLaYao84/r+AvrmlVrjpoHf1XbEXv5laq9MmLVoXFN9KEOf2dc8gZUlkv0NvCYcU+Y6yy+hVf1vdUXxgXr85hh5i88H8Z8KbxJZlEjrnnTVHLb1r4cHPbI/bVcZgg1/7jmtVJyGxbl/Fe174n4tfy1zR6jfagOjmtGGz4MTvPND5MKXqOZ9zSaK+LunMutvjAeWJ/FDDNJnRPPkzFfTmwA2DhHbBuGOEBsWfvx5rOfOveYQ57Xam3DbfG3qvKwEcNtOS/KVbsjRi51cFwz2vw4DJ605mv3/EBiXHvGFrE8z1l8GxgvzOJLGOmH6+I35mWr3TvyafdjjHkA2Dj3yJts25jKgULZ66fmYnOIhljmhuY1VHMbciyLdq2+cCQfu9Z+rxijOjiuGW34EHhUlSfKcqoeBeYqLzdB/Cvvh8dw1TgiL69d7afXN8pVnflDnRvPlTFfTGwA6kM+Yts8xIFCGbGqryjjjzU2/X//+59LmxyqIdq80NzyfCp5Ddr1BhHD64Tc6HNN1Zbdqg8jhlWHxjXRrj5be1Ttoyyn6HHgnp80Rh6TGleUXTm/6Jf74H5m92eMMV9LbKjqgz5i24zFgUIZsZDbh2qzjwMljOscriEwf2xW/WCtrkfE17VuOcTaVmtbFnW9/JDrUM8HxXqAZP/zn/8sRmx9vrom6KPWR1lOz2N52hhjPHUds6px1TxHDqjyz+jj2/EcGmN+EJsCb/h7bBuKOExAvuZ6bl83e2z49UDZchjJVXODeef87Xeu5ZoRx88K1rtes1yn5Jj4XQ+SvTwor88Y26D6asTkFDwW3EtePoYYU12LrGp1e+a6tu+BuJ4Ztouj7Ywx5iuITZI/vnttm6w4TPDfWsdtQ/VB8YHyeWAN2t+yrtWI4TWGWPsZ9nL3+lGxKK/PIBv1bQIeDt9fFj2GGFOd86xqdTPnW+VDn2dzG2OMEWCjPWrbnDuHCVUe1j7jmjd/fAD4MIl2OWzzYrAmW0Ycx8ZvXvuz9vLt6Sdi6/PHtvG/CTHWJ44XY4q/de5RHvbmvF4rkIPzIJfq0xhjzCSw+fJme8S2QdMhgg8PvXKVo2dtm8M3L6Su0Zp1/eranxF99OpUeTXi+ADCIn/e9uN56nh5TPG7zj/Lc59NuiCmtuUcIfeHPluCgyBvXhpjzPeiNtlRsZmyfGjAwaGWQbRRuVR8tcWZlxJrsHz069p0ruN3fZbOupZztL+IqweR5d7ekCePG2OraxPXXMfXPTgu5HVjuR/uL9NsUmM5dxaZD8Pra8wgvCGGasNdE+3qwYHlup6jcdXWzryU3lqrMq5Tz9NR1/Lt6Sti+SCJQ0ne6tvx5LHH2DC++KvWotoaCqJOtak5qxyLPFu2DpNeuTHGfDR142u/y0eeVRswy7Gc5y6Xvs1t1PneWv9eXZSrZ+qIa7n29hPxn3KYDJ4+foyvt05RPnIPvfZb1tzor2eGLazVGWPM19A2QfGxD3mjVBtxiHrV/mp5fMs4zO20eRfrA3v1Ua6eqSOu5drbT8R/ymHy3eitFdZhbT16bbfknPF7rQ9FbYNrlHGdMcZ8JG2jEx96ljdHtRmHI3muEOOq12zeqrmIZZ5pXZQ1Jq7Vs3RU5MN4qjV+zYj3YfJ1qPXCOmaIRLXbsubla/zmskqvnsu5n2qGvzWfch/GmBO0jYA+8kqOid91Q8ZmyW2uNPpiVbmKz1s2F1DnXMkx8Vs9R2fEOvdyr9VVEZu3Z26A57y3TlyP3xXUqfZVlQdtUceivgUSXM+gvPbJdfW3Mca8JW0To49+tdbHNW+MuN7KM0v0yf2pMmWrN5dQ576uiarHczRD5EOftZ7dikF93pq5Gcx9b42wPmtr1GtbVTm4ba+ezeIfcHmN79WhP64f4UgbY4y5hGVDoo99LWN78Rxzh3vHgJieOR3mIG0Oy1zX37jGB3uW6AOqmKqKQ/u8JfMCsAZqfbBG+BuiTWuc9NpW19rhd43pEXFsFv8qh6hDf6yK3cuZtsYYc4i26dDHHr9HXTYuUXeXI2MYqW8x5jCY42UuyxyjTn1Ez4q8e/LX2DZm83KwDmtrGXUcF38B6npyjmzSGI0DNb6aYT/ieOzI3zNi8N/lhZlymKPtjDFmF8tmQx97/viPWHO8u+1ezGG2noWoVx/Ps+I5VHVrcps2dvMoemt6dK2iHZvFC1wef9HXVmylliM2rPfSM2LxbxuAyJFphzjSxhhjhmkbTH7g+Td//HuiDbf9JNs9mcPgmajPSPxVH84Znsm9jPEG7uzrU1Bre9Uc8vrgN5fNoOat9wajrh4oIdpmyi6IG4k1xphDtA2mHqLouudo3LuLTbjdr9kNzx8+jvWDOdOz+THWHL55GFgfXq+smkp9DnB9VX8B8vPziHtUh0nYGxPysVlljDHX0DYacZjquTf+U/SGvB98yHrWj+dZz+TEmHLo5qFgnapZPYWac3YfvXxRpp5LdZCEyIV8fM22Dohe+St4yjiMMSdZNhZxiFLuif0kventZ+1Zibr68TzrmZzR1mv8XvB6q/V76pqujSvK63OpDpJK5ER+2BILRmLu4NX9G2Mm015q8eFnR2I+VW96x+g9M1HOH058PFX5Hs+0b2M1bwGelbreqpzLwkzxMtbGgDHy2Ouhka9RFmaKXaDt0fbGGPOLtqGIDz87EvPJetPdz9ozE3X4cOLjifJat8ejbdFvDt28AVizam9tw2w6ha2ce/pEbMjjVodHOPNQWX+/ilf3b4yZQHuRy0e/OhLziXqTO87aMxN1sJbzgWBEzqXqt2xjMB8BPwt75fajuSJOsVZXqTnxTNaDZIY3UI+YLN4N566/468xxuyibR70UVeOxHyi3liPc/SZiXb10Nezxsb1nvZhG6f5ePBs9FyLaQn+In7jmeHymSA3Doy9QyPHoE1W/aBXDnq58+fX84q58Pybt6Y9wOLjDqMe4rrGVEdinm67B7Obo2sf7eqBr+dabNRBVc9GTA7bfCn8vGTRD7i+FzOT0f6irh4qaxv+vQW33dNuJq/q1xgzifYSiw98ddlw8nevnuPe1TZ+c5ij6x/t1MFPuRaLupF8bazm64nnoD4LKHvFMzLSJ4+PzerdzMjxrnzjPRtzCe1lEh/4nj82nryu9Xz9Traxm1McXf9oxwc9PvhVR+q3YkLE5dCNWXjlc7G375nP8VquWX08jU+9L2Nup71M4gPfE/HxV7Xdm+8ptnGb0xxdfzxPVXUIrGUs6msOvq7lOXRjDlOfrTPP1dn2YEYOY4zZRdt4xEd+zV6bZTMUdU/VG+88Zqx95OADohL1VdRxzFZ8Dr0R1zCLJFv15nuozwxfs6iLvz2iXj2XxhjzNrQNTHzc11xrE3VQ1T/JNkYzhRnrHTnqwQ8fWbYXw3+3jLgc+g965UHUwSwyX048C3ie6jMGR54ZzrMVa4wxj6RtXuLj3nNP/N7cd+lNey5n1hlrAevHmF2LQflWDhhxOfxhWpsccxaZL2bPs7b1zHAuP1+/8ZwY8wa0F7V85Nc8Eg9V/StsYzFTOLuu0Z4/vkfE88XXXK9s494B+sCYs9h8CWrNo0w9W9Xl2VmBc23FfjOYS8+RMQ+lvZzlQ99zTyx7tN0VejOax9l1jfb88d1jtFWirsazUZ+3MESLL+POKvOhxBrD+sygbEu04bYKzhe/YVY/hieN6YnzY4z5i/Zy0gdTuWxyom7Lo+2u0BvRPM6ua7TnD/CI0abXDuVbeaM+b2GTFivGndXmQ1HPUJTBWqccfU56+UbbXw3uOS+NMWadtmGUDye7bCqibsuj7a7QG+McZqxp5FAf0p4Rv9YGdVt5oz5vowv6arFlzCPtzfsS66uemyOOPC+9/p70nD1pLMaYN2DZ/OgD+utDKuq2RNszOWbZ+jenmbGOkUN9SJURq/6v52qMKmejLm/hF9xejTdca2/eH6y/enaOujxTgrW+em1exdp97GVmLmPMg1ledvUxLWV7nZHjjN7E5oB1jL9n1jTaqo8pGzE4TFZr+16+KA9z+JJWL8bIbuUw7wmej1A9PzPkPrLb1q+KDWvsE5gxHtzX0+7NGHMh7YXnDyl9WM84M9cevYHNI+YyrB+/NXtrUq0fVXWQZGsbFjlz2F1ajBgfO5LHvB9rz88V4pmEKgZGfQ7zEZwZD+43Lz+GT7wnYy4Bm8CyGYgP7RFn5hq19WmmEHOpPoBr4hnaozpAViOu118Od5MWK54Zdk8+8z7EuvaeoVf7Sc8c5vmT7in4tPsx5lLaC4MPavnIHnVmrlH94s8l5lN9BLeMdupgCLfqq2ocR9a6tRHPDTyS0zwf9fw8xSc+czEmvwvGmEO0zYM/qvSR3RKbT1XFXm3r10wl5lR9CNeMNupgCLfqWdX/0XVu7cRzA4/mNc9FPT9PM8b4tGfP74Ix5hBt8+CPKn1k1+zF7skxS2+A1xDzqj6Ca0YbdThkI2YkLsQY0CaHtpvWVjw74Zm85jngGYH12XyyGHPeykt5yjiMMW9G2zz4w0of2p5rcaM5ZuoN8DpibtUHsGfEq4NhNeK2Yrnv+J1DOkRrL56d8GjuaHd2XOY4mH/Iz+E7etezhPnKS2OMmUPbWPjDSh/anmtxozlm6Y3xWmJ+1cevZ8Srw6FyK7b2fXStWzvx7MA9eSP26DjMPGIN+Nn4FO96tvg55t93cXd/xpgbaC92/biK37iGXM6u1c229WUuJ+ZZffyqeDbU4bBnr43qM8pySMO0NuLZgUdymtcQawXrs/Ep3vk8Yi7z8s+7YowxR2mbSP3Alr+wxvTkNluxR11ym8uJeVYfv2rE1YPhiFhLVuUPoy6HNUSLF88P3JvPvI6tZ+NTxH3mbV/KnX0ZYz6ctpmUD2wtQzn/VjHK0bgt0Sebt2BuIOZbffzYiFEHxp5YR5WnlsGoyyEN09qIZyo8ks+8hrXn4hP1s2mMeSvUx3btA8xG3FbsSMyaS3vzUmIN1EePjRh1cFSu5evVHX0OWrvOs5Uh5uGsPS+fqp9PY8xbUT+2cV3LthxpczineQSxFuqjx0aMOjwqt/Kp+qPPQ2vXecYyxDycreflU4379nP6mXhdzcfRHmr+wNIHd6/L5tepU+XKFmseRayJ+uCxEaMOj2zEjObi3zCHs4ulbXnGjuYz9xNrxc/HN4nn1M+rMebRtE2KD3L00T2qyjOSO2JanHkcsS7qY8di/erhEWX4rdqyHBd/cwinQE6YxeYN4HWrz8q36OfWGPNo2gZVDnR8fUSVA2Vb+Vu9eSSxNupDx0ZMyAdKruPYnohDruzefDl4Hurz8i36XTDGPJq2SdUDHV0fUeVA2Vb+Vm8eS6yP+tjBqGdVzJZohxzZtflyzjxTn6DfBWPMo2mbFB3m+PqIyFHlutqGbfXmscT6qI8d3KofFc+KnwfDzHq+3lG/C8aYR9M2KT7M0eFulpF3NLc3zWeDtcQHTn30atkZ/TwYZvbz9W76fTDGPJK2OfFBjg52s9yb1xvmexDrBPljxx+/UWueWp5dGtM4+px9gn4fjDGPpG1OfJCjg90M9+b0Zvk+xFrxR46v91jz8O/sypgfHH3WPkG/F8aYR9I2Jz7M0eHurJFvT05vlO9HrJn66I3K7evv7MIYydln7131u2GMeSRtc8rDHH7PEPlG8i4x5u2IdVMfvT1i/WtZdmGMZMaz9276vTDGPJa2QeWhrh70zsj54ncvP+pavXlLYu3Ux++ofhbMCLOfu3fQ74Yx5rG0DSoPdvWwd0aVL8q4HNetzLwtsX7q43dEPwtmDzOfPYg9qapi7zbGkbdujDHPom1QebjDQW+Ga/m4zhvkZxDrqD6Ae/SzYPZy9rmL9tVM/QuOUbmudm1sxhjzctomVQ55M9zKF/XeID+DWEf1ARzVz4I5ytFn7+wz1+v36Hi2PDteY4y5nLZJ0SGPD31H3crjzfHziPVUH8KeeAb8HJij4PlRz9eas5652vfR8Yw4a8zGGHMJbZMqBz2+Pio2VlUXenP8PLDm6kPYM5sac4h4hurzBuuzxmbz00Qu1Vcdy1kjZ3ZpjDHPpG1UfMijQ99Zsbkqs3vzgXitzZ3gOePD153PHfeH3yEfCM+K/E8B95iXxhjzZ2PgAyAfCGfoTccYcwevPuRw//FXHQyP+Mp76oH7e+LYjDEvoG0G9fBH1zP0hmOM+QZir4O4rofDIz51D+V7NcZ8OW0z4IMfHQRn6k3HGPONxN6nDol7fPL+ibF5jzfmi2kbQD300fVMvdkYY76R2PvUIXHUp++dMT6YRcaYb6NtAPXQR9ez9EZjjPlmcODqHRhVGZtpHgvuoY47zBBjzCfTXvZ68KPrs3pDMcaYv8GeGNYDGF9n+FuAsVff7T6MMSdoLzwd/vgwuMdoq8xujDHGFOoe+Y77JsasDpPvdi/GmBO0F54OhXxI3KM3DmOM2U9v73yXPTXGCfkwmdXGmG+gvfT1UEjXe/QGMh/PqTGfT+89j/J32gNirD5QGvOltJeeD4R0QFwzYpWZ1hhjzA7Ufgoz5FGoMcZfHyaN+VJ+bAh5UKyHx57eNIwxZg6xn+I/3WOfus9ivPEXY+TfxpgvAxsAqw6Pyh9tjDHGnCL20nqYfOL+qsaZVcaYbwUbFlQHx54/2hljjDlF7KVPP6i9wxiNMS8gNgOIQ2I9OPb0RmKMMXPhPflJeyzG48OkMaZL2xT4kEiHxp7eSIwx5vOJvT7kgyQOkzBDjTHfzrIp5EERv9f0JmKMMZ9N7PP1IInDZIYYY8wf6gGSfyuXeGOMMR9L7PM+TBpjhsDhsG0QdGDkAyTrjcQYYz6f2OvVYTL0d8AY84PYFNgfh0Y6RLKtzhhjzMfD3wc2q40x5g8/Ngg+MNIBUrm0McYY89F4vzfGDLNsGHlYrAdIpTcYY4wxxhgj/5E3/q65xBtjjDHGmO+GD5I4KPLBUemDpDHGGGOMWcCBEqoDJOvDpDHGGGOM+cXogXKJMcYYY4wxBvBhklWHyWxijDHGGGPMT+pBcuaBknPDrDLGGGOMMZ+EOvgpM3wI1T7MamOMMcYY8yngkPfr4Jf/yeSPsoOcaWuMMcYYY96AenCsnvnH3sYYY4wx5ouoB0lY/9PKDDfGGGOMMeb3P47mg2OV/0c6S5kxxhhjjPletg6FfHDsmaHGGGOMMcb08QHS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z5dv7xj/8PIlxDkUQqhj8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png;base64,iVBORw0KGgoAAAANSUhEUgAAApQAAAEsCAYAAAB9viO5AAAAAXNSR0IArs4c6QAAAARnQU1BAACxjwv8YQUAAAAJcEhZcwAADsMAAA7DAcdvqGQAAED7SURBVHhe7Z3hsfS4sWTlxnqxEe/3mrUWrBXPAVmgH/JDBr2dwlfJyVs3QYIkyGZ354k4cZtAoQACJIjQSKN/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wxxhhjjDFT+Ne//vU/M820xhhjjDGfiToAXW12fRncD/c76r///c+pqj7CNlhjjDHGmKehDi5b/u//9z+/rmG93ioP1+pC9ANz6D+oMT33xEJ16Juh6mvLdrN/wb+NMcYYY26jHk5YdXCrB7re9VGRZ8S8hdV7GD20qTi4J3bUmvOMW3OwZZtEY4wxxpgt1EECbtX3HD0M1riequ2o6tD2yR69/9quPRzmcaytTV1DmNUNVc5lXP5O1HuAWW2MMeYq1OY78yA3Yu1PWduosasD0re6Nh+1jucwbA/GB9K7Ry5T9XeDMbzSHMpbwOPe2juyiTHGmKP0NlTebEO1IbOIqe1Q3qsLUT+iap9DXlAxfFCyP1XzFeZ0vhXqPuBWfZXnRs1V6/CF1LFsXQMur3WfQr1H2NtD2ExhjDEGnN0sVftqPfBtbdgqHqr4ag5NouIhDgRWG3OU0/jW1HWHuEf85uu9ZlfmTVBryHtO3X+y2en90xhjHova4MKs/kWN6x3aMnx1A63ldRM+InKwKi7MYTRUfYiDgh2X5y+n923he4HqPkfqwkxrPhC13lXej+r+lGmMMeZ9wAa2ZoZ2UW3CukFyHduSJKp+VLVBsxzLZtcLKMeBwB6T5zjM6X176n0p6xxk09W2GWI+GLXu1Qw1xpjnoTatMKsbqj7M6l+sxXCdqg9qDMzqbg5c9w6IawdHmKk2UW1ZPjzZ32KO6rzl9H4M9f74/sMMa3BcNUPMF6GeA5ghxhjzOurGxIcs/M7QH7FZ9IMz9Vyufm+5FRv3Arms/uayMPKOwG0gDgt2XTV3bE7xx/AN93gXai7DrP4IcE/YvyDfL+T4aktmjDGzqZtNb4PaMtP92PS4jn8HuF6TN8ytNkfGPTqOiNuLyrNXdej6dNU8hDmt5gtRz8OI2fyRqPHCtXrsiT1HYjmmDeahqHGqMmPMQ8GLyi8tfivVJsV16ho5t3KPGDmC+I2x9Maz10z9MjAOdfD6dHkdYE6L+WDUuo+819n8caixsnxvfH+1/CqjrxzqY1BzgDIu5zLI7bnMGPMQ6gt6xpqvdVDgesTUMt5UUI9rrsPvniomysLI+wQwHnXw+lRxz9WcEvNhYH3rO4lymOGPpI41xH08SR5fDv1x8BjrmHtmU7kObIYZY2agXrJqjWsNCa7rxcygl1f1zX/r754qJsqeCManDmCfIq8DzNs3Hwqv9Tsdeio8ZtzHE+RxVXPoj+ZdxmnM1xIvqdp8Qmw2qiyb7wbt1/LUGDZDups2l4cZ3qh1XK/qlBn+Ung86jD2bqr74bK8bfOB8Dpvvb9PoI5vS96b7lSN5Yx5+11qbL2eCee+qg9jzA7wIqrNSMkv75qZfsnPv5UtOFH1qn/E8vhYxAC04/oqt+eYXnmmfikYCx/O3kWMfcu8VfOhYJ3rO5bV00A/MIuHqG15rE+0jpddi1d1Ibdfk+N77XNKD8O5qhlijLmbeAH5pa/Wl1XFq3KOr9a4HMrCWjzahIit5VwPOK4XX+tVTM/s5iVgDOrA9nR5DpV5i+ZD4bWu71uGTAN9qPc6QxpcxjG9cuR8kk8dG8YVc8iosh7IcdRMY4yZCb9k6uUP8QKOxG7ZyxHXbUACjsdvyPVcVoly7g/Wtr0Y/l3jUAazy1tB33xAqwe3J9obJ+4hzFs0HwjWmN8nvFMZMg3VD8Q4WLRh1+JDzmm1mKu2KESvXIFYlX/EPX0Zcyl4GD/tgeT7YrO6oepD9dLuNfJkNxL0lZc/xrKVh2MhYmvZUWsuNodxGapPqA5sT1CNNVQxeZtmEJ6zJ88f1pet71OGHqbmraIPjkGbKrdjt+rtTzFfbYH+gucOdSNyzr3WXDmUX4zG3UkdE5sh5omoBfuf//u/mqpuy0z7MmaMg+9nTfUSr1nbZ3er9PpROVBW4/h6yz3x6E+ZQ5qO6gvyQe3VqvGFvXtoN2d+oeZq1EzxGNQYYYa0mPw5BNqr95NF3rXYrbqt9va3MV9PmTOMpboWF2v+CngMrx6LWaEuEg6Ps6z518whHULlq2boEpuXv64ViNmyvoyjco7scoHLen1stZ+l6lup2oY5pCmo/Kw62D1BNdYwb8skao5YftbWnjnIOVsHD4fHzmZ1l4jB3PREnpFYJcZytL19T/HcnIGfnTUz3LwLWDh1EHyF/DCxOdyGqlf2XgblWn1221D1nH/LXnzNmd0N32tP5GjJCNSv9V9/c1nI4+/J8WzkmoXKD9Vh7mnyePOWvhLcP88Hy89Tfc5Q94//898/RPyobSATmZUbOfhelRn+o1+eIxbxiBlpozzSxr63/KzskZ9NlbfKbWHkMA9ALY461L3SGNPogxWq2NmqfiHmdTR+ROTEX5bzcz33X8eA64hnuL62y5AlJi9/jQdyjirHZZpL4f7UAe7V8vjCHPbXUucjXHuG1lQHypprzR+5BliL57pav1YXqHr8VuOG3IbdE8uqdtYedcazxTnay2JeAy+EOsw9wRibeoieJs9lnVtcx9+A69bM8F+o2GpvjPw75HwcW2PWQFy15quqNmGmPU3Nqw5zd1jHUc3hfj08Hzw/PfmQWMuUHKeexy25fdgGXUAdx2fVD1C3xzoOXO9xq13UY3y1HHK5tU+Sn9OwvWzmfrAA6lD3SmNM6sF5mpi/niqm5qjW+C1Vjp5og7VXMRBxCm6LnCznWbO2y/SHQR51wLvLmffzTWDO8Fyow6Fyb2x9BveKceawF1DO1nKV79XWsao6yHXWPlU8r/FMmxfAm0aoDnl3GmNQD8o7y/Or6vd6Jh+3UXlwnY+HpBeDcuQaEW2qmXIYtFMHvTs8Ou5vBnMW8rOgDoQ9t+I5f++Z47otIz6Hv4AcnBNlT7COC2LsoWpn7Ttan202ys0k1ia4lqvD3h1G3+oh+QSfcG+8xsp8HHaBtqo/yH0oVUymHyLi1UFvttzP0bH24HzIqf5Wo/zdkPchDoRbjrSLmPo8qudtxN7YVf4nqcYcqlhrn+7WM9yrQ3nbhMwxMIm9A9xa/d3GOOpDYPfL68pzWsvZfFx2E2257561H1xzHdfvJdry4W+WPLZqdn2aXm5ZLg5MS90bEOOsz0W9pzX5flkVC6Oe+2SX9isgRuVRZdba6+T3kR2NzdfaHKVOqDrMhWt1dxj9q4fCHpfXHaq6fFS6cGyV+1uT29ScrZOTRB51KDzizHFtgb6q6nDUs8U/HNwXPw/qXnr27nEtT+2zWnMinsvX2ltr54t3rr579d1k1Hu6Fm9OgIndUh307jL6rw+EnWPMLZ6DXj1iFKjnWLbm64nY+Jupp8JjUgfFEdE+U94Cj7v1LQ5H1R/xD4bHyc9BG7e4r54tnhjNETHoV7nkoZxK1dZaO1/1/oXtxV9hb7zpMGMCo7066N1l9K8eLtsX674l1heOtG8PBdErD7gdjw991DKUZ/OpRF51UBwV95HpbgP9svVg9KPuDahjrvL99Vxikz1tw4hVz18VeaGKsdbeb7yP+fqbO6ib4doCqNhQHfLuNMagHia7z5jHXGoJr3kWLahyjq91DMfU8VS5PJtPA3nVYXFLtL1iXEfg8TxlTGvU8cLluRQHPiW3zdRLbhW/Jdryc2mtfQ+Xd9/cz9bER7060L1ab/jHxQu3tfYVblfb8vVoXFBj6xg5pjW4iMivDo097xjTJ4P5w1pj3dk2v+LAxyJPpm2MtNuyNyZr7XHxvkIVc8SaM/7mdmCeABZHHeaeIB4cu0+say7zblRbzhl/e32iDr9b4wLHrsXNBn2pw6PyrnG9kivmHznrM6JsfYvDHlwb21bbnnvGZ639W7w77FpMrdsj5wnztW/Ua/MAsFDqMDdD5D/aT7RRD5rtG3OWy3spI2uDdR8Z02jcDNCXOkSyd43n1cy8T8yteh6UiFcHv3BtbGvtlOhLjcNa2xfvTr56jfo+4bqW75HbZzfmneAFDNXB7og1L3Kr8rC2R6x66Kw25iuX9VKwZmoMPdEmU/w5DLwYjAl+64FyhNG54PlUz0G15RWHP4hcmf4HW20hcqj+rbXrbr2DXM/XKleo6rldS2zeh7p48ZcPcXy9V7SvObgc1rGMyA+h/WnMT8zpHexZC14/tMVvpld+F+j/1eN4InvmA/OnnoVqyysOgVX0j9zqumfEBVymxmKt/dv6/qxR3ytcK7PJr3fZvDG9xc3Lds0HwhE5B9qjDOUB/16D24bIpx5alH2zMQ85dZdzZM7Xxod88ffO+zBj7FkTrGFdf4i6llMcHkPkqGYXEhVfrWOx9pNUzzwcqa958tVaRbXNqoXRXOZDwQMF6+EQZRBl2Xxpn5dTQM41+cH+Jus85JRdwtF57o0PZTUuq82bUdeTRR1Uh0n4K1bA9aq/cK3O2k8Q70C+Fj9A+Vr9mhn2C9SrccAMNd9OfRj4On7zYRIHStTVtrNBHz35Af9GYw5yqi7h6DyjDdqzNQ5ml+ZCeK557lF2BLTvredyLQ6SkON7IA/LzxL6r2XWforxfOfrcAtr71mGtJj8aUyfeFDqQVKZ4Zei+sWY6sP+bcYc5DRdxtXzjDXN7sxFYI4x38oWuBPVlsvaX3GQhNyW2zG1HNdV9XxZ+87i2c5H/3K23iXU3zkm88bgYeGDJJezrcENqL6heui/RTUfMKduCpFP9T/LK8ZsfoN57q1Bhh0G+WEWt3J1mAw5ltuAKOMxQh476mqZte8qnvN8DW5h9B26e1zmzcDDW83qR6DGx6oH/5uNOcmp201te/X8Yg2zO3MRmGc1/xlyGORuucpBMUB57zCpQL2y3gPuQ5Vb+07Gc5yvwG3seXfwDmZTY9Y36wx5LGrMoXr4v9k6Pzl9q9TY+K1yz3bPGM0xMMe8plyWYYdYcpSDIn7XuqVsBbRR1jw9+Rmz9snimc3H/1ZG3xWM71XjNA8CD2zPDHs8auxQvQT2j2q+ckp/gXqV5ypHxmX2wXPK9uY/mx2itc/DHq57tgYDLPHlQAlR37sfVf7JYj5YFWefI9YpH/k/79GNjD4ja+Oq92A+HCz4pyw83wd+q5fArlufhVfPJfrGOMIcmtkJz2FY5xVlPPdhNt8N563XXM6omJ7qMMnjr6KdqvsEcX9snaORebKvta5hmK/HbUSfamxwZGyvGLe5ia3Ff2dwb7g//MaDX18G2xdzyLx6DrGebA7NDPBj3vJAoUSsmv+W6ACtreizNw4cekasbeu4e+6JfaL1vqGaI6Vqq/LWfu291vWA+Wo1VNkMIqcaU3hFf+ZNwAMHs/ijUPfHZaF6MexvMV85jY1XzR/Gwv3jN8pziGaFZa7EwSJDVt8XjutR28PaZ3Ukpme05XHu8UzbVzo6r6Min8oZZWoM3y7PWVXFn1Hl5jKYr+E0IiePg/vOEPNtfNPi914slONlqC+I/SnmK8wp7G4ur7SO0fTBXLX5KgeGDFldY27PbcBSnjnxe8Q9scpor8bcE+NTde8gxh+q+ZjtO8/VFcZ88L+TuYq1UW1nWvuJ3/k6TqHeA/rLavNpeIE1vTnBfPFLYn+Learz+MS5q2M0mjZP5ZAAUR+qOWa5DVjKKDf3NeKRNmG043Hhek2OHW3zFDFeNRdX+oQ5etJaxTjUYZK9eqw8H/E3X8ep8D1c1Ye5GTw4MIvNTmLu8HLYbetzp2Luto4pzOU1K2zNWa0Pe3OfTRocj4NHPYyMeKZdbYuynhzLber9XmEdC1SxSm6j7uNK94xzpvV+cf3K8agDpPLKMfIc4He+ltPg/FlkjMELB/nFtFrM01PmK8aRy+mN7gJiLiHP+Zr1wFHLRuR8R9ur8j2ib9z3bLfuDfVrcp5Q5bla7r9a73nL0bZRr8YSHun3jNGfOjj2vGp8bU4S9MFls4icV+Q15q3Bi9GzvrD2WtUabJlL6cPkZHiOMaf8u9LK6YO+xOY16tbkdmvPhmrLjsaNyn2HdWx75Dyqr73OynOVuFc1F2ydE1z32nJsldsqVb6eW21Qrw6Oa+4dx4iRM1/HS/bDyDUznzEfCV4UvIAsv7D2OmOuczkW6lpk8S+iDjm2Ys0xeG55fpfrgY96jalGTH0ulGs5R/o5K/cfqjEqeWz8+9PluQp5PqBqBzmOVbEjcg5en7VxcVlVHRi35PZqDEeMXPlaLntiLTfG3ARe8E+QN5o198bPlsc8Yi7VAsrXcmaoOUGdU8gf6jVH2yCmrmVdV46t1pxXGv1hrFvePbYn+qp16snjGRlX1KsD4hm5b/XcjNrGnu8qrmF7iU8wI4cxXwe/hKHaAN7Beh+h2oBCjq8xs+V+8LvXb5TnskjW2kLEZBOzA8xdm7/8mOL3UUfaox+Orde1vFfPjsbtMXKp5045s993k+ee9xsV+1Qx9quM/L3nRpWzy3zme4uy9iL/Bf82xtxIvHzqhX93477YtZi6Yc1W9YMymMvRpcarHDCbmJ38mEPxkd0j51L5euVcV+XnZ239IcepfkZVOUdEG5Xzk417XttvVJunibFW1X0dUeWG6lmCUZ+v64IqM8a8gHgZ1Qv/TW5tYmdE7vgLVUwuxy96dShHzmoLMof4MY/iY7sl2tY1Vvbac1tlry3LeUbiq9GG5f73eKTvd5LnCNdqn4HvPB9b93bWyK+eobDNWwHxqs4Y8wKu3iSe7tomdsTIB3G91hfHQ6wLfitq/Va82ccyn+LD2hNt6hr31rmnag+jXvWtRC7ODXvxyjqGPap8rBrHuxjjr3sJX/d8l/vGGlXVPc0wcqtnKIy6fDUXeEyq3hhzM/Eiqpf7m6wbE1QbW0/VJq5rP1zPcWvmUpmbaXMvPrQ967qxvfje756IGZHbtL8JyqtZvRBl6nndo8oLWl0Z8zsZ4+f3e9R3uO+j93bU6E89P2GbL0GUo64XY4y5kXgR1Qv+rWKTwm+1wVXRppbV3JwTbVhuC3OZzAtY1kB8cHuOtEHMqNyO82z5I0dhKRexEM/jEZEju/sB98HjXRuLinuVPC71jq/5xPuBZ+7riNzf3mco2KoHiBuJNcacIF4y9bJ/s7wBhWqzC2scq/KGqMfc93K1xTEvpa2D+PCuuayfqIO8vhyv2tWytVhlxLVYAedCDH5Dft5HRdvWCbGUlzGyvT5H2l4txqDe670iF6v6vErVvxrnVUZ/ap1h1Odj0wU51mKjbiSXMWYC8bKpF/6b5Y2qbnL4OzpviIU57ctmiHxZbB5EWxfxMd4Sa82q+uymsRm7UVbrlpgNtmKiHs/pqL2+l3IxbrjV30iOK42+1Xs+wzvv7cr7GDH6V+sbtjkYgHPE72qGGWPuIl489cJ/szEnaxuVaqNEfE71DzhfFpmL4TkfVX2MoYpbrgscw7FZ3UBbjq3XtbxaYzL1KWofeDfW7PXdymmM1T35lSrnTKMP9a7P8o57CDFfagx3iP5765qPi6TXFm61N8ZcQLx46mX/VutGhesj8xRtcprNA2jrIT6sa/L6Q67L1I2lvoCypZ7yqzwBYqu/2tF1tdVPhseiHP2oI7437pqHr7fs5WW5f/zektuq932mte8qxnJE5FD93iHfhzIfkVUQq9Z+Tx5jzETixVMv/TfKmxFUcaNG+5xm8xDamoiP7B75+ci0XdAfYpd2Il9rUEBdT87DLvUXEbnrxxwf9HqdTX6BMUIeO9pWOXfPiOO5qHKevXlD9a7fLcYCe/epVPnuEv1jLPko7AJtlRlijHkV8SLWF/9bnTUXvMmFOdXmxdR1aWsjPsZbLm036MWpftdyoo7bcRnK5W8B6pQZsgrH9w5efJ3NflDbtrgcN665vlemRC42yqBqsya3Ve/7q+XxPWmcakzxNx+BQ3C+LDLGPAW86PacvNF5s3smbV3ogMEHjhH3ri3iVZulfKAPlFU5fqQccn9VFV/dE4+YvJUfRHnv4Mblo/WQ4zi+V67kGPW+f7tb88L19Xcu/2EiB8wiY8yr4RfdHteb23vQ1ogOQvg94t71/dVXh6irY1nKEtRzHGI4LuByFu1my7nX+ml1hShTh7kRR9siLv4qOY5V77n9Y8wP1k/VrZW3hT9B5OA1y2JjzBNQL7/dlufNG9t70NYpDzf4PWJdX7Rf8nRodaK9QuXD76W8jGkpL7Ecd7U8Dsh1y18B4nFA2OtWW+SvcbUcv/n9tr/FPGHtajnstZlB5OJ1zGJjzBOoG4DdFpskzKk0D6atUznojKrWeGTdIwZm0SotbqU/1CNmJO4O0acS9Tm8X0QdDghHRD+j5VwH1Ttu/8jzlEvWWCuv7bNqCpGP1zGLjTFPoW4Ctm/MFZtTaAbAfL1i3pb1wgGHDkRbHh3v3nYYY68d17NZ/bO9uI+rjP74/ajvSg5PEvV82Dsq+lLltayKthi3/duYl1yqH6yV/5rLv8jq00RuXrMsNsY8iV+bgO2Kzcwb2nnunMPWFx2C+FDU84rxRc6eGfILFcvWGHUvVxn9qfckxNh6RH092LGoG7W2q79rPRvl6h6+XcxZLtmf96gDYmGAuc2Q3XA+XqusNsY8DbywakOxP8Vc5dSZN6GtWR6A8LsnYlrcCXo5lnLqL6u6cJvlt4DjrhD5q+pdCVGfw/vBVnuux2GiJ8f2RFyvjRqD/bkO9TqX8geowzxjrrN6COSYkcsYczN4cetmYn+KecppM28Er1v7vXJIyrAFFbMlfwDDTLXAsVm0ymj8jzhxjyjr3fuW9eMeqneF5fZVFV9FLPfNY1DlSuQJ//Of//wwylTf9m95/sJ85H6AujrvWT2EynE0lzHmBcSLqjYR+7fY6HLKzJuCdRxZy4hRH7Y1uc1IHzPh++LfAGVczmV8H2yvLsrVuzLb2j/G2xuXEmONA+S///3PX0Y594nDJpd9q5jrfGS6qPUYaQdUe7gnjzHmxcQLqzYT+8eYH29q7w/Wkdey/obqw7amasO5Z8Djg1k1RG0Xf+uYq2sxyKXemVmiD+6vjmNLjBEHxVAdKmEdw7ca89YenAHU2vTaI7bKbdEeZlNjzNOJF1ZtKNaHyU8i1rF+rOrvM9YccZ1dTwNjhVm8Sq8NrnnM1bX6qFPvzEzR/9Y416zjrIdKvsaBkn9/ozFnYT4qm/A69dqinNeld43fMFMYY94BfnnVBvONeiP7HGIt8eFSbtVvWdu/w7MTY1y775F69d7MdK3/LTF+zseHRxwa8ZvLvvkwycb85eOyCuZaxaOc16Ra67KpMebdwUutNphv0Jva54C15IOGciSmp2qLfnMYjwRjVOOu5cqIUe/PLEfH0VONrx4olT5M/m3MYT4um6hYrOGI2cQY84nES642mU/Wm9vnEOuoDhrKPbFK1R7PEptDG+Zouy2QV42Xy7aMePUezXDvWFjci8rLh0r85jIfKn8a85iPTRcVgzUIeU1C1LdAY8znwxsAqzaddxf3lrd+GXf08YnsnbeIr4eMLY+0YVX7WhbXMIcqQUxtl9WniQMTckL0gz5HRXv1Xp316HhULjZicIjktigLVbtvFOubj84u0BbrgrJWaYz5LtrLv/Lvr1MbUDgS8xQxzrxl8wHEevJBoSfWHqqYPSLHVr6oy6H+otcOOdlsIunFRFkcmOLvWu6Q+98y4tX7dcY9Y+Bxq1ws4np5VJtvFXMV5iM0zJm2xpgPo20EdKBUZUrUc4zarJ5gG6/5GGI91UGhOhq3R+QcyR0xMIe+sNae6zhHiLZhLybkA2X8Ve9FiHjk6rmW44wj/SNmzxjWcu7N9Q3GfLQHcyeYy6PtjTEfRtsM8mDI13uNdmqzmm30g77we63vqGs3aj6CWE91UGDxTKi6Mx7Ni3Z7xr+nnEVftUy9G1C1qW7lOOrsfrfywYhD7r19fJKYh/ZyGWPMGdpmkgfCLDp0qIw2aqPislHRjtsjXw7xzxgT1EG0QbsMMx9ArKc6IMCt+jOezT3S/kgf3CZ+q2t+J3pyOxY5WNV+r5FH9Qf39oV4lUvJ8Xv6+SQxB2G+YsYYc5y2meShkK/3io2J28dvtZFVf7TNMSijbouI47xZbD6AWE91KIBcd4VP7KPGYy5CfsdG5LacI/7mEjRQflbup6ri14w2PA9rqtij/VbxXznAXxXzJHHfubTGGHOOtqHkAZCvZxi51EYWRh36nAn3eUV+cy94TurHnw8Ed3hHn3v74LnAb37HzoqcuRQLM/qZNd7IUedlTfS7Vqf62TIOkSFy4VrFPsW411xSY4w5BzZQPgCq8jNGnjs3Mu7vyn7MtcTahfzBD1XZHd7R75E+ME+Q37NZRt5clsbMvvbmQTzGoOZkxF57lEPut1fHB8kQh8mIwV/EPkXcQy7pMEfaGGO+hLZB0OEvi3+UnzVy8UaWXVwC93VHf2Y+sWZr8sf7Lu/o90gf0SanrRHX/PzPMHLWfgKUqzaj7m2PPtVc7BW52K2YOhY+TNaDZdT/9z/+q1nbvtoYTy6jMcbMIzaXtsHk4S+LW3k9HB4x8ty1kUX+Xn9X923OE2uE/2cTJdaXP9x3eEefR/uIdjl9bf7w7M+W+2GiHP3iN6633Bur7n+mGA/3xWVVHCL5MIk6HCafdKDE2HLphjnSxhjzxbRNIw+AWbSUnTXywEx9GdEHb6BZvGyKd4zB7CfWRR0i2YjhjzY+4ld7R19H+4h2OYWNuOZDxCwjL8yufoBy/qvyQORSdT0jXs3BbDG2qoplI4YPkp9yoDTGmN3UDaf9FgfEo961mUU/2ECzaOGuMZhxYk3U4VFZP+C17Aqf3ke0zalsxHU9TJw1crLZ1S9QV+NrLr5mt+pCNQdXyX1u9R31Tz9QtkUyxpiraRtOOfjFb5Sf9c4NrfaF+7hzDGaMWBN1oFQfbZbXVNXP8ur84dk+on1OZ5tPdaA4K/JyXyDKYBb9gOvXRGztG0aduv+rxLj4N1tj3+UwifHnpTHGzAWbjNpoWpk4JI7ay3sXtf9Xj8f8TazD0QNlfb5U3AyR/6o+zuaN9jmdjbhWB4uzYg7QB/6iP64/A/JxTqju/yp7fdby+P3EwyTGmdPawLhquTHGTEdtQkEro0PiXl+9gdX+Xz0e82cN6mHyyIGSn7GRtke9KveMvG0+iLiuB4wZRl7k5j5qOczh7Abt1b3eaR0DrvlvqA6UEHN0p+g7p7OBsdRyY4y5DLUZBa2sfMRHvHoDw3irWW0eSKyPOkiG/AHv2dZXPGvhaI49YmysquM2ox5tx0aOnNqFKKsHjbPiPlW5KsuhHAJ94f7w+065T4yBrQfJKuLq3FRH40aNXDmNC8iv6owx5hLWNpxWJz7ia165gUVu3uyx+XNZhkpQvxVn5hLzrQ6UvH5rtvUSzxqM+j351uz1hT5UmcrTc298tSEOCnHNh4yZ4j7Ztbgc0m44v7r3q+V+eSxQHSKrEafmpMp1HL8mt2dz+n6wVmeM6eAX5zravNIHdNQz69Fri3WGtax+CFqjDUbjzHFijuthcvaBEu7JWY22I/2oGLRVeauI3WP8+w975jS3eVaHkCtc6yvqcki7iba9+arls0U/a6oDZBWxmAu2zhXH1N8qJsypGmJvvDGGOPLSmXXafJYP6JZHNr5l7bL9Wg5VhzbqA5EhDS6rdWY+mG8lf9DXjNj6jPU8kntvflUejvQd9fXAcNQ2lmRm3i17ffF4jhI56nzVspkif3b/a09AvTo8rol2IfpRcwY5HrH4nUMxxtwNv5RZZA7S5lB8OLfcM/eqjzNrF20hfzBC1LdAcwtYhzO2NSvPyJqjfe7NC7faRT1UfdbDxFHbOIiZuXuqPqKsjuUMyIec8bfO4yxHxo2xqINjTzVm5Anr3IXZ3dJfXhpjXo1fyvO0+RMfzBFH5171MWPdIocSdRwTv811xBzXj+se2xqVZ2RLrG2v7yM54Z62PA7Ih7EzRq6c4oXZfVRVbjWOmUR+tYZn3TPuiA3V4ZFFXKj6DKMO8xZmFwsoV3XGmBcQL+Mdm92n0+ZPfChHHJl7lX90zY6sbbRhscGHGWImgjk+Y1ub8oyMyv1jnc/kC4+0jzZ8CJtlG0thdl+RD6q67PYyog9+Hs6Ke8n0w0QbdYgMkbP2wf1yeW/uUDdrbmfkMObriRfJL9Mc2jyKj+SWvTVAeS+vajMD5EXfaqNHjJlHnesjtnURz8qIy7qKuiMeyRVtcFCYaRuL4Ex/0ZZVMSHqs8vLiD7UM3HEM+PF/fYOlKqvWobyMNMuRBnPbRYbY8xnsWyC4mO5Jdpu5VjqT8D9cK5avmYvviX6C/5tton5Uh/WPbY5F8/MqGfbw6N5oh0fxmbaxlTY21/EwzrvKj6MuuzuUuqYjor7y7SHiPYjh0n0V//W35l2AeWqbi8zcxljzHR+bFLiw7lHzhVio82uDsM5s0iyp1793mpv/hDzFGt7xjbX4hka9Wx7eDRPtFOHshlG7jauAve51n/UqTkPVbsoC7ObW1gb44gzxxu5Rg6VUYZyrueyMNNOpfaXxcYY80yWDVF8QEfkttgAvfk9k2WtD4C1PWPrm56dvZ5tD4/miXb1YHbWyIm8bVwCxGAOlXWuqzU+U9/KyDh7zhxz5KoHSZSNjpHj0D7TT6OO5Yo+jDFmOtgU26YlPqZrok38fbeN753GOps99x6xLH/oRm39lWdnj2fbw6N5ol09EJ615mxjE0S5mtMRo20v750cuYcrxo6cfJjkazWOKsdxjuxiCrWPLDbGmPeBN0glf2C5jK/XzG4ewdPGcyej997ics157fGxG1XlGfVMW/ZonmgX8uFvhjVnG18Bfas5HVHlfAV77wH3nc2ngbycO37vOVCGHBu/e+t3FOSfmdMYYx5FbHBtk+t8eFU5XNo+hKeN5y723HOLXVnLPao8UMWzqs0ej+aIdnzom6XKu9wrEdc4uIyKPDXXqxm9l1eMG/OlxqOssXGNNcyUp0D++DsrpzHGPI5lkysfXr5mEb+0exBPG8+TaHMj1hMu6ynqRuUcZ3P1PJM32taD3wyRN/72zGVYDhdb1nZPZOReXnEPmDs1HogYjsVvXtdMeQrkZbPKbOC5MuYN+bHZ5ce3d82bcjZ/BE8bz9No80OHK/xeKxsx2u3NhzZrMcq98TDa4aAwW74XVYe/WAO8P0rkaQv2cLbuJXzFvUSfa//Yu42pPBsoi7+8dpnyFMjfM8OMMebzUJue3JQfxhPH9CR4PVn+sOL3iCpHVdVFWX2WVB4ur3LciNEGB4XZbuVGPcbeu/cwl+otqPeivOKeRnJiPtllPOL5YCMG65XpToH+lRnyUp4yDmPMhxObTf1IYGOeuRF5U7ueNsf5wazyx1T9Vm7Vhyq/ep4g4tfiUM/9bBnxfMibJcai6ljEVXNpdnGm7UxiDGp92NnjHL13xCH2xzU9E/yMcDnWrCWbAPrumWHGGPPZxIZ35YcC+bG5shmyyZ7Yb+XHvNLHszf3kD+23K5Xp+R8/BwddU/fMNrUg94u/4Jz7MmH+27j3kltE9dH8lwB7qvn7HGO3jviauxS1nk+Ql6zbHYK5EH+6hXzZIwxjwUb36wPBTZTVpW3YDOVOse8rtW2Bp2PrypXoh/8Vv3sEfmQc9SI50Pebk8eKGEuQxeOHW3zSmJ8vXXKkGmMzgfiVGwrG3g2VNu91DHgGmX12hhjvgLe/I5ugNweHx22bvLZrLXLnw1ug7oaY/rEXNUDgHKZX1oTvuaynjVW9TMq56u518RY6qFhl3Sg3JsP8TCX4ddzHKq2Gf5IYnxqrcLZYx/NF3G92KWu82ws9ROoeZBbmSHGGPP5LBsfbcRZNUTEyw8OcmVeNso5hpVlZpiYr7oeyjrHsK4TX6NMxak+RkU+lbsn9xm/68EB12yti9/xvxzm/1cWjh8V7fbkiLhcsscSY+R1wlzPHvtovpG+EcPzvNVmDyofypQZYjp4joz5MJbNjz7WWbWwxBSirH5wOAeujxhtkceME3PGH39c13VSZdXumtB1zbNXzsm5e9Y+47odIP6iHhC5Ln5zHWJD1OMgsscj7aJNLtdjiTHWeUb5K8aPfrf6jvor5nmtb9RxDP/+VI7e36fPizFfT3vJ84O9JeL5g4OPTqvPPHwQOCr6M+PUuY/ruk58rVTrhzL+q9qOyn2o/mDUQZUjDPiQyIdFVV5tOejQt8dlDKKuGnG5TI8mxlnnGOWvuAf0u9X3aNwetvJxn9UM+Wo8D8Z8IT82wvIxr/X8Ua+2eDoQnBH9tQGaIer8Yw5DrA9+94x6zoE89a9qO+JaflWucsCoD9VBcUu0VYe/vSLXWr6oy2V6PHw/WdTKMOdZdDkYA691Vv1i9ri2+gOIC/m5zGrTwXNkzBfAG2QWyU1T2dqIg8ER0VfLaYao84/r+AvrmlVrjpoHf1XbEXv5laq9MmLVoXFN9KEOf2dc8gZUlkv0NvCYcU+Y6yy+hVf1vdUXxgXr85hh5i88H8Z8KbxJZlEjrnnTVHLb1r4cHPbI/bVcZgg1/7jmtVJyGxbl/Fe174n4tfy1zR6jfagOjmtGGz4MTvPND5MKXqOZ9zSaK+LunMutvjAeWJ/FDDNJnRPPkzFfTmwA2DhHbBuGOEBsWfvx5rOfOveYQ57Xam3DbfG3qvKwEcNtOS/KVbsjRi51cFwz2vw4DJ605mv3/EBiXHvGFrE8z1l8GxgvzOJLGOmH6+I35mWr3TvyafdjjHkA2Dj3yJts25jKgULZ66fmYnOIhljmhuY1VHMbciyLdq2+cCQfu9Z+rxijOjiuGW34EHhUlSfKcqoeBeYqLzdB/Cvvh8dw1TgiL69d7afXN8pVnflDnRvPlTFfTGwA6kM+Yts8xIFCGbGqryjjjzU2/X//+59LmxyqIdq80NzyfCp5Ddr1BhHD64Tc6HNN1Zbdqg8jhlWHxjXRrj5be1Ttoyyn6HHgnp80Rh6TGleUXTm/6Jf74H5m92eMMV9LbKjqgz5i24zFgUIZsZDbh2qzjwMljOscriEwf2xW/WCtrkfE17VuOcTaVmtbFnW9/JDrUM8HxXqAZP/zn/8sRmx9vrom6KPWR1lOz2N52hhjPHUds6px1TxHDqjyz+jj2/EcGmN+EJsCb/h7bBuKOExAvuZ6bl83e2z49UDZchjJVXODeef87Xeu5ZoRx88K1rtes1yn5Jj4XQ+SvTwor88Y26D6asTkFDwW3EtePoYYU12LrGp1e+a6tu+BuJ4Ztouj7Ywx5iuITZI/vnttm6w4TPDfWsdtQ/VB8YHyeWAN2t+yrtWI4TWGWPsZ9nL3+lGxKK/PIBv1bQIeDt9fFj2GGFOd86xqdTPnW+VDn2dzG2OMEWCjPWrbnDuHCVUe1j7jmjd/fAD4MIl2OWzzYrAmW0Ycx8ZvXvuz9vLt6Sdi6/PHtvG/CTHWJ44XY4q/de5RHvbmvF4rkIPzIJfq0xhjzCSw+fJme8S2QdMhgg8PvXKVo2dtm8M3L6Su0Zp1/eranxF99OpUeTXi+ADCIn/e9uN56nh5TPG7zj/Lc59NuiCmtuUcIfeHPluCgyBvXhpjzPeiNtlRsZmyfGjAwaGWQbRRuVR8tcWZlxJrsHz069p0ruN3fZbOupZztL+IqweR5d7ekCePG2OraxPXXMfXPTgu5HVjuR/uL9NsUmM5dxaZD8Pra8wgvCGGasNdE+3qwYHlup6jcdXWzryU3lqrMq5Tz9NR1/Lt6Sti+SCJQ0ne6tvx5LHH2DC++KvWotoaCqJOtak5qxyLPFu2DpNeuTHGfDR142u/y0eeVRswy7Gc5y6Xvs1t1PneWv9eXZSrZ+qIa7n29hPxn3KYDJ4+foyvt05RPnIPvfZb1tzor2eGLazVGWPM19A2QfGxD3mjVBtxiHrV/mp5fMs4zO20eRfrA3v1Ua6eqSOu5drbT8R/ymHy3eitFdZhbT16bbfknPF7rQ9FbYNrlHGdMcZ8JG2jEx96ljdHtRmHI3muEOOq12zeqrmIZZ5pXZQ1Jq7Vs3RU5MN4qjV+zYj3YfJ1qPXCOmaIRLXbsubla/zmskqvnsu5n2qGvzWfch/GmBO0jYA+8kqOid91Q8ZmyW2uNPpiVbmKz1s2F1DnXMkx8Vs9R2fEOvdyr9VVEZu3Z26A57y3TlyP3xXUqfZVlQdtUceivgUSXM+gvPbJdfW3Mca8JW0To49+tdbHNW+MuN7KM0v0yf2pMmWrN5dQ576uiarHczRD5EOftZ7dikF93pq5Gcx9b42wPmtr1GtbVTm4ba+ezeIfcHmN79WhP64f4UgbY4y5hGVDoo99LWN78Rxzh3vHgJieOR3mIG0Oy1zX37jGB3uW6AOqmKqKQ/u8JfMCsAZqfbBG+BuiTWuc9NpW19rhd43pEXFsFv8qh6hDf6yK3cuZtsYYc4i26dDHHr9HXTYuUXeXI2MYqW8x5jCY42UuyxyjTn1Ez4q8e/LX2DZm83KwDmtrGXUcF38B6npyjmzSGI0DNb6aYT/ieOzI3zNi8N/lhZlymKPtjDFmF8tmQx97/viPWHO8u+1ezGG2noWoVx/Ps+I5VHVrcps2dvMoemt6dK2iHZvFC1wef9HXVmylliM2rPfSM2LxbxuAyJFphzjSxhhjhmkbTH7g+Td//HuiDbf9JNs9mcPgmajPSPxVH84Znsm9jPEG7uzrU1Bre9Uc8vrgN5fNoOat9wajrh4oIdpmyi6IG4k1xphDtA2mHqLouudo3LuLTbjdr9kNzx8+jvWDOdOz+THWHL55GFgfXq+smkp9DnB9VX8B8vPziHtUh0nYGxPysVlljDHX0DYacZjquTf+U/SGvB98yHrWj+dZz+TEmHLo5qFgnapZPYWac3YfvXxRpp5LdZCEyIV8fM22Dohe+St4yjiMMSdZNhZxiFLuif0kventZ+1Zibr68TzrmZzR1mv8XvB6q/V76pqujSvK63OpDpJK5ER+2BILRmLu4NX9G2Mm015q8eFnR2I+VW96x+g9M1HOH058PFX5Hs+0b2M1bwGelbreqpzLwkzxMtbGgDHy2Ouhka9RFmaKXaDt0fbGGPOLtqGIDz87EvPJetPdz9ozE3X4cOLjifJat8ejbdFvDt28AVizam9tw2w6ha2ce/pEbMjjVodHOPNQWX+/ilf3b4yZQHuRy0e/OhLziXqTO87aMxN1sJbzgWBEzqXqt2xjMB8BPwt75fajuSJOsVZXqTnxTNaDZIY3UI+YLN4N566/468xxuyibR70UVeOxHyi3liPc/SZiXb10Nezxsb1nvZhG6f5ePBs9FyLaQn+In7jmeHymSA3Doy9QyPHoE1W/aBXDnq58+fX84q58Pybt6Y9wOLjDqMe4rrGVEdinm67B7Obo2sf7eqBr+dabNRBVc9GTA7bfCn8vGTRD7i+FzOT0f6irh4qaxv+vQW33dNuJq/q1xgzifYSiw98ddlw8nevnuPe1TZ+c5ij6x/t1MFPuRaLupF8bazm64nnoD4LKHvFMzLSJ4+PzerdzMjxrnzjPRtzCe1lEh/4nj82nryu9Xz9Traxm1McXf9oxwc9PvhVR+q3YkLE5dCNWXjlc7G375nP8VquWX08jU+9L2Nup71M4gPfE/HxV7Xdm+8ptnGb0xxdfzxPVXUIrGUs6msOvq7lOXRjDlOfrTPP1dn2YEYOY4zZRdt4xEd+zV6bZTMUdU/VG+88Zqx95OADohL1VdRxzFZ8Dr0R1zCLJFv15nuozwxfs6iLvz2iXj2XxhjzNrQNTHzc11xrE3VQ1T/JNkYzhRnrHTnqwQ8fWbYXw3+3jLgc+g965UHUwSwyX048C3ie6jMGR54ZzrMVa4wxj6RtXuLj3nNP/N7cd+lNey5n1hlrAevHmF2LQflWDhhxOfxhWpsccxaZL2bPs7b1zHAuP1+/8ZwY8wa0F7V85Nc8Eg9V/StsYzFTOLuu0Z4/vkfE88XXXK9s494B+sCYs9h8CWrNo0w9W9Xl2VmBc23FfjOYS8+RMQ+lvZzlQ99zTyx7tN0VejOax9l1jfb88d1jtFWirsazUZ+3MESLL+POKvOhxBrD+sygbEu04bYKzhe/YVY/hieN6YnzY4z5i/Zy0gdTuWxyom7Lo+2u0BvRPM6ua7TnD/CI0abXDuVbeaM+b2GTFivGndXmQ1HPUJTBWqccfU56+UbbXw3uOS+NMWadtmGUDye7bCqibsuj7a7QG+McZqxp5FAf0p4Rv9YGdVt5oz5vowv6arFlzCPtzfsS66uemyOOPC+9/p70nD1pLMaYN2DZ/OgD+utDKuq2RNszOWbZ+jenmbGOkUN9SJURq/6v52qMKmejLm/hF9xejTdca2/eH6y/enaOujxTgrW+em1exdp97GVmLmPMg1ledvUxLWV7nZHjjN7E5oB1jL9n1jTaqo8pGzE4TFZr+16+KA9z+JJWL8bIbuUw7wmej1A9PzPkPrLb1q+KDWvsE5gxHtzX0+7NGHMh7YXnDyl9WM84M9cevYHNI+YyrB+/NXtrUq0fVXWQZGsbFjlz2F1ajBgfO5LHvB9rz88V4pmEKgZGfQ7zEZwZD+43Lz+GT7wnYy4Bm8CyGYgP7RFn5hq19WmmEHOpPoBr4hnaozpAViOu118Od5MWK54Zdk8+8z7EuvaeoVf7Sc8c5vmT7in4tPsx5lLaC4MPavnIHnVmrlH94s8l5lN9BLeMdupgCLfqq2ocR9a6tRHPDTyS0zwf9fw8xSc+czEmvwvGmEO0zYM/qvSR3RKbT1XFXm3r10wl5lR9CNeMNupgCLfqWdX/0XVu7cRzA4/mNc9FPT9PM8b4tGfP74Ix5hBt8+CPKn1k1+zF7skxS2+A1xDzqj6Ca0YbdThkI2YkLsQY0CaHtpvWVjw74Zm85jngGYH12XyyGHPeykt5yjiMMW9G2zz4w0of2p5rcaM5ZuoN8DpibtUHsGfEq4NhNeK2Yrnv+J1DOkRrL56d8GjuaHd2XOY4mH/Iz+E7etezhPnKS2OMmUPbWPjDSh/anmtxozlm6Y3xWmJ+1cevZ8Srw6FyK7b2fXStWzvx7MA9eSP26DjMPGIN+Nn4FO96tvg55t93cXd/xpgbaC92/biK37iGXM6u1c229WUuJ+ZZffyqeDbU4bBnr43qM8pySMO0NuLZgUdymtcQawXrs/Ep3vk8Yi7z8s+7YowxR2mbSP3Alr+wxvTkNluxR11ym8uJeVYfv2rE1YPhiFhLVuUPoy6HNUSLF88P3JvPvI6tZ+NTxH3mbV/KnX0ZYz6ctpmUD2wtQzn/VjHK0bgt0Sebt2BuIOZbffzYiFEHxp5YR5WnlsGoyyEN09qIZyo8ks+8hrXn4hP1s2mMeSvUx3btA8xG3FbsSMyaS3vzUmIN1EePjRh1cFSu5evVHX0OWrvOs5Uh5uGsPS+fqp9PY8xbUT+2cV3LthxpczineQSxFuqjx0aMOjwqt/Kp+qPPQ2vXecYyxDycreflU4379nP6mXhdzcfRHmr+wNIHd6/L5tepU+XKFmseRayJ+uCxEaMOj2zEjObi3zCHs4ulbXnGjuYz9xNrxc/HN4nn1M+rMebRtE2KD3L00T2qyjOSO2JanHkcsS7qY8di/erhEWX4rdqyHBd/cwinQE6YxeYN4HWrz8q36OfWGPNo2gZVDnR8fUSVA2Vb+Vu9eSSxNupDx0ZMyAdKruPYnohDruzefDl4Hurz8i36XTDGPJq2SdUDHV0fUeVA2Vb+Vm8eS6yP+tjBqGdVzJZohxzZtflyzjxTn6DfBWPMo2mbFB3m+PqIyFHlutqGbfXmscT6qI8d3KofFc+KnwfDzHq+3lG/C8aYR9M2KT7M0eFulpF3NLc3zWeDtcQHTn30atkZ/TwYZvbz9W76fTDGPJK2OfFBjg52s9yb1xvmexDrBPljxx+/UWueWp5dGtM4+px9gn4fjDGPpG1OfJCjg90M9+b0Zvk+xFrxR46v91jz8O/sypgfHH3WPkG/F8aYR9I2Jz7M0eHurJFvT05vlO9HrJn66I3K7evv7MIYydln7131u2GMeSRtc8rDHH7PEPlG8i4x5u2IdVMfvT1i/WtZdmGMZMaz9276vTDGPJa2QeWhrh70zsj54ncvP+pavXlLYu3Ux++ofhbMCLOfu3fQ74Yx5rG0DSoPdvWwd0aVL8q4HNetzLwtsX7q43dEPwtmDzOfPYg9qapi7zbGkbdujDHPom1QebjDQW+Ga/m4zhvkZxDrqD6Ae/SzYPZy9rmL9tVM/QuOUbmudm1sxhjzctomVQ55M9zKF/XeID+DWEf1ARzVz4I5ytFn7+wz1+v36Hi2PDteY4y5nLZJ0SGPD31H3crjzfHziPVUH8KeeAb8HJij4PlRz9eas5652vfR8Yw4a8zGGHMJbZMqBz2+Pio2VlUXenP8PLDm6kPYM5sac4h4hurzBuuzxmbz00Qu1Vcdy1kjZ3ZpjDHPpG1UfMijQ99Zsbkqs3vzgXitzZ3gOePD153PHfeH3yEfCM+K/E8B95iXxhjzZ2PgAyAfCGfoTccYcwevPuRw//FXHQyP+Mp76oH7e+LYjDEvoG0G9fBH1zP0hmOM+QZir4O4rofDIz51D+V7NcZ8OW0z4IMfHQRn6k3HGPONxN6nDol7fPL+ibF5jzfmi2kbQD300fVMvdkYY76R2PvUIXHUp++dMT6YRcaYb6NtAPXQR9ez9EZjjPlmcODqHRhVGZtpHgvuoY47zBBjzCfTXvZ68KPrs3pDMcaYv8GeGNYDGF9n+FuAsVff7T6MMSdoLzwd/vgwuMdoq8xujDHGFOoe+Y77JsasDpPvdi/GmBO0F54OhXxI3KM3DmOM2U9v73yXPTXGCfkwmdXGmG+gvfT1UEjXe/QGMh/PqTGfT+89j/J32gNirD5QGvOltJeeD4R0QFwzYpWZ1hhjzA7Ufgoz5FGoMcZfHyaN+VJ+bAh5UKyHx57eNIwxZg6xn+I/3WOfus9ivPEXY+TfxpgvAxsAqw6Pyh9tjDHGnCL20nqYfOL+qsaZVcaYbwUbFlQHx54/2hljjDlF7KVPP6i9wxiNMS8gNgOIQ2I9OPb0RmKMMXPhPflJeyzG48OkMaZL2xT4kEiHxp7eSIwx5vOJvT7kgyQOkzBDjTHfzrIp5EERv9f0JmKMMZ9N7PP1IInDZIYYY8wf6gGSfyuXeGOMMR9L7PM+TBpjhsDhsG0QdGDkAyTrjcQYYz6f2OvVYTL0d8AY84PYFNgfh0Y6RLKtzhhjzMfD3wc2q40x5g8/Ngg+MNIBUrm0McYY89F4vzfGDLNsGHlYrAdIpTcYY4wxxhgj/5E3/q65xBtjjDHGmO+GD5I4KPLBUemDpDHGGGOMWcCBEqoDJOvDpDHGGGOM+cXogXKJMcYYY4wxBvBhklWHyWxijDHGGGPMT+pBcuaBknPDrDLGGGOMMZ+EOvgpM3wI1T7MamOMMcYY8yngkPfr4Jf/yeSPsoOcaWuMMcYYY96AenCsnvnH3sYYY4wx5ouoB0lY/9PKDDfGGGOMMeb3P47mg2OV/0c6S5kxxhhjjPletg6FfHDsmaHGGGOMMcb08QHS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z5dv7xj/8PIlxDkUQqhj8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png;base64,iVBORw0KGgoAAAANSUhEUgAAApQAAAEsCAYAAAB9viO5AAAAAXNSR0IArs4c6QAAAARnQU1BAACxjwv8YQUAAAAJcEhZcwAADsMAAA7DAcdvqGQAAED7SURBVHhe7Z3hsfS4sWTlxnqxEe/3mrUWrBXPAVmgH/JDBr2dwlfJyVs3QYIkyGZ354k4cZtAoQACJIjQSKN/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wxxhhjjDFT+Ne//vU/M820xhhjjDGfiToAXW12fRncD/c76r///c+pqj7CNlhjjDHGmKehDi5b/u//9z+/rmG93ioP1+pC9ANz6D+oMT33xEJ16Juh6mvLdrN/wb+NMcYYY26jHk5YdXCrB7re9VGRZ8S8hdV7GD20qTi4J3bUmvOMW3OwZZtEY4wxxpgt1EECbtX3HD0M1riequ2o6tD2yR69/9quPRzmcaytTV1DmNUNVc5lXP5O1HuAWW2MMeYq1OY78yA3Yu1PWduosasD0re6Nh+1jucwbA/GB9K7Ry5T9XeDMbzSHMpbwOPe2juyiTHGmKP0NlTebEO1IbOIqe1Q3qsLUT+iap9DXlAxfFCyP1XzFeZ0vhXqPuBWfZXnRs1V6/CF1LFsXQMur3WfQr1H2NtD2ExhjDEGnN0sVftqPfBtbdgqHqr4ag5NouIhDgRWG3OU0/jW1HWHuEf85uu9ZlfmTVBryHtO3X+y2en90xhjHova4MKs/kWN6x3aMnx1A63ldRM+InKwKi7MYTRUfYiDgh2X5y+n923he4HqPkfqwkxrPhC13lXej+r+lGmMMeZ9wAa2ZoZ2UW3CukFyHduSJKp+VLVBsxzLZtcLKMeBwB6T5zjM6X176n0p6xxk09W2GWI+GLXu1Qw1xpjnoTatMKsbqj7M6l+sxXCdqg9qDMzqbg5c9w6IawdHmKk2UW1ZPjzZ32KO6rzl9H4M9f74/sMMa3BcNUPMF6GeA5ghxhjzOurGxIcs/M7QH7FZ9IMz9Vyufm+5FRv3Arms/uayMPKOwG0gDgt2XTV3bE7xx/AN93gXai7DrP4IcE/YvyDfL+T4aktmjDGzqZtNb4PaMtP92PS4jn8HuF6TN8ytNkfGPTqOiNuLyrNXdej6dNU8hDmt5gtRz8OI2fyRqPHCtXrsiT1HYjmmDeahqHGqMmPMQ8GLyi8tfivVJsV16ho5t3KPGDmC+I2x9Maz10z9MjAOdfD6dHkdYE6L+WDUuo+819n8caixsnxvfH+1/CqjrxzqY1BzgDIu5zLI7bnMGPMQ6gt6xpqvdVDgesTUMt5UUI9rrsPvniomysLI+wQwHnXw+lRxz9WcEvNhYH3rO4lymOGPpI41xH08SR5fDv1x8BjrmHtmU7kObIYZY2agXrJqjWsNCa7rxcygl1f1zX/r754qJsqeCManDmCfIq8DzNs3Hwqv9Tsdeio8ZtzHE+RxVXPoj+ZdxmnM1xIvqdp8Qmw2qiyb7wbt1/LUGDZDups2l4cZ3qh1XK/qlBn+Ung86jD2bqr74bK8bfOB8Dpvvb9PoI5vS96b7lSN5Yx5+11qbL2eCee+qg9jzA7wIqrNSMkv75qZfsnPv5UtOFH1qn/E8vhYxAC04/oqt+eYXnmmfikYCx/O3kWMfcu8VfOhYJ3rO5bV00A/MIuHqG15rE+0jpddi1d1Ibdfk+N77XNKD8O5qhlijLmbeAH5pa/Wl1XFq3KOr9a4HMrCWjzahIit5VwPOK4XX+tVTM/s5iVgDOrA9nR5DpV5i+ZD4bWu71uGTAN9qPc6QxpcxjG9cuR8kk8dG8YVc8iosh7IcdRMY4yZCb9k6uUP8QKOxG7ZyxHXbUACjsdvyPVcVoly7g/Wtr0Y/l3jUAazy1tB33xAqwe3J9obJ+4hzFs0HwjWmN8nvFMZMg3VD8Q4WLRh1+JDzmm1mKu2KESvXIFYlX/EPX0Zcyl4GD/tgeT7YrO6oepD9dLuNfJkNxL0lZc/xrKVh2MhYmvZUWsuNodxGapPqA5sT1CNNVQxeZtmEJ6zJ88f1pet71OGHqbmraIPjkGbKrdjt+rtTzFfbYH+gucOdSNyzr3WXDmUX4zG3UkdE5sh5omoBfuf//u/mqpuy0z7MmaMg+9nTfUSr1nbZ3er9PpROVBW4/h6yz3x6E+ZQ5qO6gvyQe3VqvGFvXtoN2d+oeZq1EzxGNQYYYa0mPw5BNqr95NF3rXYrbqt9va3MV9PmTOMpboWF2v+CngMrx6LWaEuEg6Ps6z518whHULlq2boEpuXv64ViNmyvoyjco7scoHLen1stZ+l6lup2oY5pCmo/Kw62D1BNdYwb8skao5YftbWnjnIOVsHD4fHzmZ1l4jB3PREnpFYJcZytL19T/HcnIGfnTUz3LwLWDh1EHyF/DCxOdyGqlf2XgblWn1221D1nH/LXnzNmd0N32tP5GjJCNSv9V9/c1nI4+/J8WzkmoXKD9Vh7mnyePOWvhLcP88Hy89Tfc5Q94//898/RPyobSATmZUbOfhelRn+o1+eIxbxiBlpozzSxr63/KzskZ9NlbfKbWHkMA9ALY461L3SGNPogxWq2NmqfiHmdTR+ROTEX5bzcz33X8eA64hnuL62y5AlJi9/jQdyjirHZZpL4f7UAe7V8vjCHPbXUucjXHuG1lQHypprzR+5BliL57pav1YXqHr8VuOG3IbdE8uqdtYedcazxTnay2JeAy+EOsw9wRibeoieJs9lnVtcx9+A69bM8F+o2GpvjPw75HwcW2PWQFy15quqNmGmPU3Nqw5zd1jHUc3hfj08Hzw/PfmQWMuUHKeexy25fdgGXUAdx2fVD1C3xzoOXO9xq13UY3y1HHK5tU+Sn9OwvWzmfrAA6lD3SmNM6sF5mpi/niqm5qjW+C1Vjp5og7VXMRBxCm6LnCznWbO2y/SHQR51wLvLmffzTWDO8Fyow6Fyb2x9BveKceawF1DO1nKV79XWsao6yHXWPlU8r/FMmxfAm0aoDnl3GmNQD8o7y/Or6vd6Jh+3UXlwnY+HpBeDcuQaEW2qmXIYtFMHvTs8Ou5vBnMW8rOgDoQ9t+I5f++Z47otIz6Hv4AcnBNlT7COC2LsoWpn7Ttan202ys0k1ia4lqvD3h1G3+oh+QSfcG+8xsp8HHaBtqo/yH0oVUymHyLi1UFvttzP0bH24HzIqf5Wo/zdkPchDoRbjrSLmPo8qudtxN7YVf4nqcYcqlhrn+7WM9yrQ3nbhMwxMIm9A9xa/d3GOOpDYPfL68pzWsvZfFx2E2257561H1xzHdfvJdry4W+WPLZqdn2aXm5ZLg5MS90bEOOsz0W9pzX5flkVC6Oe+2SX9isgRuVRZdba6+T3kR2NzdfaHKVOqDrMhWt1dxj9q4fCHpfXHaq6fFS6cGyV+1uT29ScrZOTRB51KDzizHFtgb6q6nDUs8U/HNwXPw/qXnr27nEtT+2zWnMinsvX2ltr54t3rr579d1k1Hu6Fm9OgIndUh307jL6rw+EnWPMLZ6DXj1iFKjnWLbm64nY+Jupp8JjUgfFEdE+U94Cj7v1LQ5H1R/xD4bHyc9BG7e4r54tnhjNETHoV7nkoZxK1dZaO1/1/oXtxV9hb7zpMGMCo7066N1l9K8eLtsX674l1heOtG8PBdErD7gdjw991DKUZ/OpRF51UBwV95HpbgP9svVg9KPuDahjrvL99Vxikz1tw4hVz18VeaGKsdbeb7yP+fqbO6ib4doCqNhQHfLuNMagHia7z5jHXGoJr3kWLahyjq91DMfU8VS5PJtPA3nVYXFLtL1iXEfg8TxlTGvU8cLluRQHPiW3zdRLbhW/Jdryc2mtfQ+Xd9/cz9bER7060L1ab/jHxQu3tfYVblfb8vVoXFBj6xg5pjW4iMivDo097xjTJ4P5w1pj3dk2v+LAxyJPpm2MtNuyNyZr7XHxvkIVc8SaM/7mdmCeABZHHeaeIB4cu0+say7zblRbzhl/e32iDr9b4wLHrsXNBn2pw6PyrnG9kivmHznrM6JsfYvDHlwb21bbnnvGZ639W7w77FpMrdsj5wnztW/Ua/MAsFDqMDdD5D/aT7RRD5rtG3OWy3spI2uDdR8Z02jcDNCXOkSyd43n1cy8T8yteh6UiFcHv3BtbGvtlOhLjcNa2xfvTr56jfo+4bqW75HbZzfmneAFDNXB7og1L3Kr8rC2R6x66Kw25iuX9VKwZmoMPdEmU/w5DLwYjAl+64FyhNG54PlUz0G15RWHP4hcmf4HW20hcqj+rbXrbr2DXM/XKleo6rldS2zeh7p48ZcPcXy9V7SvObgc1rGMyA+h/WnMT8zpHexZC14/tMVvpld+F+j/1eN4InvmA/OnnoVqyysOgVX0j9zqumfEBVymxmKt/dv6/qxR3ytcK7PJr3fZvDG9xc3Lds0HwhE5B9qjDOUB/16D24bIpx5alH2zMQ85dZdzZM7Xxod88ffO+zBj7FkTrGFdf4i6llMcHkPkqGYXEhVfrWOx9pNUzzwcqa958tVaRbXNqoXRXOZDwQMF6+EQZRBl2Xxpn5dTQM41+cH+Jus85JRdwtF57o0PZTUuq82bUdeTRR1Uh0n4K1bA9aq/cK3O2k8Q70C+Fj9A+Vr9mhn2C9SrccAMNd9OfRj4On7zYRIHStTVtrNBHz35Af9GYw5yqi7h6DyjDdqzNQ5ml+ZCeK557lF2BLTvredyLQ6SkON7IA/LzxL6r2XWforxfOfrcAtr71mGtJj8aUyfeFDqQVKZ4Zei+sWY6sP+bcYc5DRdxtXzjDXN7sxFYI4x38oWuBPVlsvaX3GQhNyW2zG1HNdV9XxZ+87i2c5H/3K23iXU3zkm88bgYeGDJJezrcENqL6heui/RTUfMKduCpFP9T/LK8ZsfoN57q1Bhh0G+WEWt3J1mAw5ltuAKOMxQh476mqZte8qnvN8DW5h9B26e1zmzcDDW83qR6DGx6oH/5uNOcmp201te/X8Yg2zO3MRmGc1/xlyGORuucpBMUB57zCpQL2y3gPuQ5Vb+07Gc5yvwG3seXfwDmZTY9Y36wx5LGrMoXr4v9k6Pzl9q9TY+K1yz3bPGM0xMMe8plyWYYdYcpSDIn7XuqVsBbRR1jw9+Rmz9snimc3H/1ZG3xWM71XjNA8CD2zPDHs8auxQvQT2j2q+ckp/gXqV5ypHxmX2wXPK9uY/mx2itc/DHq57tgYDLPHlQAlR37sfVf7JYj5YFWefI9YpH/k/79GNjD4ja+Oq92A+HCz4pyw83wd+q5fArlufhVfPJfrGOMIcmtkJz2FY5xVlPPdhNt8N563XXM6omJ7qMMnjr6KdqvsEcX9snaORebKvta5hmK/HbUSfamxwZGyvGLe5ia3Ff2dwb7g//MaDX18G2xdzyLx6DrGebA7NDPBj3vJAoUSsmv+W6ACtreizNw4cekasbeu4e+6JfaL1vqGaI6Vqq/LWfu291vWA+Wo1VNkMIqcaU3hFf+ZNwAMHs/ijUPfHZaF6MexvMV85jY1XzR/Gwv3jN8pziGaFZa7EwSJDVt8XjutR28PaZ3Ukpme05XHu8UzbVzo6r6Min8oZZWoM3y7PWVXFn1Hl5jKYr+E0IiePg/vOEPNtfNPi914slONlqC+I/SnmK8wp7G4ur7SO0fTBXLX5KgeGDFldY27PbcBSnjnxe8Q9scpor8bcE+NTde8gxh+q+ZjtO8/VFcZ88L+TuYq1UW1nWvuJ3/k6TqHeA/rLavNpeIE1vTnBfPFLYn+Learz+MS5q2M0mjZP5ZAAUR+qOWa5DVjKKDf3NeKRNmG043Hhek2OHW3zFDFeNRdX+oQ5etJaxTjUYZK9eqw8H/E3X8ep8D1c1Ye5GTw4MIvNTmLu8HLYbetzp2Luto4pzOU1K2zNWa0Pe3OfTRocj4NHPYyMeKZdbYuynhzLber9XmEdC1SxSm6j7uNK94xzpvV+cf3K8agDpPLKMfIc4He+ltPg/FlkjMELB/nFtFrM01PmK8aRy+mN7gJiLiHP+Zr1wFHLRuR8R9ur8j2ib9z3bLfuDfVrcp5Q5bla7r9a73nL0bZRr8YSHun3jNGfOjj2vGp8bU4S9MFls4icV+Q15q3Bi9GzvrD2WtUabJlL6cPkZHiOMaf8u9LK6YO+xOY16tbkdmvPhmrLjsaNyn2HdWx75Dyqr73OynOVuFc1F2ydE1z32nJsldsqVb6eW21Qrw6Oa+4dx4iRM1/HS/bDyDUznzEfCV4UvIAsv7D2OmOuczkW6lpk8S+iDjm2Ys0xeG55fpfrgY96jalGTH0ulGs5R/o5K/cfqjEqeWz8+9PluQp5PqBqBzmOVbEjcg5en7VxcVlVHRi35PZqDEeMXPlaLntiLTfG3ARe8E+QN5o198bPlsc8Yi7VAsrXcmaoOUGdU8gf6jVH2yCmrmVdV46t1pxXGv1hrFvePbYn+qp16snjGRlX1KsD4hm5b/XcjNrGnu8qrmF7iU8wI4cxXwe/hKHaAN7Beh+h2oBCjq8xs+V+8LvXb5TnskjW2kLEZBOzA8xdm7/8mOL3UUfaox+Orde1vFfPjsbtMXKp5045s993k+ee9xsV+1Qx9quM/L3nRpWzy3zme4uy9iL/Bf82xtxIvHzqhX93477YtZi6Yc1W9YMymMvRpcarHDCbmJ38mEPxkd0j51L5euVcV+XnZ239IcepfkZVOUdEG5Xzk417XttvVJunibFW1X0dUeWG6lmCUZ+v64IqM8a8gHgZ1Qv/TW5tYmdE7vgLVUwuxy96dShHzmoLMof4MY/iY7sl2tY1Vvbac1tlry3LeUbiq9GG5f73eKTvd5LnCNdqn4HvPB9b93bWyK+eobDNWwHxqs4Y8wKu3iSe7tomdsTIB3G91hfHQ6wLfitq/Va82ccyn+LD2hNt6hr31rmnag+jXvWtRC7ODXvxyjqGPap8rBrHuxjjr3sJX/d8l/vGGlXVPc0wcqtnKIy6fDUXeEyq3hhzM/Eiqpf7m6wbE1QbW0/VJq5rP1zPcWvmUpmbaXMvPrQ967qxvfje756IGZHbtL8JyqtZvRBl6nndo8oLWl0Z8zsZ4+f3e9R3uO+j93bU6E89P2GbL0GUo64XY4y5kXgR1Qv+rWKTwm+1wVXRppbV3JwTbVhuC3OZzAtY1kB8cHuOtEHMqNyO82z5I0dhKRexEM/jEZEju/sB98HjXRuLinuVPC71jq/5xPuBZ+7riNzf3mco2KoHiBuJNcacIF4y9bJ/s7wBhWqzC2scq/KGqMfc93K1xTEvpa2D+PCuuayfqIO8vhyv2tWytVhlxLVYAedCDH5Dft5HRdvWCbGUlzGyvT5H2l4txqDe670iF6v6vErVvxrnVUZ/ap1h1Odj0wU51mKjbiSXMWYC8bKpF/6b5Y2qbnL4OzpviIU57ctmiHxZbB5EWxfxMd4Sa82q+uymsRm7UVbrlpgNtmKiHs/pqL2+l3IxbrjV30iOK42+1Xs+wzvv7cr7GDH6V+sbtjkYgHPE72qGGWPuIl489cJ/szEnaxuVaqNEfE71DzhfFpmL4TkfVX2MoYpbrgscw7FZ3UBbjq3XtbxaYzL1KWofeDfW7PXdymmM1T35lSrnTKMP9a7P8o57CDFfagx3iP5765qPi6TXFm61N8ZcQLx46mX/VutGhesj8xRtcprNA2jrIT6sa/L6Q67L1I2lvoCypZ7yqzwBYqu/2tF1tdVPhseiHP2oI7437pqHr7fs5WW5f/zektuq932mte8qxnJE5FD93iHfhzIfkVUQq9Z+Tx5jzETixVMv/TfKmxFUcaNG+5xm8xDamoiP7B75+ci0XdAfYpd2Il9rUEBdT87DLvUXEbnrxxwf9HqdTX6BMUIeO9pWOXfPiOO5qHKevXlD9a7fLcYCe/epVPnuEv1jLPko7AJtlRlijHkV8SLWF/9bnTUXvMmFOdXmxdR1aWsjPsZbLm036MWpftdyoo7bcRnK5W8B6pQZsgrH9w5efJ3NflDbtrgcN665vlemRC42yqBqsya3Ve/7q+XxPWmcakzxNx+BQ3C+LDLGPAW86PacvNF5s3smbV3ogMEHjhH3ri3iVZulfKAPlFU5fqQccn9VFV/dE4+YvJUfRHnv4Mblo/WQ4zi+V67kGPW+f7tb88L19Xcu/2EiB8wiY8yr4RfdHteb23vQ1ogOQvg94t71/dVXh6irY1nKEtRzHGI4LuByFu1my7nX+ml1hShTh7kRR9siLv4qOY5V77n9Y8wP1k/VrZW3hT9B5OA1y2JjzBNQL7/dlufNG9t70NYpDzf4PWJdX7Rf8nRodaK9QuXD76W8jGkpL7Ecd7U8Dsh1y18B4nFA2OtWW+SvcbUcv/n9tr/FPGHtajnstZlB5OJ1zGJjzBOoG4DdFpskzKk0D6atUznojKrWeGTdIwZm0SotbqU/1CNmJO4O0acS9Tm8X0QdDghHRD+j5VwH1Ttu/8jzlEvWWCuv7bNqCpGP1zGLjTFPoW4Ctm/MFZtTaAbAfL1i3pb1wgGHDkRbHh3v3nYYY68d17NZ/bO9uI+rjP74/ajvSg5PEvV82Dsq+lLltayKthi3/duYl1yqH6yV/5rLv8jq00RuXrMsNsY8iV+bgO2Kzcwb2nnunMPWFx2C+FDU84rxRc6eGfILFcvWGHUvVxn9qfckxNh6RH092LGoG7W2q79rPRvl6h6+XcxZLtmf96gDYmGAuc2Q3XA+XqusNsY8DbywakOxP8Vc5dSZN6GtWR6A8LsnYlrcCXo5lnLqL6u6cJvlt4DjrhD5q+pdCVGfw/vBVnuux2GiJ8f2RFyvjRqD/bkO9TqX8geowzxjrrN6COSYkcsYczN4cetmYn+KecppM28Er1v7vXJIyrAFFbMlfwDDTLXAsVm0ymj8jzhxjyjr3fuW9eMeqneF5fZVFV9FLPfNY1DlSuQJ//Of//wwylTf9m95/sJ85H6AujrvWT2EynE0lzHmBcSLqjYR+7fY6HLKzJuCdRxZy4hRH7Y1uc1IHzPh++LfAGVczmV8H2yvLsrVuzLb2j/G2xuXEmONA+S///3PX0Y594nDJpd9q5jrfGS6qPUYaQdUe7gnjzHmxcQLqzYT+8eYH29q7w/Wkdey/obqw7amasO5Z8Djg1k1RG0Xf+uYq2sxyKXemVmiD+6vjmNLjBEHxVAdKmEdw7ca89YenAHU2vTaI7bKbdEeZlNjzNOJF1ZtKNaHyU8i1rF+rOrvM9YccZ1dTwNjhVm8Sq8NrnnM1bX6qFPvzEzR/9Y416zjrIdKvsaBkn9/ozFnYT4qm/A69dqinNeld43fMFMYY94BfnnVBvONeiP7HGIt8eFSbtVvWdu/w7MTY1y775F69d7MdK3/LTF+zseHRxwa8ZvLvvkwycb85eOyCuZaxaOc16Ra67KpMebdwUutNphv0Jva54C15IOGciSmp2qLfnMYjwRjVOOu5cqIUe/PLEfH0VONrx4olT5M/m3MYT4um6hYrOGI2cQY84nES642mU/Wm9vnEOuoDhrKPbFK1R7PEptDG+Zouy2QV42Xy7aMePUezXDvWFjci8rLh0r85jIfKn8a85iPTRcVgzUIeU1C1LdAY8znwxsAqzaddxf3lrd+GXf08YnsnbeIr4eMLY+0YVX7WhbXMIcqQUxtl9WniQMTckL0gz5HRXv1Xp316HhULjZicIjktigLVbtvFOubj84u0BbrgrJWaYz5LtrLv/Lvr1MbUDgS8xQxzrxl8wHEevJBoSfWHqqYPSLHVr6oy6H+otcOOdlsIunFRFkcmOLvWu6Q+98y4tX7dcY9Y+Bxq1ws4np5VJtvFXMV5iM0zJm2xpgPo20EdKBUZUrUc4zarJ5gG6/5GGI91UGhOhq3R+QcyR0xMIe+sNae6zhHiLZhLybkA2X8Ve9FiHjk6rmW44wj/SNmzxjWcu7N9Q3GfLQHcyeYy6PtjTEfRtsM8mDI13uNdmqzmm30g77we63vqGs3aj6CWE91UGDxTKi6Mx7Ni3Z7xr+nnEVftUy9G1C1qW7lOOrsfrfywYhD7r19fJKYh/ZyGWPMGdpmkgfCLDp0qIw2aqPislHRjtsjXw7xzxgT1EG0QbsMMx9ArKc6IMCt+jOezT3S/kgf3CZ+q2t+J3pyOxY5WNV+r5FH9Qf39oV4lUvJ8Xv6+SQxB2G+YsYYc5y2meShkK/3io2J28dvtZFVf7TNMSijbouI47xZbD6AWE91KIBcd4VP7KPGYy5CfsdG5LacI/7mEjRQflbup6ri14w2PA9rqtij/VbxXznAXxXzJHHfubTGGHOOtqHkAZCvZxi51EYWRh36nAn3eUV+cy94TurHnw8Ed3hHn3v74LnAb37HzoqcuRQLM/qZNd7IUedlTfS7Vqf62TIOkSFy4VrFPsW411xSY4w5BzZQPgCq8jNGnjs3Mu7vyn7MtcTahfzBD1XZHd7R75E+ME+Q37NZRt5clsbMvvbmQTzGoOZkxF57lEPut1fHB8kQh8mIwV/EPkXcQy7pMEfaGGO+hLZB0OEvi3+UnzVy8UaWXVwC93VHf2Y+sWZr8sf7Lu/o90gf0SanrRHX/PzPMHLWfgKUqzaj7m2PPtVc7BW52K2YOhY+TNaDZdT/9z/+q1nbvtoYTy6jMcbMIzaXtsHk4S+LW3k9HB4x8ty1kUX+Xn9X923OE2uE/2cTJdaXP9x3eEefR/uIdjl9bf7w7M+W+2GiHP3iN6633Bur7n+mGA/3xWVVHCL5MIk6HCafdKDE2HLphjnSxhjzxbRNIw+AWbSUnTXywEx9GdEHb6BZvGyKd4zB7CfWRR0i2YjhjzY+4ld7R19H+4h2OYWNuOZDxCwjL8yufoBy/qvyQORSdT0jXs3BbDG2qoplI4YPkp9yoDTGmN3UDaf9FgfEo961mUU/2ECzaOGuMZhxYk3U4VFZP+C17Aqf3ke0zalsxHU9TJw1crLZ1S9QV+NrLr5mt+pCNQdXyX1u9R31Tz9QtkUyxpiraRtOOfjFb5Sf9c4NrfaF+7hzDGaMWBN1oFQfbZbXVNXP8ur84dk+on1OZ5tPdaA4K/JyXyDKYBb9gOvXRGztG0aduv+rxLj4N1tj3+UwifHnpTHGzAWbjNpoWpk4JI7ay3sXtf9Xj8f8TazD0QNlfb5U3AyR/6o+zuaN9jmdjbhWB4uzYg7QB/6iP64/A/JxTqju/yp7fdby+P3EwyTGmdPawLhquTHGTEdtQkEro0PiXl+9gdX+Xz0e82cN6mHyyIGSn7GRtke9KveMvG0+iLiuB4wZRl7k5j5qOczh7Abt1b3eaR0DrvlvqA6UEHN0p+g7p7OBsdRyY4y5DLUZBa2sfMRHvHoDw3irWW0eSKyPOkiG/AHv2dZXPGvhaI49YmysquM2ox5tx0aOnNqFKKsHjbPiPlW5KsuhHAJ94f7w+065T4yBrQfJKuLq3FRH40aNXDmNC8iv6owx5hLWNpxWJz7ia165gUVu3uyx+XNZhkpQvxVn5hLzrQ6UvH5rtvUSzxqM+j351uz1hT5UmcrTc298tSEOCnHNh4yZ4j7Ztbgc0m44v7r3q+V+eSxQHSKrEafmpMp1HL8mt2dz+n6wVmeM6eAX5zravNIHdNQz69Fri3WGtax+CFqjDUbjzHFijuthcvaBEu7JWY22I/2oGLRVeauI3WP8+w975jS3eVaHkCtc6yvqcki7iba9+arls0U/a6oDZBWxmAu2zhXH1N8qJsypGmJvvDGGOPLSmXXafJYP6JZHNr5l7bL9Wg5VhzbqA5EhDS6rdWY+mG8lf9DXjNj6jPU8kntvflUejvQd9fXAcNQ2lmRm3i17ffF4jhI56nzVspkif3b/a09AvTo8rol2IfpRcwY5HrH4nUMxxtwNv5RZZA7S5lB8OLfcM/eqjzNrF20hfzBC1LdAcwtYhzO2NSvPyJqjfe7NC7faRT1UfdbDxFHbOIiZuXuqPqKsjuUMyIec8bfO4yxHxo2xqINjTzVm5Anr3IXZ3dJfXhpjXo1fyvO0+RMfzBFH5171MWPdIocSdRwTv811xBzXj+se2xqVZ2RLrG2v7yM54Z62PA7Ih7EzRq6c4oXZfVRVbjWOmUR+tYZn3TPuiA3V4ZFFXKj6DKMO8xZmFwsoV3XGmBcQL+Mdm92n0+ZPfChHHJl7lX90zY6sbbRhscGHGWImgjk+Y1ub8oyMyv1jnc/kC4+0jzZ8CJtlG0thdl+RD6q67PYyog9+Hs6Ke8n0w0QbdYgMkbP2wf1yeW/uUDdrbmfkMObriRfJL9Mc2jyKj+SWvTVAeS+vajMD5EXfaqNHjJlHnesjtnURz8qIy7qKuiMeyRVtcFCYaRuL4Ex/0ZZVMSHqs8vLiD7UM3HEM+PF/fYOlKqvWobyMNMuRBnPbRYbY8xnsWyC4mO5Jdpu5VjqT8D9cK5avmYvviX6C/5tton5Uh/WPbY5F8/MqGfbw6N5oh0fxmbaxlTY21/EwzrvKj6MuuzuUuqYjor7y7SHiPYjh0n0V//W35l2AeWqbi8zcxljzHR+bFLiw7lHzhVio82uDsM5s0iyp1793mpv/hDzFGt7xjbX4hka9Wx7eDRPtFOHshlG7jauAve51n/UqTkPVbsoC7ObW1gb44gzxxu5Rg6VUYZyrueyMNNOpfaXxcYY80yWDVF8QEfkttgAvfk9k2WtD4C1PWPrm56dvZ5tD4/miXb1YHbWyIm8bVwCxGAOlXWuqzU+U9/KyDh7zhxz5KoHSZSNjpHj0D7TT6OO5Yo+jDFmOtgU26YlPqZrok38fbeN753GOps99x6xLH/oRm39lWdnj2fbw6N5ol09EJ615mxjE0S5mtMRo20v750cuYcrxo6cfJjkazWOKsdxjuxiCrWPLDbGmPeBN0glf2C5jK/XzG4ewdPGcyej997ics157fGxG1XlGfVMW/ZonmgX8uFvhjVnG18Bfas5HVHlfAV77wH3nc2ngbycO37vOVCGHBu/e+t3FOSfmdMYYx5FbHBtk+t8eFU5XNo+hKeN5y723HOLXVnLPao8UMWzqs0ej+aIdnzom6XKu9wrEdc4uIyKPDXXqxm9l1eMG/OlxqOssXGNNcyUp0D++DsrpzHGPI5lkysfXr5mEb+0exBPG8+TaHMj1hMu6ynqRuUcZ3P1PJM32taD3wyRN/72zGVYDhdb1nZPZOReXnEPmDs1HogYjsVvXtdMeQrkZbPKbOC5MuYN+bHZ5ce3d82bcjZ/BE8bz9No80OHK/xeKxsx2u3NhzZrMcq98TDa4aAwW74XVYe/WAO8P0rkaQv2cLbuJXzFvUSfa//Yu42pPBsoi7+8dpnyFMjfM8OMMebzUJue3JQfxhPH9CR4PVn+sOL3iCpHVdVFWX2WVB4ur3LciNEGB4XZbuVGPcbeu/cwl+otqPeivOKeRnJiPtllPOL5YCMG65XpToH+lRnyUp4yDmPMhxObTf1IYGOeuRF5U7ueNsf5wazyx1T9Vm7Vhyq/ep4g4tfiUM/9bBnxfMibJcai6ljEVXNpdnGm7UxiDGp92NnjHL13xCH2xzU9E/yMcDnWrCWbAPrumWHGGPPZxIZ35YcC+bG5shmyyZ7Yb+XHvNLHszf3kD+23K5Xp+R8/BwddU/fMNrUg94u/4Jz7MmH+27j3kltE9dH8lwB7qvn7HGO3jviauxS1nk+Ql6zbHYK5EH+6hXzZIwxjwUb36wPBTZTVpW3YDOVOse8rtW2Bp2PrypXoh/8Vv3sEfmQc9SI50Pebk8eKGEuQxeOHW3zSmJ8vXXKkGmMzgfiVGwrG3g2VNu91DHgGmX12hhjvgLe/I5ugNweHx22bvLZrLXLnw1ug7oaY/rEXNUDgHKZX1oTvuaynjVW9TMq56u518RY6qFhl3Sg3JsP8TCX4ddzHKq2Gf5IYnxqrcLZYx/NF3G92KWu82ws9ROoeZBbmSHGGPP5LBsfbcRZNUTEyw8OcmVeNso5hpVlZpiYr7oeyjrHsK4TX6NMxak+RkU+lbsn9xm/68EB12yti9/xvxzm/1cWjh8V7fbkiLhcsscSY+R1wlzPHvtovpG+EcPzvNVmDyofypQZYjp4joz5MJbNjz7WWbWwxBSirH5wOAeujxhtkceME3PGH39c13VSZdXumtB1zbNXzsm5e9Y+47odIP6iHhC5Ln5zHWJD1OMgsscj7aJNLtdjiTHWeUb5K8aPfrf6jvor5nmtb9RxDP/+VI7e36fPizFfT3vJ84O9JeL5g4OPTqvPPHwQOCr6M+PUuY/ruk58rVTrhzL+q9qOyn2o/mDUQZUjDPiQyIdFVV5tOejQt8dlDKKuGnG5TI8mxlnnGOWvuAf0u9X3aNwetvJxn9UM+Wo8D8Z8IT82wvIxr/X8Ua+2eDoQnBH9tQGaIer8Yw5DrA9+94x6zoE89a9qO+JaflWucsCoD9VBcUu0VYe/vSLXWr6oy2V6PHw/WdTKMOdZdDkYA691Vv1i9ri2+gOIC/m5zGrTwXNkzBfAG2QWyU1T2dqIg8ER0VfLaYao84/r+AvrmlVrjpoHf1XbEXv5laq9MmLVoXFN9KEOf2dc8gZUlkv0NvCYcU+Y6yy+hVf1vdUXxgXr85hh5i88H8Z8KbxJZlEjrnnTVHLb1r4cHPbI/bVcZgg1/7jmtVJyGxbl/Fe174n4tfy1zR6jfagOjmtGGz4MTvPND5MKXqOZ9zSaK+LunMutvjAeWJ/FDDNJnRPPkzFfTmwA2DhHbBuGOEBsWfvx5rOfOveYQ57Xam3DbfG3qvKwEcNtOS/KVbsjRi51cFwz2vw4DJ605mv3/EBiXHvGFrE8z1l8GxgvzOJLGOmH6+I35mWr3TvyafdjjHkA2Dj3yJts25jKgULZ66fmYnOIhljmhuY1VHMbciyLdq2+cCQfu9Z+rxijOjiuGW34EHhUlSfKcqoeBeYqLzdB/Cvvh8dw1TgiL69d7afXN8pVnflDnRvPlTFfTGwA6kM+Yts8xIFCGbGqryjjjzU2/X//+59LmxyqIdq80NzyfCp5Ddr1BhHD64Tc6HNN1Zbdqg8jhlWHxjXRrj5be1Ttoyyn6HHgnp80Rh6TGleUXTm/6Jf74H5m92eMMV9LbKjqgz5i24zFgUIZsZDbh2qzjwMljOscriEwf2xW/WCtrkfE17VuOcTaVmtbFnW9/JDrUM8HxXqAZP/zn/8sRmx9vrom6KPWR1lOz2N52hhjPHUds6px1TxHDqjyz+jj2/EcGmN+EJsCb/h7bBuKOExAvuZ6bl83e2z49UDZchjJVXODeef87Xeu5ZoRx88K1rtes1yn5Jj4XQ+SvTwor88Y26D6asTkFDwW3EtePoYYU12LrGp1e+a6tu+BuJ4Ztouj7Ywx5iuITZI/vnttm6w4TPDfWsdtQ/VB8YHyeWAN2t+yrtWI4TWGWPsZ9nL3+lGxKK/PIBv1bQIeDt9fFj2GGFOd86xqdTPnW+VDn2dzG2OMEWCjPWrbnDuHCVUe1j7jmjd/fAD4MIl2OWzzYrAmW0Ycx8ZvXvuz9vLt6Sdi6/PHtvG/CTHWJ44XY4q/de5RHvbmvF4rkIPzIJfq0xhjzCSw+fJme8S2QdMhgg8PvXKVo2dtm8M3L6Su0Zp1/eranxF99OpUeTXi+ADCIn/e9uN56nh5TPG7zj/Lc59NuiCmtuUcIfeHPluCgyBvXhpjzPeiNtlRsZmyfGjAwaGWQbRRuVR8tcWZlxJrsHz069p0ruN3fZbOupZztL+IqweR5d7ekCePG2OraxPXXMfXPTgu5HVjuR/uL9NsUmM5dxaZD8Pra8wgvCGGasNdE+3qwYHlup6jcdXWzryU3lqrMq5Tz9NR1/Lt6Sti+SCJQ0ne6tvx5LHH2DC++KvWotoaCqJOtak5qxyLPFu2DpNeuTHGfDR142u/y0eeVRswy7Gc5y6Xvs1t1PneWv9eXZSrZ+qIa7n29hPxn3KYDJ4+foyvt05RPnIPvfZb1tzor2eGLazVGWPM19A2QfGxD3mjVBtxiHrV/mp5fMs4zO20eRfrA3v1Ua6eqSOu5drbT8R/ymHy3eitFdZhbT16bbfknPF7rQ9FbYNrlHGdMcZ8JG2jEx96ljdHtRmHI3muEOOq12zeqrmIZZ5pXZQ1Jq7Vs3RU5MN4qjV+zYj3YfJ1qPXCOmaIRLXbsubla/zmskqvnsu5n2qGvzWfch/GmBO0jYA+8kqOid91Q8ZmyW2uNPpiVbmKz1s2F1DnXMkx8Vs9R2fEOvdyr9VVEZu3Z26A57y3TlyP3xXUqfZVlQdtUceivgUSXM+gvPbJdfW3Mca8JW0To49+tdbHNW+MuN7KM0v0yf2pMmWrN5dQ576uiarHczRD5EOftZ7dikF93pq5Gcx9b42wPmtr1GtbVTm4ba+ezeIfcHmN79WhP64f4UgbY4y5hGVDoo99LWN78Rxzh3vHgJieOR3mIG0Oy1zX37jGB3uW6AOqmKqKQ/u8JfMCsAZqfbBG+BuiTWuc9NpW19rhd43pEXFsFv8qh6hDf6yK3cuZtsYYc4i26dDHHr9HXTYuUXeXI2MYqW8x5jCY42UuyxyjTn1Ez4q8e/LX2DZm83KwDmtrGXUcF38B6npyjmzSGI0DNb6aYT/ieOzI3zNi8N/lhZlymKPtjDFmF8tmQx97/viPWHO8u+1ezGG2noWoVx/Ps+I5VHVrcps2dvMoemt6dK2iHZvFC1wef9HXVmylliM2rPfSM2LxbxuAyJFphzjSxhhjhmkbTH7g+Td//HuiDbf9JNs9mcPgmajPSPxVH84Znsm9jPEG7uzrU1Bre9Uc8vrgN5fNoOat9wajrh4oIdpmyi6IG4k1xphDtA2mHqLouudo3LuLTbjdr9kNzx8+jvWDOdOz+THWHL55GFgfXq+smkp9DnB9VX8B8vPziHtUh0nYGxPysVlljDHX0DYacZjquTf+U/SGvB98yHrWj+dZz+TEmHLo5qFgnapZPYWac3YfvXxRpp5LdZCEyIV8fM22Dohe+St4yjiMMSdZNhZxiFLuif0kventZ+1Zibr68TzrmZzR1mv8XvB6q/V76pqujSvK63OpDpJK5ER+2BILRmLu4NX9G2Mm015q8eFnR2I+VW96x+g9M1HOH058PFX5Hs+0b2M1bwGelbreqpzLwkzxMtbGgDHy2Ouhka9RFmaKXaDt0fbGGPOLtqGIDz87EvPJetPdz9ozE3X4cOLjifJat8ejbdFvDt28AVizam9tw2w6ha2ce/pEbMjjVodHOPNQWX+/ilf3b4yZQHuRy0e/OhLziXqTO87aMxN1sJbzgWBEzqXqt2xjMB8BPwt75fajuSJOsVZXqTnxTNaDZIY3UI+YLN4N566/468xxuyibR70UVeOxHyi3liPc/SZiXb10Nezxsb1nvZhG6f5ePBs9FyLaQn+In7jmeHymSA3Doy9QyPHoE1W/aBXDnq58+fX84q58Pybt6Y9wOLjDqMe4rrGVEdinm67B7Obo2sf7eqBr+dabNRBVc9GTA7bfCn8vGTRD7i+FzOT0f6irh4qaxv+vQW33dNuJq/q1xgzifYSiw98ddlw8nevnuPe1TZ+c5ij6x/t1MFPuRaLupF8bazm64nnoD4LKHvFMzLSJ4+PzerdzMjxrnzjPRtzCe1lEh/4nj82nryu9Xz9Traxm1McXf9oxwc9PvhVR+q3YkLE5dCNWXjlc7G375nP8VquWX08jU+9L2Nup71M4gPfE/HxV7Xdm+8ptnGb0xxdfzxPVXUIrGUs6msOvq7lOXRjDlOfrTPP1dn2YEYOY4zZRdt4xEd+zV6bZTMUdU/VG+88Zqx95OADohL1VdRxzFZ8Dr0R1zCLJFv15nuozwxfs6iLvz2iXj2XxhjzNrQNTHzc11xrE3VQ1T/JNkYzhRnrHTnqwQ8fWbYXw3+3jLgc+g965UHUwSwyX048C3ie6jMGR54ZzrMVa4wxj6RtXuLj3nNP/N7cd+lNey5n1hlrAevHmF2LQflWDhhxOfxhWpsccxaZL2bPs7b1zHAuP1+/8ZwY8wa0F7V85Nc8Eg9V/StsYzFTOLuu0Z4/vkfE88XXXK9s494B+sCYs9h8CWrNo0w9W9Xl2VmBc23FfjOYS8+RMQ+lvZzlQ99zTyx7tN0VejOax9l1jfb88d1jtFWirsazUZ+3MESLL+POKvOhxBrD+sygbEu04bYKzhe/YVY/hieN6YnzY4z5i/Zy0gdTuWxyom7Lo+2u0BvRPM6ua7TnD/CI0abXDuVbeaM+b2GTFivGndXmQ1HPUJTBWqccfU56+UbbXw3uOS+NMWadtmGUDye7bCqibsuj7a7QG+McZqxp5FAf0p4Rv9YGdVt5oz5vowv6arFlzCPtzfsS66uemyOOPC+9/p70nD1pLMaYN2DZ/OgD+utDKuq2RNszOWbZ+jenmbGOkUN9SJURq/6v52qMKmejLm/hF9xejTdca2/eH6y/enaOujxTgrW+em1exdp97GVmLmPMg1ledvUxLWV7nZHjjN7E5oB1jL9n1jTaqo8pGzE4TFZr+16+KA9z+JJWL8bIbuUw7wmej1A9PzPkPrLb1q+KDWvsE5gxHtzX0+7NGHMh7YXnDyl9WM84M9cevYHNI+YyrB+/NXtrUq0fVXWQZGsbFjlz2F1ajBgfO5LHvB9rz88V4pmEKgZGfQ7zEZwZD+43Lz+GT7wnYy4Bm8CyGYgP7RFn5hq19WmmEHOpPoBr4hnaozpAViOu118Od5MWK54Zdk8+8z7EuvaeoVf7Sc8c5vmT7in4tPsx5lLaC4MPavnIHnVmrlH94s8l5lN9BLeMdupgCLfqq2ocR9a6tRHPDTyS0zwf9fw8xSc+czEmvwvGmEO0zYM/qvSR3RKbT1XFXm3r10wl5lR9CNeMNupgCLfqWdX/0XVu7cRzA4/mNc9FPT9PM8b4tGfP74Ix5hBt8+CPKn1k1+zF7skxS2+A1xDzqj6Ca0YbdThkI2YkLsQY0CaHtpvWVjw74Zm85jngGYH12XyyGHPeykt5yjiMMW9G2zz4w0of2p5rcaM5ZuoN8DpibtUHsGfEq4NhNeK2Yrnv+J1DOkRrL56d8GjuaHd2XOY4mH/Iz+E7etezhPnKS2OMmUPbWPjDSh/anmtxozlm6Y3xWmJ+1cevZ8Srw6FyK7b2fXStWzvx7MA9eSP26DjMPGIN+Nn4FO96tvg55t93cXd/xpgbaC92/biK37iGXM6u1c229WUuJ+ZZffyqeDbU4bBnr43qM8pySMO0NuLZgUdymtcQawXrs/Ep3vk8Yi7z8s+7YowxR2mbSP3Alr+wxvTkNluxR11ym8uJeVYfv2rE1YPhiFhLVuUPoy6HNUSLF88P3JvPvI6tZ+NTxH3mbV/KnX0ZYz6ctpmUD2wtQzn/VjHK0bgt0Sebt2BuIOZbffzYiFEHxp5YR5WnlsGoyyEN09qIZyo8ks+8hrXn4hP1s2mMeSvUx3btA8xG3FbsSMyaS3vzUmIN1EePjRh1cFSu5evVHX0OWrvOs5Uh5uGsPS+fqp9PY8xbUT+2cV3LthxpczineQSxFuqjx0aMOjwqt/Kp+qPPQ2vXecYyxDycreflU4379nP6mXhdzcfRHmr+wNIHd6/L5tepU+XKFmseRayJ+uCxEaMOj2zEjObi3zCHs4ulbXnGjuYz9xNrxc/HN4nn1M+rMebRtE2KD3L00T2qyjOSO2JanHkcsS7qY8di/erhEWX4rdqyHBd/cwinQE6YxeYN4HWrz8q36OfWGPNo2gZVDnR8fUSVA2Vb+Vu9eSSxNupDx0ZMyAdKruPYnohDruzefDl4Hurz8i36XTDGPJq2SdUDHV0fUeVA2Vb+Vm8eS6yP+tjBqGdVzJZohxzZtflyzjxTn6DfBWPMo2mbFB3m+PqIyFHlutqGbfXmscT6qI8d3KofFc+KnwfDzHq+3lG/C8aYR9M2KT7M0eFulpF3NLc3zWeDtcQHTn30atkZ/TwYZvbz9W76fTDGPJK2OfFBjg52s9yb1xvmexDrBPljxx+/UWueWp5dGtM4+px9gn4fjDGPpG1OfJCjg90M9+b0Zvk+xFrxR46v91jz8O/sypgfHH3WPkG/F8aYR9I2Jz7M0eHurJFvT05vlO9HrJn66I3K7evv7MIYydln7131u2GMeSRtc8rDHH7PEPlG8i4x5u2IdVMfvT1i/WtZdmGMZMaz9276vTDGPJa2QeWhrh70zsj54ncvP+pavXlLYu3Ux++ofhbMCLOfu3fQ74Yx5rG0DSoPdvWwd0aVL8q4HNetzLwtsX7q43dEPwtmDzOfPYg9qapi7zbGkbdujDHPom1QebjDQW+Ga/m4zhvkZxDrqD6Ae/SzYPZy9rmL9tVM/QuOUbmudm1sxhjzctomVQ55M9zKF/XeID+DWEf1ARzVz4I5ytFn7+wz1+v36Hi2PDteY4y5nLZJ0SGPD31H3crjzfHziPVUH8KeeAb8HJij4PlRz9eas5652vfR8Yw4a8zGGHMJbZMqBz2+Pio2VlUXenP8PLDm6kPYM5sac4h4hurzBuuzxmbz00Qu1Vcdy1kjZ3ZpjDHPpG1UfMijQ99Zsbkqs3vzgXitzZ3gOePD153PHfeH3yEfCM+K/E8B95iXxhjzZ2PgAyAfCGfoTccYcwevPuRw//FXHQyP+Mp76oH7e+LYjDEvoG0G9fBH1zP0hmOM+QZir4O4rofDIz51D+V7NcZ8OW0z4IMfHQRn6k3HGPONxN6nDol7fPL+ibF5jzfmi2kbQD300fVMvdkYY76R2PvUIXHUp++dMT6YRcaYb6NtAPXQR9ez9EZjjPlmcODqHRhVGZtpHgvuoY47zBBjzCfTXvZ68KPrs3pDMcaYv8GeGNYDGF9n+FuAsVff7T6MMSdoLzwd/vgwuMdoq8xujDHGFOoe+Y77JsasDpPvdi/GmBO0F54OhXxI3KM3DmOM2U9v73yXPTXGCfkwmdXGmG+gvfT1UEjXe/QGMh/PqTGfT+89j/J32gNirD5QGvOltJeeD4R0QFwzYpWZ1hhjzA7Ufgoz5FGoMcZfHyaN+VJ+bAh5UKyHx57eNIwxZg6xn+I/3WOfus9ivPEXY+TfxpgvAxsAqw6Pyh9tjDHGnCL20nqYfOL+qsaZVcaYbwUbFlQHx54/2hljjDlF7KVPP6i9wxiNMS8gNgOIQ2I9OPb0RmKMMXPhPflJeyzG48OkMaZL2xT4kEiHxp7eSIwx5vOJvT7kgyQOkzBDjTHfzrIp5EERv9f0JmKMMZ9N7PP1IInDZIYYY8wf6gGSfyuXeGOMMR9L7PM+TBpjhsDhsG0QdGDkAyTrjcQYYz6f2OvVYTL0d8AY84PYFNgfh0Y6RLKtzhhjzMfD3wc2q40x5g8/Ngg+MNIBUrm0McYY89F4vzfGDLNsGHlYrAdIpTcYY4wxxhgj/5E3/q65xBtjjDHGmO+GD5I4KPLBUemDpDHGGGOMWcCBEqoDJOvDpDHGGGOM+cXogXKJMcYYY4wxBvBhklWHyWxijDHGGGPMT+pBcuaBknPDrDLGGGOMMZ+EOvgpM3wI1T7MamOMMcYY8yngkPfr4Jf/yeSPsoOcaWuMMcYYY96AenCsnvnH3sYYY4wx5ouoB0lY/9PKDDfGGGOMMeb3P47mg2OV/0c6S5kxxhhjjPletg6FfHDsmaHGGGOMMcb08QHS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z5dv7xj/8PIlxDkUQqhj8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human rights treaties.png"/>
          <p:cNvPicPr>
            <a:picLocks noChangeAspect="1"/>
          </p:cNvPicPr>
          <p:nvPr/>
        </p:nvPicPr>
        <p:blipFill>
          <a:blip r:embed="rId2" cstate="print"/>
          <a:stretch>
            <a:fillRect/>
          </a:stretch>
        </p:blipFill>
        <p:spPr>
          <a:xfrm>
            <a:off x="395536" y="1340768"/>
            <a:ext cx="8371471" cy="3805214"/>
          </a:xfrm>
          <a:prstGeom prst="rect">
            <a:avLst/>
          </a:prstGeom>
          <a:solidFill>
            <a:schemeClr val="bg2">
              <a:lumMod val="20000"/>
              <a:lumOff val="80000"/>
            </a:schemeClr>
          </a:solidFill>
        </p:spPr>
      </p:pic>
      <p:sp>
        <p:nvSpPr>
          <p:cNvPr id="6" name="Rectangle 5"/>
          <p:cNvSpPr/>
          <p:nvPr/>
        </p:nvSpPr>
        <p:spPr>
          <a:xfrm>
            <a:off x="467544" y="5445224"/>
            <a:ext cx="7992888" cy="369332"/>
          </a:xfrm>
          <a:prstGeom prst="rect">
            <a:avLst/>
          </a:prstGeom>
        </p:spPr>
        <p:txBody>
          <a:bodyPr wrap="square">
            <a:spAutoFit/>
          </a:bodyPr>
          <a:lstStyle/>
          <a:p>
            <a:r>
              <a:rPr lang="en-US" dirty="0" smtClean="0">
                <a:hlinkClick r:id="rId3"/>
              </a:rPr>
              <a:t>http://indicators.ohchr.org/</a:t>
            </a:r>
            <a:r>
              <a:rPr lang="en-US" dirty="0" smtClean="0"/>
              <a:t> : 0-4, 5-9, 10-14, 15-18</a:t>
            </a:r>
            <a:endParaRPr lang="en-US" dirty="0"/>
          </a:p>
        </p:txBody>
      </p:sp>
      <p:sp>
        <p:nvSpPr>
          <p:cNvPr id="7" name="Title 6"/>
          <p:cNvSpPr>
            <a:spLocks noGrp="1"/>
          </p:cNvSpPr>
          <p:nvPr>
            <p:ph type="title"/>
          </p:nvPr>
        </p:nvSpPr>
        <p:spPr>
          <a:xfrm>
            <a:off x="467544" y="188640"/>
            <a:ext cx="8229600" cy="1143000"/>
          </a:xfrm>
        </p:spPr>
        <p:txBody>
          <a:bodyPr/>
          <a:lstStyle/>
          <a:p>
            <a:r>
              <a:rPr lang="en-US" dirty="0" smtClean="0"/>
              <a:t>Number of ratifications by countries</a:t>
            </a:r>
            <a:endParaRPr lang="en-US" dirty="0"/>
          </a:p>
        </p:txBody>
      </p:sp>
      <p:grpSp>
        <p:nvGrpSpPr>
          <p:cNvPr id="1031" name="Group 7"/>
          <p:cNvGrpSpPr>
            <a:grpSpLocks/>
          </p:cNvGrpSpPr>
          <p:nvPr/>
        </p:nvGrpSpPr>
        <p:grpSpPr bwMode="auto">
          <a:xfrm>
            <a:off x="0" y="0"/>
            <a:ext cx="6172200" cy="2505075"/>
            <a:chOff x="0" y="0"/>
            <a:chExt cx="3888" cy="1578"/>
          </a:xfrm>
        </p:grpSpPr>
        <p:sp>
          <p:nvSpPr>
            <p:cNvPr id="1032" name="AutoShape 8" descr="data:image/png;base64,iVBORw0KGgoAAAANSUhEUgAAApQAAAEsCAYAAAB9viO5AAAAAXNSR0IArs4c6QAAAARnQU1BAACxjwv8YQUAAAAJcEhZcwAADsMAAA7DAcdvqGQAAED7SURBVHhe7Z3hsfS4sWTlxnqxEe/3mrUWrBXPAVmgH/JDBr2dwlfJyVs3QYIkyGZ354k4cZtAoQACJIjQSKN/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wxxhhjjDFT+Ne//vU/M820xhhjjDGfiToAXW12fRncD/c76r///c+pqj7CNlhjjDHGmKehDi5b/u//9z+/rmG93ioP1+pC9ANz6D+oMT33xEJ16Juh6mvLdrN/wb+NMcYYY26jHk5YdXCrB7re9VGRZ8S8hdV7GD20qTi4J3bUmvOMW3OwZZtEY4wxxpgt1EECbtX3HD0M1riequ2o6tD2yR69/9quPRzmcaytTV1DmNUNVc5lXP5O1HuAWW2MMeYq1OY78yA3Yu1PWduosasD0re6Nh+1jucwbA/GB9K7Ry5T9XeDMbzSHMpbwOPe2juyiTHGmKP0NlTebEO1IbOIqe1Q3qsLUT+iap9DXlAxfFCyP1XzFeZ0vhXqPuBWfZXnRs1V6/CF1LFsXQMur3WfQr1H2NtD2ExhjDEGnN0sVftqPfBtbdgqHqr4ag5NouIhDgRWG3OU0/jW1HWHuEf85uu9ZlfmTVBryHtO3X+y2en90xhjHova4MKs/kWN6x3aMnx1A63ldRM+InKwKi7MYTRUfYiDgh2X5y+n923he4HqPkfqwkxrPhC13lXej+r+lGmMMeZ9wAa2ZoZ2UW3CukFyHduSJKp+VLVBsxzLZtcLKMeBwB6T5zjM6X176n0p6xxk09W2GWI+GLXu1Qw1xpjnoTatMKsbqj7M6l+sxXCdqg9qDMzqbg5c9w6IawdHmKk2UW1ZPjzZ32KO6rzl9H4M9f74/sMMa3BcNUPMF6GeA5ghxhjzOurGxIcs/M7QH7FZ9IMz9Vyufm+5FRv3Arms/uayMPKOwG0gDgt2XTV3bE7xx/AN93gXai7DrP4IcE/YvyDfL+T4aktmjDGzqZtNb4PaMtP92PS4jn8HuF6TN8ytNkfGPTqOiNuLyrNXdej6dNU8hDmt5gtRz8OI2fyRqPHCtXrsiT1HYjmmDeahqHGqMmPMQ8GLyi8tfivVJsV16ho5t3KPGDmC+I2x9Maz10z9MjAOdfD6dHkdYE6L+WDUuo+819n8caixsnxvfH+1/CqjrxzqY1BzgDIu5zLI7bnMGPMQ6gt6xpqvdVDgesTUMt5UUI9rrsPvniomysLI+wQwHnXw+lRxz9WcEvNhYH3rO4lymOGPpI41xH08SR5fDv1x8BjrmHtmU7kObIYZY2agXrJqjWsNCa7rxcygl1f1zX/r754qJsqeCManDmCfIq8DzNs3Hwqv9Tsdeio8ZtzHE+RxVXPoj+ZdxmnM1xIvqdp8Qmw2qiyb7wbt1/LUGDZDups2l4cZ3qh1XK/qlBn+Ung86jD2bqr74bK8bfOB8Dpvvb9PoI5vS96b7lSN5Yx5+11qbL2eCee+qg9jzA7wIqrNSMkv75qZfsnPv5UtOFH1qn/E8vhYxAC04/oqt+eYXnmmfikYCx/O3kWMfcu8VfOhYJ3rO5bV00A/MIuHqG15rE+0jpddi1d1Ibdfk+N77XNKD8O5qhlijLmbeAH5pa/Wl1XFq3KOr9a4HMrCWjzahIit5VwPOK4XX+tVTM/s5iVgDOrA9nR5DpV5i+ZD4bWu71uGTAN9qPc6QxpcxjG9cuR8kk8dG8YVc8iosh7IcdRMY4yZCb9k6uUP8QKOxG7ZyxHXbUACjsdvyPVcVoly7g/Wtr0Y/l3jUAazy1tB33xAqwe3J9obJ+4hzFs0HwjWmN8nvFMZMg3VD8Q4WLRh1+JDzmm1mKu2KESvXIFYlX/EPX0Zcyl4GD/tgeT7YrO6oepD9dLuNfJkNxL0lZc/xrKVh2MhYmvZUWsuNodxGapPqA5sT1CNNVQxeZtmEJ6zJ88f1pet71OGHqbmraIPjkGbKrdjt+rtTzFfbYH+gucOdSNyzr3WXDmUX4zG3UkdE5sh5omoBfuf//u/mqpuy0z7MmaMg+9nTfUSr1nbZ3er9PpROVBW4/h6yz3x6E+ZQ5qO6gvyQe3VqvGFvXtoN2d+oeZq1EzxGNQYYYa0mPw5BNqr95NF3rXYrbqt9va3MV9PmTOMpboWF2v+CngMrx6LWaEuEg6Ps6z518whHULlq2boEpuXv64ViNmyvoyjco7scoHLen1stZ+l6lup2oY5pCmo/Kw62D1BNdYwb8skao5YftbWnjnIOVsHD4fHzmZ1l4jB3PREnpFYJcZytL19T/HcnIGfnTUz3LwLWDh1EHyF/DCxOdyGqlf2XgblWn1221D1nH/LXnzNmd0N32tP5GjJCNSv9V9/c1nI4+/J8WzkmoXKD9Vh7mnyePOWvhLcP88Hy89Tfc5Q94//898/RPyobSATmZUbOfhelRn+o1+eIxbxiBlpozzSxr63/KzskZ9NlbfKbWHkMA9ALY461L3SGNPogxWq2NmqfiHmdTR+ROTEX5bzcz33X8eA64hnuL62y5AlJi9/jQdyjirHZZpL4f7UAe7V8vjCHPbXUucjXHuG1lQHypprzR+5BliL57pav1YXqHr8VuOG3IbdE8uqdtYedcazxTnay2JeAy+EOsw9wRibeoieJs9lnVtcx9+A69bM8F+o2GpvjPw75HwcW2PWQFy15quqNmGmPU3Nqw5zd1jHUc3hfj08Hzw/PfmQWMuUHKeexy25fdgGXUAdx2fVD1C3xzoOXO9xq13UY3y1HHK5tU+Sn9OwvWzmfrAA6lD3SmNM6sF5mpi/niqm5qjW+C1Vjp5og7VXMRBxCm6LnCznWbO2y/SHQR51wLvLmffzTWDO8Fyow6Fyb2x9BveKceawF1DO1nKV79XWsao6yHXWPlU8r/FMmxfAm0aoDnl3GmNQD8o7y/Or6vd6Jh+3UXlwnY+HpBeDcuQaEW2qmXIYtFMHvTs8Ou5vBnMW8rOgDoQ9t+I5f++Z47otIz6Hv4AcnBNlT7COC2LsoWpn7Ttan202ys0k1ia4lqvD3h1G3+oh+QSfcG+8xsp8HHaBtqo/yH0oVUymHyLi1UFvttzP0bH24HzIqf5Wo/zdkPchDoRbjrSLmPo8qudtxN7YVf4nqcYcqlhrn+7WM9yrQ3nbhMwxMIm9A9xa/d3GOOpDYPfL68pzWsvZfFx2E2257561H1xzHdfvJdry4W+WPLZqdn2aXm5ZLg5MS90bEOOsz0W9pzX5flkVC6Oe+2SX9isgRuVRZdba6+T3kR2NzdfaHKVOqDrMhWt1dxj9q4fCHpfXHaq6fFS6cGyV+1uT29ScrZOTRB51KDzizHFtgb6q6nDUs8U/HNwXPw/qXnr27nEtT+2zWnMinsvX2ltr54t3rr579d1k1Hu6Fm9OgIndUh307jL6rw+EnWPMLZ6DXj1iFKjnWLbm64nY+Jupp8JjUgfFEdE+U94Cj7v1LQ5H1R/xD4bHyc9BG7e4r54tnhjNETHoV7nkoZxK1dZaO1/1/oXtxV9hb7zpMGMCo7066N1l9K8eLtsX674l1heOtG8PBdErD7gdjw991DKUZ/OpRF51UBwV95HpbgP9svVg9KPuDahjrvL99Vxikz1tw4hVz18VeaGKsdbeb7yP+fqbO6ib4doCqNhQHfLuNMagHia7z5jHXGoJr3kWLahyjq91DMfU8VS5PJtPA3nVYXFLtL1iXEfg8TxlTGvU8cLluRQHPiW3zdRLbhW/Jdryc2mtfQ+Xd9/cz9bER7060L1ab/jHxQu3tfYVblfb8vVoXFBj6xg5pjW4iMivDo097xjTJ4P5w1pj3dk2v+LAxyJPpm2MtNuyNyZr7XHxvkIVc8SaM/7mdmCeABZHHeaeIB4cu0+say7zblRbzhl/e32iDr9b4wLHrsXNBn2pw6PyrnG9kivmHznrM6JsfYvDHlwb21bbnnvGZ639W7w77FpMrdsj5wnztW/Ua/MAsFDqMDdD5D/aT7RRD5rtG3OWy3spI2uDdR8Z02jcDNCXOkSyd43n1cy8T8yteh6UiFcHv3BtbGvtlOhLjcNa2xfvTr56jfo+4bqW75HbZzfmneAFDNXB7og1L3Kr8rC2R6x66Kw25iuX9VKwZmoMPdEmU/w5DLwYjAl+64FyhNG54PlUz0G15RWHP4hcmf4HW20hcqj+rbXrbr2DXM/XKleo6rldS2zeh7p48ZcPcXy9V7SvObgc1rGMyA+h/WnMT8zpHexZC14/tMVvpld+F+j/1eN4InvmA/OnnoVqyysOgVX0j9zqumfEBVymxmKt/dv6/qxR3ytcK7PJr3fZvDG9xc3Lds0HwhE5B9qjDOUB/16D24bIpx5alH2zMQ85dZdzZM7Xxod88ffO+zBj7FkTrGFdf4i6llMcHkPkqGYXEhVfrWOx9pNUzzwcqa958tVaRbXNqoXRXOZDwQMF6+EQZRBl2Xxpn5dTQM41+cH+Jus85JRdwtF57o0PZTUuq82bUdeTRR1Uh0n4K1bA9aq/cK3O2k8Q70C+Fj9A+Vr9mhn2C9SrccAMNd9OfRj4On7zYRIHStTVtrNBHz35Af9GYw5yqi7h6DyjDdqzNQ5ml+ZCeK557lF2BLTvredyLQ6SkON7IA/LzxL6r2XWforxfOfrcAtr71mGtJj8aUyfeFDqQVKZ4Zei+sWY6sP+bcYc5DRdxtXzjDXN7sxFYI4x38oWuBPVlsvaX3GQhNyW2zG1HNdV9XxZ+87i2c5H/3K23iXU3zkm88bgYeGDJJezrcENqL6heui/RTUfMKduCpFP9T/LK8ZsfoN57q1Bhh0G+WEWt3J1mAw5ltuAKOMxQh476mqZte8qnvN8DW5h9B26e1zmzcDDW83qR6DGx6oH/5uNOcmp201te/X8Yg2zO3MRmGc1/xlyGORuucpBMUB57zCpQL2y3gPuQ5Vb+07Gc5yvwG3seXfwDmZTY9Y36wx5LGrMoXr4v9k6Pzl9q9TY+K1yz3bPGM0xMMe8plyWYYdYcpSDIn7XuqVsBbRR1jw9+Rmz9snimc3H/1ZG3xWM71XjNA8CD2zPDHs8auxQvQT2j2q+ckp/gXqV5ypHxmX2wXPK9uY/mx2itc/DHq57tgYDLPHlQAlR37sfVf7JYj5YFWefI9YpH/k/79GNjD4ja+Oq92A+HCz4pyw83wd+q5fArlufhVfPJfrGOMIcmtkJz2FY5xVlPPdhNt8N563XXM6omJ7qMMnjr6KdqvsEcX9snaORebKvta5hmK/HbUSfamxwZGyvGLe5ia3Ff2dwb7g//MaDX18G2xdzyLx6DrGebA7NDPBj3vJAoUSsmv+W6ACtreizNw4cekasbeu4e+6JfaL1vqGaI6Vqq/LWfu291vWA+Wo1VNkMIqcaU3hFf+ZNwAMHs/ijUPfHZaF6MexvMV85jY1XzR/Gwv3jN8pziGaFZa7EwSJDVt8XjutR28PaZ3Ukpme05XHu8UzbVzo6r6Min8oZZWoM3y7PWVXFn1Hl5jKYr+E0IiePg/vOEPNtfNPi914slONlqC+I/SnmK8wp7G4ur7SO0fTBXLX5KgeGDFldY27PbcBSnjnxe8Q9scpor8bcE+NTde8gxh+q+ZjtO8/VFcZ88L+TuYq1UW1nWvuJ3/k6TqHeA/rLavNpeIE1vTnBfPFLYn+Learz+MS5q2M0mjZP5ZAAUR+qOWa5DVjKKDf3NeKRNmG043Hhek2OHW3zFDFeNRdX+oQ5etJaxTjUYZK9eqw8H/E3X8ep8D1c1Ye5GTw4MIvNTmLu8HLYbetzp2Luto4pzOU1K2zNWa0Pe3OfTRocj4NHPYyMeKZdbYuynhzLber9XmEdC1SxSm6j7uNK94xzpvV+cf3K8agDpPLKMfIc4He+ltPg/FlkjMELB/nFtFrM01PmK8aRy+mN7gJiLiHP+Zr1wFHLRuR8R9ur8j2ib9z3bLfuDfVrcp5Q5bla7r9a73nL0bZRr8YSHun3jNGfOjj2vGp8bU4S9MFls4icV+Q15q3Bi9GzvrD2WtUabJlL6cPkZHiOMaf8u9LK6YO+xOY16tbkdmvPhmrLjsaNyn2HdWx75Dyqr73OynOVuFc1F2ydE1z32nJsldsqVb6eW21Qrw6Oa+4dx4iRM1/HS/bDyDUznzEfCV4UvIAsv7D2OmOuczkW6lpk8S+iDjm2Ys0xeG55fpfrgY96jalGTH0ulGs5R/o5K/cfqjEqeWz8+9PluQp5PqBqBzmOVbEjcg5en7VxcVlVHRi35PZqDEeMXPlaLntiLTfG3ARe8E+QN5o198bPlsc8Yi7VAsrXcmaoOUGdU8gf6jVH2yCmrmVdV46t1pxXGv1hrFvePbYn+qp16snjGRlX1KsD4hm5b/XcjNrGnu8qrmF7iU8wI4cxXwe/hKHaAN7Beh+h2oBCjq8xs+V+8LvXb5TnskjW2kLEZBOzA8xdm7/8mOL3UUfaox+Orde1vFfPjsbtMXKp5045s993k+ee9xsV+1Qx9quM/L3nRpWzy3zme4uy9iL/Bf82xtxIvHzqhX93477YtZi6Yc1W9YMymMvRpcarHDCbmJ38mEPxkd0j51L5euVcV+XnZ239IcepfkZVOUdEG5Xzk417XttvVJunibFW1X0dUeWG6lmCUZ+v64IqM8a8gHgZ1Qv/TW5tYmdE7vgLVUwuxy96dShHzmoLMof4MY/iY7sl2tY1Vvbac1tlry3LeUbiq9GG5f73eKTvd5LnCNdqn4HvPB9b93bWyK+eobDNWwHxqs4Y8wKu3iSe7tomdsTIB3G91hfHQ6wLfitq/Va82ccyn+LD2hNt6hr31rmnag+jXvWtRC7ODXvxyjqGPap8rBrHuxjjr3sJX/d8l/vGGlXVPc0wcqtnKIy6fDUXeEyq3hhzM/Eiqpf7m6wbE1QbW0/VJq5rP1zPcWvmUpmbaXMvPrQ967qxvfje756IGZHbtL8JyqtZvRBl6nndo8oLWl0Z8zsZ4+f3e9R3uO+j93bU6E89P2GbL0GUo64XY4y5kXgR1Qv+rWKTwm+1wVXRppbV3JwTbVhuC3OZzAtY1kB8cHuOtEHMqNyO82z5I0dhKRexEM/jEZEju/sB98HjXRuLinuVPC71jq/5xPuBZ+7riNzf3mco2KoHiBuJNcacIF4y9bJ/s7wBhWqzC2scq/KGqMfc93K1xTEvpa2D+PCuuayfqIO8vhyv2tWytVhlxLVYAedCDH5Dft5HRdvWCbGUlzGyvT5H2l4txqDe670iF6v6vErVvxrnVUZ/ap1h1Odj0wU51mKjbiSXMWYC8bKpF/6b5Y2qbnL4OzpviIU57ctmiHxZbB5EWxfxMd4Sa82q+uymsRm7UVbrlpgNtmKiHs/pqL2+l3IxbrjV30iOK42+1Xs+wzvv7cr7GDH6V+sbtjkYgHPE72qGGWPuIl489cJ/szEnaxuVaqNEfE71DzhfFpmL4TkfVX2MoYpbrgscw7FZ3UBbjq3XtbxaYzL1KWofeDfW7PXdymmM1T35lSrnTKMP9a7P8o57CDFfagx3iP5765qPi6TXFm61N8ZcQLx46mX/VutGhesj8xRtcprNA2jrIT6sa/L6Q67L1I2lvoCypZ7yqzwBYqu/2tF1tdVPhseiHP2oI7437pqHr7fs5WW5f/zektuq932mte8qxnJE5FD93iHfhzIfkVUQq9Z+Tx5jzETixVMv/TfKmxFUcaNG+5xm8xDamoiP7B75+ci0XdAfYpd2Il9rUEBdT87DLvUXEbnrxxwf9HqdTX6BMUIeO9pWOXfPiOO5qHKevXlD9a7fLcYCe/epVPnuEv1jLPko7AJtlRlijHkV8SLWF/9bnTUXvMmFOdXmxdR1aWsjPsZbLm036MWpftdyoo7bcRnK5W8B6pQZsgrH9w5efJ3NflDbtrgcN665vlemRC42yqBqsya3Ve/7q+XxPWmcakzxNx+BQ3C+LDLGPAW86PacvNF5s3smbV3ogMEHjhH3ri3iVZulfKAPlFU5fqQccn9VFV/dE4+YvJUfRHnv4Mblo/WQ4zi+V67kGPW+f7tb88L19Xcu/2EiB8wiY8yr4RfdHteb23vQ1ogOQvg94t71/dVXh6irY1nKEtRzHGI4LuByFu1my7nX+ml1hShTh7kRR9siLv4qOY5V77n9Y8wP1k/VrZW3hT9B5OA1y2JjzBNQL7/dlufNG9t70NYpDzf4PWJdX7Rf8nRodaK9QuXD76W8jGkpL7Ecd7U8Dsh1y18B4nFA2OtWW+SvcbUcv/n9tr/FPGHtajnstZlB5OJ1zGJjzBOoG4DdFpskzKk0D6atUznojKrWeGTdIwZm0SotbqU/1CNmJO4O0acS9Tm8X0QdDghHRD+j5VwH1Ttu/8jzlEvWWCuv7bNqCpGP1zGLjTFPoW4Ctm/MFZtTaAbAfL1i3pb1wgGHDkRbHh3v3nYYY68d17NZ/bO9uI+rjP74/ajvSg5PEvV82Dsq+lLltayKthi3/duYl1yqH6yV/5rLv8jq00RuXrMsNsY8iV+bgO2Kzcwb2nnunMPWFx2C+FDU84rxRc6eGfILFcvWGHUvVxn9qfckxNh6RH092LGoG7W2q79rPRvl6h6+XcxZLtmf96gDYmGAuc2Q3XA+XqusNsY8DbywakOxP8Vc5dSZN6GtWR6A8LsnYlrcCXo5lnLqL6u6cJvlt4DjrhD5q+pdCVGfw/vBVnuux2GiJ8f2RFyvjRqD/bkO9TqX8geowzxjrrN6COSYkcsYczN4cetmYn+KecppM28Er1v7vXJIyrAFFbMlfwDDTLXAsVm0ymj8jzhxjyjr3fuW9eMeqneF5fZVFV9FLPfNY1DlSuQJ//Of//wwylTf9m95/sJ85H6AujrvWT2EynE0lzHmBcSLqjYR+7fY6HLKzJuCdRxZy4hRH7Y1uc1IHzPh++LfAGVczmV8H2yvLsrVuzLb2j/G2xuXEmONA+S///3PX0Y594nDJpd9q5jrfGS6qPUYaQdUe7gnjzHmxcQLqzYT+8eYH29q7w/Wkdey/obqw7amasO5Z8Djg1k1RG0Xf+uYq2sxyKXemVmiD+6vjmNLjBEHxVAdKmEdw7ca89YenAHU2vTaI7bKbdEeZlNjzNOJF1ZtKNaHyU8i1rF+rOrvM9YccZ1dTwNjhVm8Sq8NrnnM1bX6qFPvzEzR/9Y416zjrIdKvsaBkn9/ozFnYT4qm/A69dqinNeld43fMFMYY94BfnnVBvONeiP7HGIt8eFSbtVvWdu/w7MTY1y775F69d7MdK3/LTF+zseHRxwa8ZvLvvkwycb85eOyCuZaxaOc16Ra67KpMebdwUutNphv0Jva54C15IOGciSmp2qLfnMYjwRjVOOu5cqIUe/PLEfH0VONrx4olT5M/m3MYT4um6hYrOGI2cQY84nES642mU/Wm9vnEOuoDhrKPbFK1R7PEptDG+Zouy2QV42Xy7aMePUezXDvWFjci8rLh0r85jIfKn8a85iPTRcVgzUIeU1C1LdAY8znwxsAqzaddxf3lrd+GXf08YnsnbeIr4eMLY+0YVX7WhbXMIcqQUxtl9WniQMTckL0gz5HRXv1Xp316HhULjZicIjktigLVbtvFOubj84u0BbrgrJWaYz5LtrLv/Lvr1MbUDgS8xQxzrxl8wHEevJBoSfWHqqYPSLHVr6oy6H+otcOOdlsIunFRFkcmOLvWu6Q+98y4tX7dcY9Y+Bxq1ws4np5VJtvFXMV5iM0zJm2xpgPo20EdKBUZUrUc4zarJ5gG6/5GGI91UGhOhq3R+QcyR0xMIe+sNae6zhHiLZhLybkA2X8Ve9FiHjk6rmW44wj/SNmzxjWcu7N9Q3GfLQHcyeYy6PtjTEfRtsM8mDI13uNdmqzmm30g77we63vqGs3aj6CWE91UGDxTKi6Mx7Ni3Z7xr+nnEVftUy9G1C1qW7lOOrsfrfywYhD7r19fJKYh/ZyGWPMGdpmkgfCLDp0qIw2aqPislHRjtsjXw7xzxgT1EG0QbsMMx9ArKc6IMCt+jOezT3S/kgf3CZ+q2t+J3pyOxY5WNV+r5FH9Qf39oV4lUvJ8Xv6+SQxB2G+YsYYc5y2meShkK/3io2J28dvtZFVf7TNMSijbouI47xZbD6AWE91KIBcd4VP7KPGYy5CfsdG5LacI/7mEjRQflbup6ri14w2PA9rqtij/VbxXznAXxXzJHHfubTGGHOOtqHkAZCvZxi51EYWRh36nAn3eUV+cy94TurHnw8Ed3hHn3v74LnAb37HzoqcuRQLM/qZNd7IUedlTfS7Vqf62TIOkSFy4VrFPsW411xSY4w5BzZQPgCq8jNGnjs3Mu7vyn7MtcTahfzBD1XZHd7R75E+ME+Q37NZRt5clsbMvvbmQTzGoOZkxF57lEPut1fHB8kQh8mIwV/EPkXcQy7pMEfaGGO+hLZB0OEvi3+UnzVy8UaWXVwC93VHf2Y+sWZr8sf7Lu/o90gf0SanrRHX/PzPMHLWfgKUqzaj7m2PPtVc7BW52K2YOhY+TNaDZdT/9z/+q1nbvtoYTy6jMcbMIzaXtsHk4S+LW3k9HB4x8ty1kUX+Xn9X923OE2uE/2cTJdaXP9x3eEefR/uIdjl9bf7w7M+W+2GiHP3iN6633Bur7n+mGA/3xWVVHCL5MIk6HCafdKDE2HLphjnSxhjzxbRNIw+AWbSUnTXywEx9GdEHb6BZvGyKd4zB7CfWRR0i2YjhjzY+4ld7R19H+4h2OYWNuOZDxCwjL8yufoBy/qvyQORSdT0jXs3BbDG2qoplI4YPkp9yoDTGmN3UDaf9FgfEo961mUU/2ECzaOGuMZhxYk3U4VFZP+C17Aqf3ke0zalsxHU9TJw1crLZ1S9QV+NrLr5mt+pCNQdXyX1u9R31Tz9QtkUyxpiraRtOOfjFb5Sf9c4NrfaF+7hzDGaMWBN1oFQfbZbXVNXP8ur84dk+on1OZ5tPdaA4K/JyXyDKYBb9gOvXRGztG0aduv+rxLj4N1tj3+UwifHnpTHGzAWbjNpoWpk4JI7ay3sXtf9Xj8f8TazD0QNlfb5U3AyR/6o+zuaN9jmdjbhWB4uzYg7QB/6iP64/A/JxTqju/yp7fdby+P3EwyTGmdPawLhquTHGTEdtQkEro0PiXl+9gdX+Xz0e82cN6mHyyIGSn7GRtke9KveMvG0+iLiuB4wZRl7k5j5qOczh7Abt1b3eaR0DrvlvqA6UEHN0p+g7p7OBsdRyY4y5DLUZBa2sfMRHvHoDw3irWW0eSKyPOkiG/AHv2dZXPGvhaI49YmysquM2ox5tx0aOnNqFKKsHjbPiPlW5KsuhHAJ94f7w+065T4yBrQfJKuLq3FRH40aNXDmNC8iv6owx5hLWNpxWJz7ia165gUVu3uyx+XNZhkpQvxVn5hLzrQ6UvH5rtvUSzxqM+j351uz1hT5UmcrTc298tSEOCnHNh4yZ4j7Ztbgc0m44v7r3q+V+eSxQHSKrEafmpMp1HL8mt2dz+n6wVmeM6eAX5zravNIHdNQz69Fri3WGtax+CFqjDUbjzHFijuthcvaBEu7JWY22I/2oGLRVeauI3WP8+w975jS3eVaHkCtc6yvqcki7iba9+arls0U/a6oDZBWxmAu2zhXH1N8qJsypGmJvvDGGOPLSmXXafJYP6JZHNr5l7bL9Wg5VhzbqA5EhDS6rdWY+mG8lf9DXjNj6jPU8kntvflUejvQd9fXAcNQ2lmRm3i17ffF4jhI56nzVspkif3b/a09AvTo8rol2IfpRcwY5HrH4nUMxxtwNv5RZZA7S5lB8OLfcM/eqjzNrF20hfzBC1LdAcwtYhzO2NSvPyJqjfe7NC7faRT1UfdbDxFHbOIiZuXuqPqKsjuUMyIec8bfO4yxHxo2xqINjTzVm5Anr3IXZ3dJfXhpjXo1fyvO0+RMfzBFH5171MWPdIocSdRwTv811xBzXj+se2xqVZ2RLrG2v7yM54Z62PA7Ih7EzRq6c4oXZfVRVbjWOmUR+tYZn3TPuiA3V4ZFFXKj6DKMO8xZmFwsoV3XGmBcQL+Mdm92n0+ZPfChHHJl7lX90zY6sbbRhscGHGWImgjk+Y1ub8oyMyv1jnc/kC4+0jzZ8CJtlG0thdl+RD6q67PYyog9+Hs6Ke8n0w0QbdYgMkbP2wf1yeW/uUDdrbmfkMObriRfJL9Mc2jyKj+SWvTVAeS+vajMD5EXfaqNHjJlHnesjtnURz8qIy7qKuiMeyRVtcFCYaRuL4Ex/0ZZVMSHqs8vLiD7UM3HEM+PF/fYOlKqvWobyMNMuRBnPbRYbY8xnsWyC4mO5Jdpu5VjqT8D9cK5avmYvviX6C/5tton5Uh/WPbY5F8/MqGfbw6N5oh0fxmbaxlTY21/EwzrvKj6MuuzuUuqYjor7y7SHiPYjh0n0V//W35l2AeWqbi8zcxljzHR+bFLiw7lHzhVio82uDsM5s0iyp1793mpv/hDzFGt7xjbX4hka9Wx7eDRPtFOHshlG7jauAve51n/UqTkPVbsoC7ObW1gb44gzxxu5Rg6VUYZyrueyMNNOpfaXxcYY80yWDVF8QEfkttgAvfk9k2WtD4C1PWPrm56dvZ5tD4/miXb1YHbWyIm8bVwCxGAOlXWuqzU+U9/KyDh7zhxz5KoHSZSNjpHj0D7TT6OO5Yo+jDFmOtgU26YlPqZrok38fbeN753GOps99x6xLH/oRm39lWdnj2fbw6N5ol09EJ615mxjE0S5mtMRo20v750cuYcrxo6cfJjkazWOKsdxjuxiCrWPLDbGmPeBN0glf2C5jK/XzG4ewdPGcyej997ics157fGxG1XlGfVMW/ZonmgX8uFvhjVnG18Bfas5HVHlfAV77wH3nc2ngbycO37vOVCGHBu/e+t3FOSfmdMYYx5FbHBtk+t8eFU5XNo+hKeN5y723HOLXVnLPao8UMWzqs0ej+aIdnzom6XKu9wrEdc4uIyKPDXXqxm9l1eMG/OlxqOssXGNNcyUp0D++DsrpzHGPI5lkysfXr5mEb+0exBPG8+TaHMj1hMu6ynqRuUcZ3P1PJM32taD3wyRN/72zGVYDhdb1nZPZOReXnEPmDs1HogYjsVvXtdMeQrkZbPKbOC5MuYN+bHZ5ce3d82bcjZ/BE8bz9No80OHK/xeKxsx2u3NhzZrMcq98TDa4aAwW74XVYe/WAO8P0rkaQv2cLbuJXzFvUSfa//Yu42pPBsoi7+8dpnyFMjfM8OMMebzUJue3JQfxhPH9CR4PVn+sOL3iCpHVdVFWX2WVB4ur3LciNEGB4XZbuVGPcbeu/cwl+otqPeivOKeRnJiPtllPOL5YCMG65XpToH+lRnyUp4yDmPMhxObTf1IYGOeuRF5U7ueNsf5wazyx1T9Vm7Vhyq/ep4g4tfiUM/9bBnxfMibJcai6ljEVXNpdnGm7UxiDGp92NnjHL13xCH2xzU9E/yMcDnWrCWbAPrumWHGGPPZxIZ35YcC+bG5shmyyZ7Yb+XHvNLHszf3kD+23K5Xp+R8/BwddU/fMNrUg94u/4Jz7MmH+27j3kltE9dH8lwB7qvn7HGO3jviauxS1nk+Ql6zbHYK5EH+6hXzZIwxjwUb36wPBTZTVpW3YDOVOse8rtW2Bp2PrypXoh/8Vv3sEfmQc9SI50Pebk8eKGEuQxeOHW3zSmJ8vXXKkGmMzgfiVGwrG3g2VNu91DHgGmX12hhjvgLe/I5ugNweHx22bvLZrLXLnw1ug7oaY/rEXNUDgHKZX1oTvuaynjVW9TMq56u518RY6qFhl3Sg3JsP8TCX4ddzHKq2Gf5IYnxqrcLZYx/NF3G92KWu82ws9ROoeZBbmSHGGPP5LBsfbcRZNUTEyw8OcmVeNso5hpVlZpiYr7oeyjrHsK4TX6NMxak+RkU+lbsn9xm/68EB12yti9/xvxzm/1cWjh8V7fbkiLhcsscSY+R1wlzPHvtovpG+EcPzvNVmDyofypQZYjp4joz5MJbNjz7WWbWwxBSirH5wOAeujxhtkceME3PGH39c13VSZdXumtB1zbNXzsm5e9Y+47odIP6iHhC5Ln5zHWJD1OMgsscj7aJNLtdjiTHWeUb5K8aPfrf6jvor5nmtb9RxDP/+VI7e36fPizFfT3vJ84O9JeL5g4OPTqvPPHwQOCr6M+PUuY/ruk58rVTrhzL+q9qOyn2o/mDUQZUjDPiQyIdFVV5tOejQt8dlDKKuGnG5TI8mxlnnGOWvuAf0u9X3aNwetvJxn9UM+Wo8D8Z8IT82wvIxr/X8Ua+2eDoQnBH9tQGaIer8Yw5DrA9+94x6zoE89a9qO+JaflWucsCoD9VBcUu0VYe/vSLXWr6oy2V6PHw/WdTKMOdZdDkYA691Vv1i9ri2+gOIC/m5zGrTwXNkzBfAG2QWyU1T2dqIg8ER0VfLaYao84/r+AvrmlVrjpoHf1XbEXv5laq9MmLVoXFN9KEOf2dc8gZUlkv0NvCYcU+Y6yy+hVf1vdUXxgXr85hh5i88H8Z8KbxJZlEjrnnTVHLb1r4cHPbI/bVcZgg1/7jmtVJyGxbl/Fe174n4tfy1zR6jfagOjmtGGz4MTvPND5MKXqOZ9zSaK+LunMutvjAeWJ/FDDNJnRPPkzFfTmwA2DhHbBuGOEBsWfvx5rOfOveYQ57Xam3DbfG3qvKwEcNtOS/KVbsjRi51cFwz2vw4DJ605mv3/EBiXHvGFrE8z1l8GxgvzOJLGOmH6+I35mWr3TvyafdjjHkA2Dj3yJts25jKgULZ66fmYnOIhljmhuY1VHMbciyLdq2+cCQfu9Z+rxijOjiuGW34EHhUlSfKcqoeBeYqLzdB/Cvvh8dw1TgiL69d7afXN8pVnflDnRvPlTFfTGwA6kM+Yts8xIFCGbGqryjjjzU2/X//+59LmxyqIdq80NzyfCp5Ddr1BhHD64Tc6HNN1Zbdqg8jhlWHxjXRrj5be1Ttoyyn6HHgnp80Rh6TGleUXTm/6Jf74H5m92eMMV9LbKjqgz5i24zFgUIZsZDbh2qzjwMljOscriEwf2xW/WCtrkfE17VuOcTaVmtbFnW9/JDrUM8HxXqAZP/zn/8sRmx9vrom6KPWR1lOz2N52hhjPHUds6px1TxHDqjyz+jj2/EcGmN+EJsCb/h7bBuKOExAvuZ6bl83e2z49UDZchjJVXODeef87Xeu5ZoRx88K1rtes1yn5Jj4XQ+SvTwor88Y26D6asTkFDwW3EtePoYYU12LrGp1e+a6tu+BuJ4Ztouj7Ywx5iuITZI/vnttm6w4TPDfWsdtQ/VB8YHyeWAN2t+yrtWI4TWGWPsZ9nL3+lGxKK/PIBv1bQIeDt9fFj2GGFOd86xqdTPnW+VDn2dzG2OMEWCjPWrbnDuHCVUe1j7jmjd/fAD4MIl2OWzzYrAmW0Ycx8ZvXvuz9vLt6Sdi6/PHtvG/CTHWJ44XY4q/de5RHvbmvF4rkIPzIJfq0xhjzCSw+fJme8S2QdMhgg8PvXKVo2dtm8M3L6Su0Zp1/eranxF99OpUeTXi+ADCIn/e9uN56nh5TPG7zj/Lc59NuiCmtuUcIfeHPluCgyBvXhpjzPeiNtlRsZmyfGjAwaGWQbRRuVR8tcWZlxJrsHz069p0ruN3fZbOupZztL+IqweR5d7ekCePG2OraxPXXMfXPTgu5HVjuR/uL9NsUmM5dxaZD8Pra8wgvCGGasNdE+3qwYHlup6jcdXWzryU3lqrMq5Tz9NR1/Lt6Sti+SCJQ0ne6tvx5LHH2DC++KvWotoaCqJOtak5qxyLPFu2DpNeuTHGfDR142u/y0eeVRswy7Gc5y6Xvs1t1PneWv9eXZSrZ+qIa7n29hPxn3KYDJ4+foyvt05RPnIPvfZb1tzor2eGLazVGWPM19A2QfGxD3mjVBtxiHrV/mp5fMs4zO20eRfrA3v1Ua6eqSOu5drbT8R/ymHy3eitFdZhbT16bbfknPF7rQ9FbYNrlHGdMcZ8JG2jEx96ljdHtRmHI3muEOOq12zeqrmIZZ5pXZQ1Jq7Vs3RU5MN4qjV+zYj3YfJ1qPXCOmaIRLXbsubla/zmskqvnsu5n2qGvzWfch/GmBO0jYA+8kqOid91Q8ZmyW2uNPpiVbmKz1s2F1DnXMkx8Vs9R2fEOvdyr9VVEZu3Z26A57y3TlyP3xXUqfZVlQdtUceivgUSXM+gvPbJdfW3Mca8JW0To49+tdbHNW+MuN7KM0v0yf2pMmWrN5dQ576uiarHczRD5EOftZ7dikF93pq5Gcx9b42wPmtr1GtbVTm4ba+ezeIfcHmN79WhP64f4UgbY4y5hGVDoo99LWN78Rxzh3vHgJieOR3mIG0Oy1zX37jGB3uW6AOqmKqKQ/u8JfMCsAZqfbBG+BuiTWuc9NpW19rhd43pEXFsFv8qh6hDf6yK3cuZtsYYc4i26dDHHr9HXTYuUXeXI2MYqW8x5jCY42UuyxyjTn1Ez4q8e/LX2DZm83KwDmtrGXUcF38B6npyjmzSGI0DNb6aYT/ieOzI3zNi8N/lhZlymKPtjDFmF8tmQx97/viPWHO8u+1ezGG2noWoVx/Ps+I5VHVrcps2dvMoemt6dK2iHZvFC1wef9HXVmylliM2rPfSM2LxbxuAyJFphzjSxhhjhmkbTH7g+Td//HuiDbf9JNs9mcPgmajPSPxVH84Znsm9jPEG7uzrU1Bre9Uc8vrgN5fNoOat9wajrh4oIdpmyi6IG4k1xphDtA2mHqLouudo3LuLTbjdr9kNzx8+jvWDOdOz+THWHL55GFgfXq+smkp9DnB9VX8B8vPziHtUh0nYGxPysVlljDHX0DYacZjquTf+U/SGvB98yHrWj+dZz+TEmHLo5qFgnapZPYWac3YfvXxRpp5LdZCEyIV8fM22Dohe+St4yjiMMSdZNhZxiFLuif0kventZ+1Zibr68TzrmZzR1mv8XvB6q/V76pqujSvK63OpDpJK5ER+2BILRmLu4NX9G2Mm015q8eFnR2I+VW96x+g9M1HOH058PFX5Hs+0b2M1bwGelbreqpzLwkzxMtbGgDHy2Ouhka9RFmaKXaDt0fbGGPOLtqGIDz87EvPJetPdz9ozE3X4cOLjifJat8ejbdFvDt28AVizam9tw2w6ha2ce/pEbMjjVodHOPNQWX+/ilf3b4yZQHuRy0e/OhLziXqTO87aMxN1sJbzgWBEzqXqt2xjMB8BPwt75fajuSJOsVZXqTnxTNaDZIY3UI+YLN4N566/468xxuyibR70UVeOxHyi3liPc/SZiXb10Nezxsb1nvZhG6f5ePBs9FyLaQn+In7jmeHymSA3Doy9QyPHoE1W/aBXDnq58+fX84q58Pybt6Y9wOLjDqMe4rrGVEdinm67B7Obo2sf7eqBr+dabNRBVc9GTA7bfCn8vGTRD7i+FzOT0f6irh4qaxv+vQW33dNuJq/q1xgzifYSiw98ddlw8nevnuPe1TZ+c5ij6x/t1MFPuRaLupF8bazm64nnoD4LKHvFMzLSJ4+PzerdzMjxrnzjPRtzCe1lEh/4nj82nryu9Xz9Traxm1McXf9oxwc9PvhVR+q3YkLE5dCNWXjlc7G375nP8VquWX08jU+9L2Nup71M4gPfE/HxV7Xdm+8ptnGb0xxdfzxPVXUIrGUs6msOvq7lOXRjDlOfrTPP1dn2YEYOY4zZRdt4xEd+zV6bZTMUdU/VG+88Zqx95OADohL1VdRxzFZ8Dr0R1zCLJFv15nuozwxfs6iLvz2iXj2XxhjzNrQNTHzc11xrE3VQ1T/JNkYzhRnrHTnqwQ8fWbYXw3+3jLgc+g965UHUwSwyX048C3ie6jMGR54ZzrMVa4wxj6RtXuLj3nNP/N7cd+lNey5n1hlrAevHmF2LQflWDhhxOfxhWpsccxaZL2bPs7b1zHAuP1+/8ZwY8wa0F7V85Nc8Eg9V/StsYzFTOLuu0Z4/vkfE88XXXK9s494B+sCYs9h8CWrNo0w9W9Xl2VmBc23FfjOYS8+RMQ+lvZzlQ99zTyx7tN0VejOax9l1jfb88d1jtFWirsazUZ+3MESLL+POKvOhxBrD+sygbEu04bYKzhe/YVY/hieN6YnzY4z5i/Zy0gdTuWxyom7Lo+2u0BvRPM6ua7TnD/CI0abXDuVbeaM+b2GTFivGndXmQ1HPUJTBWqccfU56+UbbXw3uOS+NMWadtmGUDye7bCqibsuj7a7QG+McZqxp5FAf0p4Rv9YGdVt5oz5vowv6arFlzCPtzfsS66uemyOOPC+9/p70nD1pLMaYN2DZ/OgD+utDKuq2RNszOWbZ+jenmbGOkUN9SJURq/6v52qMKmejLm/hF9xejTdca2/eH6y/enaOujxTgrW+em1exdp97GVmLmPMg1ledvUxLWV7nZHjjN7E5oB1jL9n1jTaqo8pGzE4TFZr+16+KA9z+JJWL8bIbuUw7wmej1A9PzPkPrLb1q+KDWvsE5gxHtzX0+7NGHMh7YXnDyl9WM84M9cevYHNI+YyrB+/NXtrUq0fVXWQZGsbFjlz2F1ajBgfO5LHvB9rz88V4pmEKgZGfQ7zEZwZD+43Lz+GT7wnYy4Bm8CyGYgP7RFn5hq19WmmEHOpPoBr4hnaozpAViOu118Od5MWK54Zdk8+8z7EuvaeoVf7Sc8c5vmT7in4tPsx5lLaC4MPavnIHnVmrlH94s8l5lN9BLeMdupgCLfqq2ocR9a6tRHPDTyS0zwf9fw8xSc+czEmvwvGmEO0zYM/qvSR3RKbT1XFXm3r10wl5lR9CNeMNupgCLfqWdX/0XVu7cRzA4/mNc9FPT9PM8b4tGfP74Ix5hBt8+CPKn1k1+zF7skxS2+A1xDzqj6Ca0YbdThkI2YkLsQY0CaHtpvWVjw74Zm85jngGYH12XyyGHPeykt5yjiMMW9G2zz4w0of2p5rcaM5ZuoN8DpibtUHsGfEq4NhNeK2Yrnv+J1DOkRrL56d8GjuaHd2XOY4mH/Iz+E7etezhPnKS2OMmUPbWPjDSh/anmtxozlm6Y3xWmJ+1cevZ8Srw6FyK7b2fXStWzvx7MA9eSP26DjMPGIN+Nn4FO96tvg55t93cXd/xpgbaC92/biK37iGXM6u1c229WUuJ+ZZffyqeDbU4bBnr43qM8pySMO0NuLZgUdymtcQawXrs/Ep3vk8Yi7z8s+7YowxR2mbSP3Alr+wxvTkNluxR11ym8uJeVYfv2rE1YPhiFhLVuUPoy6HNUSLF88P3JvPvI6tZ+NTxH3mbV/KnX0ZYz6ctpmUD2wtQzn/VjHK0bgt0Sebt2BuIOZbffzYiFEHxp5YR5WnlsGoyyEN09qIZyo8ks+8hrXn4hP1s2mMeSvUx3btA8xG3FbsSMyaS3vzUmIN1EePjRh1cFSu5evVHX0OWrvOs5Uh5uGsPS+fqp9PY8xbUT+2cV3LthxpczineQSxFuqjx0aMOjwqt/Kp+qPPQ2vXecYyxDycreflU4379nP6mXhdzcfRHmr+wNIHd6/L5tepU+XKFmseRayJ+uCxEaMOj2zEjObi3zCHs4ulbXnGjuYz9xNrxc/HN4nn1M+rMebRtE2KD3L00T2qyjOSO2JanHkcsS7qY8di/erhEWX4rdqyHBd/cwinQE6YxeYN4HWrz8q36OfWGPNo2gZVDnR8fUSVA2Vb+Vu9eSSxNupDx0ZMyAdKruPYnohDruzefDl4Hurz8i36XTDGPJq2SdUDHV0fUeVA2Vb+Vm8eS6yP+tjBqGdVzJZohxzZtflyzjxTn6DfBWPMo2mbFB3m+PqIyFHlutqGbfXmscT6qI8d3KofFc+KnwfDzHq+3lG/C8aYR9M2KT7M0eFulpF3NLc3zWeDtcQHTn30atkZ/TwYZvbz9W76fTDGPJK2OfFBjg52s9yb1xvmexDrBPljxx+/UWueWp5dGtM4+px9gn4fjDGPpG1OfJCjg90M9+b0Zvk+xFrxR46v91jz8O/sypgfHH3WPkG/F8aYR9I2Jz7M0eHurJFvT05vlO9HrJn66I3K7evv7MIYydln7131u2GMeSRtc8rDHH7PEPlG8i4x5u2IdVMfvT1i/WtZdmGMZMaz9276vTDGPJa2QeWhrh70zsj54ncvP+pavXlLYu3Ux++ofhbMCLOfu3fQ74Yx5rG0DSoPdvWwd0aVL8q4HNetzLwtsX7q43dEPwtmDzOfPYg9qapi7zbGkbdujDHPom1QebjDQW+Ga/m4zhvkZxDrqD6Ae/SzYPZy9rmL9tVM/QuOUbmudm1sxhjzctomVQ55M9zKF/XeID+DWEf1ARzVz4I5ytFn7+wz1+v36Hi2PDteY4y5nLZJ0SGPD31H3crjzfHziPVUH8KeeAb8HJij4PlRz9eas5652vfR8Yw4a8zGGHMJbZMqBz2+Pio2VlUXenP8PLDm6kPYM5sac4h4hurzBuuzxmbz00Qu1Vcdy1kjZ3ZpjDHPpG1UfMijQ99Zsbkqs3vzgXitzZ3gOePD153PHfeH3yEfCM+K/E8B95iXxhjzZ2PgAyAfCGfoTccYcwevPuRw//FXHQyP+Mp76oH7e+LYjDEvoG0G9fBH1zP0hmOM+QZir4O4rofDIz51D+V7NcZ8OW0z4IMfHQRn6k3HGPONxN6nDol7fPL+ibF5jzfmi2kbQD300fVMvdkYY76R2PvUIXHUp++dMT6YRcaYb6NtAPXQR9ez9EZjjPlmcODqHRhVGZtpHgvuoY47zBBjzCfTXvZ68KPrs3pDMcaYv8GeGNYDGF9n+FuAsVff7T6MMSdoLzwd/vgwuMdoq8xujDHGFOoe+Y77JsasDpPvdi/GmBO0F54OhXxI3KM3DmOM2U9v73yXPTXGCfkwmdXGmG+gvfT1UEjXe/QGMh/PqTGfT+89j/J32gNirD5QGvOltJeeD4R0QFwzYpWZ1hhjzA7Ufgoz5FGoMcZfHyaN+VJ+bAh5UKyHx57eNIwxZg6xn+I/3WOfus9ivPEXY+TfxpgvAxsAqw6Pyh9tjDHGnCL20nqYfOL+qsaZVcaYbwUbFlQHx54/2hljjDlF7KVPP6i9wxiNMS8gNgOIQ2I9OPb0RmKMMXPhPflJeyzG48OkMaZL2xT4kEiHxp7eSIwx5vOJvT7kgyQOkzBDjTHfzrIp5EERv9f0JmKMMZ9N7PP1IInDZIYYY8wf6gGSfyuXeGOMMR9L7PM+TBpjhsDhsG0QdGDkAyTrjcQYYz6f2OvVYTL0d8AY84PYFNgfh0Y6RLKtzhhjzMfD3wc2q40x5g8/Ngg+MNIBUrm0McYY89F4vzfGDLNsGHlYrAdIpTcYY4wxxhgj/5E3/q65xBtjjDHGmO+GD5I4KPLBUemDpDHGGGOMWcCBEqoDJOvDpDHGGGOM+cXogXKJMcYYY4wxBvBhklWHyWxijDHGGGPMT+pBcuaBknPDrDLGGGOMMZ+EOvgpM3wI1T7MamOMMcYY8yngkPfr4Jf/yeSPsoOcaWuMMcYYY96AenCsnvnH3sYYY4wx5ouoB0lY/9PKDDfGGGOMMeb3P47mg2OV/0c6S5kxxhhjjPletg6FfHDsmaHGGGOMMcb08QHS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wxxhhjjDHGGGOMMcYYY4z5dv7xj/8PIlxDkUQqhj8AAAAASUVORK5CYII="/>
            <p:cNvSpPr>
              <a:spLocks noChangeAspect="1" noChangeArrowheads="1"/>
            </p:cNvSpPr>
            <p:nvPr/>
          </p:nvSpPr>
          <p:spPr bwMode="auto">
            <a:xfrm>
              <a:off x="0" y="0"/>
              <a:ext cx="192" cy="1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33" name="Freeform 709"/>
            <p:cNvSpPr>
              <a:spLocks/>
            </p:cNvSpPr>
            <p:nvPr/>
          </p:nvSpPr>
          <p:spPr bwMode="auto">
            <a:xfrm>
              <a:off x="2154" y="1152"/>
              <a:ext cx="72" cy="132"/>
            </a:xfrm>
            <a:custGeom>
              <a:avLst/>
              <a:gdLst/>
              <a:ahLst/>
              <a:cxnLst>
                <a:cxn ang="0">
                  <a:pos x="72" y="42"/>
                </a:cxn>
                <a:cxn ang="0">
                  <a:pos x="66" y="42"/>
                </a:cxn>
                <a:cxn ang="0">
                  <a:pos x="60" y="54"/>
                </a:cxn>
                <a:cxn ang="0">
                  <a:pos x="60" y="66"/>
                </a:cxn>
                <a:cxn ang="0">
                  <a:pos x="54" y="78"/>
                </a:cxn>
                <a:cxn ang="0">
                  <a:pos x="54" y="90"/>
                </a:cxn>
                <a:cxn ang="0">
                  <a:pos x="48" y="102"/>
                </a:cxn>
                <a:cxn ang="0">
                  <a:pos x="42" y="114"/>
                </a:cxn>
                <a:cxn ang="0">
                  <a:pos x="42" y="126"/>
                </a:cxn>
                <a:cxn ang="0">
                  <a:pos x="36" y="132"/>
                </a:cxn>
                <a:cxn ang="0">
                  <a:pos x="24" y="132"/>
                </a:cxn>
                <a:cxn ang="0">
                  <a:pos x="12" y="132"/>
                </a:cxn>
                <a:cxn ang="0">
                  <a:pos x="6" y="120"/>
                </a:cxn>
                <a:cxn ang="0">
                  <a:pos x="6" y="108"/>
                </a:cxn>
                <a:cxn ang="0">
                  <a:pos x="0" y="102"/>
                </a:cxn>
                <a:cxn ang="0">
                  <a:pos x="6" y="96"/>
                </a:cxn>
                <a:cxn ang="0">
                  <a:pos x="12" y="84"/>
                </a:cxn>
                <a:cxn ang="0">
                  <a:pos x="12" y="72"/>
                </a:cxn>
                <a:cxn ang="0">
                  <a:pos x="12" y="60"/>
                </a:cxn>
                <a:cxn ang="0">
                  <a:pos x="12" y="60"/>
                </a:cxn>
                <a:cxn ang="0">
                  <a:pos x="12" y="48"/>
                </a:cxn>
                <a:cxn ang="0">
                  <a:pos x="18" y="42"/>
                </a:cxn>
                <a:cxn ang="0">
                  <a:pos x="24" y="36"/>
                </a:cxn>
                <a:cxn ang="0">
                  <a:pos x="30" y="42"/>
                </a:cxn>
                <a:cxn ang="0">
                  <a:pos x="36" y="30"/>
                </a:cxn>
                <a:cxn ang="0">
                  <a:pos x="42" y="36"/>
                </a:cxn>
                <a:cxn ang="0">
                  <a:pos x="42" y="30"/>
                </a:cxn>
                <a:cxn ang="0">
                  <a:pos x="42" y="30"/>
                </a:cxn>
                <a:cxn ang="0">
                  <a:pos x="42" y="24"/>
                </a:cxn>
                <a:cxn ang="0">
                  <a:pos x="48" y="18"/>
                </a:cxn>
                <a:cxn ang="0">
                  <a:pos x="54" y="12"/>
                </a:cxn>
                <a:cxn ang="0">
                  <a:pos x="54" y="12"/>
                </a:cxn>
                <a:cxn ang="0">
                  <a:pos x="54" y="6"/>
                </a:cxn>
                <a:cxn ang="0">
                  <a:pos x="60" y="0"/>
                </a:cxn>
                <a:cxn ang="0">
                  <a:pos x="66" y="6"/>
                </a:cxn>
                <a:cxn ang="0">
                  <a:pos x="66" y="6"/>
                </a:cxn>
                <a:cxn ang="0">
                  <a:pos x="66" y="18"/>
                </a:cxn>
                <a:cxn ang="0">
                  <a:pos x="72" y="24"/>
                </a:cxn>
                <a:cxn ang="0">
                  <a:pos x="72" y="36"/>
                </a:cxn>
              </a:cxnLst>
              <a:rect l="0" t="0" r="r" b="b"/>
              <a:pathLst>
                <a:path w="72" h="132">
                  <a:moveTo>
                    <a:pt x="72" y="36"/>
                  </a:moveTo>
                  <a:lnTo>
                    <a:pt x="72" y="42"/>
                  </a:lnTo>
                  <a:lnTo>
                    <a:pt x="66" y="36"/>
                  </a:lnTo>
                  <a:lnTo>
                    <a:pt x="66" y="42"/>
                  </a:lnTo>
                  <a:lnTo>
                    <a:pt x="66" y="48"/>
                  </a:lnTo>
                  <a:lnTo>
                    <a:pt x="60" y="54"/>
                  </a:lnTo>
                  <a:lnTo>
                    <a:pt x="60" y="60"/>
                  </a:lnTo>
                  <a:lnTo>
                    <a:pt x="60" y="66"/>
                  </a:lnTo>
                  <a:lnTo>
                    <a:pt x="60" y="72"/>
                  </a:lnTo>
                  <a:lnTo>
                    <a:pt x="54" y="78"/>
                  </a:lnTo>
                  <a:lnTo>
                    <a:pt x="54" y="84"/>
                  </a:lnTo>
                  <a:lnTo>
                    <a:pt x="54" y="90"/>
                  </a:lnTo>
                  <a:lnTo>
                    <a:pt x="48" y="96"/>
                  </a:lnTo>
                  <a:lnTo>
                    <a:pt x="48" y="102"/>
                  </a:lnTo>
                  <a:lnTo>
                    <a:pt x="48" y="108"/>
                  </a:lnTo>
                  <a:lnTo>
                    <a:pt x="42" y="114"/>
                  </a:lnTo>
                  <a:lnTo>
                    <a:pt x="42" y="120"/>
                  </a:lnTo>
                  <a:lnTo>
                    <a:pt x="42" y="126"/>
                  </a:lnTo>
                  <a:lnTo>
                    <a:pt x="36" y="126"/>
                  </a:lnTo>
                  <a:lnTo>
                    <a:pt x="36" y="132"/>
                  </a:lnTo>
                  <a:lnTo>
                    <a:pt x="30" y="132"/>
                  </a:lnTo>
                  <a:lnTo>
                    <a:pt x="24" y="132"/>
                  </a:lnTo>
                  <a:lnTo>
                    <a:pt x="18" y="132"/>
                  </a:lnTo>
                  <a:lnTo>
                    <a:pt x="12" y="132"/>
                  </a:lnTo>
                  <a:lnTo>
                    <a:pt x="6" y="126"/>
                  </a:lnTo>
                  <a:lnTo>
                    <a:pt x="6" y="120"/>
                  </a:lnTo>
                  <a:lnTo>
                    <a:pt x="6" y="114"/>
                  </a:lnTo>
                  <a:lnTo>
                    <a:pt x="6" y="108"/>
                  </a:lnTo>
                  <a:lnTo>
                    <a:pt x="0" y="108"/>
                  </a:lnTo>
                  <a:lnTo>
                    <a:pt x="0" y="102"/>
                  </a:lnTo>
                  <a:lnTo>
                    <a:pt x="0" y="96"/>
                  </a:lnTo>
                  <a:lnTo>
                    <a:pt x="6" y="96"/>
                  </a:lnTo>
                  <a:lnTo>
                    <a:pt x="6" y="90"/>
                  </a:lnTo>
                  <a:lnTo>
                    <a:pt x="12" y="84"/>
                  </a:lnTo>
                  <a:lnTo>
                    <a:pt x="12" y="78"/>
                  </a:lnTo>
                  <a:lnTo>
                    <a:pt x="12" y="72"/>
                  </a:lnTo>
                  <a:lnTo>
                    <a:pt x="12" y="66"/>
                  </a:lnTo>
                  <a:lnTo>
                    <a:pt x="12" y="60"/>
                  </a:lnTo>
                  <a:lnTo>
                    <a:pt x="6" y="60"/>
                  </a:lnTo>
                  <a:lnTo>
                    <a:pt x="12" y="60"/>
                  </a:lnTo>
                  <a:lnTo>
                    <a:pt x="6" y="54"/>
                  </a:lnTo>
                  <a:lnTo>
                    <a:pt x="12" y="48"/>
                  </a:lnTo>
                  <a:lnTo>
                    <a:pt x="12" y="42"/>
                  </a:lnTo>
                  <a:lnTo>
                    <a:pt x="18" y="42"/>
                  </a:lnTo>
                  <a:lnTo>
                    <a:pt x="24" y="42"/>
                  </a:lnTo>
                  <a:lnTo>
                    <a:pt x="24" y="36"/>
                  </a:lnTo>
                  <a:lnTo>
                    <a:pt x="30" y="36"/>
                  </a:lnTo>
                  <a:lnTo>
                    <a:pt x="30" y="42"/>
                  </a:lnTo>
                  <a:lnTo>
                    <a:pt x="30" y="36"/>
                  </a:lnTo>
                  <a:lnTo>
                    <a:pt x="36" y="30"/>
                  </a:lnTo>
                  <a:lnTo>
                    <a:pt x="36" y="36"/>
                  </a:lnTo>
                  <a:lnTo>
                    <a:pt x="42" y="36"/>
                  </a:lnTo>
                  <a:lnTo>
                    <a:pt x="36" y="30"/>
                  </a:lnTo>
                  <a:lnTo>
                    <a:pt x="42" y="30"/>
                  </a:lnTo>
                  <a:lnTo>
                    <a:pt x="42" y="24"/>
                  </a:lnTo>
                  <a:lnTo>
                    <a:pt x="42" y="30"/>
                  </a:lnTo>
                  <a:lnTo>
                    <a:pt x="48" y="24"/>
                  </a:lnTo>
                  <a:lnTo>
                    <a:pt x="42" y="24"/>
                  </a:lnTo>
                  <a:lnTo>
                    <a:pt x="48" y="24"/>
                  </a:lnTo>
                  <a:lnTo>
                    <a:pt x="48" y="18"/>
                  </a:lnTo>
                  <a:lnTo>
                    <a:pt x="54" y="18"/>
                  </a:lnTo>
                  <a:lnTo>
                    <a:pt x="54" y="12"/>
                  </a:lnTo>
                  <a:lnTo>
                    <a:pt x="54" y="18"/>
                  </a:lnTo>
                  <a:lnTo>
                    <a:pt x="54" y="12"/>
                  </a:lnTo>
                  <a:lnTo>
                    <a:pt x="60" y="6"/>
                  </a:lnTo>
                  <a:lnTo>
                    <a:pt x="54" y="6"/>
                  </a:lnTo>
                  <a:lnTo>
                    <a:pt x="60" y="6"/>
                  </a:lnTo>
                  <a:lnTo>
                    <a:pt x="60" y="0"/>
                  </a:lnTo>
                  <a:lnTo>
                    <a:pt x="60" y="6"/>
                  </a:lnTo>
                  <a:lnTo>
                    <a:pt x="66" y="6"/>
                  </a:lnTo>
                  <a:lnTo>
                    <a:pt x="60" y="6"/>
                  </a:lnTo>
                  <a:lnTo>
                    <a:pt x="66" y="6"/>
                  </a:lnTo>
                  <a:lnTo>
                    <a:pt x="66" y="12"/>
                  </a:lnTo>
                  <a:lnTo>
                    <a:pt x="66" y="18"/>
                  </a:lnTo>
                  <a:lnTo>
                    <a:pt x="66" y="24"/>
                  </a:lnTo>
                  <a:lnTo>
                    <a:pt x="72" y="24"/>
                  </a:lnTo>
                  <a:lnTo>
                    <a:pt x="72" y="30"/>
                  </a:lnTo>
                  <a:lnTo>
                    <a:pt x="72" y="3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32" name="Freeform 708"/>
            <p:cNvSpPr>
              <a:spLocks/>
            </p:cNvSpPr>
            <p:nvPr/>
          </p:nvSpPr>
          <p:spPr bwMode="auto">
            <a:xfrm>
              <a:off x="2202" y="1164"/>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31" name="Freeform 707"/>
            <p:cNvSpPr>
              <a:spLocks/>
            </p:cNvSpPr>
            <p:nvPr/>
          </p:nvSpPr>
          <p:spPr bwMode="auto">
            <a:xfrm>
              <a:off x="1842" y="1002"/>
              <a:ext cx="72" cy="84"/>
            </a:xfrm>
            <a:custGeom>
              <a:avLst/>
              <a:gdLst/>
              <a:ahLst/>
              <a:cxnLst>
                <a:cxn ang="0">
                  <a:pos x="48" y="12"/>
                </a:cxn>
                <a:cxn ang="0">
                  <a:pos x="54" y="0"/>
                </a:cxn>
                <a:cxn ang="0">
                  <a:pos x="60" y="0"/>
                </a:cxn>
                <a:cxn ang="0">
                  <a:pos x="72" y="0"/>
                </a:cxn>
                <a:cxn ang="0">
                  <a:pos x="66" y="12"/>
                </a:cxn>
                <a:cxn ang="0">
                  <a:pos x="66" y="24"/>
                </a:cxn>
                <a:cxn ang="0">
                  <a:pos x="66" y="30"/>
                </a:cxn>
                <a:cxn ang="0">
                  <a:pos x="66" y="42"/>
                </a:cxn>
                <a:cxn ang="0">
                  <a:pos x="54" y="48"/>
                </a:cxn>
                <a:cxn ang="0">
                  <a:pos x="54" y="54"/>
                </a:cxn>
                <a:cxn ang="0">
                  <a:pos x="48" y="54"/>
                </a:cxn>
                <a:cxn ang="0">
                  <a:pos x="48" y="66"/>
                </a:cxn>
                <a:cxn ang="0">
                  <a:pos x="48" y="72"/>
                </a:cxn>
                <a:cxn ang="0">
                  <a:pos x="42" y="72"/>
                </a:cxn>
                <a:cxn ang="0">
                  <a:pos x="36" y="78"/>
                </a:cxn>
                <a:cxn ang="0">
                  <a:pos x="30" y="84"/>
                </a:cxn>
                <a:cxn ang="0">
                  <a:pos x="30" y="78"/>
                </a:cxn>
                <a:cxn ang="0">
                  <a:pos x="24" y="78"/>
                </a:cxn>
                <a:cxn ang="0">
                  <a:pos x="24" y="84"/>
                </a:cxn>
                <a:cxn ang="0">
                  <a:pos x="18" y="78"/>
                </a:cxn>
                <a:cxn ang="0">
                  <a:pos x="12" y="84"/>
                </a:cxn>
                <a:cxn ang="0">
                  <a:pos x="6" y="78"/>
                </a:cxn>
                <a:cxn ang="0">
                  <a:pos x="0" y="72"/>
                </a:cxn>
                <a:cxn ang="0">
                  <a:pos x="6" y="66"/>
                </a:cxn>
                <a:cxn ang="0">
                  <a:pos x="6" y="72"/>
                </a:cxn>
                <a:cxn ang="0">
                  <a:pos x="12" y="66"/>
                </a:cxn>
                <a:cxn ang="0">
                  <a:pos x="6" y="60"/>
                </a:cxn>
                <a:cxn ang="0">
                  <a:pos x="6" y="54"/>
                </a:cxn>
                <a:cxn ang="0">
                  <a:pos x="12" y="60"/>
                </a:cxn>
                <a:cxn ang="0">
                  <a:pos x="12" y="54"/>
                </a:cxn>
                <a:cxn ang="0">
                  <a:pos x="18" y="54"/>
                </a:cxn>
                <a:cxn ang="0">
                  <a:pos x="24" y="60"/>
                </a:cxn>
                <a:cxn ang="0">
                  <a:pos x="24" y="54"/>
                </a:cxn>
                <a:cxn ang="0">
                  <a:pos x="30" y="60"/>
                </a:cxn>
                <a:cxn ang="0">
                  <a:pos x="36" y="48"/>
                </a:cxn>
                <a:cxn ang="0">
                  <a:pos x="36" y="42"/>
                </a:cxn>
                <a:cxn ang="0">
                  <a:pos x="30" y="36"/>
                </a:cxn>
                <a:cxn ang="0">
                  <a:pos x="30" y="30"/>
                </a:cxn>
                <a:cxn ang="0">
                  <a:pos x="36" y="24"/>
                </a:cxn>
                <a:cxn ang="0">
                  <a:pos x="30" y="24"/>
                </a:cxn>
                <a:cxn ang="0">
                  <a:pos x="30" y="18"/>
                </a:cxn>
                <a:cxn ang="0">
                  <a:pos x="18" y="24"/>
                </a:cxn>
                <a:cxn ang="0">
                  <a:pos x="24" y="12"/>
                </a:cxn>
                <a:cxn ang="0">
                  <a:pos x="36" y="12"/>
                </a:cxn>
                <a:cxn ang="0">
                  <a:pos x="48" y="18"/>
                </a:cxn>
                <a:cxn ang="0">
                  <a:pos x="48" y="12"/>
                </a:cxn>
              </a:cxnLst>
              <a:rect l="0" t="0" r="r" b="b"/>
              <a:pathLst>
                <a:path w="72" h="84">
                  <a:moveTo>
                    <a:pt x="48" y="12"/>
                  </a:moveTo>
                  <a:lnTo>
                    <a:pt x="54" y="0"/>
                  </a:lnTo>
                  <a:lnTo>
                    <a:pt x="60" y="0"/>
                  </a:lnTo>
                  <a:lnTo>
                    <a:pt x="72" y="0"/>
                  </a:lnTo>
                  <a:lnTo>
                    <a:pt x="66" y="12"/>
                  </a:lnTo>
                  <a:lnTo>
                    <a:pt x="66" y="24"/>
                  </a:lnTo>
                  <a:lnTo>
                    <a:pt x="66" y="30"/>
                  </a:lnTo>
                  <a:lnTo>
                    <a:pt x="66" y="42"/>
                  </a:lnTo>
                  <a:lnTo>
                    <a:pt x="54" y="48"/>
                  </a:lnTo>
                  <a:lnTo>
                    <a:pt x="54" y="54"/>
                  </a:lnTo>
                  <a:lnTo>
                    <a:pt x="48" y="54"/>
                  </a:lnTo>
                  <a:lnTo>
                    <a:pt x="48" y="66"/>
                  </a:lnTo>
                  <a:lnTo>
                    <a:pt x="48" y="72"/>
                  </a:lnTo>
                  <a:lnTo>
                    <a:pt x="42" y="72"/>
                  </a:lnTo>
                  <a:lnTo>
                    <a:pt x="36" y="78"/>
                  </a:lnTo>
                  <a:lnTo>
                    <a:pt x="30" y="84"/>
                  </a:lnTo>
                  <a:lnTo>
                    <a:pt x="30" y="78"/>
                  </a:lnTo>
                  <a:lnTo>
                    <a:pt x="24" y="78"/>
                  </a:lnTo>
                  <a:lnTo>
                    <a:pt x="24" y="84"/>
                  </a:lnTo>
                  <a:lnTo>
                    <a:pt x="18" y="78"/>
                  </a:lnTo>
                  <a:lnTo>
                    <a:pt x="12" y="84"/>
                  </a:lnTo>
                  <a:lnTo>
                    <a:pt x="6" y="78"/>
                  </a:lnTo>
                  <a:lnTo>
                    <a:pt x="0" y="72"/>
                  </a:lnTo>
                  <a:lnTo>
                    <a:pt x="6" y="66"/>
                  </a:lnTo>
                  <a:lnTo>
                    <a:pt x="6" y="72"/>
                  </a:lnTo>
                  <a:lnTo>
                    <a:pt x="12" y="66"/>
                  </a:lnTo>
                  <a:lnTo>
                    <a:pt x="6" y="60"/>
                  </a:lnTo>
                  <a:lnTo>
                    <a:pt x="6" y="54"/>
                  </a:lnTo>
                  <a:lnTo>
                    <a:pt x="12" y="60"/>
                  </a:lnTo>
                  <a:lnTo>
                    <a:pt x="12" y="54"/>
                  </a:lnTo>
                  <a:lnTo>
                    <a:pt x="18" y="54"/>
                  </a:lnTo>
                  <a:lnTo>
                    <a:pt x="24" y="60"/>
                  </a:lnTo>
                  <a:lnTo>
                    <a:pt x="24" y="54"/>
                  </a:lnTo>
                  <a:lnTo>
                    <a:pt x="30" y="60"/>
                  </a:lnTo>
                  <a:lnTo>
                    <a:pt x="36" y="48"/>
                  </a:lnTo>
                  <a:lnTo>
                    <a:pt x="36" y="42"/>
                  </a:lnTo>
                  <a:lnTo>
                    <a:pt x="30" y="36"/>
                  </a:lnTo>
                  <a:lnTo>
                    <a:pt x="30" y="30"/>
                  </a:lnTo>
                  <a:lnTo>
                    <a:pt x="36" y="24"/>
                  </a:lnTo>
                  <a:lnTo>
                    <a:pt x="30" y="24"/>
                  </a:lnTo>
                  <a:lnTo>
                    <a:pt x="30" y="18"/>
                  </a:lnTo>
                  <a:lnTo>
                    <a:pt x="18" y="24"/>
                  </a:lnTo>
                  <a:lnTo>
                    <a:pt x="24" y="12"/>
                  </a:lnTo>
                  <a:lnTo>
                    <a:pt x="36" y="12"/>
                  </a:lnTo>
                  <a:lnTo>
                    <a:pt x="48" y="18"/>
                  </a:lnTo>
                  <a:lnTo>
                    <a:pt x="48"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30" name="Freeform 706"/>
            <p:cNvSpPr>
              <a:spLocks/>
            </p:cNvSpPr>
            <p:nvPr/>
          </p:nvSpPr>
          <p:spPr bwMode="auto">
            <a:xfrm>
              <a:off x="1626" y="954"/>
              <a:ext cx="36" cy="42"/>
            </a:xfrm>
            <a:custGeom>
              <a:avLst/>
              <a:gdLst/>
              <a:ahLst/>
              <a:cxnLst>
                <a:cxn ang="0">
                  <a:pos x="6" y="0"/>
                </a:cxn>
                <a:cxn ang="0">
                  <a:pos x="12" y="0"/>
                </a:cxn>
                <a:cxn ang="0">
                  <a:pos x="18" y="0"/>
                </a:cxn>
                <a:cxn ang="0">
                  <a:pos x="18" y="6"/>
                </a:cxn>
                <a:cxn ang="0">
                  <a:pos x="18" y="12"/>
                </a:cxn>
                <a:cxn ang="0">
                  <a:pos x="24" y="12"/>
                </a:cxn>
                <a:cxn ang="0">
                  <a:pos x="24" y="6"/>
                </a:cxn>
                <a:cxn ang="0">
                  <a:pos x="30" y="12"/>
                </a:cxn>
                <a:cxn ang="0">
                  <a:pos x="24" y="18"/>
                </a:cxn>
                <a:cxn ang="0">
                  <a:pos x="30" y="18"/>
                </a:cxn>
                <a:cxn ang="0">
                  <a:pos x="30" y="24"/>
                </a:cxn>
                <a:cxn ang="0">
                  <a:pos x="36" y="24"/>
                </a:cxn>
                <a:cxn ang="0">
                  <a:pos x="36" y="30"/>
                </a:cxn>
                <a:cxn ang="0">
                  <a:pos x="36" y="36"/>
                </a:cxn>
                <a:cxn ang="0">
                  <a:pos x="36" y="42"/>
                </a:cxn>
                <a:cxn ang="0">
                  <a:pos x="18" y="30"/>
                </a:cxn>
                <a:cxn ang="0">
                  <a:pos x="12" y="24"/>
                </a:cxn>
                <a:cxn ang="0">
                  <a:pos x="0" y="18"/>
                </a:cxn>
                <a:cxn ang="0">
                  <a:pos x="0" y="12"/>
                </a:cxn>
                <a:cxn ang="0">
                  <a:pos x="6" y="6"/>
                </a:cxn>
                <a:cxn ang="0">
                  <a:pos x="6" y="0"/>
                </a:cxn>
              </a:cxnLst>
              <a:rect l="0" t="0" r="r" b="b"/>
              <a:pathLst>
                <a:path w="36" h="42">
                  <a:moveTo>
                    <a:pt x="6" y="0"/>
                  </a:moveTo>
                  <a:lnTo>
                    <a:pt x="12" y="0"/>
                  </a:lnTo>
                  <a:lnTo>
                    <a:pt x="18" y="0"/>
                  </a:lnTo>
                  <a:lnTo>
                    <a:pt x="18" y="6"/>
                  </a:lnTo>
                  <a:lnTo>
                    <a:pt x="18" y="12"/>
                  </a:lnTo>
                  <a:lnTo>
                    <a:pt x="24" y="12"/>
                  </a:lnTo>
                  <a:lnTo>
                    <a:pt x="24" y="6"/>
                  </a:lnTo>
                  <a:lnTo>
                    <a:pt x="30" y="12"/>
                  </a:lnTo>
                  <a:lnTo>
                    <a:pt x="24" y="18"/>
                  </a:lnTo>
                  <a:lnTo>
                    <a:pt x="30" y="18"/>
                  </a:lnTo>
                  <a:lnTo>
                    <a:pt x="30" y="24"/>
                  </a:lnTo>
                  <a:lnTo>
                    <a:pt x="36" y="24"/>
                  </a:lnTo>
                  <a:lnTo>
                    <a:pt x="36" y="30"/>
                  </a:lnTo>
                  <a:lnTo>
                    <a:pt x="36" y="36"/>
                  </a:lnTo>
                  <a:lnTo>
                    <a:pt x="36" y="42"/>
                  </a:lnTo>
                  <a:lnTo>
                    <a:pt x="18" y="30"/>
                  </a:lnTo>
                  <a:lnTo>
                    <a:pt x="12" y="24"/>
                  </a:lnTo>
                  <a:lnTo>
                    <a:pt x="0" y="18"/>
                  </a:lnTo>
                  <a:lnTo>
                    <a:pt x="0" y="12"/>
                  </a:lnTo>
                  <a:lnTo>
                    <a:pt x="6"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29" name="Freeform 705"/>
            <p:cNvSpPr>
              <a:spLocks/>
            </p:cNvSpPr>
            <p:nvPr/>
          </p:nvSpPr>
          <p:spPr bwMode="auto">
            <a:xfrm>
              <a:off x="1734" y="930"/>
              <a:ext cx="18" cy="48"/>
            </a:xfrm>
            <a:custGeom>
              <a:avLst/>
              <a:gdLst/>
              <a:ahLst/>
              <a:cxnLst>
                <a:cxn ang="0">
                  <a:pos x="0" y="0"/>
                </a:cxn>
                <a:cxn ang="0">
                  <a:pos x="6" y="0"/>
                </a:cxn>
                <a:cxn ang="0">
                  <a:pos x="12" y="0"/>
                </a:cxn>
                <a:cxn ang="0">
                  <a:pos x="6" y="6"/>
                </a:cxn>
                <a:cxn ang="0">
                  <a:pos x="12" y="6"/>
                </a:cxn>
                <a:cxn ang="0">
                  <a:pos x="12" y="12"/>
                </a:cxn>
                <a:cxn ang="0">
                  <a:pos x="18" y="18"/>
                </a:cxn>
                <a:cxn ang="0">
                  <a:pos x="18" y="36"/>
                </a:cxn>
                <a:cxn ang="0">
                  <a:pos x="18" y="48"/>
                </a:cxn>
                <a:cxn ang="0">
                  <a:pos x="12" y="48"/>
                </a:cxn>
                <a:cxn ang="0">
                  <a:pos x="6" y="42"/>
                </a:cxn>
                <a:cxn ang="0">
                  <a:pos x="6" y="36"/>
                </a:cxn>
                <a:cxn ang="0">
                  <a:pos x="6" y="24"/>
                </a:cxn>
                <a:cxn ang="0">
                  <a:pos x="6" y="18"/>
                </a:cxn>
                <a:cxn ang="0">
                  <a:pos x="6" y="12"/>
                </a:cxn>
                <a:cxn ang="0">
                  <a:pos x="0" y="12"/>
                </a:cxn>
                <a:cxn ang="0">
                  <a:pos x="6" y="6"/>
                </a:cxn>
                <a:cxn ang="0">
                  <a:pos x="0" y="0"/>
                </a:cxn>
              </a:cxnLst>
              <a:rect l="0" t="0" r="r" b="b"/>
              <a:pathLst>
                <a:path w="18" h="48">
                  <a:moveTo>
                    <a:pt x="0" y="0"/>
                  </a:moveTo>
                  <a:lnTo>
                    <a:pt x="6" y="0"/>
                  </a:lnTo>
                  <a:lnTo>
                    <a:pt x="12" y="0"/>
                  </a:lnTo>
                  <a:lnTo>
                    <a:pt x="6" y="6"/>
                  </a:lnTo>
                  <a:lnTo>
                    <a:pt x="12" y="6"/>
                  </a:lnTo>
                  <a:lnTo>
                    <a:pt x="12" y="12"/>
                  </a:lnTo>
                  <a:lnTo>
                    <a:pt x="18" y="18"/>
                  </a:lnTo>
                  <a:lnTo>
                    <a:pt x="18" y="36"/>
                  </a:lnTo>
                  <a:lnTo>
                    <a:pt x="18" y="48"/>
                  </a:lnTo>
                  <a:lnTo>
                    <a:pt x="12" y="48"/>
                  </a:lnTo>
                  <a:lnTo>
                    <a:pt x="6" y="42"/>
                  </a:lnTo>
                  <a:lnTo>
                    <a:pt x="6" y="36"/>
                  </a:lnTo>
                  <a:lnTo>
                    <a:pt x="6" y="24"/>
                  </a:lnTo>
                  <a:lnTo>
                    <a:pt x="6" y="18"/>
                  </a:lnTo>
                  <a:lnTo>
                    <a:pt x="6" y="12"/>
                  </a:lnTo>
                  <a:lnTo>
                    <a:pt x="0" y="12"/>
                  </a:lnTo>
                  <a:lnTo>
                    <a:pt x="6"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28" name="Freeform 704"/>
            <p:cNvSpPr>
              <a:spLocks/>
            </p:cNvSpPr>
            <p:nvPr/>
          </p:nvSpPr>
          <p:spPr bwMode="auto">
            <a:xfrm>
              <a:off x="2016" y="1044"/>
              <a:ext cx="18" cy="18"/>
            </a:xfrm>
            <a:custGeom>
              <a:avLst/>
              <a:gdLst/>
              <a:ahLst/>
              <a:cxnLst>
                <a:cxn ang="0">
                  <a:pos x="6" y="6"/>
                </a:cxn>
                <a:cxn ang="0">
                  <a:pos x="12" y="6"/>
                </a:cxn>
                <a:cxn ang="0">
                  <a:pos x="18" y="0"/>
                </a:cxn>
                <a:cxn ang="0">
                  <a:pos x="18" y="12"/>
                </a:cxn>
                <a:cxn ang="0">
                  <a:pos x="18" y="18"/>
                </a:cxn>
                <a:cxn ang="0">
                  <a:pos x="12" y="12"/>
                </a:cxn>
                <a:cxn ang="0">
                  <a:pos x="12" y="18"/>
                </a:cxn>
                <a:cxn ang="0">
                  <a:pos x="6" y="18"/>
                </a:cxn>
                <a:cxn ang="0">
                  <a:pos x="0" y="18"/>
                </a:cxn>
                <a:cxn ang="0">
                  <a:pos x="0" y="12"/>
                </a:cxn>
                <a:cxn ang="0">
                  <a:pos x="6" y="6"/>
                </a:cxn>
              </a:cxnLst>
              <a:rect l="0" t="0" r="r" b="b"/>
              <a:pathLst>
                <a:path w="18" h="18">
                  <a:moveTo>
                    <a:pt x="6" y="6"/>
                  </a:moveTo>
                  <a:lnTo>
                    <a:pt x="12" y="6"/>
                  </a:lnTo>
                  <a:lnTo>
                    <a:pt x="18" y="0"/>
                  </a:lnTo>
                  <a:lnTo>
                    <a:pt x="18" y="12"/>
                  </a:lnTo>
                  <a:lnTo>
                    <a:pt x="18" y="18"/>
                  </a:lnTo>
                  <a:lnTo>
                    <a:pt x="12" y="12"/>
                  </a:lnTo>
                  <a:lnTo>
                    <a:pt x="12" y="18"/>
                  </a:lnTo>
                  <a:lnTo>
                    <a:pt x="6" y="18"/>
                  </a:lnTo>
                  <a:lnTo>
                    <a:pt x="0" y="18"/>
                  </a:lnTo>
                  <a:lnTo>
                    <a:pt x="0" y="12"/>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27" name="Freeform 703"/>
            <p:cNvSpPr>
              <a:spLocks/>
            </p:cNvSpPr>
            <p:nvPr/>
          </p:nvSpPr>
          <p:spPr bwMode="auto">
            <a:xfrm>
              <a:off x="1866" y="810"/>
              <a:ext cx="102" cy="156"/>
            </a:xfrm>
            <a:custGeom>
              <a:avLst/>
              <a:gdLst/>
              <a:ahLst/>
              <a:cxnLst>
                <a:cxn ang="0">
                  <a:pos x="12" y="0"/>
                </a:cxn>
                <a:cxn ang="0">
                  <a:pos x="24" y="0"/>
                </a:cxn>
                <a:cxn ang="0">
                  <a:pos x="102" y="36"/>
                </a:cxn>
                <a:cxn ang="0">
                  <a:pos x="102" y="72"/>
                </a:cxn>
                <a:cxn ang="0">
                  <a:pos x="90" y="72"/>
                </a:cxn>
                <a:cxn ang="0">
                  <a:pos x="90" y="78"/>
                </a:cxn>
                <a:cxn ang="0">
                  <a:pos x="90" y="84"/>
                </a:cxn>
                <a:cxn ang="0">
                  <a:pos x="84" y="84"/>
                </a:cxn>
                <a:cxn ang="0">
                  <a:pos x="90" y="90"/>
                </a:cxn>
                <a:cxn ang="0">
                  <a:pos x="84" y="90"/>
                </a:cxn>
                <a:cxn ang="0">
                  <a:pos x="84" y="96"/>
                </a:cxn>
                <a:cxn ang="0">
                  <a:pos x="84" y="102"/>
                </a:cxn>
                <a:cxn ang="0">
                  <a:pos x="90" y="102"/>
                </a:cxn>
                <a:cxn ang="0">
                  <a:pos x="90" y="114"/>
                </a:cxn>
                <a:cxn ang="0">
                  <a:pos x="90" y="120"/>
                </a:cxn>
                <a:cxn ang="0">
                  <a:pos x="84" y="120"/>
                </a:cxn>
                <a:cxn ang="0">
                  <a:pos x="78" y="126"/>
                </a:cxn>
                <a:cxn ang="0">
                  <a:pos x="72" y="132"/>
                </a:cxn>
                <a:cxn ang="0">
                  <a:pos x="66" y="138"/>
                </a:cxn>
                <a:cxn ang="0">
                  <a:pos x="54" y="138"/>
                </a:cxn>
                <a:cxn ang="0">
                  <a:pos x="54" y="144"/>
                </a:cxn>
                <a:cxn ang="0">
                  <a:pos x="48" y="150"/>
                </a:cxn>
                <a:cxn ang="0">
                  <a:pos x="42" y="150"/>
                </a:cxn>
                <a:cxn ang="0">
                  <a:pos x="30" y="150"/>
                </a:cxn>
                <a:cxn ang="0">
                  <a:pos x="24" y="156"/>
                </a:cxn>
                <a:cxn ang="0">
                  <a:pos x="18" y="150"/>
                </a:cxn>
                <a:cxn ang="0">
                  <a:pos x="18" y="144"/>
                </a:cxn>
                <a:cxn ang="0">
                  <a:pos x="6" y="138"/>
                </a:cxn>
                <a:cxn ang="0">
                  <a:pos x="6" y="132"/>
                </a:cxn>
                <a:cxn ang="0">
                  <a:pos x="6" y="126"/>
                </a:cxn>
                <a:cxn ang="0">
                  <a:pos x="18" y="132"/>
                </a:cxn>
                <a:cxn ang="0">
                  <a:pos x="24" y="132"/>
                </a:cxn>
                <a:cxn ang="0">
                  <a:pos x="18" y="126"/>
                </a:cxn>
                <a:cxn ang="0">
                  <a:pos x="18" y="108"/>
                </a:cxn>
                <a:cxn ang="0">
                  <a:pos x="12" y="102"/>
                </a:cxn>
                <a:cxn ang="0">
                  <a:pos x="12" y="96"/>
                </a:cxn>
                <a:cxn ang="0">
                  <a:pos x="6" y="96"/>
                </a:cxn>
                <a:cxn ang="0">
                  <a:pos x="0" y="96"/>
                </a:cxn>
                <a:cxn ang="0">
                  <a:pos x="0" y="84"/>
                </a:cxn>
                <a:cxn ang="0">
                  <a:pos x="18" y="66"/>
                </a:cxn>
                <a:cxn ang="0">
                  <a:pos x="18" y="60"/>
                </a:cxn>
                <a:cxn ang="0">
                  <a:pos x="18" y="54"/>
                </a:cxn>
                <a:cxn ang="0">
                  <a:pos x="18" y="48"/>
                </a:cxn>
                <a:cxn ang="0">
                  <a:pos x="24" y="30"/>
                </a:cxn>
                <a:cxn ang="0">
                  <a:pos x="18" y="18"/>
                </a:cxn>
                <a:cxn ang="0">
                  <a:pos x="12" y="6"/>
                </a:cxn>
                <a:cxn ang="0">
                  <a:pos x="12" y="0"/>
                </a:cxn>
              </a:cxnLst>
              <a:rect l="0" t="0" r="r" b="b"/>
              <a:pathLst>
                <a:path w="102" h="156">
                  <a:moveTo>
                    <a:pt x="12" y="0"/>
                  </a:moveTo>
                  <a:lnTo>
                    <a:pt x="24" y="0"/>
                  </a:lnTo>
                  <a:lnTo>
                    <a:pt x="102" y="36"/>
                  </a:lnTo>
                  <a:lnTo>
                    <a:pt x="102" y="72"/>
                  </a:lnTo>
                  <a:lnTo>
                    <a:pt x="90" y="72"/>
                  </a:lnTo>
                  <a:lnTo>
                    <a:pt x="90" y="78"/>
                  </a:lnTo>
                  <a:lnTo>
                    <a:pt x="90" y="84"/>
                  </a:lnTo>
                  <a:lnTo>
                    <a:pt x="84" y="84"/>
                  </a:lnTo>
                  <a:lnTo>
                    <a:pt x="90" y="90"/>
                  </a:lnTo>
                  <a:lnTo>
                    <a:pt x="84" y="90"/>
                  </a:lnTo>
                  <a:lnTo>
                    <a:pt x="84" y="96"/>
                  </a:lnTo>
                  <a:lnTo>
                    <a:pt x="84" y="102"/>
                  </a:lnTo>
                  <a:lnTo>
                    <a:pt x="90" y="102"/>
                  </a:lnTo>
                  <a:lnTo>
                    <a:pt x="90" y="114"/>
                  </a:lnTo>
                  <a:lnTo>
                    <a:pt x="90" y="120"/>
                  </a:lnTo>
                  <a:lnTo>
                    <a:pt x="84" y="120"/>
                  </a:lnTo>
                  <a:lnTo>
                    <a:pt x="78" y="126"/>
                  </a:lnTo>
                  <a:lnTo>
                    <a:pt x="72" y="132"/>
                  </a:lnTo>
                  <a:lnTo>
                    <a:pt x="66" y="138"/>
                  </a:lnTo>
                  <a:lnTo>
                    <a:pt x="54" y="138"/>
                  </a:lnTo>
                  <a:lnTo>
                    <a:pt x="54" y="144"/>
                  </a:lnTo>
                  <a:lnTo>
                    <a:pt x="48" y="150"/>
                  </a:lnTo>
                  <a:lnTo>
                    <a:pt x="42" y="150"/>
                  </a:lnTo>
                  <a:lnTo>
                    <a:pt x="30" y="150"/>
                  </a:lnTo>
                  <a:lnTo>
                    <a:pt x="24" y="156"/>
                  </a:lnTo>
                  <a:lnTo>
                    <a:pt x="18" y="150"/>
                  </a:lnTo>
                  <a:lnTo>
                    <a:pt x="18" y="144"/>
                  </a:lnTo>
                  <a:lnTo>
                    <a:pt x="6" y="138"/>
                  </a:lnTo>
                  <a:lnTo>
                    <a:pt x="6" y="132"/>
                  </a:lnTo>
                  <a:lnTo>
                    <a:pt x="6" y="126"/>
                  </a:lnTo>
                  <a:lnTo>
                    <a:pt x="18" y="132"/>
                  </a:lnTo>
                  <a:lnTo>
                    <a:pt x="24" y="132"/>
                  </a:lnTo>
                  <a:lnTo>
                    <a:pt x="18" y="126"/>
                  </a:lnTo>
                  <a:lnTo>
                    <a:pt x="18" y="108"/>
                  </a:lnTo>
                  <a:lnTo>
                    <a:pt x="12" y="102"/>
                  </a:lnTo>
                  <a:lnTo>
                    <a:pt x="12" y="96"/>
                  </a:lnTo>
                  <a:lnTo>
                    <a:pt x="6" y="96"/>
                  </a:lnTo>
                  <a:lnTo>
                    <a:pt x="0" y="96"/>
                  </a:lnTo>
                  <a:lnTo>
                    <a:pt x="0" y="84"/>
                  </a:lnTo>
                  <a:lnTo>
                    <a:pt x="18" y="66"/>
                  </a:lnTo>
                  <a:lnTo>
                    <a:pt x="18" y="60"/>
                  </a:lnTo>
                  <a:lnTo>
                    <a:pt x="18" y="54"/>
                  </a:lnTo>
                  <a:lnTo>
                    <a:pt x="18" y="48"/>
                  </a:lnTo>
                  <a:lnTo>
                    <a:pt x="24" y="30"/>
                  </a:lnTo>
                  <a:lnTo>
                    <a:pt x="18" y="18"/>
                  </a:lnTo>
                  <a:lnTo>
                    <a:pt x="12" y="6"/>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26" name="Freeform 702"/>
            <p:cNvSpPr>
              <a:spLocks/>
            </p:cNvSpPr>
            <p:nvPr/>
          </p:nvSpPr>
          <p:spPr bwMode="auto">
            <a:xfrm>
              <a:off x="1572" y="768"/>
              <a:ext cx="114" cy="126"/>
            </a:xfrm>
            <a:custGeom>
              <a:avLst/>
              <a:gdLst/>
              <a:ahLst/>
              <a:cxnLst>
                <a:cxn ang="0">
                  <a:pos x="78" y="0"/>
                </a:cxn>
                <a:cxn ang="0">
                  <a:pos x="114" y="24"/>
                </a:cxn>
                <a:cxn ang="0">
                  <a:pos x="96" y="24"/>
                </a:cxn>
                <a:cxn ang="0">
                  <a:pos x="102" y="36"/>
                </a:cxn>
                <a:cxn ang="0">
                  <a:pos x="102" y="42"/>
                </a:cxn>
                <a:cxn ang="0">
                  <a:pos x="108" y="108"/>
                </a:cxn>
                <a:cxn ang="0">
                  <a:pos x="108" y="120"/>
                </a:cxn>
                <a:cxn ang="0">
                  <a:pos x="72" y="120"/>
                </a:cxn>
                <a:cxn ang="0">
                  <a:pos x="60" y="120"/>
                </a:cxn>
                <a:cxn ang="0">
                  <a:pos x="54" y="120"/>
                </a:cxn>
                <a:cxn ang="0">
                  <a:pos x="54" y="114"/>
                </a:cxn>
                <a:cxn ang="0">
                  <a:pos x="48" y="120"/>
                </a:cxn>
                <a:cxn ang="0">
                  <a:pos x="48" y="126"/>
                </a:cxn>
                <a:cxn ang="0">
                  <a:pos x="42" y="126"/>
                </a:cxn>
                <a:cxn ang="0">
                  <a:pos x="36" y="114"/>
                </a:cxn>
                <a:cxn ang="0">
                  <a:pos x="30" y="114"/>
                </a:cxn>
                <a:cxn ang="0">
                  <a:pos x="30" y="108"/>
                </a:cxn>
                <a:cxn ang="0">
                  <a:pos x="24" y="108"/>
                </a:cxn>
                <a:cxn ang="0">
                  <a:pos x="18" y="108"/>
                </a:cxn>
                <a:cxn ang="0">
                  <a:pos x="6" y="108"/>
                </a:cxn>
                <a:cxn ang="0">
                  <a:pos x="0" y="114"/>
                </a:cxn>
                <a:cxn ang="0">
                  <a:pos x="6" y="96"/>
                </a:cxn>
                <a:cxn ang="0">
                  <a:pos x="6" y="84"/>
                </a:cxn>
                <a:cxn ang="0">
                  <a:pos x="0" y="78"/>
                </a:cxn>
                <a:cxn ang="0">
                  <a:pos x="6" y="72"/>
                </a:cxn>
                <a:cxn ang="0">
                  <a:pos x="0" y="60"/>
                </a:cxn>
                <a:cxn ang="0">
                  <a:pos x="36" y="60"/>
                </a:cxn>
                <a:cxn ang="0">
                  <a:pos x="36" y="48"/>
                </a:cxn>
                <a:cxn ang="0">
                  <a:pos x="48" y="42"/>
                </a:cxn>
                <a:cxn ang="0">
                  <a:pos x="48" y="18"/>
                </a:cxn>
                <a:cxn ang="0">
                  <a:pos x="78" y="18"/>
                </a:cxn>
                <a:cxn ang="0">
                  <a:pos x="78" y="0"/>
                </a:cxn>
              </a:cxnLst>
              <a:rect l="0" t="0" r="r" b="b"/>
              <a:pathLst>
                <a:path w="114" h="126">
                  <a:moveTo>
                    <a:pt x="78" y="0"/>
                  </a:moveTo>
                  <a:lnTo>
                    <a:pt x="114" y="24"/>
                  </a:lnTo>
                  <a:lnTo>
                    <a:pt x="96" y="24"/>
                  </a:lnTo>
                  <a:lnTo>
                    <a:pt x="102" y="36"/>
                  </a:lnTo>
                  <a:lnTo>
                    <a:pt x="102" y="42"/>
                  </a:lnTo>
                  <a:lnTo>
                    <a:pt x="108" y="108"/>
                  </a:lnTo>
                  <a:lnTo>
                    <a:pt x="108" y="120"/>
                  </a:lnTo>
                  <a:lnTo>
                    <a:pt x="72" y="120"/>
                  </a:lnTo>
                  <a:lnTo>
                    <a:pt x="60" y="120"/>
                  </a:lnTo>
                  <a:lnTo>
                    <a:pt x="54" y="120"/>
                  </a:lnTo>
                  <a:lnTo>
                    <a:pt x="54" y="114"/>
                  </a:lnTo>
                  <a:lnTo>
                    <a:pt x="48" y="120"/>
                  </a:lnTo>
                  <a:lnTo>
                    <a:pt x="48" y="126"/>
                  </a:lnTo>
                  <a:lnTo>
                    <a:pt x="42" y="126"/>
                  </a:lnTo>
                  <a:lnTo>
                    <a:pt x="36" y="114"/>
                  </a:lnTo>
                  <a:lnTo>
                    <a:pt x="30" y="114"/>
                  </a:lnTo>
                  <a:lnTo>
                    <a:pt x="30" y="108"/>
                  </a:lnTo>
                  <a:lnTo>
                    <a:pt x="24" y="108"/>
                  </a:lnTo>
                  <a:lnTo>
                    <a:pt x="18" y="108"/>
                  </a:lnTo>
                  <a:lnTo>
                    <a:pt x="6" y="108"/>
                  </a:lnTo>
                  <a:lnTo>
                    <a:pt x="0" y="114"/>
                  </a:lnTo>
                  <a:lnTo>
                    <a:pt x="6" y="96"/>
                  </a:lnTo>
                  <a:lnTo>
                    <a:pt x="6" y="84"/>
                  </a:lnTo>
                  <a:lnTo>
                    <a:pt x="0" y="78"/>
                  </a:lnTo>
                  <a:lnTo>
                    <a:pt x="6" y="72"/>
                  </a:lnTo>
                  <a:lnTo>
                    <a:pt x="0" y="60"/>
                  </a:lnTo>
                  <a:lnTo>
                    <a:pt x="36" y="60"/>
                  </a:lnTo>
                  <a:lnTo>
                    <a:pt x="36" y="48"/>
                  </a:lnTo>
                  <a:lnTo>
                    <a:pt x="48" y="42"/>
                  </a:lnTo>
                  <a:lnTo>
                    <a:pt x="48" y="18"/>
                  </a:lnTo>
                  <a:lnTo>
                    <a:pt x="78" y="18"/>
                  </a:lnTo>
                  <a:lnTo>
                    <a:pt x="7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25" name="Freeform 701"/>
            <p:cNvSpPr>
              <a:spLocks/>
            </p:cNvSpPr>
            <p:nvPr/>
          </p:nvSpPr>
          <p:spPr bwMode="auto">
            <a:xfrm>
              <a:off x="1734" y="810"/>
              <a:ext cx="156" cy="114"/>
            </a:xfrm>
            <a:custGeom>
              <a:avLst/>
              <a:gdLst/>
              <a:ahLst/>
              <a:cxnLst>
                <a:cxn ang="0">
                  <a:pos x="120" y="0"/>
                </a:cxn>
                <a:cxn ang="0">
                  <a:pos x="132" y="0"/>
                </a:cxn>
                <a:cxn ang="0">
                  <a:pos x="138" y="6"/>
                </a:cxn>
                <a:cxn ang="0">
                  <a:pos x="144" y="0"/>
                </a:cxn>
                <a:cxn ang="0">
                  <a:pos x="144" y="6"/>
                </a:cxn>
                <a:cxn ang="0">
                  <a:pos x="150" y="18"/>
                </a:cxn>
                <a:cxn ang="0">
                  <a:pos x="156" y="30"/>
                </a:cxn>
                <a:cxn ang="0">
                  <a:pos x="150" y="48"/>
                </a:cxn>
                <a:cxn ang="0">
                  <a:pos x="150" y="54"/>
                </a:cxn>
                <a:cxn ang="0">
                  <a:pos x="150" y="60"/>
                </a:cxn>
                <a:cxn ang="0">
                  <a:pos x="150" y="66"/>
                </a:cxn>
                <a:cxn ang="0">
                  <a:pos x="132" y="84"/>
                </a:cxn>
                <a:cxn ang="0">
                  <a:pos x="132" y="96"/>
                </a:cxn>
                <a:cxn ang="0">
                  <a:pos x="126" y="96"/>
                </a:cxn>
                <a:cxn ang="0">
                  <a:pos x="120" y="96"/>
                </a:cxn>
                <a:cxn ang="0">
                  <a:pos x="114" y="96"/>
                </a:cxn>
                <a:cxn ang="0">
                  <a:pos x="102" y="96"/>
                </a:cxn>
                <a:cxn ang="0">
                  <a:pos x="96" y="96"/>
                </a:cxn>
                <a:cxn ang="0">
                  <a:pos x="96" y="102"/>
                </a:cxn>
                <a:cxn ang="0">
                  <a:pos x="90" y="102"/>
                </a:cxn>
                <a:cxn ang="0">
                  <a:pos x="78" y="96"/>
                </a:cxn>
                <a:cxn ang="0">
                  <a:pos x="66" y="102"/>
                </a:cxn>
                <a:cxn ang="0">
                  <a:pos x="60" y="96"/>
                </a:cxn>
                <a:cxn ang="0">
                  <a:pos x="54" y="90"/>
                </a:cxn>
                <a:cxn ang="0">
                  <a:pos x="48" y="90"/>
                </a:cxn>
                <a:cxn ang="0">
                  <a:pos x="42" y="96"/>
                </a:cxn>
                <a:cxn ang="0">
                  <a:pos x="42" y="102"/>
                </a:cxn>
                <a:cxn ang="0">
                  <a:pos x="36" y="102"/>
                </a:cxn>
                <a:cxn ang="0">
                  <a:pos x="36" y="114"/>
                </a:cxn>
                <a:cxn ang="0">
                  <a:pos x="30" y="108"/>
                </a:cxn>
                <a:cxn ang="0">
                  <a:pos x="24" y="108"/>
                </a:cxn>
                <a:cxn ang="0">
                  <a:pos x="18" y="108"/>
                </a:cxn>
                <a:cxn ang="0">
                  <a:pos x="24" y="108"/>
                </a:cxn>
                <a:cxn ang="0">
                  <a:pos x="24" y="102"/>
                </a:cxn>
                <a:cxn ang="0">
                  <a:pos x="18" y="102"/>
                </a:cxn>
                <a:cxn ang="0">
                  <a:pos x="12" y="102"/>
                </a:cxn>
                <a:cxn ang="0">
                  <a:pos x="12" y="96"/>
                </a:cxn>
                <a:cxn ang="0">
                  <a:pos x="6" y="96"/>
                </a:cxn>
                <a:cxn ang="0">
                  <a:pos x="6" y="90"/>
                </a:cxn>
                <a:cxn ang="0">
                  <a:pos x="0" y="84"/>
                </a:cxn>
                <a:cxn ang="0">
                  <a:pos x="0" y="78"/>
                </a:cxn>
                <a:cxn ang="0">
                  <a:pos x="6" y="78"/>
                </a:cxn>
                <a:cxn ang="0">
                  <a:pos x="12" y="78"/>
                </a:cxn>
                <a:cxn ang="0">
                  <a:pos x="24" y="78"/>
                </a:cxn>
                <a:cxn ang="0">
                  <a:pos x="30" y="78"/>
                </a:cxn>
                <a:cxn ang="0">
                  <a:pos x="36" y="78"/>
                </a:cxn>
                <a:cxn ang="0">
                  <a:pos x="36" y="72"/>
                </a:cxn>
                <a:cxn ang="0">
                  <a:pos x="42" y="72"/>
                </a:cxn>
                <a:cxn ang="0">
                  <a:pos x="42" y="66"/>
                </a:cxn>
                <a:cxn ang="0">
                  <a:pos x="42" y="60"/>
                </a:cxn>
                <a:cxn ang="0">
                  <a:pos x="42" y="42"/>
                </a:cxn>
                <a:cxn ang="0">
                  <a:pos x="54" y="36"/>
                </a:cxn>
                <a:cxn ang="0">
                  <a:pos x="60" y="36"/>
                </a:cxn>
                <a:cxn ang="0">
                  <a:pos x="72" y="24"/>
                </a:cxn>
                <a:cxn ang="0">
                  <a:pos x="114" y="0"/>
                </a:cxn>
                <a:cxn ang="0">
                  <a:pos x="120" y="0"/>
                </a:cxn>
              </a:cxnLst>
              <a:rect l="0" t="0" r="r" b="b"/>
              <a:pathLst>
                <a:path w="156" h="114">
                  <a:moveTo>
                    <a:pt x="120" y="0"/>
                  </a:moveTo>
                  <a:lnTo>
                    <a:pt x="132" y="0"/>
                  </a:lnTo>
                  <a:lnTo>
                    <a:pt x="138" y="6"/>
                  </a:lnTo>
                  <a:lnTo>
                    <a:pt x="144" y="0"/>
                  </a:lnTo>
                  <a:lnTo>
                    <a:pt x="144" y="6"/>
                  </a:lnTo>
                  <a:lnTo>
                    <a:pt x="150" y="18"/>
                  </a:lnTo>
                  <a:lnTo>
                    <a:pt x="156" y="30"/>
                  </a:lnTo>
                  <a:lnTo>
                    <a:pt x="150" y="48"/>
                  </a:lnTo>
                  <a:lnTo>
                    <a:pt x="150" y="54"/>
                  </a:lnTo>
                  <a:lnTo>
                    <a:pt x="150" y="60"/>
                  </a:lnTo>
                  <a:lnTo>
                    <a:pt x="150" y="66"/>
                  </a:lnTo>
                  <a:lnTo>
                    <a:pt x="132" y="84"/>
                  </a:lnTo>
                  <a:lnTo>
                    <a:pt x="132" y="96"/>
                  </a:lnTo>
                  <a:lnTo>
                    <a:pt x="126" y="96"/>
                  </a:lnTo>
                  <a:lnTo>
                    <a:pt x="120" y="96"/>
                  </a:lnTo>
                  <a:lnTo>
                    <a:pt x="114" y="96"/>
                  </a:lnTo>
                  <a:lnTo>
                    <a:pt x="102" y="96"/>
                  </a:lnTo>
                  <a:lnTo>
                    <a:pt x="96" y="96"/>
                  </a:lnTo>
                  <a:lnTo>
                    <a:pt x="96" y="102"/>
                  </a:lnTo>
                  <a:lnTo>
                    <a:pt x="90" y="102"/>
                  </a:lnTo>
                  <a:lnTo>
                    <a:pt x="78" y="96"/>
                  </a:lnTo>
                  <a:lnTo>
                    <a:pt x="66" y="102"/>
                  </a:lnTo>
                  <a:lnTo>
                    <a:pt x="60" y="96"/>
                  </a:lnTo>
                  <a:lnTo>
                    <a:pt x="54" y="90"/>
                  </a:lnTo>
                  <a:lnTo>
                    <a:pt x="48" y="90"/>
                  </a:lnTo>
                  <a:lnTo>
                    <a:pt x="42" y="96"/>
                  </a:lnTo>
                  <a:lnTo>
                    <a:pt x="42" y="102"/>
                  </a:lnTo>
                  <a:lnTo>
                    <a:pt x="36" y="102"/>
                  </a:lnTo>
                  <a:lnTo>
                    <a:pt x="36" y="114"/>
                  </a:lnTo>
                  <a:lnTo>
                    <a:pt x="30" y="108"/>
                  </a:lnTo>
                  <a:lnTo>
                    <a:pt x="24" y="108"/>
                  </a:lnTo>
                  <a:lnTo>
                    <a:pt x="18" y="108"/>
                  </a:lnTo>
                  <a:lnTo>
                    <a:pt x="24" y="108"/>
                  </a:lnTo>
                  <a:lnTo>
                    <a:pt x="24" y="102"/>
                  </a:lnTo>
                  <a:lnTo>
                    <a:pt x="18" y="102"/>
                  </a:lnTo>
                  <a:lnTo>
                    <a:pt x="12" y="102"/>
                  </a:lnTo>
                  <a:lnTo>
                    <a:pt x="12" y="96"/>
                  </a:lnTo>
                  <a:lnTo>
                    <a:pt x="6" y="96"/>
                  </a:lnTo>
                  <a:lnTo>
                    <a:pt x="6" y="90"/>
                  </a:lnTo>
                  <a:lnTo>
                    <a:pt x="0" y="84"/>
                  </a:lnTo>
                  <a:lnTo>
                    <a:pt x="0" y="78"/>
                  </a:lnTo>
                  <a:lnTo>
                    <a:pt x="6" y="78"/>
                  </a:lnTo>
                  <a:lnTo>
                    <a:pt x="12" y="78"/>
                  </a:lnTo>
                  <a:lnTo>
                    <a:pt x="24" y="78"/>
                  </a:lnTo>
                  <a:lnTo>
                    <a:pt x="30" y="78"/>
                  </a:lnTo>
                  <a:lnTo>
                    <a:pt x="36" y="78"/>
                  </a:lnTo>
                  <a:lnTo>
                    <a:pt x="36" y="72"/>
                  </a:lnTo>
                  <a:lnTo>
                    <a:pt x="42" y="72"/>
                  </a:lnTo>
                  <a:lnTo>
                    <a:pt x="42" y="66"/>
                  </a:lnTo>
                  <a:lnTo>
                    <a:pt x="42" y="60"/>
                  </a:lnTo>
                  <a:lnTo>
                    <a:pt x="42" y="42"/>
                  </a:lnTo>
                  <a:lnTo>
                    <a:pt x="54" y="36"/>
                  </a:lnTo>
                  <a:lnTo>
                    <a:pt x="60" y="36"/>
                  </a:lnTo>
                  <a:lnTo>
                    <a:pt x="72" y="24"/>
                  </a:lnTo>
                  <a:lnTo>
                    <a:pt x="114" y="0"/>
                  </a:lnTo>
                  <a:lnTo>
                    <a:pt x="12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24" name="Freeform 700"/>
            <p:cNvSpPr>
              <a:spLocks/>
            </p:cNvSpPr>
            <p:nvPr/>
          </p:nvSpPr>
          <p:spPr bwMode="auto">
            <a:xfrm>
              <a:off x="2292" y="1230"/>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23" name="Freeform 699"/>
            <p:cNvSpPr>
              <a:spLocks/>
            </p:cNvSpPr>
            <p:nvPr/>
          </p:nvSpPr>
          <p:spPr bwMode="auto">
            <a:xfrm>
              <a:off x="1950" y="1116"/>
              <a:ext cx="114" cy="96"/>
            </a:xfrm>
            <a:custGeom>
              <a:avLst/>
              <a:gdLst/>
              <a:ahLst/>
              <a:cxnLst>
                <a:cxn ang="0">
                  <a:pos x="84" y="6"/>
                </a:cxn>
                <a:cxn ang="0">
                  <a:pos x="96" y="6"/>
                </a:cxn>
                <a:cxn ang="0">
                  <a:pos x="102" y="12"/>
                </a:cxn>
                <a:cxn ang="0">
                  <a:pos x="108" y="18"/>
                </a:cxn>
                <a:cxn ang="0">
                  <a:pos x="108" y="18"/>
                </a:cxn>
                <a:cxn ang="0">
                  <a:pos x="108" y="24"/>
                </a:cxn>
                <a:cxn ang="0">
                  <a:pos x="108" y="36"/>
                </a:cxn>
                <a:cxn ang="0">
                  <a:pos x="114" y="42"/>
                </a:cxn>
                <a:cxn ang="0">
                  <a:pos x="108" y="48"/>
                </a:cxn>
                <a:cxn ang="0">
                  <a:pos x="102" y="54"/>
                </a:cxn>
                <a:cxn ang="0">
                  <a:pos x="90" y="60"/>
                </a:cxn>
                <a:cxn ang="0">
                  <a:pos x="78" y="72"/>
                </a:cxn>
                <a:cxn ang="0">
                  <a:pos x="66" y="78"/>
                </a:cxn>
                <a:cxn ang="0">
                  <a:pos x="54" y="84"/>
                </a:cxn>
                <a:cxn ang="0">
                  <a:pos x="48" y="90"/>
                </a:cxn>
                <a:cxn ang="0">
                  <a:pos x="42" y="96"/>
                </a:cxn>
                <a:cxn ang="0">
                  <a:pos x="30" y="96"/>
                </a:cxn>
                <a:cxn ang="0">
                  <a:pos x="18" y="90"/>
                </a:cxn>
                <a:cxn ang="0">
                  <a:pos x="0" y="78"/>
                </a:cxn>
                <a:cxn ang="0">
                  <a:pos x="18" y="48"/>
                </a:cxn>
                <a:cxn ang="0">
                  <a:pos x="18" y="30"/>
                </a:cxn>
                <a:cxn ang="0">
                  <a:pos x="18" y="30"/>
                </a:cxn>
                <a:cxn ang="0">
                  <a:pos x="30" y="30"/>
                </a:cxn>
                <a:cxn ang="0">
                  <a:pos x="36" y="36"/>
                </a:cxn>
                <a:cxn ang="0">
                  <a:pos x="48" y="36"/>
                </a:cxn>
                <a:cxn ang="0">
                  <a:pos x="48" y="36"/>
                </a:cxn>
                <a:cxn ang="0">
                  <a:pos x="54" y="42"/>
                </a:cxn>
                <a:cxn ang="0">
                  <a:pos x="60" y="48"/>
                </a:cxn>
                <a:cxn ang="0">
                  <a:pos x="66" y="48"/>
                </a:cxn>
                <a:cxn ang="0">
                  <a:pos x="72" y="54"/>
                </a:cxn>
                <a:cxn ang="0">
                  <a:pos x="72" y="42"/>
                </a:cxn>
                <a:cxn ang="0">
                  <a:pos x="66" y="36"/>
                </a:cxn>
                <a:cxn ang="0">
                  <a:pos x="60" y="30"/>
                </a:cxn>
                <a:cxn ang="0">
                  <a:pos x="66" y="24"/>
                </a:cxn>
                <a:cxn ang="0">
                  <a:pos x="60" y="18"/>
                </a:cxn>
                <a:cxn ang="0">
                  <a:pos x="60" y="12"/>
                </a:cxn>
                <a:cxn ang="0">
                  <a:pos x="66" y="0"/>
                </a:cxn>
                <a:cxn ang="0">
                  <a:pos x="84" y="0"/>
                </a:cxn>
              </a:cxnLst>
              <a:rect l="0" t="0" r="r" b="b"/>
              <a:pathLst>
                <a:path w="114" h="96">
                  <a:moveTo>
                    <a:pt x="84" y="0"/>
                  </a:moveTo>
                  <a:lnTo>
                    <a:pt x="84" y="6"/>
                  </a:lnTo>
                  <a:lnTo>
                    <a:pt x="90" y="6"/>
                  </a:lnTo>
                  <a:lnTo>
                    <a:pt x="96" y="6"/>
                  </a:lnTo>
                  <a:lnTo>
                    <a:pt x="102" y="6"/>
                  </a:lnTo>
                  <a:lnTo>
                    <a:pt x="102" y="12"/>
                  </a:lnTo>
                  <a:lnTo>
                    <a:pt x="108" y="12"/>
                  </a:lnTo>
                  <a:lnTo>
                    <a:pt x="108" y="18"/>
                  </a:lnTo>
                  <a:lnTo>
                    <a:pt x="114" y="18"/>
                  </a:lnTo>
                  <a:lnTo>
                    <a:pt x="108" y="18"/>
                  </a:lnTo>
                  <a:lnTo>
                    <a:pt x="114" y="24"/>
                  </a:lnTo>
                  <a:lnTo>
                    <a:pt x="108" y="24"/>
                  </a:lnTo>
                  <a:lnTo>
                    <a:pt x="108" y="30"/>
                  </a:lnTo>
                  <a:lnTo>
                    <a:pt x="108" y="36"/>
                  </a:lnTo>
                  <a:lnTo>
                    <a:pt x="108" y="42"/>
                  </a:lnTo>
                  <a:lnTo>
                    <a:pt x="114" y="42"/>
                  </a:lnTo>
                  <a:lnTo>
                    <a:pt x="108" y="42"/>
                  </a:lnTo>
                  <a:lnTo>
                    <a:pt x="108" y="48"/>
                  </a:lnTo>
                  <a:lnTo>
                    <a:pt x="102" y="48"/>
                  </a:lnTo>
                  <a:lnTo>
                    <a:pt x="102" y="54"/>
                  </a:lnTo>
                  <a:lnTo>
                    <a:pt x="108" y="54"/>
                  </a:lnTo>
                  <a:lnTo>
                    <a:pt x="90" y="60"/>
                  </a:lnTo>
                  <a:lnTo>
                    <a:pt x="78" y="66"/>
                  </a:lnTo>
                  <a:lnTo>
                    <a:pt x="78" y="72"/>
                  </a:lnTo>
                  <a:lnTo>
                    <a:pt x="72" y="72"/>
                  </a:lnTo>
                  <a:lnTo>
                    <a:pt x="66" y="78"/>
                  </a:lnTo>
                  <a:lnTo>
                    <a:pt x="60" y="84"/>
                  </a:lnTo>
                  <a:lnTo>
                    <a:pt x="54" y="84"/>
                  </a:lnTo>
                  <a:lnTo>
                    <a:pt x="54" y="90"/>
                  </a:lnTo>
                  <a:lnTo>
                    <a:pt x="48" y="90"/>
                  </a:lnTo>
                  <a:lnTo>
                    <a:pt x="48" y="96"/>
                  </a:lnTo>
                  <a:lnTo>
                    <a:pt x="42" y="96"/>
                  </a:lnTo>
                  <a:lnTo>
                    <a:pt x="36" y="96"/>
                  </a:lnTo>
                  <a:lnTo>
                    <a:pt x="30" y="96"/>
                  </a:lnTo>
                  <a:lnTo>
                    <a:pt x="24" y="90"/>
                  </a:lnTo>
                  <a:lnTo>
                    <a:pt x="18" y="90"/>
                  </a:lnTo>
                  <a:lnTo>
                    <a:pt x="12" y="90"/>
                  </a:lnTo>
                  <a:lnTo>
                    <a:pt x="0" y="78"/>
                  </a:lnTo>
                  <a:lnTo>
                    <a:pt x="0" y="48"/>
                  </a:lnTo>
                  <a:lnTo>
                    <a:pt x="18" y="48"/>
                  </a:lnTo>
                  <a:lnTo>
                    <a:pt x="18" y="42"/>
                  </a:lnTo>
                  <a:lnTo>
                    <a:pt x="18" y="30"/>
                  </a:lnTo>
                  <a:lnTo>
                    <a:pt x="18" y="24"/>
                  </a:lnTo>
                  <a:lnTo>
                    <a:pt x="18" y="30"/>
                  </a:lnTo>
                  <a:lnTo>
                    <a:pt x="24" y="30"/>
                  </a:lnTo>
                  <a:lnTo>
                    <a:pt x="30" y="30"/>
                  </a:lnTo>
                  <a:lnTo>
                    <a:pt x="30" y="36"/>
                  </a:lnTo>
                  <a:lnTo>
                    <a:pt x="36" y="36"/>
                  </a:lnTo>
                  <a:lnTo>
                    <a:pt x="42" y="36"/>
                  </a:lnTo>
                  <a:lnTo>
                    <a:pt x="48" y="36"/>
                  </a:lnTo>
                  <a:lnTo>
                    <a:pt x="48" y="30"/>
                  </a:lnTo>
                  <a:lnTo>
                    <a:pt x="48" y="36"/>
                  </a:lnTo>
                  <a:lnTo>
                    <a:pt x="54" y="36"/>
                  </a:lnTo>
                  <a:lnTo>
                    <a:pt x="54" y="42"/>
                  </a:lnTo>
                  <a:lnTo>
                    <a:pt x="60" y="42"/>
                  </a:lnTo>
                  <a:lnTo>
                    <a:pt x="60" y="48"/>
                  </a:lnTo>
                  <a:lnTo>
                    <a:pt x="66" y="42"/>
                  </a:lnTo>
                  <a:lnTo>
                    <a:pt x="66" y="48"/>
                  </a:lnTo>
                  <a:lnTo>
                    <a:pt x="72" y="48"/>
                  </a:lnTo>
                  <a:lnTo>
                    <a:pt x="72" y="54"/>
                  </a:lnTo>
                  <a:lnTo>
                    <a:pt x="72" y="36"/>
                  </a:lnTo>
                  <a:lnTo>
                    <a:pt x="72" y="42"/>
                  </a:lnTo>
                  <a:lnTo>
                    <a:pt x="66" y="42"/>
                  </a:lnTo>
                  <a:lnTo>
                    <a:pt x="66" y="36"/>
                  </a:lnTo>
                  <a:lnTo>
                    <a:pt x="60" y="36"/>
                  </a:lnTo>
                  <a:lnTo>
                    <a:pt x="60" y="30"/>
                  </a:lnTo>
                  <a:lnTo>
                    <a:pt x="60" y="24"/>
                  </a:lnTo>
                  <a:lnTo>
                    <a:pt x="66" y="24"/>
                  </a:lnTo>
                  <a:lnTo>
                    <a:pt x="66" y="18"/>
                  </a:lnTo>
                  <a:lnTo>
                    <a:pt x="60" y="18"/>
                  </a:lnTo>
                  <a:lnTo>
                    <a:pt x="66" y="18"/>
                  </a:lnTo>
                  <a:lnTo>
                    <a:pt x="60" y="12"/>
                  </a:lnTo>
                  <a:lnTo>
                    <a:pt x="66" y="6"/>
                  </a:lnTo>
                  <a:lnTo>
                    <a:pt x="66" y="0"/>
                  </a:lnTo>
                  <a:lnTo>
                    <a:pt x="78" y="0"/>
                  </a:lnTo>
                  <a:lnTo>
                    <a:pt x="8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22" name="Freeform 698"/>
            <p:cNvSpPr>
              <a:spLocks/>
            </p:cNvSpPr>
            <p:nvPr/>
          </p:nvSpPr>
          <p:spPr bwMode="auto">
            <a:xfrm>
              <a:off x="2274" y="1080"/>
              <a:ext cx="6" cy="1"/>
            </a:xfrm>
            <a:custGeom>
              <a:avLst/>
              <a:gdLst/>
              <a:ahLst/>
              <a:cxnLst>
                <a:cxn ang="0">
                  <a:pos x="6" y="0"/>
                </a:cxn>
                <a:cxn ang="0">
                  <a:pos x="0" y="0"/>
                </a:cxn>
                <a:cxn ang="0">
                  <a:pos x="6" y="0"/>
                </a:cxn>
                <a:cxn ang="0">
                  <a:pos x="0" y="0"/>
                </a:cxn>
                <a:cxn ang="0">
                  <a:pos x="6" y="0"/>
                </a:cxn>
              </a:cxnLst>
              <a:rect l="0" t="0" r="r" b="b"/>
              <a:pathLst>
                <a:path w="6" h="1">
                  <a:moveTo>
                    <a:pt x="6" y="0"/>
                  </a:moveTo>
                  <a:lnTo>
                    <a:pt x="0" y="0"/>
                  </a:lnTo>
                  <a:lnTo>
                    <a:pt x="6" y="0"/>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21" name="Freeform 697"/>
            <p:cNvSpPr>
              <a:spLocks/>
            </p:cNvSpPr>
            <p:nvPr/>
          </p:nvSpPr>
          <p:spPr bwMode="auto">
            <a:xfrm>
              <a:off x="2274" y="1080"/>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20" name="Freeform 696"/>
            <p:cNvSpPr>
              <a:spLocks/>
            </p:cNvSpPr>
            <p:nvPr/>
          </p:nvSpPr>
          <p:spPr bwMode="auto">
            <a:xfrm>
              <a:off x="1848" y="1092"/>
              <a:ext cx="120" cy="120"/>
            </a:xfrm>
            <a:custGeom>
              <a:avLst/>
              <a:gdLst/>
              <a:ahLst/>
              <a:cxnLst>
                <a:cxn ang="0">
                  <a:pos x="120" y="66"/>
                </a:cxn>
                <a:cxn ang="0">
                  <a:pos x="120" y="72"/>
                </a:cxn>
                <a:cxn ang="0">
                  <a:pos x="102" y="72"/>
                </a:cxn>
                <a:cxn ang="0">
                  <a:pos x="102" y="102"/>
                </a:cxn>
                <a:cxn ang="0">
                  <a:pos x="114" y="114"/>
                </a:cxn>
                <a:cxn ang="0">
                  <a:pos x="96" y="120"/>
                </a:cxn>
                <a:cxn ang="0">
                  <a:pos x="90" y="120"/>
                </a:cxn>
                <a:cxn ang="0">
                  <a:pos x="84" y="120"/>
                </a:cxn>
                <a:cxn ang="0">
                  <a:pos x="78" y="120"/>
                </a:cxn>
                <a:cxn ang="0">
                  <a:pos x="66" y="114"/>
                </a:cxn>
                <a:cxn ang="0">
                  <a:pos x="54" y="114"/>
                </a:cxn>
                <a:cxn ang="0">
                  <a:pos x="24" y="114"/>
                </a:cxn>
                <a:cxn ang="0">
                  <a:pos x="12" y="108"/>
                </a:cxn>
                <a:cxn ang="0">
                  <a:pos x="6" y="114"/>
                </a:cxn>
                <a:cxn ang="0">
                  <a:pos x="0" y="114"/>
                </a:cxn>
                <a:cxn ang="0">
                  <a:pos x="0" y="96"/>
                </a:cxn>
                <a:cxn ang="0">
                  <a:pos x="6" y="90"/>
                </a:cxn>
                <a:cxn ang="0">
                  <a:pos x="6" y="72"/>
                </a:cxn>
                <a:cxn ang="0">
                  <a:pos x="12" y="72"/>
                </a:cxn>
                <a:cxn ang="0">
                  <a:pos x="18" y="66"/>
                </a:cxn>
                <a:cxn ang="0">
                  <a:pos x="18" y="60"/>
                </a:cxn>
                <a:cxn ang="0">
                  <a:pos x="18" y="48"/>
                </a:cxn>
                <a:cxn ang="0">
                  <a:pos x="12" y="30"/>
                </a:cxn>
                <a:cxn ang="0">
                  <a:pos x="18" y="30"/>
                </a:cxn>
                <a:cxn ang="0">
                  <a:pos x="18" y="24"/>
                </a:cxn>
                <a:cxn ang="0">
                  <a:pos x="6" y="6"/>
                </a:cxn>
                <a:cxn ang="0">
                  <a:pos x="12" y="0"/>
                </a:cxn>
                <a:cxn ang="0">
                  <a:pos x="24" y="0"/>
                </a:cxn>
                <a:cxn ang="0">
                  <a:pos x="30" y="0"/>
                </a:cxn>
                <a:cxn ang="0">
                  <a:pos x="42" y="0"/>
                </a:cxn>
                <a:cxn ang="0">
                  <a:pos x="48" y="0"/>
                </a:cxn>
                <a:cxn ang="0">
                  <a:pos x="54" y="12"/>
                </a:cxn>
                <a:cxn ang="0">
                  <a:pos x="60" y="24"/>
                </a:cxn>
                <a:cxn ang="0">
                  <a:pos x="66" y="24"/>
                </a:cxn>
                <a:cxn ang="0">
                  <a:pos x="78" y="24"/>
                </a:cxn>
                <a:cxn ang="0">
                  <a:pos x="78" y="12"/>
                </a:cxn>
                <a:cxn ang="0">
                  <a:pos x="84" y="12"/>
                </a:cxn>
                <a:cxn ang="0">
                  <a:pos x="90" y="12"/>
                </a:cxn>
                <a:cxn ang="0">
                  <a:pos x="84" y="18"/>
                </a:cxn>
                <a:cxn ang="0">
                  <a:pos x="96" y="18"/>
                </a:cxn>
                <a:cxn ang="0">
                  <a:pos x="96" y="24"/>
                </a:cxn>
                <a:cxn ang="0">
                  <a:pos x="102" y="24"/>
                </a:cxn>
                <a:cxn ang="0">
                  <a:pos x="96" y="36"/>
                </a:cxn>
                <a:cxn ang="0">
                  <a:pos x="102" y="42"/>
                </a:cxn>
                <a:cxn ang="0">
                  <a:pos x="102" y="48"/>
                </a:cxn>
                <a:cxn ang="0">
                  <a:pos x="102" y="54"/>
                </a:cxn>
                <a:cxn ang="0">
                  <a:pos x="108" y="54"/>
                </a:cxn>
                <a:cxn ang="0">
                  <a:pos x="114" y="54"/>
                </a:cxn>
                <a:cxn ang="0">
                  <a:pos x="120" y="48"/>
                </a:cxn>
                <a:cxn ang="0">
                  <a:pos x="120" y="54"/>
                </a:cxn>
                <a:cxn ang="0">
                  <a:pos x="120" y="66"/>
                </a:cxn>
              </a:cxnLst>
              <a:rect l="0" t="0" r="r" b="b"/>
              <a:pathLst>
                <a:path w="120" h="120">
                  <a:moveTo>
                    <a:pt x="120" y="66"/>
                  </a:moveTo>
                  <a:lnTo>
                    <a:pt x="120" y="72"/>
                  </a:lnTo>
                  <a:lnTo>
                    <a:pt x="102" y="72"/>
                  </a:lnTo>
                  <a:lnTo>
                    <a:pt x="102" y="102"/>
                  </a:lnTo>
                  <a:lnTo>
                    <a:pt x="114" y="114"/>
                  </a:lnTo>
                  <a:lnTo>
                    <a:pt x="96" y="120"/>
                  </a:lnTo>
                  <a:lnTo>
                    <a:pt x="90" y="120"/>
                  </a:lnTo>
                  <a:lnTo>
                    <a:pt x="84" y="120"/>
                  </a:lnTo>
                  <a:lnTo>
                    <a:pt x="78" y="120"/>
                  </a:lnTo>
                  <a:lnTo>
                    <a:pt x="66" y="114"/>
                  </a:lnTo>
                  <a:lnTo>
                    <a:pt x="54" y="114"/>
                  </a:lnTo>
                  <a:lnTo>
                    <a:pt x="24" y="114"/>
                  </a:lnTo>
                  <a:lnTo>
                    <a:pt x="12" y="108"/>
                  </a:lnTo>
                  <a:lnTo>
                    <a:pt x="6" y="114"/>
                  </a:lnTo>
                  <a:lnTo>
                    <a:pt x="0" y="114"/>
                  </a:lnTo>
                  <a:lnTo>
                    <a:pt x="0" y="96"/>
                  </a:lnTo>
                  <a:lnTo>
                    <a:pt x="6" y="90"/>
                  </a:lnTo>
                  <a:lnTo>
                    <a:pt x="6" y="72"/>
                  </a:lnTo>
                  <a:lnTo>
                    <a:pt x="12" y="72"/>
                  </a:lnTo>
                  <a:lnTo>
                    <a:pt x="18" y="66"/>
                  </a:lnTo>
                  <a:lnTo>
                    <a:pt x="18" y="60"/>
                  </a:lnTo>
                  <a:lnTo>
                    <a:pt x="18" y="48"/>
                  </a:lnTo>
                  <a:lnTo>
                    <a:pt x="12" y="30"/>
                  </a:lnTo>
                  <a:lnTo>
                    <a:pt x="18" y="30"/>
                  </a:lnTo>
                  <a:lnTo>
                    <a:pt x="18" y="24"/>
                  </a:lnTo>
                  <a:lnTo>
                    <a:pt x="6" y="6"/>
                  </a:lnTo>
                  <a:lnTo>
                    <a:pt x="12" y="0"/>
                  </a:lnTo>
                  <a:lnTo>
                    <a:pt x="24" y="0"/>
                  </a:lnTo>
                  <a:lnTo>
                    <a:pt x="30" y="0"/>
                  </a:lnTo>
                  <a:lnTo>
                    <a:pt x="42" y="0"/>
                  </a:lnTo>
                  <a:lnTo>
                    <a:pt x="48" y="0"/>
                  </a:lnTo>
                  <a:lnTo>
                    <a:pt x="54" y="12"/>
                  </a:lnTo>
                  <a:lnTo>
                    <a:pt x="60" y="24"/>
                  </a:lnTo>
                  <a:lnTo>
                    <a:pt x="66" y="24"/>
                  </a:lnTo>
                  <a:lnTo>
                    <a:pt x="78" y="24"/>
                  </a:lnTo>
                  <a:lnTo>
                    <a:pt x="78" y="12"/>
                  </a:lnTo>
                  <a:lnTo>
                    <a:pt x="84" y="12"/>
                  </a:lnTo>
                  <a:lnTo>
                    <a:pt x="90" y="12"/>
                  </a:lnTo>
                  <a:lnTo>
                    <a:pt x="84" y="18"/>
                  </a:lnTo>
                  <a:lnTo>
                    <a:pt x="96" y="18"/>
                  </a:lnTo>
                  <a:lnTo>
                    <a:pt x="96" y="24"/>
                  </a:lnTo>
                  <a:lnTo>
                    <a:pt x="102" y="24"/>
                  </a:lnTo>
                  <a:lnTo>
                    <a:pt x="96" y="36"/>
                  </a:lnTo>
                  <a:lnTo>
                    <a:pt x="102" y="42"/>
                  </a:lnTo>
                  <a:lnTo>
                    <a:pt x="102" y="48"/>
                  </a:lnTo>
                  <a:lnTo>
                    <a:pt x="102" y="54"/>
                  </a:lnTo>
                  <a:lnTo>
                    <a:pt x="108" y="54"/>
                  </a:lnTo>
                  <a:lnTo>
                    <a:pt x="114" y="54"/>
                  </a:lnTo>
                  <a:lnTo>
                    <a:pt x="120" y="48"/>
                  </a:lnTo>
                  <a:lnTo>
                    <a:pt x="120" y="54"/>
                  </a:lnTo>
                  <a:lnTo>
                    <a:pt x="120" y="6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19" name="Freeform 695"/>
            <p:cNvSpPr>
              <a:spLocks/>
            </p:cNvSpPr>
            <p:nvPr/>
          </p:nvSpPr>
          <p:spPr bwMode="auto">
            <a:xfrm>
              <a:off x="1854" y="1080"/>
              <a:ext cx="6" cy="12"/>
            </a:xfrm>
            <a:custGeom>
              <a:avLst/>
              <a:gdLst/>
              <a:ahLst/>
              <a:cxnLst>
                <a:cxn ang="0">
                  <a:pos x="6" y="0"/>
                </a:cxn>
                <a:cxn ang="0">
                  <a:pos x="0" y="6"/>
                </a:cxn>
                <a:cxn ang="0">
                  <a:pos x="0" y="12"/>
                </a:cxn>
                <a:cxn ang="0">
                  <a:pos x="0" y="6"/>
                </a:cxn>
                <a:cxn ang="0">
                  <a:pos x="6" y="0"/>
                </a:cxn>
              </a:cxnLst>
              <a:rect l="0" t="0" r="r" b="b"/>
              <a:pathLst>
                <a:path w="6" h="12">
                  <a:moveTo>
                    <a:pt x="6" y="0"/>
                  </a:moveTo>
                  <a:lnTo>
                    <a:pt x="0" y="6"/>
                  </a:lnTo>
                  <a:lnTo>
                    <a:pt x="0" y="12"/>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18" name="Freeform 694"/>
            <p:cNvSpPr>
              <a:spLocks/>
            </p:cNvSpPr>
            <p:nvPr/>
          </p:nvSpPr>
          <p:spPr bwMode="auto">
            <a:xfrm>
              <a:off x="1848" y="1200"/>
              <a:ext cx="132" cy="120"/>
            </a:xfrm>
            <a:custGeom>
              <a:avLst/>
              <a:gdLst/>
              <a:ahLst/>
              <a:cxnLst>
                <a:cxn ang="0">
                  <a:pos x="114" y="6"/>
                </a:cxn>
                <a:cxn ang="0">
                  <a:pos x="120" y="6"/>
                </a:cxn>
                <a:cxn ang="0">
                  <a:pos x="126" y="6"/>
                </a:cxn>
                <a:cxn ang="0">
                  <a:pos x="132" y="12"/>
                </a:cxn>
                <a:cxn ang="0">
                  <a:pos x="126" y="12"/>
                </a:cxn>
                <a:cxn ang="0">
                  <a:pos x="120" y="12"/>
                </a:cxn>
                <a:cxn ang="0">
                  <a:pos x="114" y="18"/>
                </a:cxn>
                <a:cxn ang="0">
                  <a:pos x="114" y="12"/>
                </a:cxn>
                <a:cxn ang="0">
                  <a:pos x="90" y="12"/>
                </a:cxn>
                <a:cxn ang="0">
                  <a:pos x="90" y="48"/>
                </a:cxn>
                <a:cxn ang="0">
                  <a:pos x="84" y="48"/>
                </a:cxn>
                <a:cxn ang="0">
                  <a:pos x="84" y="78"/>
                </a:cxn>
                <a:cxn ang="0">
                  <a:pos x="84" y="114"/>
                </a:cxn>
                <a:cxn ang="0">
                  <a:pos x="78" y="114"/>
                </a:cxn>
                <a:cxn ang="0">
                  <a:pos x="72" y="120"/>
                </a:cxn>
                <a:cxn ang="0">
                  <a:pos x="66" y="120"/>
                </a:cxn>
                <a:cxn ang="0">
                  <a:pos x="54" y="114"/>
                </a:cxn>
                <a:cxn ang="0">
                  <a:pos x="54" y="108"/>
                </a:cxn>
                <a:cxn ang="0">
                  <a:pos x="48" y="114"/>
                </a:cxn>
                <a:cxn ang="0">
                  <a:pos x="42" y="108"/>
                </a:cxn>
                <a:cxn ang="0">
                  <a:pos x="36" y="102"/>
                </a:cxn>
                <a:cxn ang="0">
                  <a:pos x="30" y="84"/>
                </a:cxn>
                <a:cxn ang="0">
                  <a:pos x="30" y="78"/>
                </a:cxn>
                <a:cxn ang="0">
                  <a:pos x="30" y="72"/>
                </a:cxn>
                <a:cxn ang="0">
                  <a:pos x="30" y="54"/>
                </a:cxn>
                <a:cxn ang="0">
                  <a:pos x="18" y="42"/>
                </a:cxn>
                <a:cxn ang="0">
                  <a:pos x="12" y="24"/>
                </a:cxn>
                <a:cxn ang="0">
                  <a:pos x="6" y="18"/>
                </a:cxn>
                <a:cxn ang="0">
                  <a:pos x="0" y="12"/>
                </a:cxn>
                <a:cxn ang="0">
                  <a:pos x="0" y="6"/>
                </a:cxn>
                <a:cxn ang="0">
                  <a:pos x="6" y="6"/>
                </a:cxn>
                <a:cxn ang="0">
                  <a:pos x="12" y="0"/>
                </a:cxn>
                <a:cxn ang="0">
                  <a:pos x="24" y="6"/>
                </a:cxn>
                <a:cxn ang="0">
                  <a:pos x="54" y="6"/>
                </a:cxn>
                <a:cxn ang="0">
                  <a:pos x="66" y="6"/>
                </a:cxn>
                <a:cxn ang="0">
                  <a:pos x="78" y="12"/>
                </a:cxn>
                <a:cxn ang="0">
                  <a:pos x="84" y="12"/>
                </a:cxn>
                <a:cxn ang="0">
                  <a:pos x="90" y="12"/>
                </a:cxn>
                <a:cxn ang="0">
                  <a:pos x="96" y="12"/>
                </a:cxn>
                <a:cxn ang="0">
                  <a:pos x="114" y="6"/>
                </a:cxn>
              </a:cxnLst>
              <a:rect l="0" t="0" r="r" b="b"/>
              <a:pathLst>
                <a:path w="132" h="120">
                  <a:moveTo>
                    <a:pt x="114" y="6"/>
                  </a:moveTo>
                  <a:lnTo>
                    <a:pt x="120" y="6"/>
                  </a:lnTo>
                  <a:lnTo>
                    <a:pt x="126" y="6"/>
                  </a:lnTo>
                  <a:lnTo>
                    <a:pt x="132" y="12"/>
                  </a:lnTo>
                  <a:lnTo>
                    <a:pt x="126" y="12"/>
                  </a:lnTo>
                  <a:lnTo>
                    <a:pt x="120" y="12"/>
                  </a:lnTo>
                  <a:lnTo>
                    <a:pt x="114" y="18"/>
                  </a:lnTo>
                  <a:lnTo>
                    <a:pt x="114" y="12"/>
                  </a:lnTo>
                  <a:lnTo>
                    <a:pt x="90" y="12"/>
                  </a:lnTo>
                  <a:lnTo>
                    <a:pt x="90" y="48"/>
                  </a:lnTo>
                  <a:lnTo>
                    <a:pt x="84" y="48"/>
                  </a:lnTo>
                  <a:lnTo>
                    <a:pt x="84" y="78"/>
                  </a:lnTo>
                  <a:lnTo>
                    <a:pt x="84" y="114"/>
                  </a:lnTo>
                  <a:lnTo>
                    <a:pt x="78" y="114"/>
                  </a:lnTo>
                  <a:lnTo>
                    <a:pt x="72" y="120"/>
                  </a:lnTo>
                  <a:lnTo>
                    <a:pt x="66" y="120"/>
                  </a:lnTo>
                  <a:lnTo>
                    <a:pt x="54" y="114"/>
                  </a:lnTo>
                  <a:lnTo>
                    <a:pt x="54" y="108"/>
                  </a:lnTo>
                  <a:lnTo>
                    <a:pt x="48" y="114"/>
                  </a:lnTo>
                  <a:lnTo>
                    <a:pt x="42" y="108"/>
                  </a:lnTo>
                  <a:lnTo>
                    <a:pt x="36" y="102"/>
                  </a:lnTo>
                  <a:lnTo>
                    <a:pt x="30" y="84"/>
                  </a:lnTo>
                  <a:lnTo>
                    <a:pt x="30" y="78"/>
                  </a:lnTo>
                  <a:lnTo>
                    <a:pt x="30" y="72"/>
                  </a:lnTo>
                  <a:lnTo>
                    <a:pt x="30" y="54"/>
                  </a:lnTo>
                  <a:lnTo>
                    <a:pt x="18" y="42"/>
                  </a:lnTo>
                  <a:lnTo>
                    <a:pt x="12" y="24"/>
                  </a:lnTo>
                  <a:lnTo>
                    <a:pt x="6" y="18"/>
                  </a:lnTo>
                  <a:lnTo>
                    <a:pt x="0" y="12"/>
                  </a:lnTo>
                  <a:lnTo>
                    <a:pt x="0" y="6"/>
                  </a:lnTo>
                  <a:lnTo>
                    <a:pt x="6" y="6"/>
                  </a:lnTo>
                  <a:lnTo>
                    <a:pt x="12" y="0"/>
                  </a:lnTo>
                  <a:lnTo>
                    <a:pt x="24" y="6"/>
                  </a:lnTo>
                  <a:lnTo>
                    <a:pt x="54" y="6"/>
                  </a:lnTo>
                  <a:lnTo>
                    <a:pt x="66" y="6"/>
                  </a:lnTo>
                  <a:lnTo>
                    <a:pt x="78" y="12"/>
                  </a:lnTo>
                  <a:lnTo>
                    <a:pt x="84" y="12"/>
                  </a:lnTo>
                  <a:lnTo>
                    <a:pt x="90" y="12"/>
                  </a:lnTo>
                  <a:lnTo>
                    <a:pt x="96" y="12"/>
                  </a:lnTo>
                  <a:lnTo>
                    <a:pt x="114"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17" name="Freeform 693"/>
            <p:cNvSpPr>
              <a:spLocks/>
            </p:cNvSpPr>
            <p:nvPr/>
          </p:nvSpPr>
          <p:spPr bwMode="auto">
            <a:xfrm>
              <a:off x="1854" y="984"/>
              <a:ext cx="186" cy="186"/>
            </a:xfrm>
            <a:custGeom>
              <a:avLst/>
              <a:gdLst/>
              <a:ahLst/>
              <a:cxnLst>
                <a:cxn ang="0">
                  <a:pos x="156" y="12"/>
                </a:cxn>
                <a:cxn ang="0">
                  <a:pos x="162" y="12"/>
                </a:cxn>
                <a:cxn ang="0">
                  <a:pos x="174" y="12"/>
                </a:cxn>
                <a:cxn ang="0">
                  <a:pos x="180" y="18"/>
                </a:cxn>
                <a:cxn ang="0">
                  <a:pos x="186" y="30"/>
                </a:cxn>
                <a:cxn ang="0">
                  <a:pos x="168" y="54"/>
                </a:cxn>
                <a:cxn ang="0">
                  <a:pos x="162" y="72"/>
                </a:cxn>
                <a:cxn ang="0">
                  <a:pos x="168" y="84"/>
                </a:cxn>
                <a:cxn ang="0">
                  <a:pos x="168" y="96"/>
                </a:cxn>
                <a:cxn ang="0">
                  <a:pos x="168" y="108"/>
                </a:cxn>
                <a:cxn ang="0">
                  <a:pos x="168" y="120"/>
                </a:cxn>
                <a:cxn ang="0">
                  <a:pos x="180" y="126"/>
                </a:cxn>
                <a:cxn ang="0">
                  <a:pos x="174" y="132"/>
                </a:cxn>
                <a:cxn ang="0">
                  <a:pos x="162" y="138"/>
                </a:cxn>
                <a:cxn ang="0">
                  <a:pos x="162" y="150"/>
                </a:cxn>
                <a:cxn ang="0">
                  <a:pos x="162" y="150"/>
                </a:cxn>
                <a:cxn ang="0">
                  <a:pos x="156" y="156"/>
                </a:cxn>
                <a:cxn ang="0">
                  <a:pos x="156" y="168"/>
                </a:cxn>
                <a:cxn ang="0">
                  <a:pos x="162" y="174"/>
                </a:cxn>
                <a:cxn ang="0">
                  <a:pos x="168" y="168"/>
                </a:cxn>
                <a:cxn ang="0">
                  <a:pos x="168" y="180"/>
                </a:cxn>
                <a:cxn ang="0">
                  <a:pos x="162" y="174"/>
                </a:cxn>
                <a:cxn ang="0">
                  <a:pos x="156" y="174"/>
                </a:cxn>
                <a:cxn ang="0">
                  <a:pos x="150" y="168"/>
                </a:cxn>
                <a:cxn ang="0">
                  <a:pos x="144" y="162"/>
                </a:cxn>
                <a:cxn ang="0">
                  <a:pos x="138" y="168"/>
                </a:cxn>
                <a:cxn ang="0">
                  <a:pos x="126" y="168"/>
                </a:cxn>
                <a:cxn ang="0">
                  <a:pos x="120" y="162"/>
                </a:cxn>
                <a:cxn ang="0">
                  <a:pos x="114" y="156"/>
                </a:cxn>
                <a:cxn ang="0">
                  <a:pos x="102" y="162"/>
                </a:cxn>
                <a:cxn ang="0">
                  <a:pos x="96" y="156"/>
                </a:cxn>
                <a:cxn ang="0">
                  <a:pos x="90" y="144"/>
                </a:cxn>
                <a:cxn ang="0">
                  <a:pos x="90" y="132"/>
                </a:cxn>
                <a:cxn ang="0">
                  <a:pos x="78" y="126"/>
                </a:cxn>
                <a:cxn ang="0">
                  <a:pos x="78" y="120"/>
                </a:cxn>
                <a:cxn ang="0">
                  <a:pos x="72" y="132"/>
                </a:cxn>
                <a:cxn ang="0">
                  <a:pos x="54" y="132"/>
                </a:cxn>
                <a:cxn ang="0">
                  <a:pos x="42" y="108"/>
                </a:cxn>
                <a:cxn ang="0">
                  <a:pos x="24" y="108"/>
                </a:cxn>
                <a:cxn ang="0">
                  <a:pos x="6" y="108"/>
                </a:cxn>
                <a:cxn ang="0">
                  <a:pos x="0" y="108"/>
                </a:cxn>
                <a:cxn ang="0">
                  <a:pos x="6" y="96"/>
                </a:cxn>
                <a:cxn ang="0">
                  <a:pos x="12" y="96"/>
                </a:cxn>
                <a:cxn ang="0">
                  <a:pos x="18" y="102"/>
                </a:cxn>
                <a:cxn ang="0">
                  <a:pos x="30" y="90"/>
                </a:cxn>
                <a:cxn ang="0">
                  <a:pos x="36" y="84"/>
                </a:cxn>
                <a:cxn ang="0">
                  <a:pos x="42" y="72"/>
                </a:cxn>
                <a:cxn ang="0">
                  <a:pos x="54" y="60"/>
                </a:cxn>
                <a:cxn ang="0">
                  <a:pos x="54" y="42"/>
                </a:cxn>
                <a:cxn ang="0">
                  <a:pos x="60" y="18"/>
                </a:cxn>
                <a:cxn ang="0">
                  <a:pos x="72" y="0"/>
                </a:cxn>
                <a:cxn ang="0">
                  <a:pos x="96" y="12"/>
                </a:cxn>
                <a:cxn ang="0">
                  <a:pos x="102" y="6"/>
                </a:cxn>
                <a:cxn ang="0">
                  <a:pos x="120" y="0"/>
                </a:cxn>
                <a:cxn ang="0">
                  <a:pos x="126" y="6"/>
                </a:cxn>
                <a:cxn ang="0">
                  <a:pos x="138" y="6"/>
                </a:cxn>
                <a:cxn ang="0">
                  <a:pos x="150" y="6"/>
                </a:cxn>
              </a:cxnLst>
              <a:rect l="0" t="0" r="r" b="b"/>
              <a:pathLst>
                <a:path w="186" h="186">
                  <a:moveTo>
                    <a:pt x="150" y="6"/>
                  </a:moveTo>
                  <a:lnTo>
                    <a:pt x="156" y="12"/>
                  </a:lnTo>
                  <a:lnTo>
                    <a:pt x="162" y="6"/>
                  </a:lnTo>
                  <a:lnTo>
                    <a:pt x="162" y="12"/>
                  </a:lnTo>
                  <a:lnTo>
                    <a:pt x="168" y="6"/>
                  </a:lnTo>
                  <a:lnTo>
                    <a:pt x="174" y="12"/>
                  </a:lnTo>
                  <a:lnTo>
                    <a:pt x="180" y="12"/>
                  </a:lnTo>
                  <a:lnTo>
                    <a:pt x="180" y="18"/>
                  </a:lnTo>
                  <a:lnTo>
                    <a:pt x="180" y="30"/>
                  </a:lnTo>
                  <a:lnTo>
                    <a:pt x="186" y="30"/>
                  </a:lnTo>
                  <a:lnTo>
                    <a:pt x="174" y="42"/>
                  </a:lnTo>
                  <a:lnTo>
                    <a:pt x="168" y="54"/>
                  </a:lnTo>
                  <a:lnTo>
                    <a:pt x="168" y="66"/>
                  </a:lnTo>
                  <a:lnTo>
                    <a:pt x="162" y="72"/>
                  </a:lnTo>
                  <a:lnTo>
                    <a:pt x="162" y="78"/>
                  </a:lnTo>
                  <a:lnTo>
                    <a:pt x="168" y="84"/>
                  </a:lnTo>
                  <a:lnTo>
                    <a:pt x="168" y="90"/>
                  </a:lnTo>
                  <a:lnTo>
                    <a:pt x="168" y="96"/>
                  </a:lnTo>
                  <a:lnTo>
                    <a:pt x="168" y="102"/>
                  </a:lnTo>
                  <a:lnTo>
                    <a:pt x="168" y="108"/>
                  </a:lnTo>
                  <a:lnTo>
                    <a:pt x="168" y="114"/>
                  </a:lnTo>
                  <a:lnTo>
                    <a:pt x="168" y="120"/>
                  </a:lnTo>
                  <a:lnTo>
                    <a:pt x="174" y="120"/>
                  </a:lnTo>
                  <a:lnTo>
                    <a:pt x="180" y="126"/>
                  </a:lnTo>
                  <a:lnTo>
                    <a:pt x="180" y="132"/>
                  </a:lnTo>
                  <a:lnTo>
                    <a:pt x="174" y="132"/>
                  </a:lnTo>
                  <a:lnTo>
                    <a:pt x="162" y="132"/>
                  </a:lnTo>
                  <a:lnTo>
                    <a:pt x="162" y="138"/>
                  </a:lnTo>
                  <a:lnTo>
                    <a:pt x="156" y="144"/>
                  </a:lnTo>
                  <a:lnTo>
                    <a:pt x="162" y="150"/>
                  </a:lnTo>
                  <a:lnTo>
                    <a:pt x="156" y="150"/>
                  </a:lnTo>
                  <a:lnTo>
                    <a:pt x="162" y="150"/>
                  </a:lnTo>
                  <a:lnTo>
                    <a:pt x="162" y="156"/>
                  </a:lnTo>
                  <a:lnTo>
                    <a:pt x="156" y="156"/>
                  </a:lnTo>
                  <a:lnTo>
                    <a:pt x="156" y="162"/>
                  </a:lnTo>
                  <a:lnTo>
                    <a:pt x="156" y="168"/>
                  </a:lnTo>
                  <a:lnTo>
                    <a:pt x="162" y="168"/>
                  </a:lnTo>
                  <a:lnTo>
                    <a:pt x="162" y="174"/>
                  </a:lnTo>
                  <a:lnTo>
                    <a:pt x="168" y="174"/>
                  </a:lnTo>
                  <a:lnTo>
                    <a:pt x="168" y="168"/>
                  </a:lnTo>
                  <a:lnTo>
                    <a:pt x="168" y="186"/>
                  </a:lnTo>
                  <a:lnTo>
                    <a:pt x="168" y="180"/>
                  </a:lnTo>
                  <a:lnTo>
                    <a:pt x="162" y="180"/>
                  </a:lnTo>
                  <a:lnTo>
                    <a:pt x="162" y="174"/>
                  </a:lnTo>
                  <a:lnTo>
                    <a:pt x="156" y="180"/>
                  </a:lnTo>
                  <a:lnTo>
                    <a:pt x="156" y="174"/>
                  </a:lnTo>
                  <a:lnTo>
                    <a:pt x="150" y="174"/>
                  </a:lnTo>
                  <a:lnTo>
                    <a:pt x="150" y="168"/>
                  </a:lnTo>
                  <a:lnTo>
                    <a:pt x="144" y="168"/>
                  </a:lnTo>
                  <a:lnTo>
                    <a:pt x="144" y="162"/>
                  </a:lnTo>
                  <a:lnTo>
                    <a:pt x="144" y="168"/>
                  </a:lnTo>
                  <a:lnTo>
                    <a:pt x="138" y="168"/>
                  </a:lnTo>
                  <a:lnTo>
                    <a:pt x="132" y="168"/>
                  </a:lnTo>
                  <a:lnTo>
                    <a:pt x="126" y="168"/>
                  </a:lnTo>
                  <a:lnTo>
                    <a:pt x="126" y="162"/>
                  </a:lnTo>
                  <a:lnTo>
                    <a:pt x="120" y="162"/>
                  </a:lnTo>
                  <a:lnTo>
                    <a:pt x="114" y="162"/>
                  </a:lnTo>
                  <a:lnTo>
                    <a:pt x="114" y="156"/>
                  </a:lnTo>
                  <a:lnTo>
                    <a:pt x="108" y="162"/>
                  </a:lnTo>
                  <a:lnTo>
                    <a:pt x="102" y="162"/>
                  </a:lnTo>
                  <a:lnTo>
                    <a:pt x="96" y="162"/>
                  </a:lnTo>
                  <a:lnTo>
                    <a:pt x="96" y="156"/>
                  </a:lnTo>
                  <a:lnTo>
                    <a:pt x="96" y="150"/>
                  </a:lnTo>
                  <a:lnTo>
                    <a:pt x="90" y="144"/>
                  </a:lnTo>
                  <a:lnTo>
                    <a:pt x="96" y="132"/>
                  </a:lnTo>
                  <a:lnTo>
                    <a:pt x="90" y="132"/>
                  </a:lnTo>
                  <a:lnTo>
                    <a:pt x="90" y="126"/>
                  </a:lnTo>
                  <a:lnTo>
                    <a:pt x="78" y="126"/>
                  </a:lnTo>
                  <a:lnTo>
                    <a:pt x="84" y="120"/>
                  </a:lnTo>
                  <a:lnTo>
                    <a:pt x="78" y="120"/>
                  </a:lnTo>
                  <a:lnTo>
                    <a:pt x="72" y="120"/>
                  </a:lnTo>
                  <a:lnTo>
                    <a:pt x="72" y="132"/>
                  </a:lnTo>
                  <a:lnTo>
                    <a:pt x="60" y="132"/>
                  </a:lnTo>
                  <a:lnTo>
                    <a:pt x="54" y="132"/>
                  </a:lnTo>
                  <a:lnTo>
                    <a:pt x="48" y="120"/>
                  </a:lnTo>
                  <a:lnTo>
                    <a:pt x="42" y="108"/>
                  </a:lnTo>
                  <a:lnTo>
                    <a:pt x="36" y="108"/>
                  </a:lnTo>
                  <a:lnTo>
                    <a:pt x="24" y="108"/>
                  </a:lnTo>
                  <a:lnTo>
                    <a:pt x="18" y="108"/>
                  </a:lnTo>
                  <a:lnTo>
                    <a:pt x="6" y="108"/>
                  </a:lnTo>
                  <a:lnTo>
                    <a:pt x="0" y="114"/>
                  </a:lnTo>
                  <a:lnTo>
                    <a:pt x="0" y="108"/>
                  </a:lnTo>
                  <a:lnTo>
                    <a:pt x="0" y="102"/>
                  </a:lnTo>
                  <a:lnTo>
                    <a:pt x="6" y="96"/>
                  </a:lnTo>
                  <a:lnTo>
                    <a:pt x="12" y="102"/>
                  </a:lnTo>
                  <a:lnTo>
                    <a:pt x="12" y="96"/>
                  </a:lnTo>
                  <a:lnTo>
                    <a:pt x="18" y="96"/>
                  </a:lnTo>
                  <a:lnTo>
                    <a:pt x="18" y="102"/>
                  </a:lnTo>
                  <a:lnTo>
                    <a:pt x="24" y="96"/>
                  </a:lnTo>
                  <a:lnTo>
                    <a:pt x="30" y="90"/>
                  </a:lnTo>
                  <a:lnTo>
                    <a:pt x="36" y="90"/>
                  </a:lnTo>
                  <a:lnTo>
                    <a:pt x="36" y="84"/>
                  </a:lnTo>
                  <a:lnTo>
                    <a:pt x="36" y="72"/>
                  </a:lnTo>
                  <a:lnTo>
                    <a:pt x="42" y="72"/>
                  </a:lnTo>
                  <a:lnTo>
                    <a:pt x="42" y="66"/>
                  </a:lnTo>
                  <a:lnTo>
                    <a:pt x="54" y="60"/>
                  </a:lnTo>
                  <a:lnTo>
                    <a:pt x="54" y="48"/>
                  </a:lnTo>
                  <a:lnTo>
                    <a:pt x="54" y="42"/>
                  </a:lnTo>
                  <a:lnTo>
                    <a:pt x="54" y="30"/>
                  </a:lnTo>
                  <a:lnTo>
                    <a:pt x="60" y="18"/>
                  </a:lnTo>
                  <a:lnTo>
                    <a:pt x="60" y="12"/>
                  </a:lnTo>
                  <a:lnTo>
                    <a:pt x="72" y="0"/>
                  </a:lnTo>
                  <a:lnTo>
                    <a:pt x="84" y="12"/>
                  </a:lnTo>
                  <a:lnTo>
                    <a:pt x="96" y="12"/>
                  </a:lnTo>
                  <a:lnTo>
                    <a:pt x="102" y="12"/>
                  </a:lnTo>
                  <a:lnTo>
                    <a:pt x="102" y="6"/>
                  </a:lnTo>
                  <a:lnTo>
                    <a:pt x="108" y="6"/>
                  </a:lnTo>
                  <a:lnTo>
                    <a:pt x="120" y="0"/>
                  </a:lnTo>
                  <a:lnTo>
                    <a:pt x="120" y="6"/>
                  </a:lnTo>
                  <a:lnTo>
                    <a:pt x="126" y="6"/>
                  </a:lnTo>
                  <a:lnTo>
                    <a:pt x="132" y="0"/>
                  </a:lnTo>
                  <a:lnTo>
                    <a:pt x="138" y="6"/>
                  </a:lnTo>
                  <a:lnTo>
                    <a:pt x="144" y="0"/>
                  </a:lnTo>
                  <a:lnTo>
                    <a:pt x="15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16" name="Freeform 692"/>
            <p:cNvSpPr>
              <a:spLocks/>
            </p:cNvSpPr>
            <p:nvPr/>
          </p:nvSpPr>
          <p:spPr bwMode="auto">
            <a:xfrm>
              <a:off x="2088" y="864"/>
              <a:ext cx="66" cy="54"/>
            </a:xfrm>
            <a:custGeom>
              <a:avLst/>
              <a:gdLst/>
              <a:ahLst/>
              <a:cxnLst>
                <a:cxn ang="0">
                  <a:pos x="0" y="36"/>
                </a:cxn>
                <a:cxn ang="0">
                  <a:pos x="0" y="24"/>
                </a:cxn>
                <a:cxn ang="0">
                  <a:pos x="6" y="12"/>
                </a:cxn>
                <a:cxn ang="0">
                  <a:pos x="6" y="6"/>
                </a:cxn>
                <a:cxn ang="0">
                  <a:pos x="12" y="6"/>
                </a:cxn>
                <a:cxn ang="0">
                  <a:pos x="18" y="0"/>
                </a:cxn>
                <a:cxn ang="0">
                  <a:pos x="24" y="0"/>
                </a:cxn>
                <a:cxn ang="0">
                  <a:pos x="30" y="24"/>
                </a:cxn>
                <a:cxn ang="0">
                  <a:pos x="36" y="24"/>
                </a:cxn>
                <a:cxn ang="0">
                  <a:pos x="42" y="24"/>
                </a:cxn>
                <a:cxn ang="0">
                  <a:pos x="42" y="30"/>
                </a:cxn>
                <a:cxn ang="0">
                  <a:pos x="48" y="30"/>
                </a:cxn>
                <a:cxn ang="0">
                  <a:pos x="54" y="36"/>
                </a:cxn>
                <a:cxn ang="0">
                  <a:pos x="54" y="42"/>
                </a:cxn>
                <a:cxn ang="0">
                  <a:pos x="60" y="42"/>
                </a:cxn>
                <a:cxn ang="0">
                  <a:pos x="60" y="48"/>
                </a:cxn>
                <a:cxn ang="0">
                  <a:pos x="66" y="48"/>
                </a:cxn>
                <a:cxn ang="0">
                  <a:pos x="60" y="54"/>
                </a:cxn>
                <a:cxn ang="0">
                  <a:pos x="60" y="48"/>
                </a:cxn>
                <a:cxn ang="0">
                  <a:pos x="42" y="36"/>
                </a:cxn>
                <a:cxn ang="0">
                  <a:pos x="36" y="30"/>
                </a:cxn>
                <a:cxn ang="0">
                  <a:pos x="30" y="30"/>
                </a:cxn>
                <a:cxn ang="0">
                  <a:pos x="24" y="30"/>
                </a:cxn>
                <a:cxn ang="0">
                  <a:pos x="18" y="30"/>
                </a:cxn>
                <a:cxn ang="0">
                  <a:pos x="12" y="36"/>
                </a:cxn>
                <a:cxn ang="0">
                  <a:pos x="12" y="30"/>
                </a:cxn>
                <a:cxn ang="0">
                  <a:pos x="6" y="36"/>
                </a:cxn>
                <a:cxn ang="0">
                  <a:pos x="0" y="36"/>
                </a:cxn>
              </a:cxnLst>
              <a:rect l="0" t="0" r="r" b="b"/>
              <a:pathLst>
                <a:path w="66" h="54">
                  <a:moveTo>
                    <a:pt x="0" y="36"/>
                  </a:moveTo>
                  <a:lnTo>
                    <a:pt x="0" y="24"/>
                  </a:lnTo>
                  <a:lnTo>
                    <a:pt x="6" y="12"/>
                  </a:lnTo>
                  <a:lnTo>
                    <a:pt x="6" y="6"/>
                  </a:lnTo>
                  <a:lnTo>
                    <a:pt x="12" y="6"/>
                  </a:lnTo>
                  <a:lnTo>
                    <a:pt x="18" y="0"/>
                  </a:lnTo>
                  <a:lnTo>
                    <a:pt x="24" y="0"/>
                  </a:lnTo>
                  <a:lnTo>
                    <a:pt x="30" y="24"/>
                  </a:lnTo>
                  <a:lnTo>
                    <a:pt x="36" y="24"/>
                  </a:lnTo>
                  <a:lnTo>
                    <a:pt x="42" y="24"/>
                  </a:lnTo>
                  <a:lnTo>
                    <a:pt x="42" y="30"/>
                  </a:lnTo>
                  <a:lnTo>
                    <a:pt x="48" y="30"/>
                  </a:lnTo>
                  <a:lnTo>
                    <a:pt x="54" y="36"/>
                  </a:lnTo>
                  <a:lnTo>
                    <a:pt x="54" y="42"/>
                  </a:lnTo>
                  <a:lnTo>
                    <a:pt x="60" y="42"/>
                  </a:lnTo>
                  <a:lnTo>
                    <a:pt x="60" y="48"/>
                  </a:lnTo>
                  <a:lnTo>
                    <a:pt x="66" y="48"/>
                  </a:lnTo>
                  <a:lnTo>
                    <a:pt x="60" y="54"/>
                  </a:lnTo>
                  <a:lnTo>
                    <a:pt x="60" y="48"/>
                  </a:lnTo>
                  <a:lnTo>
                    <a:pt x="42" y="36"/>
                  </a:lnTo>
                  <a:lnTo>
                    <a:pt x="36" y="30"/>
                  </a:lnTo>
                  <a:lnTo>
                    <a:pt x="30" y="30"/>
                  </a:lnTo>
                  <a:lnTo>
                    <a:pt x="24" y="30"/>
                  </a:lnTo>
                  <a:lnTo>
                    <a:pt x="18" y="30"/>
                  </a:lnTo>
                  <a:lnTo>
                    <a:pt x="12" y="36"/>
                  </a:lnTo>
                  <a:lnTo>
                    <a:pt x="12" y="30"/>
                  </a:lnTo>
                  <a:lnTo>
                    <a:pt x="6" y="36"/>
                  </a:lnTo>
                  <a:lnTo>
                    <a:pt x="0" y="3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15" name="Freeform 691"/>
            <p:cNvSpPr>
              <a:spLocks/>
            </p:cNvSpPr>
            <p:nvPr/>
          </p:nvSpPr>
          <p:spPr bwMode="auto">
            <a:xfrm>
              <a:off x="1488" y="870"/>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14" name="Freeform 690"/>
            <p:cNvSpPr>
              <a:spLocks/>
            </p:cNvSpPr>
            <p:nvPr/>
          </p:nvSpPr>
          <p:spPr bwMode="auto">
            <a:xfrm>
              <a:off x="1512" y="876"/>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13" name="Freeform 689"/>
            <p:cNvSpPr>
              <a:spLocks/>
            </p:cNvSpPr>
            <p:nvPr/>
          </p:nvSpPr>
          <p:spPr bwMode="auto">
            <a:xfrm>
              <a:off x="1494" y="888"/>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12" name="Freeform 688"/>
            <p:cNvSpPr>
              <a:spLocks/>
            </p:cNvSpPr>
            <p:nvPr/>
          </p:nvSpPr>
          <p:spPr bwMode="auto">
            <a:xfrm>
              <a:off x="1932" y="1212"/>
              <a:ext cx="90" cy="84"/>
            </a:xfrm>
            <a:custGeom>
              <a:avLst/>
              <a:gdLst/>
              <a:ahLst/>
              <a:cxnLst>
                <a:cxn ang="0">
                  <a:pos x="48" y="0"/>
                </a:cxn>
                <a:cxn ang="0">
                  <a:pos x="60" y="12"/>
                </a:cxn>
                <a:cxn ang="0">
                  <a:pos x="66" y="18"/>
                </a:cxn>
                <a:cxn ang="0">
                  <a:pos x="66" y="24"/>
                </a:cxn>
                <a:cxn ang="0">
                  <a:pos x="72" y="24"/>
                </a:cxn>
                <a:cxn ang="0">
                  <a:pos x="72" y="30"/>
                </a:cxn>
                <a:cxn ang="0">
                  <a:pos x="78" y="36"/>
                </a:cxn>
                <a:cxn ang="0">
                  <a:pos x="84" y="36"/>
                </a:cxn>
                <a:cxn ang="0">
                  <a:pos x="90" y="36"/>
                </a:cxn>
                <a:cxn ang="0">
                  <a:pos x="90" y="42"/>
                </a:cxn>
                <a:cxn ang="0">
                  <a:pos x="84" y="42"/>
                </a:cxn>
                <a:cxn ang="0">
                  <a:pos x="78" y="42"/>
                </a:cxn>
                <a:cxn ang="0">
                  <a:pos x="72" y="48"/>
                </a:cxn>
                <a:cxn ang="0">
                  <a:pos x="72" y="54"/>
                </a:cxn>
                <a:cxn ang="0">
                  <a:pos x="66" y="54"/>
                </a:cxn>
                <a:cxn ang="0">
                  <a:pos x="66" y="60"/>
                </a:cxn>
                <a:cxn ang="0">
                  <a:pos x="60" y="60"/>
                </a:cxn>
                <a:cxn ang="0">
                  <a:pos x="60" y="66"/>
                </a:cxn>
                <a:cxn ang="0">
                  <a:pos x="54" y="66"/>
                </a:cxn>
                <a:cxn ang="0">
                  <a:pos x="54" y="72"/>
                </a:cxn>
                <a:cxn ang="0">
                  <a:pos x="42" y="78"/>
                </a:cxn>
                <a:cxn ang="0">
                  <a:pos x="36" y="72"/>
                </a:cxn>
                <a:cxn ang="0">
                  <a:pos x="30" y="72"/>
                </a:cxn>
                <a:cxn ang="0">
                  <a:pos x="24" y="72"/>
                </a:cxn>
                <a:cxn ang="0">
                  <a:pos x="24" y="78"/>
                </a:cxn>
                <a:cxn ang="0">
                  <a:pos x="18" y="78"/>
                </a:cxn>
                <a:cxn ang="0">
                  <a:pos x="12" y="84"/>
                </a:cxn>
                <a:cxn ang="0">
                  <a:pos x="6" y="84"/>
                </a:cxn>
                <a:cxn ang="0">
                  <a:pos x="6" y="78"/>
                </a:cxn>
                <a:cxn ang="0">
                  <a:pos x="6" y="72"/>
                </a:cxn>
                <a:cxn ang="0">
                  <a:pos x="0" y="66"/>
                </a:cxn>
                <a:cxn ang="0">
                  <a:pos x="0" y="36"/>
                </a:cxn>
                <a:cxn ang="0">
                  <a:pos x="6" y="36"/>
                </a:cxn>
                <a:cxn ang="0">
                  <a:pos x="6" y="0"/>
                </a:cxn>
                <a:cxn ang="0">
                  <a:pos x="30" y="0"/>
                </a:cxn>
                <a:cxn ang="0">
                  <a:pos x="30" y="6"/>
                </a:cxn>
                <a:cxn ang="0">
                  <a:pos x="36" y="0"/>
                </a:cxn>
                <a:cxn ang="0">
                  <a:pos x="42" y="0"/>
                </a:cxn>
                <a:cxn ang="0">
                  <a:pos x="48" y="0"/>
                </a:cxn>
              </a:cxnLst>
              <a:rect l="0" t="0" r="r" b="b"/>
              <a:pathLst>
                <a:path w="90" h="84">
                  <a:moveTo>
                    <a:pt x="48" y="0"/>
                  </a:moveTo>
                  <a:lnTo>
                    <a:pt x="60" y="12"/>
                  </a:lnTo>
                  <a:lnTo>
                    <a:pt x="66" y="18"/>
                  </a:lnTo>
                  <a:lnTo>
                    <a:pt x="66" y="24"/>
                  </a:lnTo>
                  <a:lnTo>
                    <a:pt x="72" y="24"/>
                  </a:lnTo>
                  <a:lnTo>
                    <a:pt x="72" y="30"/>
                  </a:lnTo>
                  <a:lnTo>
                    <a:pt x="78" y="36"/>
                  </a:lnTo>
                  <a:lnTo>
                    <a:pt x="84" y="36"/>
                  </a:lnTo>
                  <a:lnTo>
                    <a:pt x="90" y="36"/>
                  </a:lnTo>
                  <a:lnTo>
                    <a:pt x="90" y="42"/>
                  </a:lnTo>
                  <a:lnTo>
                    <a:pt x="84" y="42"/>
                  </a:lnTo>
                  <a:lnTo>
                    <a:pt x="78" y="42"/>
                  </a:lnTo>
                  <a:lnTo>
                    <a:pt x="72" y="48"/>
                  </a:lnTo>
                  <a:lnTo>
                    <a:pt x="72" y="54"/>
                  </a:lnTo>
                  <a:lnTo>
                    <a:pt x="66" y="54"/>
                  </a:lnTo>
                  <a:lnTo>
                    <a:pt x="66" y="60"/>
                  </a:lnTo>
                  <a:lnTo>
                    <a:pt x="60" y="60"/>
                  </a:lnTo>
                  <a:lnTo>
                    <a:pt x="60" y="66"/>
                  </a:lnTo>
                  <a:lnTo>
                    <a:pt x="54" y="66"/>
                  </a:lnTo>
                  <a:lnTo>
                    <a:pt x="54" y="72"/>
                  </a:lnTo>
                  <a:lnTo>
                    <a:pt x="42" y="78"/>
                  </a:lnTo>
                  <a:lnTo>
                    <a:pt x="36" y="72"/>
                  </a:lnTo>
                  <a:lnTo>
                    <a:pt x="30" y="72"/>
                  </a:lnTo>
                  <a:lnTo>
                    <a:pt x="24" y="72"/>
                  </a:lnTo>
                  <a:lnTo>
                    <a:pt x="24" y="78"/>
                  </a:lnTo>
                  <a:lnTo>
                    <a:pt x="18" y="78"/>
                  </a:lnTo>
                  <a:lnTo>
                    <a:pt x="12" y="84"/>
                  </a:lnTo>
                  <a:lnTo>
                    <a:pt x="6" y="84"/>
                  </a:lnTo>
                  <a:lnTo>
                    <a:pt x="6" y="78"/>
                  </a:lnTo>
                  <a:lnTo>
                    <a:pt x="6" y="72"/>
                  </a:lnTo>
                  <a:lnTo>
                    <a:pt x="0" y="66"/>
                  </a:lnTo>
                  <a:lnTo>
                    <a:pt x="0" y="36"/>
                  </a:lnTo>
                  <a:lnTo>
                    <a:pt x="6" y="36"/>
                  </a:lnTo>
                  <a:lnTo>
                    <a:pt x="6" y="0"/>
                  </a:lnTo>
                  <a:lnTo>
                    <a:pt x="30" y="0"/>
                  </a:lnTo>
                  <a:lnTo>
                    <a:pt x="30" y="6"/>
                  </a:lnTo>
                  <a:lnTo>
                    <a:pt x="36" y="0"/>
                  </a:lnTo>
                  <a:lnTo>
                    <a:pt x="42" y="0"/>
                  </a:lnTo>
                  <a:lnTo>
                    <a:pt x="4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11" name="Freeform 687"/>
            <p:cNvSpPr>
              <a:spLocks/>
            </p:cNvSpPr>
            <p:nvPr/>
          </p:nvSpPr>
          <p:spPr bwMode="auto">
            <a:xfrm>
              <a:off x="1806" y="672"/>
              <a:ext cx="42" cy="72"/>
            </a:xfrm>
            <a:custGeom>
              <a:avLst/>
              <a:gdLst/>
              <a:ahLst/>
              <a:cxnLst>
                <a:cxn ang="0">
                  <a:pos x="30" y="54"/>
                </a:cxn>
                <a:cxn ang="0">
                  <a:pos x="24" y="60"/>
                </a:cxn>
                <a:cxn ang="0">
                  <a:pos x="30" y="66"/>
                </a:cxn>
                <a:cxn ang="0">
                  <a:pos x="24" y="72"/>
                </a:cxn>
                <a:cxn ang="0">
                  <a:pos x="18" y="54"/>
                </a:cxn>
                <a:cxn ang="0">
                  <a:pos x="12" y="48"/>
                </a:cxn>
                <a:cxn ang="0">
                  <a:pos x="6" y="42"/>
                </a:cxn>
                <a:cxn ang="0">
                  <a:pos x="6" y="36"/>
                </a:cxn>
                <a:cxn ang="0">
                  <a:pos x="0" y="30"/>
                </a:cxn>
                <a:cxn ang="0">
                  <a:pos x="6" y="30"/>
                </a:cxn>
                <a:cxn ang="0">
                  <a:pos x="12" y="24"/>
                </a:cxn>
                <a:cxn ang="0">
                  <a:pos x="12" y="18"/>
                </a:cxn>
                <a:cxn ang="0">
                  <a:pos x="6" y="18"/>
                </a:cxn>
                <a:cxn ang="0">
                  <a:pos x="12" y="12"/>
                </a:cxn>
                <a:cxn ang="0">
                  <a:pos x="6" y="6"/>
                </a:cxn>
                <a:cxn ang="0">
                  <a:pos x="12" y="6"/>
                </a:cxn>
                <a:cxn ang="0">
                  <a:pos x="24" y="0"/>
                </a:cxn>
                <a:cxn ang="0">
                  <a:pos x="30" y="0"/>
                </a:cxn>
                <a:cxn ang="0">
                  <a:pos x="30" y="6"/>
                </a:cxn>
                <a:cxn ang="0">
                  <a:pos x="36" y="6"/>
                </a:cxn>
                <a:cxn ang="0">
                  <a:pos x="30" y="12"/>
                </a:cxn>
                <a:cxn ang="0">
                  <a:pos x="36" y="18"/>
                </a:cxn>
                <a:cxn ang="0">
                  <a:pos x="36" y="24"/>
                </a:cxn>
                <a:cxn ang="0">
                  <a:pos x="30" y="30"/>
                </a:cxn>
                <a:cxn ang="0">
                  <a:pos x="24" y="30"/>
                </a:cxn>
                <a:cxn ang="0">
                  <a:pos x="30" y="36"/>
                </a:cxn>
                <a:cxn ang="0">
                  <a:pos x="36" y="36"/>
                </a:cxn>
                <a:cxn ang="0">
                  <a:pos x="36" y="42"/>
                </a:cxn>
                <a:cxn ang="0">
                  <a:pos x="42" y="42"/>
                </a:cxn>
                <a:cxn ang="0">
                  <a:pos x="42" y="48"/>
                </a:cxn>
                <a:cxn ang="0">
                  <a:pos x="30" y="54"/>
                </a:cxn>
              </a:cxnLst>
              <a:rect l="0" t="0" r="r" b="b"/>
              <a:pathLst>
                <a:path w="42" h="72">
                  <a:moveTo>
                    <a:pt x="30" y="54"/>
                  </a:moveTo>
                  <a:lnTo>
                    <a:pt x="24" y="60"/>
                  </a:lnTo>
                  <a:lnTo>
                    <a:pt x="30" y="66"/>
                  </a:lnTo>
                  <a:lnTo>
                    <a:pt x="24" y="72"/>
                  </a:lnTo>
                  <a:lnTo>
                    <a:pt x="18" y="54"/>
                  </a:lnTo>
                  <a:lnTo>
                    <a:pt x="12" y="48"/>
                  </a:lnTo>
                  <a:lnTo>
                    <a:pt x="6" y="42"/>
                  </a:lnTo>
                  <a:lnTo>
                    <a:pt x="6" y="36"/>
                  </a:lnTo>
                  <a:lnTo>
                    <a:pt x="0" y="30"/>
                  </a:lnTo>
                  <a:lnTo>
                    <a:pt x="6" y="30"/>
                  </a:lnTo>
                  <a:lnTo>
                    <a:pt x="12" y="24"/>
                  </a:lnTo>
                  <a:lnTo>
                    <a:pt x="12" y="18"/>
                  </a:lnTo>
                  <a:lnTo>
                    <a:pt x="6" y="18"/>
                  </a:lnTo>
                  <a:lnTo>
                    <a:pt x="12" y="12"/>
                  </a:lnTo>
                  <a:lnTo>
                    <a:pt x="6" y="6"/>
                  </a:lnTo>
                  <a:lnTo>
                    <a:pt x="12" y="6"/>
                  </a:lnTo>
                  <a:lnTo>
                    <a:pt x="24" y="0"/>
                  </a:lnTo>
                  <a:lnTo>
                    <a:pt x="30" y="0"/>
                  </a:lnTo>
                  <a:lnTo>
                    <a:pt x="30" y="6"/>
                  </a:lnTo>
                  <a:lnTo>
                    <a:pt x="36" y="6"/>
                  </a:lnTo>
                  <a:lnTo>
                    <a:pt x="30" y="12"/>
                  </a:lnTo>
                  <a:lnTo>
                    <a:pt x="36" y="18"/>
                  </a:lnTo>
                  <a:lnTo>
                    <a:pt x="36" y="24"/>
                  </a:lnTo>
                  <a:lnTo>
                    <a:pt x="30" y="30"/>
                  </a:lnTo>
                  <a:lnTo>
                    <a:pt x="24" y="30"/>
                  </a:lnTo>
                  <a:lnTo>
                    <a:pt x="30" y="36"/>
                  </a:lnTo>
                  <a:lnTo>
                    <a:pt x="36" y="36"/>
                  </a:lnTo>
                  <a:lnTo>
                    <a:pt x="36" y="42"/>
                  </a:lnTo>
                  <a:lnTo>
                    <a:pt x="42" y="42"/>
                  </a:lnTo>
                  <a:lnTo>
                    <a:pt x="42" y="48"/>
                  </a:lnTo>
                  <a:lnTo>
                    <a:pt x="30" y="5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10" name="Freeform 686"/>
            <p:cNvSpPr>
              <a:spLocks/>
            </p:cNvSpPr>
            <p:nvPr/>
          </p:nvSpPr>
          <p:spPr bwMode="auto">
            <a:xfrm>
              <a:off x="1836" y="70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09" name="Freeform 685"/>
            <p:cNvSpPr>
              <a:spLocks/>
            </p:cNvSpPr>
            <p:nvPr/>
          </p:nvSpPr>
          <p:spPr bwMode="auto">
            <a:xfrm>
              <a:off x="2028" y="1140"/>
              <a:ext cx="102" cy="156"/>
            </a:xfrm>
            <a:custGeom>
              <a:avLst/>
              <a:gdLst/>
              <a:ahLst/>
              <a:cxnLst>
                <a:cxn ang="0">
                  <a:pos x="54" y="6"/>
                </a:cxn>
                <a:cxn ang="0">
                  <a:pos x="66" y="6"/>
                </a:cxn>
                <a:cxn ang="0">
                  <a:pos x="78" y="6"/>
                </a:cxn>
                <a:cxn ang="0">
                  <a:pos x="90" y="6"/>
                </a:cxn>
                <a:cxn ang="0">
                  <a:pos x="102" y="6"/>
                </a:cxn>
                <a:cxn ang="0">
                  <a:pos x="102" y="18"/>
                </a:cxn>
                <a:cxn ang="0">
                  <a:pos x="102" y="30"/>
                </a:cxn>
                <a:cxn ang="0">
                  <a:pos x="102" y="42"/>
                </a:cxn>
                <a:cxn ang="0">
                  <a:pos x="96" y="54"/>
                </a:cxn>
                <a:cxn ang="0">
                  <a:pos x="78" y="66"/>
                </a:cxn>
                <a:cxn ang="0">
                  <a:pos x="60" y="78"/>
                </a:cxn>
                <a:cxn ang="0">
                  <a:pos x="48" y="90"/>
                </a:cxn>
                <a:cxn ang="0">
                  <a:pos x="48" y="96"/>
                </a:cxn>
                <a:cxn ang="0">
                  <a:pos x="54" y="114"/>
                </a:cxn>
                <a:cxn ang="0">
                  <a:pos x="48" y="126"/>
                </a:cxn>
                <a:cxn ang="0">
                  <a:pos x="54" y="126"/>
                </a:cxn>
                <a:cxn ang="0">
                  <a:pos x="48" y="138"/>
                </a:cxn>
                <a:cxn ang="0">
                  <a:pos x="24" y="150"/>
                </a:cxn>
                <a:cxn ang="0">
                  <a:pos x="18" y="156"/>
                </a:cxn>
                <a:cxn ang="0">
                  <a:pos x="18" y="132"/>
                </a:cxn>
                <a:cxn ang="0">
                  <a:pos x="12" y="114"/>
                </a:cxn>
                <a:cxn ang="0">
                  <a:pos x="24" y="96"/>
                </a:cxn>
                <a:cxn ang="0">
                  <a:pos x="24" y="90"/>
                </a:cxn>
                <a:cxn ang="0">
                  <a:pos x="24" y="78"/>
                </a:cxn>
                <a:cxn ang="0">
                  <a:pos x="30" y="72"/>
                </a:cxn>
                <a:cxn ang="0">
                  <a:pos x="24" y="60"/>
                </a:cxn>
                <a:cxn ang="0">
                  <a:pos x="18" y="54"/>
                </a:cxn>
                <a:cxn ang="0">
                  <a:pos x="0" y="54"/>
                </a:cxn>
                <a:cxn ang="0">
                  <a:pos x="0" y="42"/>
                </a:cxn>
                <a:cxn ang="0">
                  <a:pos x="30" y="30"/>
                </a:cxn>
                <a:cxn ang="0">
                  <a:pos x="42" y="36"/>
                </a:cxn>
                <a:cxn ang="0">
                  <a:pos x="42" y="54"/>
                </a:cxn>
                <a:cxn ang="0">
                  <a:pos x="48" y="54"/>
                </a:cxn>
                <a:cxn ang="0">
                  <a:pos x="54" y="42"/>
                </a:cxn>
                <a:cxn ang="0">
                  <a:pos x="42" y="24"/>
                </a:cxn>
                <a:cxn ang="0">
                  <a:pos x="42" y="6"/>
                </a:cxn>
              </a:cxnLst>
              <a:rect l="0" t="0" r="r" b="b"/>
              <a:pathLst>
                <a:path w="102" h="156">
                  <a:moveTo>
                    <a:pt x="42" y="6"/>
                  </a:moveTo>
                  <a:lnTo>
                    <a:pt x="54" y="6"/>
                  </a:lnTo>
                  <a:lnTo>
                    <a:pt x="60" y="12"/>
                  </a:lnTo>
                  <a:lnTo>
                    <a:pt x="66" y="6"/>
                  </a:lnTo>
                  <a:lnTo>
                    <a:pt x="72" y="12"/>
                  </a:lnTo>
                  <a:lnTo>
                    <a:pt x="78" y="6"/>
                  </a:lnTo>
                  <a:lnTo>
                    <a:pt x="84" y="6"/>
                  </a:lnTo>
                  <a:lnTo>
                    <a:pt x="90" y="6"/>
                  </a:lnTo>
                  <a:lnTo>
                    <a:pt x="102" y="0"/>
                  </a:lnTo>
                  <a:lnTo>
                    <a:pt x="102" y="6"/>
                  </a:lnTo>
                  <a:lnTo>
                    <a:pt x="102" y="12"/>
                  </a:lnTo>
                  <a:lnTo>
                    <a:pt x="102" y="18"/>
                  </a:lnTo>
                  <a:lnTo>
                    <a:pt x="102" y="24"/>
                  </a:lnTo>
                  <a:lnTo>
                    <a:pt x="102" y="30"/>
                  </a:lnTo>
                  <a:lnTo>
                    <a:pt x="102" y="36"/>
                  </a:lnTo>
                  <a:lnTo>
                    <a:pt x="102" y="42"/>
                  </a:lnTo>
                  <a:lnTo>
                    <a:pt x="102" y="48"/>
                  </a:lnTo>
                  <a:lnTo>
                    <a:pt x="96" y="54"/>
                  </a:lnTo>
                  <a:lnTo>
                    <a:pt x="84" y="60"/>
                  </a:lnTo>
                  <a:lnTo>
                    <a:pt x="78" y="66"/>
                  </a:lnTo>
                  <a:lnTo>
                    <a:pt x="66" y="72"/>
                  </a:lnTo>
                  <a:lnTo>
                    <a:pt x="60" y="78"/>
                  </a:lnTo>
                  <a:lnTo>
                    <a:pt x="54" y="78"/>
                  </a:lnTo>
                  <a:lnTo>
                    <a:pt x="48" y="90"/>
                  </a:lnTo>
                  <a:lnTo>
                    <a:pt x="42" y="96"/>
                  </a:lnTo>
                  <a:lnTo>
                    <a:pt x="48" y="96"/>
                  </a:lnTo>
                  <a:lnTo>
                    <a:pt x="48" y="114"/>
                  </a:lnTo>
                  <a:lnTo>
                    <a:pt x="54" y="114"/>
                  </a:lnTo>
                  <a:lnTo>
                    <a:pt x="54" y="120"/>
                  </a:lnTo>
                  <a:lnTo>
                    <a:pt x="48" y="126"/>
                  </a:lnTo>
                  <a:lnTo>
                    <a:pt x="48" y="132"/>
                  </a:lnTo>
                  <a:lnTo>
                    <a:pt x="54" y="126"/>
                  </a:lnTo>
                  <a:lnTo>
                    <a:pt x="54" y="132"/>
                  </a:lnTo>
                  <a:lnTo>
                    <a:pt x="48" y="138"/>
                  </a:lnTo>
                  <a:lnTo>
                    <a:pt x="30" y="144"/>
                  </a:lnTo>
                  <a:lnTo>
                    <a:pt x="24" y="150"/>
                  </a:lnTo>
                  <a:lnTo>
                    <a:pt x="24" y="156"/>
                  </a:lnTo>
                  <a:lnTo>
                    <a:pt x="18" y="156"/>
                  </a:lnTo>
                  <a:lnTo>
                    <a:pt x="18" y="150"/>
                  </a:lnTo>
                  <a:lnTo>
                    <a:pt x="18" y="132"/>
                  </a:lnTo>
                  <a:lnTo>
                    <a:pt x="12" y="126"/>
                  </a:lnTo>
                  <a:lnTo>
                    <a:pt x="12" y="114"/>
                  </a:lnTo>
                  <a:lnTo>
                    <a:pt x="24" y="102"/>
                  </a:lnTo>
                  <a:lnTo>
                    <a:pt x="24" y="96"/>
                  </a:lnTo>
                  <a:lnTo>
                    <a:pt x="30" y="90"/>
                  </a:lnTo>
                  <a:lnTo>
                    <a:pt x="24" y="90"/>
                  </a:lnTo>
                  <a:lnTo>
                    <a:pt x="24" y="84"/>
                  </a:lnTo>
                  <a:lnTo>
                    <a:pt x="24" y="78"/>
                  </a:lnTo>
                  <a:lnTo>
                    <a:pt x="30" y="78"/>
                  </a:lnTo>
                  <a:lnTo>
                    <a:pt x="30" y="72"/>
                  </a:lnTo>
                  <a:lnTo>
                    <a:pt x="30" y="66"/>
                  </a:lnTo>
                  <a:lnTo>
                    <a:pt x="24" y="60"/>
                  </a:lnTo>
                  <a:lnTo>
                    <a:pt x="30" y="60"/>
                  </a:lnTo>
                  <a:lnTo>
                    <a:pt x="18" y="54"/>
                  </a:lnTo>
                  <a:lnTo>
                    <a:pt x="12" y="54"/>
                  </a:lnTo>
                  <a:lnTo>
                    <a:pt x="0" y="54"/>
                  </a:lnTo>
                  <a:lnTo>
                    <a:pt x="0" y="48"/>
                  </a:lnTo>
                  <a:lnTo>
                    <a:pt x="0" y="42"/>
                  </a:lnTo>
                  <a:lnTo>
                    <a:pt x="12" y="36"/>
                  </a:lnTo>
                  <a:lnTo>
                    <a:pt x="30" y="30"/>
                  </a:lnTo>
                  <a:lnTo>
                    <a:pt x="36" y="36"/>
                  </a:lnTo>
                  <a:lnTo>
                    <a:pt x="42" y="36"/>
                  </a:lnTo>
                  <a:lnTo>
                    <a:pt x="42" y="42"/>
                  </a:lnTo>
                  <a:lnTo>
                    <a:pt x="42" y="54"/>
                  </a:lnTo>
                  <a:lnTo>
                    <a:pt x="48" y="60"/>
                  </a:lnTo>
                  <a:lnTo>
                    <a:pt x="48" y="54"/>
                  </a:lnTo>
                  <a:lnTo>
                    <a:pt x="54" y="54"/>
                  </a:lnTo>
                  <a:lnTo>
                    <a:pt x="54" y="42"/>
                  </a:lnTo>
                  <a:lnTo>
                    <a:pt x="48" y="30"/>
                  </a:lnTo>
                  <a:lnTo>
                    <a:pt x="42" y="24"/>
                  </a:lnTo>
                  <a:lnTo>
                    <a:pt x="42" y="12"/>
                  </a:lnTo>
                  <a:lnTo>
                    <a:pt x="4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08" name="Freeform 684"/>
            <p:cNvSpPr>
              <a:spLocks/>
            </p:cNvSpPr>
            <p:nvPr/>
          </p:nvSpPr>
          <p:spPr bwMode="auto">
            <a:xfrm>
              <a:off x="1566" y="876"/>
              <a:ext cx="60" cy="42"/>
            </a:xfrm>
            <a:custGeom>
              <a:avLst/>
              <a:gdLst/>
              <a:ahLst/>
              <a:cxnLst>
                <a:cxn ang="0">
                  <a:pos x="6" y="6"/>
                </a:cxn>
                <a:cxn ang="0">
                  <a:pos x="12" y="0"/>
                </a:cxn>
                <a:cxn ang="0">
                  <a:pos x="24" y="0"/>
                </a:cxn>
                <a:cxn ang="0">
                  <a:pos x="30" y="0"/>
                </a:cxn>
                <a:cxn ang="0">
                  <a:pos x="36" y="0"/>
                </a:cxn>
                <a:cxn ang="0">
                  <a:pos x="36" y="6"/>
                </a:cxn>
                <a:cxn ang="0">
                  <a:pos x="42" y="6"/>
                </a:cxn>
                <a:cxn ang="0">
                  <a:pos x="48" y="18"/>
                </a:cxn>
                <a:cxn ang="0">
                  <a:pos x="54" y="24"/>
                </a:cxn>
                <a:cxn ang="0">
                  <a:pos x="54" y="30"/>
                </a:cxn>
                <a:cxn ang="0">
                  <a:pos x="60" y="36"/>
                </a:cxn>
                <a:cxn ang="0">
                  <a:pos x="60" y="42"/>
                </a:cxn>
                <a:cxn ang="0">
                  <a:pos x="48" y="42"/>
                </a:cxn>
                <a:cxn ang="0">
                  <a:pos x="36" y="36"/>
                </a:cxn>
                <a:cxn ang="0">
                  <a:pos x="18" y="36"/>
                </a:cxn>
                <a:cxn ang="0">
                  <a:pos x="18" y="42"/>
                </a:cxn>
                <a:cxn ang="0">
                  <a:pos x="6" y="42"/>
                </a:cxn>
                <a:cxn ang="0">
                  <a:pos x="6" y="36"/>
                </a:cxn>
                <a:cxn ang="0">
                  <a:pos x="6" y="30"/>
                </a:cxn>
                <a:cxn ang="0">
                  <a:pos x="12" y="30"/>
                </a:cxn>
                <a:cxn ang="0">
                  <a:pos x="18" y="30"/>
                </a:cxn>
                <a:cxn ang="0">
                  <a:pos x="24" y="30"/>
                </a:cxn>
                <a:cxn ang="0">
                  <a:pos x="30" y="30"/>
                </a:cxn>
                <a:cxn ang="0">
                  <a:pos x="36" y="30"/>
                </a:cxn>
                <a:cxn ang="0">
                  <a:pos x="30" y="30"/>
                </a:cxn>
                <a:cxn ang="0">
                  <a:pos x="24" y="30"/>
                </a:cxn>
                <a:cxn ang="0">
                  <a:pos x="24" y="24"/>
                </a:cxn>
                <a:cxn ang="0">
                  <a:pos x="18" y="24"/>
                </a:cxn>
                <a:cxn ang="0">
                  <a:pos x="18" y="30"/>
                </a:cxn>
                <a:cxn ang="0">
                  <a:pos x="12" y="30"/>
                </a:cxn>
                <a:cxn ang="0">
                  <a:pos x="6" y="30"/>
                </a:cxn>
                <a:cxn ang="0">
                  <a:pos x="6" y="24"/>
                </a:cxn>
                <a:cxn ang="0">
                  <a:pos x="6" y="18"/>
                </a:cxn>
                <a:cxn ang="0">
                  <a:pos x="0" y="18"/>
                </a:cxn>
                <a:cxn ang="0">
                  <a:pos x="6" y="12"/>
                </a:cxn>
                <a:cxn ang="0">
                  <a:pos x="6" y="6"/>
                </a:cxn>
              </a:cxnLst>
              <a:rect l="0" t="0" r="r" b="b"/>
              <a:pathLst>
                <a:path w="60" h="42">
                  <a:moveTo>
                    <a:pt x="6" y="6"/>
                  </a:moveTo>
                  <a:lnTo>
                    <a:pt x="12" y="0"/>
                  </a:lnTo>
                  <a:lnTo>
                    <a:pt x="24" y="0"/>
                  </a:lnTo>
                  <a:lnTo>
                    <a:pt x="30" y="0"/>
                  </a:lnTo>
                  <a:lnTo>
                    <a:pt x="36" y="0"/>
                  </a:lnTo>
                  <a:lnTo>
                    <a:pt x="36" y="6"/>
                  </a:lnTo>
                  <a:lnTo>
                    <a:pt x="42" y="6"/>
                  </a:lnTo>
                  <a:lnTo>
                    <a:pt x="48" y="18"/>
                  </a:lnTo>
                  <a:lnTo>
                    <a:pt x="54" y="24"/>
                  </a:lnTo>
                  <a:lnTo>
                    <a:pt x="54" y="30"/>
                  </a:lnTo>
                  <a:lnTo>
                    <a:pt x="60" y="36"/>
                  </a:lnTo>
                  <a:lnTo>
                    <a:pt x="60" y="42"/>
                  </a:lnTo>
                  <a:lnTo>
                    <a:pt x="48" y="42"/>
                  </a:lnTo>
                  <a:lnTo>
                    <a:pt x="36" y="36"/>
                  </a:lnTo>
                  <a:lnTo>
                    <a:pt x="18" y="36"/>
                  </a:lnTo>
                  <a:lnTo>
                    <a:pt x="18" y="42"/>
                  </a:lnTo>
                  <a:lnTo>
                    <a:pt x="6" y="42"/>
                  </a:lnTo>
                  <a:lnTo>
                    <a:pt x="6" y="36"/>
                  </a:lnTo>
                  <a:lnTo>
                    <a:pt x="6" y="30"/>
                  </a:lnTo>
                  <a:lnTo>
                    <a:pt x="12" y="30"/>
                  </a:lnTo>
                  <a:lnTo>
                    <a:pt x="18" y="30"/>
                  </a:lnTo>
                  <a:lnTo>
                    <a:pt x="24" y="30"/>
                  </a:lnTo>
                  <a:lnTo>
                    <a:pt x="30" y="30"/>
                  </a:lnTo>
                  <a:lnTo>
                    <a:pt x="36" y="30"/>
                  </a:lnTo>
                  <a:lnTo>
                    <a:pt x="30" y="30"/>
                  </a:lnTo>
                  <a:lnTo>
                    <a:pt x="24" y="30"/>
                  </a:lnTo>
                  <a:lnTo>
                    <a:pt x="24" y="24"/>
                  </a:lnTo>
                  <a:lnTo>
                    <a:pt x="18" y="24"/>
                  </a:lnTo>
                  <a:lnTo>
                    <a:pt x="18" y="30"/>
                  </a:lnTo>
                  <a:lnTo>
                    <a:pt x="12" y="30"/>
                  </a:lnTo>
                  <a:lnTo>
                    <a:pt x="6" y="30"/>
                  </a:lnTo>
                  <a:lnTo>
                    <a:pt x="6" y="24"/>
                  </a:lnTo>
                  <a:lnTo>
                    <a:pt x="6" y="18"/>
                  </a:lnTo>
                  <a:lnTo>
                    <a:pt x="0" y="18"/>
                  </a:lnTo>
                  <a:lnTo>
                    <a:pt x="6" y="12"/>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07" name="Freeform 683"/>
            <p:cNvSpPr>
              <a:spLocks/>
            </p:cNvSpPr>
            <p:nvPr/>
          </p:nvSpPr>
          <p:spPr bwMode="auto">
            <a:xfrm>
              <a:off x="2022" y="996"/>
              <a:ext cx="54" cy="54"/>
            </a:xfrm>
            <a:custGeom>
              <a:avLst/>
              <a:gdLst/>
              <a:ahLst/>
              <a:cxnLst>
                <a:cxn ang="0">
                  <a:pos x="12" y="6"/>
                </a:cxn>
                <a:cxn ang="0">
                  <a:pos x="18" y="6"/>
                </a:cxn>
                <a:cxn ang="0">
                  <a:pos x="24" y="0"/>
                </a:cxn>
                <a:cxn ang="0">
                  <a:pos x="24" y="6"/>
                </a:cxn>
                <a:cxn ang="0">
                  <a:pos x="30" y="6"/>
                </a:cxn>
                <a:cxn ang="0">
                  <a:pos x="36" y="0"/>
                </a:cxn>
                <a:cxn ang="0">
                  <a:pos x="36" y="6"/>
                </a:cxn>
                <a:cxn ang="0">
                  <a:pos x="42" y="0"/>
                </a:cxn>
                <a:cxn ang="0">
                  <a:pos x="48" y="6"/>
                </a:cxn>
                <a:cxn ang="0">
                  <a:pos x="48" y="12"/>
                </a:cxn>
                <a:cxn ang="0">
                  <a:pos x="54" y="18"/>
                </a:cxn>
                <a:cxn ang="0">
                  <a:pos x="54" y="24"/>
                </a:cxn>
                <a:cxn ang="0">
                  <a:pos x="54" y="30"/>
                </a:cxn>
                <a:cxn ang="0">
                  <a:pos x="48" y="30"/>
                </a:cxn>
                <a:cxn ang="0">
                  <a:pos x="42" y="36"/>
                </a:cxn>
                <a:cxn ang="0">
                  <a:pos x="42" y="48"/>
                </a:cxn>
                <a:cxn ang="0">
                  <a:pos x="30" y="48"/>
                </a:cxn>
                <a:cxn ang="0">
                  <a:pos x="12" y="48"/>
                </a:cxn>
                <a:cxn ang="0">
                  <a:pos x="6" y="54"/>
                </a:cxn>
                <a:cxn ang="0">
                  <a:pos x="0" y="54"/>
                </a:cxn>
                <a:cxn ang="0">
                  <a:pos x="0" y="42"/>
                </a:cxn>
                <a:cxn ang="0">
                  <a:pos x="6" y="30"/>
                </a:cxn>
                <a:cxn ang="0">
                  <a:pos x="18" y="18"/>
                </a:cxn>
                <a:cxn ang="0">
                  <a:pos x="12" y="18"/>
                </a:cxn>
                <a:cxn ang="0">
                  <a:pos x="12" y="6"/>
                </a:cxn>
              </a:cxnLst>
              <a:rect l="0" t="0" r="r" b="b"/>
              <a:pathLst>
                <a:path w="54" h="54">
                  <a:moveTo>
                    <a:pt x="12" y="6"/>
                  </a:moveTo>
                  <a:lnTo>
                    <a:pt x="18" y="6"/>
                  </a:lnTo>
                  <a:lnTo>
                    <a:pt x="24" y="0"/>
                  </a:lnTo>
                  <a:lnTo>
                    <a:pt x="24" y="6"/>
                  </a:lnTo>
                  <a:lnTo>
                    <a:pt x="30" y="6"/>
                  </a:lnTo>
                  <a:lnTo>
                    <a:pt x="36" y="0"/>
                  </a:lnTo>
                  <a:lnTo>
                    <a:pt x="36" y="6"/>
                  </a:lnTo>
                  <a:lnTo>
                    <a:pt x="42" y="0"/>
                  </a:lnTo>
                  <a:lnTo>
                    <a:pt x="48" y="6"/>
                  </a:lnTo>
                  <a:lnTo>
                    <a:pt x="48" y="12"/>
                  </a:lnTo>
                  <a:lnTo>
                    <a:pt x="54" y="18"/>
                  </a:lnTo>
                  <a:lnTo>
                    <a:pt x="54" y="24"/>
                  </a:lnTo>
                  <a:lnTo>
                    <a:pt x="54" y="30"/>
                  </a:lnTo>
                  <a:lnTo>
                    <a:pt x="48" y="30"/>
                  </a:lnTo>
                  <a:lnTo>
                    <a:pt x="42" y="36"/>
                  </a:lnTo>
                  <a:lnTo>
                    <a:pt x="42" y="48"/>
                  </a:lnTo>
                  <a:lnTo>
                    <a:pt x="30" y="48"/>
                  </a:lnTo>
                  <a:lnTo>
                    <a:pt x="12" y="48"/>
                  </a:lnTo>
                  <a:lnTo>
                    <a:pt x="6" y="54"/>
                  </a:lnTo>
                  <a:lnTo>
                    <a:pt x="0" y="54"/>
                  </a:lnTo>
                  <a:lnTo>
                    <a:pt x="0" y="42"/>
                  </a:lnTo>
                  <a:lnTo>
                    <a:pt x="6" y="30"/>
                  </a:lnTo>
                  <a:lnTo>
                    <a:pt x="18" y="18"/>
                  </a:lnTo>
                  <a:lnTo>
                    <a:pt x="12" y="18"/>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06" name="Freeform 682"/>
            <p:cNvSpPr>
              <a:spLocks/>
            </p:cNvSpPr>
            <p:nvPr/>
          </p:nvSpPr>
          <p:spPr bwMode="auto">
            <a:xfrm>
              <a:off x="1818" y="906"/>
              <a:ext cx="72" cy="114"/>
            </a:xfrm>
            <a:custGeom>
              <a:avLst/>
              <a:gdLst/>
              <a:ahLst/>
              <a:cxnLst>
                <a:cxn ang="0">
                  <a:pos x="54" y="0"/>
                </a:cxn>
                <a:cxn ang="0">
                  <a:pos x="60" y="0"/>
                </a:cxn>
                <a:cxn ang="0">
                  <a:pos x="60" y="6"/>
                </a:cxn>
                <a:cxn ang="0">
                  <a:pos x="66" y="12"/>
                </a:cxn>
                <a:cxn ang="0">
                  <a:pos x="66" y="30"/>
                </a:cxn>
                <a:cxn ang="0">
                  <a:pos x="72" y="36"/>
                </a:cxn>
                <a:cxn ang="0">
                  <a:pos x="66" y="36"/>
                </a:cxn>
                <a:cxn ang="0">
                  <a:pos x="54" y="30"/>
                </a:cxn>
                <a:cxn ang="0">
                  <a:pos x="54" y="36"/>
                </a:cxn>
                <a:cxn ang="0">
                  <a:pos x="54" y="42"/>
                </a:cxn>
                <a:cxn ang="0">
                  <a:pos x="66" y="48"/>
                </a:cxn>
                <a:cxn ang="0">
                  <a:pos x="66" y="54"/>
                </a:cxn>
                <a:cxn ang="0">
                  <a:pos x="60" y="72"/>
                </a:cxn>
                <a:cxn ang="0">
                  <a:pos x="60" y="84"/>
                </a:cxn>
                <a:cxn ang="0">
                  <a:pos x="66" y="90"/>
                </a:cxn>
                <a:cxn ang="0">
                  <a:pos x="66" y="96"/>
                </a:cxn>
                <a:cxn ang="0">
                  <a:pos x="72" y="102"/>
                </a:cxn>
                <a:cxn ang="0">
                  <a:pos x="72" y="108"/>
                </a:cxn>
                <a:cxn ang="0">
                  <a:pos x="72" y="114"/>
                </a:cxn>
                <a:cxn ang="0">
                  <a:pos x="60" y="108"/>
                </a:cxn>
                <a:cxn ang="0">
                  <a:pos x="48" y="108"/>
                </a:cxn>
                <a:cxn ang="0">
                  <a:pos x="30" y="108"/>
                </a:cxn>
                <a:cxn ang="0">
                  <a:pos x="24" y="108"/>
                </a:cxn>
                <a:cxn ang="0">
                  <a:pos x="12" y="108"/>
                </a:cxn>
                <a:cxn ang="0">
                  <a:pos x="12" y="102"/>
                </a:cxn>
                <a:cxn ang="0">
                  <a:pos x="12" y="96"/>
                </a:cxn>
                <a:cxn ang="0">
                  <a:pos x="12" y="90"/>
                </a:cxn>
                <a:cxn ang="0">
                  <a:pos x="6" y="90"/>
                </a:cxn>
                <a:cxn ang="0">
                  <a:pos x="0" y="84"/>
                </a:cxn>
                <a:cxn ang="0">
                  <a:pos x="0" y="72"/>
                </a:cxn>
                <a:cxn ang="0">
                  <a:pos x="6" y="66"/>
                </a:cxn>
                <a:cxn ang="0">
                  <a:pos x="18" y="60"/>
                </a:cxn>
                <a:cxn ang="0">
                  <a:pos x="18" y="66"/>
                </a:cxn>
                <a:cxn ang="0">
                  <a:pos x="18" y="60"/>
                </a:cxn>
                <a:cxn ang="0">
                  <a:pos x="24" y="66"/>
                </a:cxn>
                <a:cxn ang="0">
                  <a:pos x="30" y="66"/>
                </a:cxn>
                <a:cxn ang="0">
                  <a:pos x="30" y="60"/>
                </a:cxn>
                <a:cxn ang="0">
                  <a:pos x="36" y="54"/>
                </a:cxn>
                <a:cxn ang="0">
                  <a:pos x="36" y="48"/>
                </a:cxn>
                <a:cxn ang="0">
                  <a:pos x="42" y="42"/>
                </a:cxn>
                <a:cxn ang="0">
                  <a:pos x="48" y="36"/>
                </a:cxn>
                <a:cxn ang="0">
                  <a:pos x="48" y="30"/>
                </a:cxn>
                <a:cxn ang="0">
                  <a:pos x="54" y="18"/>
                </a:cxn>
                <a:cxn ang="0">
                  <a:pos x="60" y="18"/>
                </a:cxn>
                <a:cxn ang="0">
                  <a:pos x="60" y="12"/>
                </a:cxn>
                <a:cxn ang="0">
                  <a:pos x="54" y="12"/>
                </a:cxn>
                <a:cxn ang="0">
                  <a:pos x="54" y="0"/>
                </a:cxn>
              </a:cxnLst>
              <a:rect l="0" t="0" r="r" b="b"/>
              <a:pathLst>
                <a:path w="72" h="114">
                  <a:moveTo>
                    <a:pt x="54" y="0"/>
                  </a:moveTo>
                  <a:lnTo>
                    <a:pt x="60" y="0"/>
                  </a:lnTo>
                  <a:lnTo>
                    <a:pt x="60" y="6"/>
                  </a:lnTo>
                  <a:lnTo>
                    <a:pt x="66" y="12"/>
                  </a:lnTo>
                  <a:lnTo>
                    <a:pt x="66" y="30"/>
                  </a:lnTo>
                  <a:lnTo>
                    <a:pt x="72" y="36"/>
                  </a:lnTo>
                  <a:lnTo>
                    <a:pt x="66" y="36"/>
                  </a:lnTo>
                  <a:lnTo>
                    <a:pt x="54" y="30"/>
                  </a:lnTo>
                  <a:lnTo>
                    <a:pt x="54" y="36"/>
                  </a:lnTo>
                  <a:lnTo>
                    <a:pt x="54" y="42"/>
                  </a:lnTo>
                  <a:lnTo>
                    <a:pt x="66" y="48"/>
                  </a:lnTo>
                  <a:lnTo>
                    <a:pt x="66" y="54"/>
                  </a:lnTo>
                  <a:lnTo>
                    <a:pt x="60" y="72"/>
                  </a:lnTo>
                  <a:lnTo>
                    <a:pt x="60" y="84"/>
                  </a:lnTo>
                  <a:lnTo>
                    <a:pt x="66" y="90"/>
                  </a:lnTo>
                  <a:lnTo>
                    <a:pt x="66" y="96"/>
                  </a:lnTo>
                  <a:lnTo>
                    <a:pt x="72" y="102"/>
                  </a:lnTo>
                  <a:lnTo>
                    <a:pt x="72" y="108"/>
                  </a:lnTo>
                  <a:lnTo>
                    <a:pt x="72" y="114"/>
                  </a:lnTo>
                  <a:lnTo>
                    <a:pt x="60" y="108"/>
                  </a:lnTo>
                  <a:lnTo>
                    <a:pt x="48" y="108"/>
                  </a:lnTo>
                  <a:lnTo>
                    <a:pt x="30" y="108"/>
                  </a:lnTo>
                  <a:lnTo>
                    <a:pt x="24" y="108"/>
                  </a:lnTo>
                  <a:lnTo>
                    <a:pt x="12" y="108"/>
                  </a:lnTo>
                  <a:lnTo>
                    <a:pt x="12" y="102"/>
                  </a:lnTo>
                  <a:lnTo>
                    <a:pt x="12" y="96"/>
                  </a:lnTo>
                  <a:lnTo>
                    <a:pt x="12" y="90"/>
                  </a:lnTo>
                  <a:lnTo>
                    <a:pt x="6" y="90"/>
                  </a:lnTo>
                  <a:lnTo>
                    <a:pt x="0" y="84"/>
                  </a:lnTo>
                  <a:lnTo>
                    <a:pt x="0" y="72"/>
                  </a:lnTo>
                  <a:lnTo>
                    <a:pt x="6" y="66"/>
                  </a:lnTo>
                  <a:lnTo>
                    <a:pt x="18" y="60"/>
                  </a:lnTo>
                  <a:lnTo>
                    <a:pt x="18" y="66"/>
                  </a:lnTo>
                  <a:lnTo>
                    <a:pt x="18" y="60"/>
                  </a:lnTo>
                  <a:lnTo>
                    <a:pt x="24" y="66"/>
                  </a:lnTo>
                  <a:lnTo>
                    <a:pt x="30" y="66"/>
                  </a:lnTo>
                  <a:lnTo>
                    <a:pt x="30" y="60"/>
                  </a:lnTo>
                  <a:lnTo>
                    <a:pt x="36" y="54"/>
                  </a:lnTo>
                  <a:lnTo>
                    <a:pt x="36" y="48"/>
                  </a:lnTo>
                  <a:lnTo>
                    <a:pt x="42" y="42"/>
                  </a:lnTo>
                  <a:lnTo>
                    <a:pt x="48" y="36"/>
                  </a:lnTo>
                  <a:lnTo>
                    <a:pt x="48" y="30"/>
                  </a:lnTo>
                  <a:lnTo>
                    <a:pt x="54" y="18"/>
                  </a:lnTo>
                  <a:lnTo>
                    <a:pt x="60" y="18"/>
                  </a:lnTo>
                  <a:lnTo>
                    <a:pt x="60" y="12"/>
                  </a:lnTo>
                  <a:lnTo>
                    <a:pt x="54" y="12"/>
                  </a:lnTo>
                  <a:lnTo>
                    <a:pt x="5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05" name="Freeform 681"/>
            <p:cNvSpPr>
              <a:spLocks/>
            </p:cNvSpPr>
            <p:nvPr/>
          </p:nvSpPr>
          <p:spPr bwMode="auto">
            <a:xfrm>
              <a:off x="1824" y="714"/>
              <a:ext cx="156" cy="132"/>
            </a:xfrm>
            <a:custGeom>
              <a:avLst/>
              <a:gdLst/>
              <a:ahLst/>
              <a:cxnLst>
                <a:cxn ang="0">
                  <a:pos x="24" y="0"/>
                </a:cxn>
                <a:cxn ang="0">
                  <a:pos x="30" y="0"/>
                </a:cxn>
                <a:cxn ang="0">
                  <a:pos x="42" y="0"/>
                </a:cxn>
                <a:cxn ang="0">
                  <a:pos x="60" y="6"/>
                </a:cxn>
                <a:cxn ang="0">
                  <a:pos x="66" y="18"/>
                </a:cxn>
                <a:cxn ang="0">
                  <a:pos x="84" y="24"/>
                </a:cxn>
                <a:cxn ang="0">
                  <a:pos x="96" y="30"/>
                </a:cxn>
                <a:cxn ang="0">
                  <a:pos x="102" y="24"/>
                </a:cxn>
                <a:cxn ang="0">
                  <a:pos x="108" y="24"/>
                </a:cxn>
                <a:cxn ang="0">
                  <a:pos x="108" y="18"/>
                </a:cxn>
                <a:cxn ang="0">
                  <a:pos x="102" y="12"/>
                </a:cxn>
                <a:cxn ang="0">
                  <a:pos x="108" y="6"/>
                </a:cxn>
                <a:cxn ang="0">
                  <a:pos x="120" y="0"/>
                </a:cxn>
                <a:cxn ang="0">
                  <a:pos x="138" y="6"/>
                </a:cxn>
                <a:cxn ang="0">
                  <a:pos x="138" y="12"/>
                </a:cxn>
                <a:cxn ang="0">
                  <a:pos x="156" y="12"/>
                </a:cxn>
                <a:cxn ang="0">
                  <a:pos x="150" y="18"/>
                </a:cxn>
                <a:cxn ang="0">
                  <a:pos x="156" y="24"/>
                </a:cxn>
                <a:cxn ang="0">
                  <a:pos x="150" y="30"/>
                </a:cxn>
                <a:cxn ang="0">
                  <a:pos x="156" y="36"/>
                </a:cxn>
                <a:cxn ang="0">
                  <a:pos x="156" y="108"/>
                </a:cxn>
                <a:cxn ang="0">
                  <a:pos x="156" y="126"/>
                </a:cxn>
                <a:cxn ang="0">
                  <a:pos x="144" y="126"/>
                </a:cxn>
                <a:cxn ang="0">
                  <a:pos x="144" y="132"/>
                </a:cxn>
                <a:cxn ang="0">
                  <a:pos x="66" y="96"/>
                </a:cxn>
                <a:cxn ang="0">
                  <a:pos x="54" y="96"/>
                </a:cxn>
                <a:cxn ang="0">
                  <a:pos x="48" y="102"/>
                </a:cxn>
                <a:cxn ang="0">
                  <a:pos x="42" y="96"/>
                </a:cxn>
                <a:cxn ang="0">
                  <a:pos x="30" y="96"/>
                </a:cxn>
                <a:cxn ang="0">
                  <a:pos x="24" y="84"/>
                </a:cxn>
                <a:cxn ang="0">
                  <a:pos x="12" y="84"/>
                </a:cxn>
                <a:cxn ang="0">
                  <a:pos x="6" y="78"/>
                </a:cxn>
                <a:cxn ang="0">
                  <a:pos x="0" y="66"/>
                </a:cxn>
                <a:cxn ang="0">
                  <a:pos x="6" y="60"/>
                </a:cxn>
                <a:cxn ang="0">
                  <a:pos x="6" y="54"/>
                </a:cxn>
                <a:cxn ang="0">
                  <a:pos x="6" y="48"/>
                </a:cxn>
                <a:cxn ang="0">
                  <a:pos x="6" y="36"/>
                </a:cxn>
                <a:cxn ang="0">
                  <a:pos x="0" y="30"/>
                </a:cxn>
                <a:cxn ang="0">
                  <a:pos x="6" y="30"/>
                </a:cxn>
                <a:cxn ang="0">
                  <a:pos x="12" y="24"/>
                </a:cxn>
                <a:cxn ang="0">
                  <a:pos x="6" y="18"/>
                </a:cxn>
                <a:cxn ang="0">
                  <a:pos x="12" y="12"/>
                </a:cxn>
                <a:cxn ang="0">
                  <a:pos x="24" y="6"/>
                </a:cxn>
                <a:cxn ang="0">
                  <a:pos x="24" y="0"/>
                </a:cxn>
              </a:cxnLst>
              <a:rect l="0" t="0" r="r" b="b"/>
              <a:pathLst>
                <a:path w="156" h="132">
                  <a:moveTo>
                    <a:pt x="24" y="0"/>
                  </a:moveTo>
                  <a:lnTo>
                    <a:pt x="30" y="0"/>
                  </a:lnTo>
                  <a:lnTo>
                    <a:pt x="42" y="0"/>
                  </a:lnTo>
                  <a:lnTo>
                    <a:pt x="60" y="6"/>
                  </a:lnTo>
                  <a:lnTo>
                    <a:pt x="66" y="18"/>
                  </a:lnTo>
                  <a:lnTo>
                    <a:pt x="84" y="24"/>
                  </a:lnTo>
                  <a:lnTo>
                    <a:pt x="96" y="30"/>
                  </a:lnTo>
                  <a:lnTo>
                    <a:pt x="102" y="24"/>
                  </a:lnTo>
                  <a:lnTo>
                    <a:pt x="108" y="24"/>
                  </a:lnTo>
                  <a:lnTo>
                    <a:pt x="108" y="18"/>
                  </a:lnTo>
                  <a:lnTo>
                    <a:pt x="102" y="12"/>
                  </a:lnTo>
                  <a:lnTo>
                    <a:pt x="108" y="6"/>
                  </a:lnTo>
                  <a:lnTo>
                    <a:pt x="120" y="0"/>
                  </a:lnTo>
                  <a:lnTo>
                    <a:pt x="138" y="6"/>
                  </a:lnTo>
                  <a:lnTo>
                    <a:pt x="138" y="12"/>
                  </a:lnTo>
                  <a:lnTo>
                    <a:pt x="156" y="12"/>
                  </a:lnTo>
                  <a:lnTo>
                    <a:pt x="150" y="18"/>
                  </a:lnTo>
                  <a:lnTo>
                    <a:pt x="156" y="24"/>
                  </a:lnTo>
                  <a:lnTo>
                    <a:pt x="150" y="30"/>
                  </a:lnTo>
                  <a:lnTo>
                    <a:pt x="156" y="36"/>
                  </a:lnTo>
                  <a:lnTo>
                    <a:pt x="156" y="108"/>
                  </a:lnTo>
                  <a:lnTo>
                    <a:pt x="156" y="126"/>
                  </a:lnTo>
                  <a:lnTo>
                    <a:pt x="144" y="126"/>
                  </a:lnTo>
                  <a:lnTo>
                    <a:pt x="144" y="132"/>
                  </a:lnTo>
                  <a:lnTo>
                    <a:pt x="66" y="96"/>
                  </a:lnTo>
                  <a:lnTo>
                    <a:pt x="54" y="96"/>
                  </a:lnTo>
                  <a:lnTo>
                    <a:pt x="48" y="102"/>
                  </a:lnTo>
                  <a:lnTo>
                    <a:pt x="42" y="96"/>
                  </a:lnTo>
                  <a:lnTo>
                    <a:pt x="30" y="96"/>
                  </a:lnTo>
                  <a:lnTo>
                    <a:pt x="24" y="84"/>
                  </a:lnTo>
                  <a:lnTo>
                    <a:pt x="12" y="84"/>
                  </a:lnTo>
                  <a:lnTo>
                    <a:pt x="6" y="78"/>
                  </a:lnTo>
                  <a:lnTo>
                    <a:pt x="0" y="66"/>
                  </a:lnTo>
                  <a:lnTo>
                    <a:pt x="6" y="60"/>
                  </a:lnTo>
                  <a:lnTo>
                    <a:pt x="6" y="54"/>
                  </a:lnTo>
                  <a:lnTo>
                    <a:pt x="6" y="48"/>
                  </a:lnTo>
                  <a:lnTo>
                    <a:pt x="6" y="36"/>
                  </a:lnTo>
                  <a:lnTo>
                    <a:pt x="0" y="30"/>
                  </a:lnTo>
                  <a:lnTo>
                    <a:pt x="6" y="30"/>
                  </a:lnTo>
                  <a:lnTo>
                    <a:pt x="12" y="24"/>
                  </a:lnTo>
                  <a:lnTo>
                    <a:pt x="6" y="18"/>
                  </a:lnTo>
                  <a:lnTo>
                    <a:pt x="12" y="12"/>
                  </a:lnTo>
                  <a:lnTo>
                    <a:pt x="24" y="6"/>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04" name="Freeform 680"/>
            <p:cNvSpPr>
              <a:spLocks/>
            </p:cNvSpPr>
            <p:nvPr/>
          </p:nvSpPr>
          <p:spPr bwMode="auto">
            <a:xfrm>
              <a:off x="2136" y="918"/>
              <a:ext cx="96" cy="132"/>
            </a:xfrm>
            <a:custGeom>
              <a:avLst/>
              <a:gdLst/>
              <a:ahLst/>
              <a:cxnLst>
                <a:cxn ang="0">
                  <a:pos x="18" y="12"/>
                </a:cxn>
                <a:cxn ang="0">
                  <a:pos x="18" y="6"/>
                </a:cxn>
                <a:cxn ang="0">
                  <a:pos x="30" y="18"/>
                </a:cxn>
                <a:cxn ang="0">
                  <a:pos x="36" y="18"/>
                </a:cxn>
                <a:cxn ang="0">
                  <a:pos x="42" y="12"/>
                </a:cxn>
                <a:cxn ang="0">
                  <a:pos x="48" y="12"/>
                </a:cxn>
                <a:cxn ang="0">
                  <a:pos x="60" y="12"/>
                </a:cxn>
                <a:cxn ang="0">
                  <a:pos x="66" y="12"/>
                </a:cxn>
                <a:cxn ang="0">
                  <a:pos x="84" y="6"/>
                </a:cxn>
                <a:cxn ang="0">
                  <a:pos x="90" y="0"/>
                </a:cxn>
                <a:cxn ang="0">
                  <a:pos x="96" y="0"/>
                </a:cxn>
                <a:cxn ang="0">
                  <a:pos x="96" y="6"/>
                </a:cxn>
                <a:cxn ang="0">
                  <a:pos x="96" y="18"/>
                </a:cxn>
                <a:cxn ang="0">
                  <a:pos x="96" y="24"/>
                </a:cxn>
                <a:cxn ang="0">
                  <a:pos x="84" y="42"/>
                </a:cxn>
                <a:cxn ang="0">
                  <a:pos x="78" y="60"/>
                </a:cxn>
                <a:cxn ang="0">
                  <a:pos x="66" y="72"/>
                </a:cxn>
                <a:cxn ang="0">
                  <a:pos x="48" y="96"/>
                </a:cxn>
                <a:cxn ang="0">
                  <a:pos x="30" y="102"/>
                </a:cxn>
                <a:cxn ang="0">
                  <a:pos x="6" y="126"/>
                </a:cxn>
                <a:cxn ang="0">
                  <a:pos x="6" y="132"/>
                </a:cxn>
                <a:cxn ang="0">
                  <a:pos x="0" y="132"/>
                </a:cxn>
                <a:cxn ang="0">
                  <a:pos x="0" y="126"/>
                </a:cxn>
                <a:cxn ang="0">
                  <a:pos x="0" y="90"/>
                </a:cxn>
                <a:cxn ang="0">
                  <a:pos x="6" y="78"/>
                </a:cxn>
                <a:cxn ang="0">
                  <a:pos x="18" y="78"/>
                </a:cxn>
                <a:cxn ang="0">
                  <a:pos x="18" y="72"/>
                </a:cxn>
                <a:cxn ang="0">
                  <a:pos x="24" y="72"/>
                </a:cxn>
                <a:cxn ang="0">
                  <a:pos x="36" y="72"/>
                </a:cxn>
                <a:cxn ang="0">
                  <a:pos x="66" y="42"/>
                </a:cxn>
                <a:cxn ang="0">
                  <a:pos x="54" y="42"/>
                </a:cxn>
                <a:cxn ang="0">
                  <a:pos x="24" y="30"/>
                </a:cxn>
                <a:cxn ang="0">
                  <a:pos x="18" y="18"/>
                </a:cxn>
                <a:cxn ang="0">
                  <a:pos x="12" y="12"/>
                </a:cxn>
                <a:cxn ang="0">
                  <a:pos x="18" y="12"/>
                </a:cxn>
              </a:cxnLst>
              <a:rect l="0" t="0" r="r" b="b"/>
              <a:pathLst>
                <a:path w="96" h="132">
                  <a:moveTo>
                    <a:pt x="18" y="12"/>
                  </a:moveTo>
                  <a:lnTo>
                    <a:pt x="18" y="6"/>
                  </a:lnTo>
                  <a:lnTo>
                    <a:pt x="30" y="18"/>
                  </a:lnTo>
                  <a:lnTo>
                    <a:pt x="36" y="18"/>
                  </a:lnTo>
                  <a:lnTo>
                    <a:pt x="42" y="12"/>
                  </a:lnTo>
                  <a:lnTo>
                    <a:pt x="48" y="12"/>
                  </a:lnTo>
                  <a:lnTo>
                    <a:pt x="60" y="12"/>
                  </a:lnTo>
                  <a:lnTo>
                    <a:pt x="66" y="12"/>
                  </a:lnTo>
                  <a:lnTo>
                    <a:pt x="84" y="6"/>
                  </a:lnTo>
                  <a:lnTo>
                    <a:pt x="90" y="0"/>
                  </a:lnTo>
                  <a:lnTo>
                    <a:pt x="96" y="0"/>
                  </a:lnTo>
                  <a:lnTo>
                    <a:pt x="96" y="6"/>
                  </a:lnTo>
                  <a:lnTo>
                    <a:pt x="96" y="18"/>
                  </a:lnTo>
                  <a:lnTo>
                    <a:pt x="96" y="24"/>
                  </a:lnTo>
                  <a:lnTo>
                    <a:pt x="84" y="42"/>
                  </a:lnTo>
                  <a:lnTo>
                    <a:pt x="78" y="60"/>
                  </a:lnTo>
                  <a:lnTo>
                    <a:pt x="66" y="72"/>
                  </a:lnTo>
                  <a:lnTo>
                    <a:pt x="48" y="96"/>
                  </a:lnTo>
                  <a:lnTo>
                    <a:pt x="30" y="102"/>
                  </a:lnTo>
                  <a:lnTo>
                    <a:pt x="6" y="126"/>
                  </a:lnTo>
                  <a:lnTo>
                    <a:pt x="6" y="132"/>
                  </a:lnTo>
                  <a:lnTo>
                    <a:pt x="0" y="132"/>
                  </a:lnTo>
                  <a:lnTo>
                    <a:pt x="0" y="126"/>
                  </a:lnTo>
                  <a:lnTo>
                    <a:pt x="0" y="90"/>
                  </a:lnTo>
                  <a:lnTo>
                    <a:pt x="6" y="78"/>
                  </a:lnTo>
                  <a:lnTo>
                    <a:pt x="18" y="78"/>
                  </a:lnTo>
                  <a:lnTo>
                    <a:pt x="18" y="72"/>
                  </a:lnTo>
                  <a:lnTo>
                    <a:pt x="24" y="72"/>
                  </a:lnTo>
                  <a:lnTo>
                    <a:pt x="36" y="72"/>
                  </a:lnTo>
                  <a:lnTo>
                    <a:pt x="66" y="42"/>
                  </a:lnTo>
                  <a:lnTo>
                    <a:pt x="54" y="42"/>
                  </a:lnTo>
                  <a:lnTo>
                    <a:pt x="24" y="30"/>
                  </a:lnTo>
                  <a:lnTo>
                    <a:pt x="18" y="18"/>
                  </a:lnTo>
                  <a:lnTo>
                    <a:pt x="12" y="12"/>
                  </a:lnTo>
                  <a:lnTo>
                    <a:pt x="18"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03" name="Freeform 679"/>
            <p:cNvSpPr>
              <a:spLocks/>
            </p:cNvSpPr>
            <p:nvPr/>
          </p:nvSpPr>
          <p:spPr bwMode="auto">
            <a:xfrm>
              <a:off x="1572" y="768"/>
              <a:ext cx="78" cy="60"/>
            </a:xfrm>
            <a:custGeom>
              <a:avLst/>
              <a:gdLst/>
              <a:ahLst/>
              <a:cxnLst>
                <a:cxn ang="0">
                  <a:pos x="36" y="0"/>
                </a:cxn>
                <a:cxn ang="0">
                  <a:pos x="78" y="0"/>
                </a:cxn>
                <a:cxn ang="0">
                  <a:pos x="78" y="18"/>
                </a:cxn>
                <a:cxn ang="0">
                  <a:pos x="48" y="18"/>
                </a:cxn>
                <a:cxn ang="0">
                  <a:pos x="48" y="42"/>
                </a:cxn>
                <a:cxn ang="0">
                  <a:pos x="36" y="48"/>
                </a:cxn>
                <a:cxn ang="0">
                  <a:pos x="36" y="60"/>
                </a:cxn>
                <a:cxn ang="0">
                  <a:pos x="0" y="60"/>
                </a:cxn>
                <a:cxn ang="0">
                  <a:pos x="0" y="54"/>
                </a:cxn>
                <a:cxn ang="0">
                  <a:pos x="6" y="48"/>
                </a:cxn>
                <a:cxn ang="0">
                  <a:pos x="12" y="36"/>
                </a:cxn>
                <a:cxn ang="0">
                  <a:pos x="6" y="36"/>
                </a:cxn>
                <a:cxn ang="0">
                  <a:pos x="18" y="30"/>
                </a:cxn>
                <a:cxn ang="0">
                  <a:pos x="24" y="12"/>
                </a:cxn>
                <a:cxn ang="0">
                  <a:pos x="30" y="6"/>
                </a:cxn>
                <a:cxn ang="0">
                  <a:pos x="36" y="0"/>
                </a:cxn>
              </a:cxnLst>
              <a:rect l="0" t="0" r="r" b="b"/>
              <a:pathLst>
                <a:path w="78" h="60">
                  <a:moveTo>
                    <a:pt x="36" y="0"/>
                  </a:moveTo>
                  <a:lnTo>
                    <a:pt x="78" y="0"/>
                  </a:lnTo>
                  <a:lnTo>
                    <a:pt x="78" y="18"/>
                  </a:lnTo>
                  <a:lnTo>
                    <a:pt x="48" y="18"/>
                  </a:lnTo>
                  <a:lnTo>
                    <a:pt x="48" y="42"/>
                  </a:lnTo>
                  <a:lnTo>
                    <a:pt x="36" y="48"/>
                  </a:lnTo>
                  <a:lnTo>
                    <a:pt x="36" y="60"/>
                  </a:lnTo>
                  <a:lnTo>
                    <a:pt x="0" y="60"/>
                  </a:lnTo>
                  <a:lnTo>
                    <a:pt x="0" y="54"/>
                  </a:lnTo>
                  <a:lnTo>
                    <a:pt x="6" y="48"/>
                  </a:lnTo>
                  <a:lnTo>
                    <a:pt x="12" y="36"/>
                  </a:lnTo>
                  <a:lnTo>
                    <a:pt x="6" y="36"/>
                  </a:lnTo>
                  <a:lnTo>
                    <a:pt x="18" y="30"/>
                  </a:lnTo>
                  <a:lnTo>
                    <a:pt x="24" y="12"/>
                  </a:lnTo>
                  <a:lnTo>
                    <a:pt x="30" y="6"/>
                  </a:lnTo>
                  <a:lnTo>
                    <a:pt x="3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02" name="Freeform 678"/>
            <p:cNvSpPr>
              <a:spLocks/>
            </p:cNvSpPr>
            <p:nvPr/>
          </p:nvSpPr>
          <p:spPr bwMode="auto">
            <a:xfrm>
              <a:off x="1608" y="942"/>
              <a:ext cx="24" cy="24"/>
            </a:xfrm>
            <a:custGeom>
              <a:avLst/>
              <a:gdLst/>
              <a:ahLst/>
              <a:cxnLst>
                <a:cxn ang="0">
                  <a:pos x="18" y="24"/>
                </a:cxn>
                <a:cxn ang="0">
                  <a:pos x="12" y="24"/>
                </a:cxn>
                <a:cxn ang="0">
                  <a:pos x="6" y="24"/>
                </a:cxn>
                <a:cxn ang="0">
                  <a:pos x="6" y="18"/>
                </a:cxn>
                <a:cxn ang="0">
                  <a:pos x="0" y="18"/>
                </a:cxn>
                <a:cxn ang="0">
                  <a:pos x="0" y="12"/>
                </a:cxn>
                <a:cxn ang="0">
                  <a:pos x="0" y="6"/>
                </a:cxn>
                <a:cxn ang="0">
                  <a:pos x="6" y="0"/>
                </a:cxn>
                <a:cxn ang="0">
                  <a:pos x="18" y="0"/>
                </a:cxn>
                <a:cxn ang="0">
                  <a:pos x="24" y="6"/>
                </a:cxn>
                <a:cxn ang="0">
                  <a:pos x="24" y="12"/>
                </a:cxn>
                <a:cxn ang="0">
                  <a:pos x="24" y="18"/>
                </a:cxn>
                <a:cxn ang="0">
                  <a:pos x="18" y="24"/>
                </a:cxn>
              </a:cxnLst>
              <a:rect l="0" t="0" r="r" b="b"/>
              <a:pathLst>
                <a:path w="24" h="24">
                  <a:moveTo>
                    <a:pt x="18" y="24"/>
                  </a:moveTo>
                  <a:lnTo>
                    <a:pt x="12" y="24"/>
                  </a:lnTo>
                  <a:lnTo>
                    <a:pt x="6" y="24"/>
                  </a:lnTo>
                  <a:lnTo>
                    <a:pt x="6" y="18"/>
                  </a:lnTo>
                  <a:lnTo>
                    <a:pt x="0" y="18"/>
                  </a:lnTo>
                  <a:lnTo>
                    <a:pt x="0" y="12"/>
                  </a:lnTo>
                  <a:lnTo>
                    <a:pt x="0" y="6"/>
                  </a:lnTo>
                  <a:lnTo>
                    <a:pt x="6" y="0"/>
                  </a:lnTo>
                  <a:lnTo>
                    <a:pt x="18" y="0"/>
                  </a:lnTo>
                  <a:lnTo>
                    <a:pt x="24" y="6"/>
                  </a:lnTo>
                  <a:lnTo>
                    <a:pt x="24" y="12"/>
                  </a:lnTo>
                  <a:lnTo>
                    <a:pt x="24" y="18"/>
                  </a:lnTo>
                  <a:lnTo>
                    <a:pt x="18"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01" name="Freeform 677"/>
            <p:cNvSpPr>
              <a:spLocks/>
            </p:cNvSpPr>
            <p:nvPr/>
          </p:nvSpPr>
          <p:spPr bwMode="auto">
            <a:xfrm>
              <a:off x="1608" y="960"/>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00" name="Freeform 676"/>
            <p:cNvSpPr>
              <a:spLocks/>
            </p:cNvSpPr>
            <p:nvPr/>
          </p:nvSpPr>
          <p:spPr bwMode="auto">
            <a:xfrm>
              <a:off x="2274" y="1242"/>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99" name="Freeform 675"/>
            <p:cNvSpPr>
              <a:spLocks/>
            </p:cNvSpPr>
            <p:nvPr/>
          </p:nvSpPr>
          <p:spPr bwMode="auto">
            <a:xfrm>
              <a:off x="1896" y="1254"/>
              <a:ext cx="156" cy="120"/>
            </a:xfrm>
            <a:custGeom>
              <a:avLst/>
              <a:gdLst/>
              <a:ahLst/>
              <a:cxnLst>
                <a:cxn ang="0">
                  <a:pos x="126" y="0"/>
                </a:cxn>
                <a:cxn ang="0">
                  <a:pos x="144" y="0"/>
                </a:cxn>
                <a:cxn ang="0">
                  <a:pos x="144" y="12"/>
                </a:cxn>
                <a:cxn ang="0">
                  <a:pos x="150" y="18"/>
                </a:cxn>
                <a:cxn ang="0">
                  <a:pos x="150" y="36"/>
                </a:cxn>
                <a:cxn ang="0">
                  <a:pos x="144" y="30"/>
                </a:cxn>
                <a:cxn ang="0">
                  <a:pos x="138" y="42"/>
                </a:cxn>
                <a:cxn ang="0">
                  <a:pos x="144" y="48"/>
                </a:cxn>
                <a:cxn ang="0">
                  <a:pos x="150" y="48"/>
                </a:cxn>
                <a:cxn ang="0">
                  <a:pos x="150" y="42"/>
                </a:cxn>
                <a:cxn ang="0">
                  <a:pos x="156" y="42"/>
                </a:cxn>
                <a:cxn ang="0">
                  <a:pos x="156" y="60"/>
                </a:cxn>
                <a:cxn ang="0">
                  <a:pos x="144" y="66"/>
                </a:cxn>
                <a:cxn ang="0">
                  <a:pos x="132" y="84"/>
                </a:cxn>
                <a:cxn ang="0">
                  <a:pos x="108" y="102"/>
                </a:cxn>
                <a:cxn ang="0">
                  <a:pos x="96" y="108"/>
                </a:cxn>
                <a:cxn ang="0">
                  <a:pos x="90" y="108"/>
                </a:cxn>
                <a:cxn ang="0">
                  <a:pos x="90" y="114"/>
                </a:cxn>
                <a:cxn ang="0">
                  <a:pos x="84" y="114"/>
                </a:cxn>
                <a:cxn ang="0">
                  <a:pos x="78" y="114"/>
                </a:cxn>
                <a:cxn ang="0">
                  <a:pos x="60" y="114"/>
                </a:cxn>
                <a:cxn ang="0">
                  <a:pos x="54" y="114"/>
                </a:cxn>
                <a:cxn ang="0">
                  <a:pos x="36" y="120"/>
                </a:cxn>
                <a:cxn ang="0">
                  <a:pos x="24" y="120"/>
                </a:cxn>
                <a:cxn ang="0">
                  <a:pos x="30" y="120"/>
                </a:cxn>
                <a:cxn ang="0">
                  <a:pos x="24" y="114"/>
                </a:cxn>
                <a:cxn ang="0">
                  <a:pos x="18" y="114"/>
                </a:cxn>
                <a:cxn ang="0">
                  <a:pos x="18" y="108"/>
                </a:cxn>
                <a:cxn ang="0">
                  <a:pos x="12" y="102"/>
                </a:cxn>
                <a:cxn ang="0">
                  <a:pos x="18" y="102"/>
                </a:cxn>
                <a:cxn ang="0">
                  <a:pos x="18" y="90"/>
                </a:cxn>
                <a:cxn ang="0">
                  <a:pos x="6" y="78"/>
                </a:cxn>
                <a:cxn ang="0">
                  <a:pos x="0" y="60"/>
                </a:cxn>
                <a:cxn ang="0">
                  <a:pos x="6" y="54"/>
                </a:cxn>
                <a:cxn ang="0">
                  <a:pos x="6" y="60"/>
                </a:cxn>
                <a:cxn ang="0">
                  <a:pos x="18" y="66"/>
                </a:cxn>
                <a:cxn ang="0">
                  <a:pos x="24" y="66"/>
                </a:cxn>
                <a:cxn ang="0">
                  <a:pos x="30" y="60"/>
                </a:cxn>
                <a:cxn ang="0">
                  <a:pos x="36" y="60"/>
                </a:cxn>
                <a:cxn ang="0">
                  <a:pos x="36" y="24"/>
                </a:cxn>
                <a:cxn ang="0">
                  <a:pos x="42" y="30"/>
                </a:cxn>
                <a:cxn ang="0">
                  <a:pos x="42" y="36"/>
                </a:cxn>
                <a:cxn ang="0">
                  <a:pos x="42" y="42"/>
                </a:cxn>
                <a:cxn ang="0">
                  <a:pos x="48" y="42"/>
                </a:cxn>
                <a:cxn ang="0">
                  <a:pos x="54" y="36"/>
                </a:cxn>
                <a:cxn ang="0">
                  <a:pos x="60" y="36"/>
                </a:cxn>
                <a:cxn ang="0">
                  <a:pos x="60" y="30"/>
                </a:cxn>
                <a:cxn ang="0">
                  <a:pos x="66" y="30"/>
                </a:cxn>
                <a:cxn ang="0">
                  <a:pos x="72" y="30"/>
                </a:cxn>
                <a:cxn ang="0">
                  <a:pos x="78" y="36"/>
                </a:cxn>
                <a:cxn ang="0">
                  <a:pos x="90" y="30"/>
                </a:cxn>
                <a:cxn ang="0">
                  <a:pos x="90" y="24"/>
                </a:cxn>
                <a:cxn ang="0">
                  <a:pos x="96" y="24"/>
                </a:cxn>
                <a:cxn ang="0">
                  <a:pos x="96" y="18"/>
                </a:cxn>
                <a:cxn ang="0">
                  <a:pos x="102" y="18"/>
                </a:cxn>
                <a:cxn ang="0">
                  <a:pos x="102" y="12"/>
                </a:cxn>
                <a:cxn ang="0">
                  <a:pos x="108" y="12"/>
                </a:cxn>
                <a:cxn ang="0">
                  <a:pos x="108" y="6"/>
                </a:cxn>
                <a:cxn ang="0">
                  <a:pos x="114" y="0"/>
                </a:cxn>
                <a:cxn ang="0">
                  <a:pos x="120" y="0"/>
                </a:cxn>
                <a:cxn ang="0">
                  <a:pos x="126" y="0"/>
                </a:cxn>
              </a:cxnLst>
              <a:rect l="0" t="0" r="r" b="b"/>
              <a:pathLst>
                <a:path w="156" h="120">
                  <a:moveTo>
                    <a:pt x="126" y="0"/>
                  </a:moveTo>
                  <a:lnTo>
                    <a:pt x="144" y="0"/>
                  </a:lnTo>
                  <a:lnTo>
                    <a:pt x="144" y="12"/>
                  </a:lnTo>
                  <a:lnTo>
                    <a:pt x="150" y="18"/>
                  </a:lnTo>
                  <a:lnTo>
                    <a:pt x="150" y="36"/>
                  </a:lnTo>
                  <a:lnTo>
                    <a:pt x="144" y="30"/>
                  </a:lnTo>
                  <a:lnTo>
                    <a:pt x="138" y="42"/>
                  </a:lnTo>
                  <a:lnTo>
                    <a:pt x="144" y="48"/>
                  </a:lnTo>
                  <a:lnTo>
                    <a:pt x="150" y="48"/>
                  </a:lnTo>
                  <a:lnTo>
                    <a:pt x="150" y="42"/>
                  </a:lnTo>
                  <a:lnTo>
                    <a:pt x="156" y="42"/>
                  </a:lnTo>
                  <a:lnTo>
                    <a:pt x="156" y="60"/>
                  </a:lnTo>
                  <a:lnTo>
                    <a:pt x="144" y="66"/>
                  </a:lnTo>
                  <a:lnTo>
                    <a:pt x="132" y="84"/>
                  </a:lnTo>
                  <a:lnTo>
                    <a:pt x="108" y="102"/>
                  </a:lnTo>
                  <a:lnTo>
                    <a:pt x="96" y="108"/>
                  </a:lnTo>
                  <a:lnTo>
                    <a:pt x="90" y="108"/>
                  </a:lnTo>
                  <a:lnTo>
                    <a:pt x="90" y="114"/>
                  </a:lnTo>
                  <a:lnTo>
                    <a:pt x="84" y="114"/>
                  </a:lnTo>
                  <a:lnTo>
                    <a:pt x="78" y="114"/>
                  </a:lnTo>
                  <a:lnTo>
                    <a:pt x="60" y="114"/>
                  </a:lnTo>
                  <a:lnTo>
                    <a:pt x="54" y="114"/>
                  </a:lnTo>
                  <a:lnTo>
                    <a:pt x="36" y="120"/>
                  </a:lnTo>
                  <a:lnTo>
                    <a:pt x="24" y="120"/>
                  </a:lnTo>
                  <a:lnTo>
                    <a:pt x="30" y="120"/>
                  </a:lnTo>
                  <a:lnTo>
                    <a:pt x="24" y="114"/>
                  </a:lnTo>
                  <a:lnTo>
                    <a:pt x="18" y="114"/>
                  </a:lnTo>
                  <a:lnTo>
                    <a:pt x="18" y="108"/>
                  </a:lnTo>
                  <a:lnTo>
                    <a:pt x="12" y="102"/>
                  </a:lnTo>
                  <a:lnTo>
                    <a:pt x="18" y="102"/>
                  </a:lnTo>
                  <a:lnTo>
                    <a:pt x="18" y="90"/>
                  </a:lnTo>
                  <a:lnTo>
                    <a:pt x="6" y="78"/>
                  </a:lnTo>
                  <a:lnTo>
                    <a:pt x="0" y="60"/>
                  </a:lnTo>
                  <a:lnTo>
                    <a:pt x="6" y="54"/>
                  </a:lnTo>
                  <a:lnTo>
                    <a:pt x="6" y="60"/>
                  </a:lnTo>
                  <a:lnTo>
                    <a:pt x="18" y="66"/>
                  </a:lnTo>
                  <a:lnTo>
                    <a:pt x="24" y="66"/>
                  </a:lnTo>
                  <a:lnTo>
                    <a:pt x="30" y="60"/>
                  </a:lnTo>
                  <a:lnTo>
                    <a:pt x="36" y="60"/>
                  </a:lnTo>
                  <a:lnTo>
                    <a:pt x="36" y="24"/>
                  </a:lnTo>
                  <a:lnTo>
                    <a:pt x="42" y="30"/>
                  </a:lnTo>
                  <a:lnTo>
                    <a:pt x="42" y="36"/>
                  </a:lnTo>
                  <a:lnTo>
                    <a:pt x="42" y="42"/>
                  </a:lnTo>
                  <a:lnTo>
                    <a:pt x="48" y="42"/>
                  </a:lnTo>
                  <a:lnTo>
                    <a:pt x="54" y="36"/>
                  </a:lnTo>
                  <a:lnTo>
                    <a:pt x="60" y="36"/>
                  </a:lnTo>
                  <a:lnTo>
                    <a:pt x="60" y="30"/>
                  </a:lnTo>
                  <a:lnTo>
                    <a:pt x="66" y="30"/>
                  </a:lnTo>
                  <a:lnTo>
                    <a:pt x="72" y="30"/>
                  </a:lnTo>
                  <a:lnTo>
                    <a:pt x="78" y="36"/>
                  </a:lnTo>
                  <a:lnTo>
                    <a:pt x="90" y="30"/>
                  </a:lnTo>
                  <a:lnTo>
                    <a:pt x="90" y="24"/>
                  </a:lnTo>
                  <a:lnTo>
                    <a:pt x="96" y="24"/>
                  </a:lnTo>
                  <a:lnTo>
                    <a:pt x="96" y="18"/>
                  </a:lnTo>
                  <a:lnTo>
                    <a:pt x="102" y="18"/>
                  </a:lnTo>
                  <a:lnTo>
                    <a:pt x="102" y="12"/>
                  </a:lnTo>
                  <a:lnTo>
                    <a:pt x="108" y="12"/>
                  </a:lnTo>
                  <a:lnTo>
                    <a:pt x="108" y="6"/>
                  </a:lnTo>
                  <a:lnTo>
                    <a:pt x="114" y="0"/>
                  </a:lnTo>
                  <a:lnTo>
                    <a:pt x="120" y="0"/>
                  </a:lnTo>
                  <a:lnTo>
                    <a:pt x="12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98" name="Freeform 674"/>
            <p:cNvSpPr>
              <a:spLocks/>
            </p:cNvSpPr>
            <p:nvPr/>
          </p:nvSpPr>
          <p:spPr bwMode="auto">
            <a:xfrm>
              <a:off x="1998" y="1314"/>
              <a:ext cx="24" cy="18"/>
            </a:xfrm>
            <a:custGeom>
              <a:avLst/>
              <a:gdLst/>
              <a:ahLst/>
              <a:cxnLst>
                <a:cxn ang="0">
                  <a:pos x="12" y="18"/>
                </a:cxn>
                <a:cxn ang="0">
                  <a:pos x="18" y="12"/>
                </a:cxn>
                <a:cxn ang="0">
                  <a:pos x="24" y="12"/>
                </a:cxn>
                <a:cxn ang="0">
                  <a:pos x="24" y="6"/>
                </a:cxn>
                <a:cxn ang="0">
                  <a:pos x="18" y="0"/>
                </a:cxn>
                <a:cxn ang="0">
                  <a:pos x="6" y="6"/>
                </a:cxn>
                <a:cxn ang="0">
                  <a:pos x="0" y="12"/>
                </a:cxn>
                <a:cxn ang="0">
                  <a:pos x="6" y="18"/>
                </a:cxn>
                <a:cxn ang="0">
                  <a:pos x="12" y="18"/>
                </a:cxn>
              </a:cxnLst>
              <a:rect l="0" t="0" r="r" b="b"/>
              <a:pathLst>
                <a:path w="24" h="18">
                  <a:moveTo>
                    <a:pt x="12" y="18"/>
                  </a:moveTo>
                  <a:lnTo>
                    <a:pt x="18" y="12"/>
                  </a:lnTo>
                  <a:lnTo>
                    <a:pt x="24" y="12"/>
                  </a:lnTo>
                  <a:lnTo>
                    <a:pt x="24" y="6"/>
                  </a:lnTo>
                  <a:lnTo>
                    <a:pt x="18" y="0"/>
                  </a:lnTo>
                  <a:lnTo>
                    <a:pt x="6" y="6"/>
                  </a:lnTo>
                  <a:lnTo>
                    <a:pt x="0" y="12"/>
                  </a:lnTo>
                  <a:lnTo>
                    <a:pt x="6" y="18"/>
                  </a:lnTo>
                  <a:lnTo>
                    <a:pt x="12"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97" name="Freeform 673"/>
            <p:cNvSpPr>
              <a:spLocks/>
            </p:cNvSpPr>
            <p:nvPr/>
          </p:nvSpPr>
          <p:spPr bwMode="auto">
            <a:xfrm>
              <a:off x="2064" y="990"/>
              <a:ext cx="78" cy="90"/>
            </a:xfrm>
            <a:custGeom>
              <a:avLst/>
              <a:gdLst/>
              <a:ahLst/>
              <a:cxnLst>
                <a:cxn ang="0">
                  <a:pos x="0" y="6"/>
                </a:cxn>
                <a:cxn ang="0">
                  <a:pos x="6" y="0"/>
                </a:cxn>
                <a:cxn ang="0">
                  <a:pos x="18" y="0"/>
                </a:cxn>
                <a:cxn ang="0">
                  <a:pos x="24" y="0"/>
                </a:cxn>
                <a:cxn ang="0">
                  <a:pos x="30" y="6"/>
                </a:cxn>
                <a:cxn ang="0">
                  <a:pos x="42" y="12"/>
                </a:cxn>
                <a:cxn ang="0">
                  <a:pos x="54" y="12"/>
                </a:cxn>
                <a:cxn ang="0">
                  <a:pos x="60" y="6"/>
                </a:cxn>
                <a:cxn ang="0">
                  <a:pos x="66" y="6"/>
                </a:cxn>
                <a:cxn ang="0">
                  <a:pos x="72" y="6"/>
                </a:cxn>
                <a:cxn ang="0">
                  <a:pos x="78" y="6"/>
                </a:cxn>
                <a:cxn ang="0">
                  <a:pos x="72" y="18"/>
                </a:cxn>
                <a:cxn ang="0">
                  <a:pos x="72" y="54"/>
                </a:cxn>
                <a:cxn ang="0">
                  <a:pos x="72" y="60"/>
                </a:cxn>
                <a:cxn ang="0">
                  <a:pos x="72" y="66"/>
                </a:cxn>
                <a:cxn ang="0">
                  <a:pos x="66" y="66"/>
                </a:cxn>
                <a:cxn ang="0">
                  <a:pos x="66" y="72"/>
                </a:cxn>
                <a:cxn ang="0">
                  <a:pos x="60" y="72"/>
                </a:cxn>
                <a:cxn ang="0">
                  <a:pos x="60" y="78"/>
                </a:cxn>
                <a:cxn ang="0">
                  <a:pos x="60" y="84"/>
                </a:cxn>
                <a:cxn ang="0">
                  <a:pos x="54" y="90"/>
                </a:cxn>
                <a:cxn ang="0">
                  <a:pos x="36" y="84"/>
                </a:cxn>
                <a:cxn ang="0">
                  <a:pos x="36" y="78"/>
                </a:cxn>
                <a:cxn ang="0">
                  <a:pos x="0" y="54"/>
                </a:cxn>
                <a:cxn ang="0">
                  <a:pos x="0" y="42"/>
                </a:cxn>
                <a:cxn ang="0">
                  <a:pos x="6" y="36"/>
                </a:cxn>
                <a:cxn ang="0">
                  <a:pos x="12" y="36"/>
                </a:cxn>
                <a:cxn ang="0">
                  <a:pos x="12" y="30"/>
                </a:cxn>
                <a:cxn ang="0">
                  <a:pos x="12" y="24"/>
                </a:cxn>
                <a:cxn ang="0">
                  <a:pos x="6" y="18"/>
                </a:cxn>
                <a:cxn ang="0">
                  <a:pos x="6" y="12"/>
                </a:cxn>
                <a:cxn ang="0">
                  <a:pos x="0" y="6"/>
                </a:cxn>
              </a:cxnLst>
              <a:rect l="0" t="0" r="r" b="b"/>
              <a:pathLst>
                <a:path w="78" h="90">
                  <a:moveTo>
                    <a:pt x="0" y="6"/>
                  </a:moveTo>
                  <a:lnTo>
                    <a:pt x="6" y="0"/>
                  </a:lnTo>
                  <a:lnTo>
                    <a:pt x="18" y="0"/>
                  </a:lnTo>
                  <a:lnTo>
                    <a:pt x="24" y="0"/>
                  </a:lnTo>
                  <a:lnTo>
                    <a:pt x="30" y="6"/>
                  </a:lnTo>
                  <a:lnTo>
                    <a:pt x="42" y="12"/>
                  </a:lnTo>
                  <a:lnTo>
                    <a:pt x="54" y="12"/>
                  </a:lnTo>
                  <a:lnTo>
                    <a:pt x="60" y="6"/>
                  </a:lnTo>
                  <a:lnTo>
                    <a:pt x="66" y="6"/>
                  </a:lnTo>
                  <a:lnTo>
                    <a:pt x="72" y="6"/>
                  </a:lnTo>
                  <a:lnTo>
                    <a:pt x="78" y="6"/>
                  </a:lnTo>
                  <a:lnTo>
                    <a:pt x="72" y="18"/>
                  </a:lnTo>
                  <a:lnTo>
                    <a:pt x="72" y="54"/>
                  </a:lnTo>
                  <a:lnTo>
                    <a:pt x="72" y="60"/>
                  </a:lnTo>
                  <a:lnTo>
                    <a:pt x="72" y="66"/>
                  </a:lnTo>
                  <a:lnTo>
                    <a:pt x="66" y="66"/>
                  </a:lnTo>
                  <a:lnTo>
                    <a:pt x="66" y="72"/>
                  </a:lnTo>
                  <a:lnTo>
                    <a:pt x="60" y="72"/>
                  </a:lnTo>
                  <a:lnTo>
                    <a:pt x="60" y="78"/>
                  </a:lnTo>
                  <a:lnTo>
                    <a:pt x="60" y="84"/>
                  </a:lnTo>
                  <a:lnTo>
                    <a:pt x="54" y="90"/>
                  </a:lnTo>
                  <a:lnTo>
                    <a:pt x="36" y="84"/>
                  </a:lnTo>
                  <a:lnTo>
                    <a:pt x="36" y="78"/>
                  </a:lnTo>
                  <a:lnTo>
                    <a:pt x="0" y="54"/>
                  </a:lnTo>
                  <a:lnTo>
                    <a:pt x="0" y="42"/>
                  </a:lnTo>
                  <a:lnTo>
                    <a:pt x="6" y="36"/>
                  </a:lnTo>
                  <a:lnTo>
                    <a:pt x="12" y="36"/>
                  </a:lnTo>
                  <a:lnTo>
                    <a:pt x="12" y="30"/>
                  </a:lnTo>
                  <a:lnTo>
                    <a:pt x="12" y="24"/>
                  </a:lnTo>
                  <a:lnTo>
                    <a:pt x="6" y="18"/>
                  </a:lnTo>
                  <a:lnTo>
                    <a:pt x="6" y="12"/>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96" name="Freeform 672"/>
            <p:cNvSpPr>
              <a:spLocks/>
            </p:cNvSpPr>
            <p:nvPr/>
          </p:nvSpPr>
          <p:spPr bwMode="auto">
            <a:xfrm>
              <a:off x="1740" y="918"/>
              <a:ext cx="30" cy="60"/>
            </a:xfrm>
            <a:custGeom>
              <a:avLst/>
              <a:gdLst/>
              <a:ahLst/>
              <a:cxnLst>
                <a:cxn ang="0">
                  <a:pos x="18" y="0"/>
                </a:cxn>
                <a:cxn ang="0">
                  <a:pos x="24" y="0"/>
                </a:cxn>
                <a:cxn ang="0">
                  <a:pos x="30" y="6"/>
                </a:cxn>
                <a:cxn ang="0">
                  <a:pos x="30" y="12"/>
                </a:cxn>
                <a:cxn ang="0">
                  <a:pos x="30" y="18"/>
                </a:cxn>
                <a:cxn ang="0">
                  <a:pos x="30" y="24"/>
                </a:cxn>
                <a:cxn ang="0">
                  <a:pos x="24" y="24"/>
                </a:cxn>
                <a:cxn ang="0">
                  <a:pos x="24" y="30"/>
                </a:cxn>
                <a:cxn ang="0">
                  <a:pos x="18" y="54"/>
                </a:cxn>
                <a:cxn ang="0">
                  <a:pos x="12" y="60"/>
                </a:cxn>
                <a:cxn ang="0">
                  <a:pos x="12" y="48"/>
                </a:cxn>
                <a:cxn ang="0">
                  <a:pos x="12" y="30"/>
                </a:cxn>
                <a:cxn ang="0">
                  <a:pos x="6" y="24"/>
                </a:cxn>
                <a:cxn ang="0">
                  <a:pos x="6" y="18"/>
                </a:cxn>
                <a:cxn ang="0">
                  <a:pos x="0" y="18"/>
                </a:cxn>
                <a:cxn ang="0">
                  <a:pos x="6" y="12"/>
                </a:cxn>
                <a:cxn ang="0">
                  <a:pos x="6" y="6"/>
                </a:cxn>
                <a:cxn ang="0">
                  <a:pos x="12" y="6"/>
                </a:cxn>
                <a:cxn ang="0">
                  <a:pos x="18" y="0"/>
                </a:cxn>
              </a:cxnLst>
              <a:rect l="0" t="0" r="r" b="b"/>
              <a:pathLst>
                <a:path w="30" h="60">
                  <a:moveTo>
                    <a:pt x="18" y="0"/>
                  </a:moveTo>
                  <a:lnTo>
                    <a:pt x="24" y="0"/>
                  </a:lnTo>
                  <a:lnTo>
                    <a:pt x="30" y="6"/>
                  </a:lnTo>
                  <a:lnTo>
                    <a:pt x="30" y="12"/>
                  </a:lnTo>
                  <a:lnTo>
                    <a:pt x="30" y="18"/>
                  </a:lnTo>
                  <a:lnTo>
                    <a:pt x="30" y="24"/>
                  </a:lnTo>
                  <a:lnTo>
                    <a:pt x="24" y="24"/>
                  </a:lnTo>
                  <a:lnTo>
                    <a:pt x="24" y="30"/>
                  </a:lnTo>
                  <a:lnTo>
                    <a:pt x="18" y="54"/>
                  </a:lnTo>
                  <a:lnTo>
                    <a:pt x="12" y="60"/>
                  </a:lnTo>
                  <a:lnTo>
                    <a:pt x="12" y="48"/>
                  </a:lnTo>
                  <a:lnTo>
                    <a:pt x="12" y="30"/>
                  </a:lnTo>
                  <a:lnTo>
                    <a:pt x="6" y="24"/>
                  </a:lnTo>
                  <a:lnTo>
                    <a:pt x="6" y="18"/>
                  </a:lnTo>
                  <a:lnTo>
                    <a:pt x="0" y="18"/>
                  </a:lnTo>
                  <a:lnTo>
                    <a:pt x="6" y="12"/>
                  </a:lnTo>
                  <a:lnTo>
                    <a:pt x="6" y="6"/>
                  </a:lnTo>
                  <a:lnTo>
                    <a:pt x="12" y="6"/>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95" name="Freeform 671"/>
            <p:cNvSpPr>
              <a:spLocks/>
            </p:cNvSpPr>
            <p:nvPr/>
          </p:nvSpPr>
          <p:spPr bwMode="auto">
            <a:xfrm>
              <a:off x="1650" y="930"/>
              <a:ext cx="60" cy="66"/>
            </a:xfrm>
            <a:custGeom>
              <a:avLst/>
              <a:gdLst/>
              <a:ahLst/>
              <a:cxnLst>
                <a:cxn ang="0">
                  <a:pos x="6" y="6"/>
                </a:cxn>
                <a:cxn ang="0">
                  <a:pos x="12" y="6"/>
                </a:cxn>
                <a:cxn ang="0">
                  <a:pos x="18" y="6"/>
                </a:cxn>
                <a:cxn ang="0">
                  <a:pos x="18" y="0"/>
                </a:cxn>
                <a:cxn ang="0">
                  <a:pos x="24" y="6"/>
                </a:cxn>
                <a:cxn ang="0">
                  <a:pos x="24" y="0"/>
                </a:cxn>
                <a:cxn ang="0">
                  <a:pos x="24" y="6"/>
                </a:cxn>
                <a:cxn ang="0">
                  <a:pos x="30" y="6"/>
                </a:cxn>
                <a:cxn ang="0">
                  <a:pos x="36" y="6"/>
                </a:cxn>
                <a:cxn ang="0">
                  <a:pos x="36" y="12"/>
                </a:cxn>
                <a:cxn ang="0">
                  <a:pos x="42" y="12"/>
                </a:cxn>
                <a:cxn ang="0">
                  <a:pos x="54" y="12"/>
                </a:cxn>
                <a:cxn ang="0">
                  <a:pos x="60" y="12"/>
                </a:cxn>
                <a:cxn ang="0">
                  <a:pos x="60" y="18"/>
                </a:cxn>
                <a:cxn ang="0">
                  <a:pos x="60" y="24"/>
                </a:cxn>
                <a:cxn ang="0">
                  <a:pos x="60" y="30"/>
                </a:cxn>
                <a:cxn ang="0">
                  <a:pos x="54" y="36"/>
                </a:cxn>
                <a:cxn ang="0">
                  <a:pos x="54" y="42"/>
                </a:cxn>
                <a:cxn ang="0">
                  <a:pos x="54" y="48"/>
                </a:cxn>
                <a:cxn ang="0">
                  <a:pos x="60" y="54"/>
                </a:cxn>
                <a:cxn ang="0">
                  <a:pos x="54" y="54"/>
                </a:cxn>
                <a:cxn ang="0">
                  <a:pos x="48" y="54"/>
                </a:cxn>
                <a:cxn ang="0">
                  <a:pos x="24" y="60"/>
                </a:cxn>
                <a:cxn ang="0">
                  <a:pos x="12" y="66"/>
                </a:cxn>
                <a:cxn ang="0">
                  <a:pos x="12" y="60"/>
                </a:cxn>
                <a:cxn ang="0">
                  <a:pos x="12" y="54"/>
                </a:cxn>
                <a:cxn ang="0">
                  <a:pos x="12" y="48"/>
                </a:cxn>
                <a:cxn ang="0">
                  <a:pos x="6" y="48"/>
                </a:cxn>
                <a:cxn ang="0">
                  <a:pos x="6" y="42"/>
                </a:cxn>
                <a:cxn ang="0">
                  <a:pos x="0" y="42"/>
                </a:cxn>
                <a:cxn ang="0">
                  <a:pos x="6" y="36"/>
                </a:cxn>
                <a:cxn ang="0">
                  <a:pos x="0" y="30"/>
                </a:cxn>
                <a:cxn ang="0">
                  <a:pos x="6" y="30"/>
                </a:cxn>
                <a:cxn ang="0">
                  <a:pos x="6" y="24"/>
                </a:cxn>
                <a:cxn ang="0">
                  <a:pos x="12" y="24"/>
                </a:cxn>
                <a:cxn ang="0">
                  <a:pos x="6" y="18"/>
                </a:cxn>
                <a:cxn ang="0">
                  <a:pos x="6" y="12"/>
                </a:cxn>
                <a:cxn ang="0">
                  <a:pos x="6" y="6"/>
                </a:cxn>
              </a:cxnLst>
              <a:rect l="0" t="0" r="r" b="b"/>
              <a:pathLst>
                <a:path w="60" h="66">
                  <a:moveTo>
                    <a:pt x="6" y="6"/>
                  </a:moveTo>
                  <a:lnTo>
                    <a:pt x="12" y="6"/>
                  </a:lnTo>
                  <a:lnTo>
                    <a:pt x="18" y="6"/>
                  </a:lnTo>
                  <a:lnTo>
                    <a:pt x="18" y="0"/>
                  </a:lnTo>
                  <a:lnTo>
                    <a:pt x="24" y="6"/>
                  </a:lnTo>
                  <a:lnTo>
                    <a:pt x="24" y="0"/>
                  </a:lnTo>
                  <a:lnTo>
                    <a:pt x="24" y="6"/>
                  </a:lnTo>
                  <a:lnTo>
                    <a:pt x="30" y="6"/>
                  </a:lnTo>
                  <a:lnTo>
                    <a:pt x="36" y="6"/>
                  </a:lnTo>
                  <a:lnTo>
                    <a:pt x="36" y="12"/>
                  </a:lnTo>
                  <a:lnTo>
                    <a:pt x="42" y="12"/>
                  </a:lnTo>
                  <a:lnTo>
                    <a:pt x="54" y="12"/>
                  </a:lnTo>
                  <a:lnTo>
                    <a:pt x="60" y="12"/>
                  </a:lnTo>
                  <a:lnTo>
                    <a:pt x="60" y="18"/>
                  </a:lnTo>
                  <a:lnTo>
                    <a:pt x="60" y="24"/>
                  </a:lnTo>
                  <a:lnTo>
                    <a:pt x="60" y="30"/>
                  </a:lnTo>
                  <a:lnTo>
                    <a:pt x="54" y="36"/>
                  </a:lnTo>
                  <a:lnTo>
                    <a:pt x="54" y="42"/>
                  </a:lnTo>
                  <a:lnTo>
                    <a:pt x="54" y="48"/>
                  </a:lnTo>
                  <a:lnTo>
                    <a:pt x="60" y="54"/>
                  </a:lnTo>
                  <a:lnTo>
                    <a:pt x="54" y="54"/>
                  </a:lnTo>
                  <a:lnTo>
                    <a:pt x="48" y="54"/>
                  </a:lnTo>
                  <a:lnTo>
                    <a:pt x="24" y="60"/>
                  </a:lnTo>
                  <a:lnTo>
                    <a:pt x="12" y="66"/>
                  </a:lnTo>
                  <a:lnTo>
                    <a:pt x="12" y="60"/>
                  </a:lnTo>
                  <a:lnTo>
                    <a:pt x="12" y="54"/>
                  </a:lnTo>
                  <a:lnTo>
                    <a:pt x="12" y="48"/>
                  </a:lnTo>
                  <a:lnTo>
                    <a:pt x="6" y="48"/>
                  </a:lnTo>
                  <a:lnTo>
                    <a:pt x="6" y="42"/>
                  </a:lnTo>
                  <a:lnTo>
                    <a:pt x="0" y="42"/>
                  </a:lnTo>
                  <a:lnTo>
                    <a:pt x="6" y="36"/>
                  </a:lnTo>
                  <a:lnTo>
                    <a:pt x="0" y="30"/>
                  </a:lnTo>
                  <a:lnTo>
                    <a:pt x="6" y="30"/>
                  </a:lnTo>
                  <a:lnTo>
                    <a:pt x="6" y="24"/>
                  </a:lnTo>
                  <a:lnTo>
                    <a:pt x="12" y="24"/>
                  </a:lnTo>
                  <a:lnTo>
                    <a:pt x="6" y="18"/>
                  </a:lnTo>
                  <a:lnTo>
                    <a:pt x="6" y="12"/>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94" name="Freeform 670"/>
            <p:cNvSpPr>
              <a:spLocks/>
            </p:cNvSpPr>
            <p:nvPr/>
          </p:nvSpPr>
          <p:spPr bwMode="auto">
            <a:xfrm>
              <a:off x="2016" y="1056"/>
              <a:ext cx="18" cy="24"/>
            </a:xfrm>
            <a:custGeom>
              <a:avLst/>
              <a:gdLst/>
              <a:ahLst/>
              <a:cxnLst>
                <a:cxn ang="0">
                  <a:pos x="0" y="6"/>
                </a:cxn>
                <a:cxn ang="0">
                  <a:pos x="6" y="6"/>
                </a:cxn>
                <a:cxn ang="0">
                  <a:pos x="12" y="6"/>
                </a:cxn>
                <a:cxn ang="0">
                  <a:pos x="12" y="0"/>
                </a:cxn>
                <a:cxn ang="0">
                  <a:pos x="18" y="6"/>
                </a:cxn>
                <a:cxn ang="0">
                  <a:pos x="12" y="6"/>
                </a:cxn>
                <a:cxn ang="0">
                  <a:pos x="18" y="12"/>
                </a:cxn>
                <a:cxn ang="0">
                  <a:pos x="12" y="24"/>
                </a:cxn>
                <a:cxn ang="0">
                  <a:pos x="6" y="24"/>
                </a:cxn>
                <a:cxn ang="0">
                  <a:pos x="6" y="18"/>
                </a:cxn>
                <a:cxn ang="0">
                  <a:pos x="6" y="12"/>
                </a:cxn>
                <a:cxn ang="0">
                  <a:pos x="0" y="6"/>
                </a:cxn>
              </a:cxnLst>
              <a:rect l="0" t="0" r="r" b="b"/>
              <a:pathLst>
                <a:path w="18" h="24">
                  <a:moveTo>
                    <a:pt x="0" y="6"/>
                  </a:moveTo>
                  <a:lnTo>
                    <a:pt x="6" y="6"/>
                  </a:lnTo>
                  <a:lnTo>
                    <a:pt x="12" y="6"/>
                  </a:lnTo>
                  <a:lnTo>
                    <a:pt x="12" y="0"/>
                  </a:lnTo>
                  <a:lnTo>
                    <a:pt x="18" y="6"/>
                  </a:lnTo>
                  <a:lnTo>
                    <a:pt x="12" y="6"/>
                  </a:lnTo>
                  <a:lnTo>
                    <a:pt x="18" y="12"/>
                  </a:lnTo>
                  <a:lnTo>
                    <a:pt x="12" y="24"/>
                  </a:lnTo>
                  <a:lnTo>
                    <a:pt x="6" y="24"/>
                  </a:lnTo>
                  <a:lnTo>
                    <a:pt x="6" y="18"/>
                  </a:lnTo>
                  <a:lnTo>
                    <a:pt x="6" y="12"/>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93" name="Freeform 669"/>
            <p:cNvSpPr>
              <a:spLocks/>
            </p:cNvSpPr>
            <p:nvPr/>
          </p:nvSpPr>
          <p:spPr bwMode="auto">
            <a:xfrm>
              <a:off x="2022" y="1044"/>
              <a:ext cx="108" cy="108"/>
            </a:xfrm>
            <a:custGeom>
              <a:avLst/>
              <a:gdLst/>
              <a:ahLst/>
              <a:cxnLst>
                <a:cxn ang="0">
                  <a:pos x="96" y="102"/>
                </a:cxn>
                <a:cxn ang="0">
                  <a:pos x="90" y="102"/>
                </a:cxn>
                <a:cxn ang="0">
                  <a:pos x="84" y="102"/>
                </a:cxn>
                <a:cxn ang="0">
                  <a:pos x="78" y="108"/>
                </a:cxn>
                <a:cxn ang="0">
                  <a:pos x="72" y="102"/>
                </a:cxn>
                <a:cxn ang="0">
                  <a:pos x="66" y="108"/>
                </a:cxn>
                <a:cxn ang="0">
                  <a:pos x="60" y="102"/>
                </a:cxn>
                <a:cxn ang="0">
                  <a:pos x="48" y="102"/>
                </a:cxn>
                <a:cxn ang="0">
                  <a:pos x="48" y="90"/>
                </a:cxn>
                <a:cxn ang="0">
                  <a:pos x="42" y="90"/>
                </a:cxn>
                <a:cxn ang="0">
                  <a:pos x="42" y="84"/>
                </a:cxn>
                <a:cxn ang="0">
                  <a:pos x="36" y="84"/>
                </a:cxn>
                <a:cxn ang="0">
                  <a:pos x="30" y="84"/>
                </a:cxn>
                <a:cxn ang="0">
                  <a:pos x="30" y="78"/>
                </a:cxn>
                <a:cxn ang="0">
                  <a:pos x="24" y="78"/>
                </a:cxn>
                <a:cxn ang="0">
                  <a:pos x="18" y="78"/>
                </a:cxn>
                <a:cxn ang="0">
                  <a:pos x="12" y="78"/>
                </a:cxn>
                <a:cxn ang="0">
                  <a:pos x="12" y="72"/>
                </a:cxn>
                <a:cxn ang="0">
                  <a:pos x="12" y="66"/>
                </a:cxn>
                <a:cxn ang="0">
                  <a:pos x="6" y="60"/>
                </a:cxn>
                <a:cxn ang="0">
                  <a:pos x="0" y="60"/>
                </a:cxn>
                <a:cxn ang="0">
                  <a:pos x="0" y="54"/>
                </a:cxn>
                <a:cxn ang="0">
                  <a:pos x="0" y="48"/>
                </a:cxn>
                <a:cxn ang="0">
                  <a:pos x="0" y="42"/>
                </a:cxn>
                <a:cxn ang="0">
                  <a:pos x="0" y="36"/>
                </a:cxn>
                <a:cxn ang="0">
                  <a:pos x="6" y="36"/>
                </a:cxn>
                <a:cxn ang="0">
                  <a:pos x="12" y="24"/>
                </a:cxn>
                <a:cxn ang="0">
                  <a:pos x="6" y="18"/>
                </a:cxn>
                <a:cxn ang="0">
                  <a:pos x="12" y="18"/>
                </a:cxn>
                <a:cxn ang="0">
                  <a:pos x="12" y="12"/>
                </a:cxn>
                <a:cxn ang="0">
                  <a:pos x="12" y="0"/>
                </a:cxn>
                <a:cxn ang="0">
                  <a:pos x="30" y="0"/>
                </a:cxn>
                <a:cxn ang="0">
                  <a:pos x="42" y="0"/>
                </a:cxn>
                <a:cxn ang="0">
                  <a:pos x="78" y="24"/>
                </a:cxn>
                <a:cxn ang="0">
                  <a:pos x="78" y="30"/>
                </a:cxn>
                <a:cxn ang="0">
                  <a:pos x="96" y="36"/>
                </a:cxn>
                <a:cxn ang="0">
                  <a:pos x="96" y="42"/>
                </a:cxn>
                <a:cxn ang="0">
                  <a:pos x="90" y="48"/>
                </a:cxn>
                <a:cxn ang="0">
                  <a:pos x="90" y="54"/>
                </a:cxn>
                <a:cxn ang="0">
                  <a:pos x="96" y="60"/>
                </a:cxn>
                <a:cxn ang="0">
                  <a:pos x="96" y="66"/>
                </a:cxn>
                <a:cxn ang="0">
                  <a:pos x="96" y="72"/>
                </a:cxn>
                <a:cxn ang="0">
                  <a:pos x="96" y="78"/>
                </a:cxn>
                <a:cxn ang="0">
                  <a:pos x="96" y="84"/>
                </a:cxn>
                <a:cxn ang="0">
                  <a:pos x="96" y="78"/>
                </a:cxn>
                <a:cxn ang="0">
                  <a:pos x="96" y="84"/>
                </a:cxn>
                <a:cxn ang="0">
                  <a:pos x="102" y="90"/>
                </a:cxn>
                <a:cxn ang="0">
                  <a:pos x="108" y="90"/>
                </a:cxn>
                <a:cxn ang="0">
                  <a:pos x="108" y="96"/>
                </a:cxn>
                <a:cxn ang="0">
                  <a:pos x="96" y="102"/>
                </a:cxn>
              </a:cxnLst>
              <a:rect l="0" t="0" r="r" b="b"/>
              <a:pathLst>
                <a:path w="108" h="108">
                  <a:moveTo>
                    <a:pt x="96" y="102"/>
                  </a:moveTo>
                  <a:lnTo>
                    <a:pt x="90" y="102"/>
                  </a:lnTo>
                  <a:lnTo>
                    <a:pt x="84" y="102"/>
                  </a:lnTo>
                  <a:lnTo>
                    <a:pt x="78" y="108"/>
                  </a:lnTo>
                  <a:lnTo>
                    <a:pt x="72" y="102"/>
                  </a:lnTo>
                  <a:lnTo>
                    <a:pt x="66" y="108"/>
                  </a:lnTo>
                  <a:lnTo>
                    <a:pt x="60" y="102"/>
                  </a:lnTo>
                  <a:lnTo>
                    <a:pt x="48" y="102"/>
                  </a:lnTo>
                  <a:lnTo>
                    <a:pt x="48" y="90"/>
                  </a:lnTo>
                  <a:lnTo>
                    <a:pt x="42" y="90"/>
                  </a:lnTo>
                  <a:lnTo>
                    <a:pt x="42" y="84"/>
                  </a:lnTo>
                  <a:lnTo>
                    <a:pt x="36" y="84"/>
                  </a:lnTo>
                  <a:lnTo>
                    <a:pt x="30" y="84"/>
                  </a:lnTo>
                  <a:lnTo>
                    <a:pt x="30" y="78"/>
                  </a:lnTo>
                  <a:lnTo>
                    <a:pt x="24" y="78"/>
                  </a:lnTo>
                  <a:lnTo>
                    <a:pt x="18" y="78"/>
                  </a:lnTo>
                  <a:lnTo>
                    <a:pt x="12" y="78"/>
                  </a:lnTo>
                  <a:lnTo>
                    <a:pt x="12" y="72"/>
                  </a:lnTo>
                  <a:lnTo>
                    <a:pt x="12" y="66"/>
                  </a:lnTo>
                  <a:lnTo>
                    <a:pt x="6" y="60"/>
                  </a:lnTo>
                  <a:lnTo>
                    <a:pt x="0" y="60"/>
                  </a:lnTo>
                  <a:lnTo>
                    <a:pt x="0" y="54"/>
                  </a:lnTo>
                  <a:lnTo>
                    <a:pt x="0" y="48"/>
                  </a:lnTo>
                  <a:lnTo>
                    <a:pt x="0" y="42"/>
                  </a:lnTo>
                  <a:lnTo>
                    <a:pt x="0" y="36"/>
                  </a:lnTo>
                  <a:lnTo>
                    <a:pt x="6" y="36"/>
                  </a:lnTo>
                  <a:lnTo>
                    <a:pt x="12" y="24"/>
                  </a:lnTo>
                  <a:lnTo>
                    <a:pt x="6" y="18"/>
                  </a:lnTo>
                  <a:lnTo>
                    <a:pt x="12" y="18"/>
                  </a:lnTo>
                  <a:lnTo>
                    <a:pt x="12" y="12"/>
                  </a:lnTo>
                  <a:lnTo>
                    <a:pt x="12" y="0"/>
                  </a:lnTo>
                  <a:lnTo>
                    <a:pt x="30" y="0"/>
                  </a:lnTo>
                  <a:lnTo>
                    <a:pt x="42" y="0"/>
                  </a:lnTo>
                  <a:lnTo>
                    <a:pt x="78" y="24"/>
                  </a:lnTo>
                  <a:lnTo>
                    <a:pt x="78" y="30"/>
                  </a:lnTo>
                  <a:lnTo>
                    <a:pt x="96" y="36"/>
                  </a:lnTo>
                  <a:lnTo>
                    <a:pt x="96" y="42"/>
                  </a:lnTo>
                  <a:lnTo>
                    <a:pt x="90" y="48"/>
                  </a:lnTo>
                  <a:lnTo>
                    <a:pt x="90" y="54"/>
                  </a:lnTo>
                  <a:lnTo>
                    <a:pt x="96" y="60"/>
                  </a:lnTo>
                  <a:lnTo>
                    <a:pt x="96" y="66"/>
                  </a:lnTo>
                  <a:lnTo>
                    <a:pt x="96" y="72"/>
                  </a:lnTo>
                  <a:lnTo>
                    <a:pt x="96" y="78"/>
                  </a:lnTo>
                  <a:lnTo>
                    <a:pt x="96" y="84"/>
                  </a:lnTo>
                  <a:lnTo>
                    <a:pt x="96" y="78"/>
                  </a:lnTo>
                  <a:lnTo>
                    <a:pt x="96" y="84"/>
                  </a:lnTo>
                  <a:lnTo>
                    <a:pt x="102" y="90"/>
                  </a:lnTo>
                  <a:lnTo>
                    <a:pt x="108" y="90"/>
                  </a:lnTo>
                  <a:lnTo>
                    <a:pt x="108" y="96"/>
                  </a:lnTo>
                  <a:lnTo>
                    <a:pt x="96" y="10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92" name="Freeform 668"/>
            <p:cNvSpPr>
              <a:spLocks/>
            </p:cNvSpPr>
            <p:nvPr/>
          </p:nvSpPr>
          <p:spPr bwMode="auto">
            <a:xfrm>
              <a:off x="2118" y="1092"/>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91" name="Freeform 667"/>
            <p:cNvSpPr>
              <a:spLocks/>
            </p:cNvSpPr>
            <p:nvPr/>
          </p:nvSpPr>
          <p:spPr bwMode="auto">
            <a:xfrm>
              <a:off x="2118" y="1086"/>
              <a:ext cx="6" cy="6"/>
            </a:xfrm>
            <a:custGeom>
              <a:avLst/>
              <a:gdLst/>
              <a:ahLst/>
              <a:cxnLst>
                <a:cxn ang="0">
                  <a:pos x="6" y="0"/>
                </a:cxn>
                <a:cxn ang="0">
                  <a:pos x="6" y="6"/>
                </a:cxn>
                <a:cxn ang="0">
                  <a:pos x="0" y="6"/>
                </a:cxn>
                <a:cxn ang="0">
                  <a:pos x="0" y="0"/>
                </a:cxn>
                <a:cxn ang="0">
                  <a:pos x="6" y="0"/>
                </a:cxn>
                <a:cxn ang="0">
                  <a:pos x="0" y="0"/>
                </a:cxn>
                <a:cxn ang="0">
                  <a:pos x="6" y="0"/>
                </a:cxn>
              </a:cxnLst>
              <a:rect l="0" t="0" r="r" b="b"/>
              <a:pathLst>
                <a:path w="6" h="6">
                  <a:moveTo>
                    <a:pt x="6" y="0"/>
                  </a:moveTo>
                  <a:lnTo>
                    <a:pt x="6" y="6"/>
                  </a:lnTo>
                  <a:lnTo>
                    <a:pt x="0" y="6"/>
                  </a:lnTo>
                  <a:lnTo>
                    <a:pt x="0" y="0"/>
                  </a:lnTo>
                  <a:lnTo>
                    <a:pt x="6" y="0"/>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90" name="Freeform 666"/>
            <p:cNvSpPr>
              <a:spLocks/>
            </p:cNvSpPr>
            <p:nvPr/>
          </p:nvSpPr>
          <p:spPr bwMode="auto">
            <a:xfrm>
              <a:off x="2118" y="1110"/>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89" name="Freeform 665"/>
            <p:cNvSpPr>
              <a:spLocks/>
            </p:cNvSpPr>
            <p:nvPr/>
          </p:nvSpPr>
          <p:spPr bwMode="auto">
            <a:xfrm>
              <a:off x="2154" y="1146"/>
              <a:ext cx="6" cy="6"/>
            </a:xfrm>
            <a:custGeom>
              <a:avLst/>
              <a:gdLst/>
              <a:ahLst/>
              <a:cxnLst>
                <a:cxn ang="0">
                  <a:pos x="0" y="0"/>
                </a:cxn>
                <a:cxn ang="0">
                  <a:pos x="6" y="6"/>
                </a:cxn>
                <a:cxn ang="0">
                  <a:pos x="0" y="6"/>
                </a:cxn>
                <a:cxn ang="0">
                  <a:pos x="0" y="0"/>
                </a:cxn>
              </a:cxnLst>
              <a:rect l="0" t="0" r="r" b="b"/>
              <a:pathLst>
                <a:path w="6" h="6">
                  <a:moveTo>
                    <a:pt x="0" y="0"/>
                  </a:moveTo>
                  <a:lnTo>
                    <a:pt x="6" y="6"/>
                  </a:ln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88" name="Freeform 664"/>
            <p:cNvSpPr>
              <a:spLocks/>
            </p:cNvSpPr>
            <p:nvPr/>
          </p:nvSpPr>
          <p:spPr bwMode="auto">
            <a:xfrm>
              <a:off x="2166" y="1152"/>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87" name="Freeform 663"/>
            <p:cNvSpPr>
              <a:spLocks/>
            </p:cNvSpPr>
            <p:nvPr/>
          </p:nvSpPr>
          <p:spPr bwMode="auto">
            <a:xfrm>
              <a:off x="1614" y="792"/>
              <a:ext cx="162" cy="144"/>
            </a:xfrm>
            <a:custGeom>
              <a:avLst/>
              <a:gdLst/>
              <a:ahLst/>
              <a:cxnLst>
                <a:cxn ang="0">
                  <a:pos x="162" y="78"/>
                </a:cxn>
                <a:cxn ang="0">
                  <a:pos x="162" y="90"/>
                </a:cxn>
                <a:cxn ang="0">
                  <a:pos x="156" y="96"/>
                </a:cxn>
                <a:cxn ang="0">
                  <a:pos x="144" y="96"/>
                </a:cxn>
                <a:cxn ang="0">
                  <a:pos x="126" y="96"/>
                </a:cxn>
                <a:cxn ang="0">
                  <a:pos x="114" y="96"/>
                </a:cxn>
                <a:cxn ang="0">
                  <a:pos x="102" y="108"/>
                </a:cxn>
                <a:cxn ang="0">
                  <a:pos x="90" y="108"/>
                </a:cxn>
                <a:cxn ang="0">
                  <a:pos x="90" y="108"/>
                </a:cxn>
                <a:cxn ang="0">
                  <a:pos x="84" y="114"/>
                </a:cxn>
                <a:cxn ang="0">
                  <a:pos x="78" y="120"/>
                </a:cxn>
                <a:cxn ang="0">
                  <a:pos x="66" y="126"/>
                </a:cxn>
                <a:cxn ang="0">
                  <a:pos x="66" y="138"/>
                </a:cxn>
                <a:cxn ang="0">
                  <a:pos x="60" y="144"/>
                </a:cxn>
                <a:cxn ang="0">
                  <a:pos x="60" y="144"/>
                </a:cxn>
                <a:cxn ang="0">
                  <a:pos x="54" y="144"/>
                </a:cxn>
                <a:cxn ang="0">
                  <a:pos x="42" y="144"/>
                </a:cxn>
                <a:cxn ang="0">
                  <a:pos x="36" y="138"/>
                </a:cxn>
                <a:cxn ang="0">
                  <a:pos x="36" y="132"/>
                </a:cxn>
                <a:cxn ang="0">
                  <a:pos x="30" y="126"/>
                </a:cxn>
                <a:cxn ang="0">
                  <a:pos x="30" y="126"/>
                </a:cxn>
                <a:cxn ang="0">
                  <a:pos x="18" y="126"/>
                </a:cxn>
                <a:cxn ang="0">
                  <a:pos x="6" y="126"/>
                </a:cxn>
                <a:cxn ang="0">
                  <a:pos x="12" y="120"/>
                </a:cxn>
                <a:cxn ang="0">
                  <a:pos x="6" y="108"/>
                </a:cxn>
                <a:cxn ang="0">
                  <a:pos x="6" y="102"/>
                </a:cxn>
                <a:cxn ang="0">
                  <a:pos x="12" y="90"/>
                </a:cxn>
                <a:cxn ang="0">
                  <a:pos x="18" y="96"/>
                </a:cxn>
                <a:cxn ang="0">
                  <a:pos x="66" y="96"/>
                </a:cxn>
                <a:cxn ang="0">
                  <a:pos x="60" y="18"/>
                </a:cxn>
                <a:cxn ang="0">
                  <a:pos x="54" y="0"/>
                </a:cxn>
                <a:cxn ang="0">
                  <a:pos x="84" y="6"/>
                </a:cxn>
                <a:cxn ang="0">
                  <a:pos x="102" y="18"/>
                </a:cxn>
                <a:cxn ang="0">
                  <a:pos x="132" y="36"/>
                </a:cxn>
                <a:cxn ang="0">
                  <a:pos x="138" y="48"/>
                </a:cxn>
                <a:cxn ang="0">
                  <a:pos x="150" y="54"/>
                </a:cxn>
                <a:cxn ang="0">
                  <a:pos x="156" y="60"/>
                </a:cxn>
              </a:cxnLst>
              <a:rect l="0" t="0" r="r" b="b"/>
              <a:pathLst>
                <a:path w="162" h="144">
                  <a:moveTo>
                    <a:pt x="162" y="60"/>
                  </a:moveTo>
                  <a:lnTo>
                    <a:pt x="162" y="78"/>
                  </a:lnTo>
                  <a:lnTo>
                    <a:pt x="162" y="84"/>
                  </a:lnTo>
                  <a:lnTo>
                    <a:pt x="162" y="90"/>
                  </a:lnTo>
                  <a:lnTo>
                    <a:pt x="156" y="90"/>
                  </a:lnTo>
                  <a:lnTo>
                    <a:pt x="156" y="96"/>
                  </a:lnTo>
                  <a:lnTo>
                    <a:pt x="150" y="96"/>
                  </a:lnTo>
                  <a:lnTo>
                    <a:pt x="144" y="96"/>
                  </a:lnTo>
                  <a:lnTo>
                    <a:pt x="132" y="96"/>
                  </a:lnTo>
                  <a:lnTo>
                    <a:pt x="126" y="96"/>
                  </a:lnTo>
                  <a:lnTo>
                    <a:pt x="120" y="96"/>
                  </a:lnTo>
                  <a:lnTo>
                    <a:pt x="114" y="96"/>
                  </a:lnTo>
                  <a:lnTo>
                    <a:pt x="102" y="102"/>
                  </a:lnTo>
                  <a:lnTo>
                    <a:pt x="102" y="108"/>
                  </a:lnTo>
                  <a:lnTo>
                    <a:pt x="96" y="108"/>
                  </a:lnTo>
                  <a:lnTo>
                    <a:pt x="90" y="108"/>
                  </a:lnTo>
                  <a:lnTo>
                    <a:pt x="90" y="114"/>
                  </a:lnTo>
                  <a:lnTo>
                    <a:pt x="90" y="108"/>
                  </a:lnTo>
                  <a:lnTo>
                    <a:pt x="90" y="114"/>
                  </a:lnTo>
                  <a:lnTo>
                    <a:pt x="84" y="114"/>
                  </a:lnTo>
                  <a:lnTo>
                    <a:pt x="78" y="114"/>
                  </a:lnTo>
                  <a:lnTo>
                    <a:pt x="78" y="120"/>
                  </a:lnTo>
                  <a:lnTo>
                    <a:pt x="78" y="126"/>
                  </a:lnTo>
                  <a:lnTo>
                    <a:pt x="66" y="126"/>
                  </a:lnTo>
                  <a:lnTo>
                    <a:pt x="72" y="132"/>
                  </a:lnTo>
                  <a:lnTo>
                    <a:pt x="66" y="138"/>
                  </a:lnTo>
                  <a:lnTo>
                    <a:pt x="66" y="144"/>
                  </a:lnTo>
                  <a:lnTo>
                    <a:pt x="60" y="144"/>
                  </a:lnTo>
                  <a:lnTo>
                    <a:pt x="60" y="138"/>
                  </a:lnTo>
                  <a:lnTo>
                    <a:pt x="60" y="144"/>
                  </a:lnTo>
                  <a:lnTo>
                    <a:pt x="54" y="138"/>
                  </a:lnTo>
                  <a:lnTo>
                    <a:pt x="54" y="144"/>
                  </a:lnTo>
                  <a:lnTo>
                    <a:pt x="48" y="144"/>
                  </a:lnTo>
                  <a:lnTo>
                    <a:pt x="42" y="144"/>
                  </a:lnTo>
                  <a:lnTo>
                    <a:pt x="42" y="138"/>
                  </a:lnTo>
                  <a:lnTo>
                    <a:pt x="36" y="138"/>
                  </a:lnTo>
                  <a:lnTo>
                    <a:pt x="42" y="132"/>
                  </a:lnTo>
                  <a:lnTo>
                    <a:pt x="36" y="132"/>
                  </a:lnTo>
                  <a:lnTo>
                    <a:pt x="36" y="126"/>
                  </a:lnTo>
                  <a:lnTo>
                    <a:pt x="30" y="126"/>
                  </a:lnTo>
                  <a:lnTo>
                    <a:pt x="30" y="120"/>
                  </a:lnTo>
                  <a:lnTo>
                    <a:pt x="30" y="126"/>
                  </a:lnTo>
                  <a:lnTo>
                    <a:pt x="24" y="126"/>
                  </a:lnTo>
                  <a:lnTo>
                    <a:pt x="18" y="126"/>
                  </a:lnTo>
                  <a:lnTo>
                    <a:pt x="12" y="126"/>
                  </a:lnTo>
                  <a:lnTo>
                    <a:pt x="6" y="126"/>
                  </a:lnTo>
                  <a:lnTo>
                    <a:pt x="12" y="126"/>
                  </a:lnTo>
                  <a:lnTo>
                    <a:pt x="12" y="120"/>
                  </a:lnTo>
                  <a:lnTo>
                    <a:pt x="6" y="114"/>
                  </a:lnTo>
                  <a:lnTo>
                    <a:pt x="6" y="108"/>
                  </a:lnTo>
                  <a:lnTo>
                    <a:pt x="0" y="102"/>
                  </a:lnTo>
                  <a:lnTo>
                    <a:pt x="6" y="102"/>
                  </a:lnTo>
                  <a:lnTo>
                    <a:pt x="6" y="96"/>
                  </a:lnTo>
                  <a:lnTo>
                    <a:pt x="12" y="90"/>
                  </a:lnTo>
                  <a:lnTo>
                    <a:pt x="12" y="96"/>
                  </a:lnTo>
                  <a:lnTo>
                    <a:pt x="18" y="96"/>
                  </a:lnTo>
                  <a:lnTo>
                    <a:pt x="30" y="96"/>
                  </a:lnTo>
                  <a:lnTo>
                    <a:pt x="66" y="96"/>
                  </a:lnTo>
                  <a:lnTo>
                    <a:pt x="66" y="84"/>
                  </a:lnTo>
                  <a:lnTo>
                    <a:pt x="60" y="18"/>
                  </a:lnTo>
                  <a:lnTo>
                    <a:pt x="60" y="12"/>
                  </a:lnTo>
                  <a:lnTo>
                    <a:pt x="54" y="0"/>
                  </a:lnTo>
                  <a:lnTo>
                    <a:pt x="72" y="0"/>
                  </a:lnTo>
                  <a:lnTo>
                    <a:pt x="84" y="6"/>
                  </a:lnTo>
                  <a:lnTo>
                    <a:pt x="96" y="12"/>
                  </a:lnTo>
                  <a:lnTo>
                    <a:pt x="102" y="18"/>
                  </a:lnTo>
                  <a:lnTo>
                    <a:pt x="120" y="30"/>
                  </a:lnTo>
                  <a:lnTo>
                    <a:pt x="132" y="36"/>
                  </a:lnTo>
                  <a:lnTo>
                    <a:pt x="132" y="42"/>
                  </a:lnTo>
                  <a:lnTo>
                    <a:pt x="138" y="48"/>
                  </a:lnTo>
                  <a:lnTo>
                    <a:pt x="144" y="48"/>
                  </a:lnTo>
                  <a:lnTo>
                    <a:pt x="150" y="54"/>
                  </a:lnTo>
                  <a:lnTo>
                    <a:pt x="150" y="60"/>
                  </a:lnTo>
                  <a:lnTo>
                    <a:pt x="156" y="60"/>
                  </a:lnTo>
                  <a:lnTo>
                    <a:pt x="162" y="6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86" name="Freeform 662"/>
            <p:cNvSpPr>
              <a:spLocks/>
            </p:cNvSpPr>
            <p:nvPr/>
          </p:nvSpPr>
          <p:spPr bwMode="auto">
            <a:xfrm>
              <a:off x="1650" y="678"/>
              <a:ext cx="204" cy="174"/>
            </a:xfrm>
            <a:custGeom>
              <a:avLst/>
              <a:gdLst/>
              <a:ahLst/>
              <a:cxnLst>
                <a:cxn ang="0">
                  <a:pos x="60" y="18"/>
                </a:cxn>
                <a:cxn ang="0">
                  <a:pos x="78" y="12"/>
                </a:cxn>
                <a:cxn ang="0">
                  <a:pos x="84" y="12"/>
                </a:cxn>
                <a:cxn ang="0">
                  <a:pos x="96" y="0"/>
                </a:cxn>
                <a:cxn ang="0">
                  <a:pos x="114" y="0"/>
                </a:cxn>
                <a:cxn ang="0">
                  <a:pos x="132" y="0"/>
                </a:cxn>
                <a:cxn ang="0">
                  <a:pos x="144" y="0"/>
                </a:cxn>
                <a:cxn ang="0">
                  <a:pos x="156" y="0"/>
                </a:cxn>
                <a:cxn ang="0">
                  <a:pos x="168" y="0"/>
                </a:cxn>
                <a:cxn ang="0">
                  <a:pos x="168" y="6"/>
                </a:cxn>
                <a:cxn ang="0">
                  <a:pos x="168" y="12"/>
                </a:cxn>
                <a:cxn ang="0">
                  <a:pos x="162" y="24"/>
                </a:cxn>
                <a:cxn ang="0">
                  <a:pos x="162" y="30"/>
                </a:cxn>
                <a:cxn ang="0">
                  <a:pos x="168" y="42"/>
                </a:cxn>
                <a:cxn ang="0">
                  <a:pos x="180" y="66"/>
                </a:cxn>
                <a:cxn ang="0">
                  <a:pos x="180" y="72"/>
                </a:cxn>
                <a:cxn ang="0">
                  <a:pos x="180" y="90"/>
                </a:cxn>
                <a:cxn ang="0">
                  <a:pos x="174" y="102"/>
                </a:cxn>
                <a:cxn ang="0">
                  <a:pos x="186" y="120"/>
                </a:cxn>
                <a:cxn ang="0">
                  <a:pos x="204" y="132"/>
                </a:cxn>
                <a:cxn ang="0">
                  <a:pos x="156" y="156"/>
                </a:cxn>
                <a:cxn ang="0">
                  <a:pos x="138" y="168"/>
                </a:cxn>
                <a:cxn ang="0">
                  <a:pos x="120" y="174"/>
                </a:cxn>
                <a:cxn ang="0">
                  <a:pos x="114" y="168"/>
                </a:cxn>
                <a:cxn ang="0">
                  <a:pos x="102" y="162"/>
                </a:cxn>
                <a:cxn ang="0">
                  <a:pos x="96" y="150"/>
                </a:cxn>
                <a:cxn ang="0">
                  <a:pos x="66" y="132"/>
                </a:cxn>
                <a:cxn ang="0">
                  <a:pos x="48" y="120"/>
                </a:cxn>
                <a:cxn ang="0">
                  <a:pos x="0" y="90"/>
                </a:cxn>
                <a:cxn ang="0">
                  <a:pos x="6" y="78"/>
                </a:cxn>
                <a:cxn ang="0">
                  <a:pos x="24" y="72"/>
                </a:cxn>
                <a:cxn ang="0">
                  <a:pos x="30" y="66"/>
                </a:cxn>
                <a:cxn ang="0">
                  <a:pos x="42" y="60"/>
                </a:cxn>
                <a:cxn ang="0">
                  <a:pos x="48" y="54"/>
                </a:cxn>
                <a:cxn ang="0">
                  <a:pos x="54" y="48"/>
                </a:cxn>
                <a:cxn ang="0">
                  <a:pos x="72" y="48"/>
                </a:cxn>
                <a:cxn ang="0">
                  <a:pos x="72" y="36"/>
                </a:cxn>
                <a:cxn ang="0">
                  <a:pos x="66" y="24"/>
                </a:cxn>
              </a:cxnLst>
              <a:rect l="0" t="0" r="r" b="b"/>
              <a:pathLst>
                <a:path w="204" h="174">
                  <a:moveTo>
                    <a:pt x="66" y="18"/>
                  </a:moveTo>
                  <a:lnTo>
                    <a:pt x="60" y="18"/>
                  </a:lnTo>
                  <a:lnTo>
                    <a:pt x="66" y="18"/>
                  </a:lnTo>
                  <a:lnTo>
                    <a:pt x="78" y="12"/>
                  </a:lnTo>
                  <a:lnTo>
                    <a:pt x="78" y="6"/>
                  </a:lnTo>
                  <a:lnTo>
                    <a:pt x="84" y="12"/>
                  </a:lnTo>
                  <a:lnTo>
                    <a:pt x="90" y="6"/>
                  </a:lnTo>
                  <a:lnTo>
                    <a:pt x="96" y="0"/>
                  </a:lnTo>
                  <a:lnTo>
                    <a:pt x="108" y="0"/>
                  </a:lnTo>
                  <a:lnTo>
                    <a:pt x="114" y="0"/>
                  </a:lnTo>
                  <a:lnTo>
                    <a:pt x="120" y="0"/>
                  </a:lnTo>
                  <a:lnTo>
                    <a:pt x="132" y="0"/>
                  </a:lnTo>
                  <a:lnTo>
                    <a:pt x="138" y="0"/>
                  </a:lnTo>
                  <a:lnTo>
                    <a:pt x="144" y="0"/>
                  </a:lnTo>
                  <a:lnTo>
                    <a:pt x="150" y="0"/>
                  </a:lnTo>
                  <a:lnTo>
                    <a:pt x="156" y="0"/>
                  </a:lnTo>
                  <a:lnTo>
                    <a:pt x="162" y="0"/>
                  </a:lnTo>
                  <a:lnTo>
                    <a:pt x="168" y="0"/>
                  </a:lnTo>
                  <a:lnTo>
                    <a:pt x="162" y="0"/>
                  </a:lnTo>
                  <a:lnTo>
                    <a:pt x="168" y="6"/>
                  </a:lnTo>
                  <a:lnTo>
                    <a:pt x="162" y="12"/>
                  </a:lnTo>
                  <a:lnTo>
                    <a:pt x="168" y="12"/>
                  </a:lnTo>
                  <a:lnTo>
                    <a:pt x="168" y="18"/>
                  </a:lnTo>
                  <a:lnTo>
                    <a:pt x="162" y="24"/>
                  </a:lnTo>
                  <a:lnTo>
                    <a:pt x="156" y="24"/>
                  </a:lnTo>
                  <a:lnTo>
                    <a:pt x="162" y="30"/>
                  </a:lnTo>
                  <a:lnTo>
                    <a:pt x="162" y="36"/>
                  </a:lnTo>
                  <a:lnTo>
                    <a:pt x="168" y="42"/>
                  </a:lnTo>
                  <a:lnTo>
                    <a:pt x="174" y="48"/>
                  </a:lnTo>
                  <a:lnTo>
                    <a:pt x="180" y="66"/>
                  </a:lnTo>
                  <a:lnTo>
                    <a:pt x="174" y="66"/>
                  </a:lnTo>
                  <a:lnTo>
                    <a:pt x="180" y="72"/>
                  </a:lnTo>
                  <a:lnTo>
                    <a:pt x="180" y="84"/>
                  </a:lnTo>
                  <a:lnTo>
                    <a:pt x="180" y="90"/>
                  </a:lnTo>
                  <a:lnTo>
                    <a:pt x="180" y="96"/>
                  </a:lnTo>
                  <a:lnTo>
                    <a:pt x="174" y="102"/>
                  </a:lnTo>
                  <a:lnTo>
                    <a:pt x="180" y="114"/>
                  </a:lnTo>
                  <a:lnTo>
                    <a:pt x="186" y="120"/>
                  </a:lnTo>
                  <a:lnTo>
                    <a:pt x="198" y="120"/>
                  </a:lnTo>
                  <a:lnTo>
                    <a:pt x="204" y="132"/>
                  </a:lnTo>
                  <a:lnTo>
                    <a:pt x="198" y="132"/>
                  </a:lnTo>
                  <a:lnTo>
                    <a:pt x="156" y="156"/>
                  </a:lnTo>
                  <a:lnTo>
                    <a:pt x="144" y="168"/>
                  </a:lnTo>
                  <a:lnTo>
                    <a:pt x="138" y="168"/>
                  </a:lnTo>
                  <a:lnTo>
                    <a:pt x="126" y="174"/>
                  </a:lnTo>
                  <a:lnTo>
                    <a:pt x="120" y="174"/>
                  </a:lnTo>
                  <a:lnTo>
                    <a:pt x="114" y="174"/>
                  </a:lnTo>
                  <a:lnTo>
                    <a:pt x="114" y="168"/>
                  </a:lnTo>
                  <a:lnTo>
                    <a:pt x="108" y="162"/>
                  </a:lnTo>
                  <a:lnTo>
                    <a:pt x="102" y="162"/>
                  </a:lnTo>
                  <a:lnTo>
                    <a:pt x="96" y="156"/>
                  </a:lnTo>
                  <a:lnTo>
                    <a:pt x="96" y="150"/>
                  </a:lnTo>
                  <a:lnTo>
                    <a:pt x="84" y="144"/>
                  </a:lnTo>
                  <a:lnTo>
                    <a:pt x="66" y="132"/>
                  </a:lnTo>
                  <a:lnTo>
                    <a:pt x="60" y="126"/>
                  </a:lnTo>
                  <a:lnTo>
                    <a:pt x="48" y="120"/>
                  </a:lnTo>
                  <a:lnTo>
                    <a:pt x="36" y="114"/>
                  </a:lnTo>
                  <a:lnTo>
                    <a:pt x="0" y="90"/>
                  </a:lnTo>
                  <a:lnTo>
                    <a:pt x="0" y="78"/>
                  </a:lnTo>
                  <a:lnTo>
                    <a:pt x="6" y="78"/>
                  </a:lnTo>
                  <a:lnTo>
                    <a:pt x="12" y="72"/>
                  </a:lnTo>
                  <a:lnTo>
                    <a:pt x="24" y="72"/>
                  </a:lnTo>
                  <a:lnTo>
                    <a:pt x="30" y="72"/>
                  </a:lnTo>
                  <a:lnTo>
                    <a:pt x="30" y="66"/>
                  </a:lnTo>
                  <a:lnTo>
                    <a:pt x="36" y="66"/>
                  </a:lnTo>
                  <a:lnTo>
                    <a:pt x="42" y="60"/>
                  </a:lnTo>
                  <a:lnTo>
                    <a:pt x="48" y="60"/>
                  </a:lnTo>
                  <a:lnTo>
                    <a:pt x="48" y="54"/>
                  </a:lnTo>
                  <a:lnTo>
                    <a:pt x="48" y="48"/>
                  </a:lnTo>
                  <a:lnTo>
                    <a:pt x="54" y="48"/>
                  </a:lnTo>
                  <a:lnTo>
                    <a:pt x="66" y="48"/>
                  </a:lnTo>
                  <a:lnTo>
                    <a:pt x="72" y="48"/>
                  </a:lnTo>
                  <a:lnTo>
                    <a:pt x="72" y="42"/>
                  </a:lnTo>
                  <a:lnTo>
                    <a:pt x="72" y="36"/>
                  </a:lnTo>
                  <a:lnTo>
                    <a:pt x="66" y="30"/>
                  </a:lnTo>
                  <a:lnTo>
                    <a:pt x="66" y="24"/>
                  </a:lnTo>
                  <a:lnTo>
                    <a:pt x="66"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85" name="Freeform 661"/>
            <p:cNvSpPr>
              <a:spLocks/>
            </p:cNvSpPr>
            <p:nvPr/>
          </p:nvSpPr>
          <p:spPr bwMode="auto">
            <a:xfrm>
              <a:off x="1572" y="900"/>
              <a:ext cx="30" cy="6"/>
            </a:xfrm>
            <a:custGeom>
              <a:avLst/>
              <a:gdLst/>
              <a:ahLst/>
              <a:cxnLst>
                <a:cxn ang="0">
                  <a:pos x="30" y="6"/>
                </a:cxn>
                <a:cxn ang="0">
                  <a:pos x="24" y="6"/>
                </a:cxn>
                <a:cxn ang="0">
                  <a:pos x="18" y="6"/>
                </a:cxn>
                <a:cxn ang="0">
                  <a:pos x="12" y="6"/>
                </a:cxn>
                <a:cxn ang="0">
                  <a:pos x="6" y="6"/>
                </a:cxn>
                <a:cxn ang="0">
                  <a:pos x="0" y="6"/>
                </a:cxn>
                <a:cxn ang="0">
                  <a:pos x="6" y="6"/>
                </a:cxn>
                <a:cxn ang="0">
                  <a:pos x="12" y="6"/>
                </a:cxn>
                <a:cxn ang="0">
                  <a:pos x="6" y="6"/>
                </a:cxn>
                <a:cxn ang="0">
                  <a:pos x="12" y="6"/>
                </a:cxn>
                <a:cxn ang="0">
                  <a:pos x="12" y="0"/>
                </a:cxn>
                <a:cxn ang="0">
                  <a:pos x="18" y="0"/>
                </a:cxn>
                <a:cxn ang="0">
                  <a:pos x="18" y="6"/>
                </a:cxn>
                <a:cxn ang="0">
                  <a:pos x="24" y="6"/>
                </a:cxn>
                <a:cxn ang="0">
                  <a:pos x="30" y="6"/>
                </a:cxn>
              </a:cxnLst>
              <a:rect l="0" t="0" r="r" b="b"/>
              <a:pathLst>
                <a:path w="30" h="6">
                  <a:moveTo>
                    <a:pt x="30" y="6"/>
                  </a:moveTo>
                  <a:lnTo>
                    <a:pt x="24" y="6"/>
                  </a:lnTo>
                  <a:lnTo>
                    <a:pt x="18" y="6"/>
                  </a:lnTo>
                  <a:lnTo>
                    <a:pt x="12" y="6"/>
                  </a:lnTo>
                  <a:lnTo>
                    <a:pt x="6" y="6"/>
                  </a:lnTo>
                  <a:lnTo>
                    <a:pt x="0" y="6"/>
                  </a:lnTo>
                  <a:lnTo>
                    <a:pt x="6" y="6"/>
                  </a:lnTo>
                  <a:lnTo>
                    <a:pt x="12" y="6"/>
                  </a:lnTo>
                  <a:lnTo>
                    <a:pt x="6" y="6"/>
                  </a:lnTo>
                  <a:lnTo>
                    <a:pt x="12" y="6"/>
                  </a:lnTo>
                  <a:lnTo>
                    <a:pt x="12" y="0"/>
                  </a:lnTo>
                  <a:lnTo>
                    <a:pt x="18" y="0"/>
                  </a:lnTo>
                  <a:lnTo>
                    <a:pt x="18" y="6"/>
                  </a:lnTo>
                  <a:lnTo>
                    <a:pt x="24" y="6"/>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84" name="Freeform 660"/>
            <p:cNvSpPr>
              <a:spLocks/>
            </p:cNvSpPr>
            <p:nvPr/>
          </p:nvSpPr>
          <p:spPr bwMode="auto">
            <a:xfrm>
              <a:off x="1596" y="906"/>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83" name="Freeform 659"/>
            <p:cNvSpPr>
              <a:spLocks/>
            </p:cNvSpPr>
            <p:nvPr/>
          </p:nvSpPr>
          <p:spPr bwMode="auto">
            <a:xfrm>
              <a:off x="1584" y="900"/>
              <a:ext cx="6" cy="6"/>
            </a:xfrm>
            <a:custGeom>
              <a:avLst/>
              <a:gdLst/>
              <a:ahLst/>
              <a:cxnLst>
                <a:cxn ang="0">
                  <a:pos x="0" y="6"/>
                </a:cxn>
                <a:cxn ang="0">
                  <a:pos x="0" y="0"/>
                </a:cxn>
                <a:cxn ang="0">
                  <a:pos x="0" y="6"/>
                </a:cxn>
                <a:cxn ang="0">
                  <a:pos x="6" y="0"/>
                </a:cxn>
                <a:cxn ang="0">
                  <a:pos x="0" y="6"/>
                </a:cxn>
              </a:cxnLst>
              <a:rect l="0" t="0" r="r" b="b"/>
              <a:pathLst>
                <a:path w="6" h="6">
                  <a:moveTo>
                    <a:pt x="0" y="6"/>
                  </a:moveTo>
                  <a:lnTo>
                    <a:pt x="0" y="0"/>
                  </a:lnTo>
                  <a:lnTo>
                    <a:pt x="0" y="6"/>
                  </a:lnTo>
                  <a:lnTo>
                    <a:pt x="6"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82" name="Freeform 658"/>
            <p:cNvSpPr>
              <a:spLocks/>
            </p:cNvSpPr>
            <p:nvPr/>
          </p:nvSpPr>
          <p:spPr bwMode="auto">
            <a:xfrm>
              <a:off x="1590" y="900"/>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81" name="Freeform 657"/>
            <p:cNvSpPr>
              <a:spLocks/>
            </p:cNvSpPr>
            <p:nvPr/>
          </p:nvSpPr>
          <p:spPr bwMode="auto">
            <a:xfrm>
              <a:off x="1590" y="906"/>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80" name="Freeform 656"/>
            <p:cNvSpPr>
              <a:spLocks/>
            </p:cNvSpPr>
            <p:nvPr/>
          </p:nvSpPr>
          <p:spPr bwMode="auto">
            <a:xfrm>
              <a:off x="1572" y="90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79" name="Freeform 655"/>
            <p:cNvSpPr>
              <a:spLocks/>
            </p:cNvSpPr>
            <p:nvPr/>
          </p:nvSpPr>
          <p:spPr bwMode="auto">
            <a:xfrm>
              <a:off x="2034" y="1284"/>
              <a:ext cx="12" cy="18"/>
            </a:xfrm>
            <a:custGeom>
              <a:avLst/>
              <a:gdLst/>
              <a:ahLst/>
              <a:cxnLst>
                <a:cxn ang="0">
                  <a:pos x="12" y="6"/>
                </a:cxn>
                <a:cxn ang="0">
                  <a:pos x="12" y="12"/>
                </a:cxn>
                <a:cxn ang="0">
                  <a:pos x="12" y="18"/>
                </a:cxn>
                <a:cxn ang="0">
                  <a:pos x="6" y="18"/>
                </a:cxn>
                <a:cxn ang="0">
                  <a:pos x="0" y="12"/>
                </a:cxn>
                <a:cxn ang="0">
                  <a:pos x="6" y="0"/>
                </a:cxn>
                <a:cxn ang="0">
                  <a:pos x="12" y="6"/>
                </a:cxn>
              </a:cxnLst>
              <a:rect l="0" t="0" r="r" b="b"/>
              <a:pathLst>
                <a:path w="12" h="18">
                  <a:moveTo>
                    <a:pt x="12" y="6"/>
                  </a:moveTo>
                  <a:lnTo>
                    <a:pt x="12" y="12"/>
                  </a:lnTo>
                  <a:lnTo>
                    <a:pt x="12" y="18"/>
                  </a:lnTo>
                  <a:lnTo>
                    <a:pt x="6" y="18"/>
                  </a:lnTo>
                  <a:lnTo>
                    <a:pt x="0" y="12"/>
                  </a:lnTo>
                  <a:lnTo>
                    <a:pt x="6"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78" name="Freeform 654"/>
            <p:cNvSpPr>
              <a:spLocks/>
            </p:cNvSpPr>
            <p:nvPr/>
          </p:nvSpPr>
          <p:spPr bwMode="auto">
            <a:xfrm>
              <a:off x="1680" y="888"/>
              <a:ext cx="78" cy="54"/>
            </a:xfrm>
            <a:custGeom>
              <a:avLst/>
              <a:gdLst/>
              <a:ahLst/>
              <a:cxnLst>
                <a:cxn ang="0">
                  <a:pos x="54" y="0"/>
                </a:cxn>
                <a:cxn ang="0">
                  <a:pos x="54" y="6"/>
                </a:cxn>
                <a:cxn ang="0">
                  <a:pos x="60" y="12"/>
                </a:cxn>
                <a:cxn ang="0">
                  <a:pos x="60" y="18"/>
                </a:cxn>
                <a:cxn ang="0">
                  <a:pos x="66" y="18"/>
                </a:cxn>
                <a:cxn ang="0">
                  <a:pos x="66" y="24"/>
                </a:cxn>
                <a:cxn ang="0">
                  <a:pos x="72" y="24"/>
                </a:cxn>
                <a:cxn ang="0">
                  <a:pos x="78" y="24"/>
                </a:cxn>
                <a:cxn ang="0">
                  <a:pos x="78" y="30"/>
                </a:cxn>
                <a:cxn ang="0">
                  <a:pos x="72" y="30"/>
                </a:cxn>
                <a:cxn ang="0">
                  <a:pos x="78" y="30"/>
                </a:cxn>
                <a:cxn ang="0">
                  <a:pos x="72" y="36"/>
                </a:cxn>
                <a:cxn ang="0">
                  <a:pos x="66" y="36"/>
                </a:cxn>
                <a:cxn ang="0">
                  <a:pos x="66" y="42"/>
                </a:cxn>
                <a:cxn ang="0">
                  <a:pos x="60" y="42"/>
                </a:cxn>
                <a:cxn ang="0">
                  <a:pos x="54" y="42"/>
                </a:cxn>
                <a:cxn ang="0">
                  <a:pos x="48" y="42"/>
                </a:cxn>
                <a:cxn ang="0">
                  <a:pos x="42" y="42"/>
                </a:cxn>
                <a:cxn ang="0">
                  <a:pos x="30" y="42"/>
                </a:cxn>
                <a:cxn ang="0">
                  <a:pos x="24" y="42"/>
                </a:cxn>
                <a:cxn ang="0">
                  <a:pos x="30" y="48"/>
                </a:cxn>
                <a:cxn ang="0">
                  <a:pos x="30" y="54"/>
                </a:cxn>
                <a:cxn ang="0">
                  <a:pos x="24" y="54"/>
                </a:cxn>
                <a:cxn ang="0">
                  <a:pos x="12" y="54"/>
                </a:cxn>
                <a:cxn ang="0">
                  <a:pos x="6" y="54"/>
                </a:cxn>
                <a:cxn ang="0">
                  <a:pos x="6" y="48"/>
                </a:cxn>
                <a:cxn ang="0">
                  <a:pos x="0" y="48"/>
                </a:cxn>
                <a:cxn ang="0">
                  <a:pos x="0" y="42"/>
                </a:cxn>
                <a:cxn ang="0">
                  <a:pos x="6" y="36"/>
                </a:cxn>
                <a:cxn ang="0">
                  <a:pos x="0" y="30"/>
                </a:cxn>
                <a:cxn ang="0">
                  <a:pos x="12" y="30"/>
                </a:cxn>
                <a:cxn ang="0">
                  <a:pos x="12" y="24"/>
                </a:cxn>
                <a:cxn ang="0">
                  <a:pos x="12" y="18"/>
                </a:cxn>
                <a:cxn ang="0">
                  <a:pos x="18" y="18"/>
                </a:cxn>
                <a:cxn ang="0">
                  <a:pos x="24" y="18"/>
                </a:cxn>
                <a:cxn ang="0">
                  <a:pos x="24" y="12"/>
                </a:cxn>
                <a:cxn ang="0">
                  <a:pos x="24" y="18"/>
                </a:cxn>
                <a:cxn ang="0">
                  <a:pos x="24" y="12"/>
                </a:cxn>
                <a:cxn ang="0">
                  <a:pos x="30" y="12"/>
                </a:cxn>
                <a:cxn ang="0">
                  <a:pos x="36" y="12"/>
                </a:cxn>
                <a:cxn ang="0">
                  <a:pos x="36" y="6"/>
                </a:cxn>
                <a:cxn ang="0">
                  <a:pos x="48" y="0"/>
                </a:cxn>
                <a:cxn ang="0">
                  <a:pos x="54" y="0"/>
                </a:cxn>
              </a:cxnLst>
              <a:rect l="0" t="0" r="r" b="b"/>
              <a:pathLst>
                <a:path w="78" h="54">
                  <a:moveTo>
                    <a:pt x="54" y="0"/>
                  </a:moveTo>
                  <a:lnTo>
                    <a:pt x="54" y="6"/>
                  </a:lnTo>
                  <a:lnTo>
                    <a:pt x="60" y="12"/>
                  </a:lnTo>
                  <a:lnTo>
                    <a:pt x="60" y="18"/>
                  </a:lnTo>
                  <a:lnTo>
                    <a:pt x="66" y="18"/>
                  </a:lnTo>
                  <a:lnTo>
                    <a:pt x="66" y="24"/>
                  </a:lnTo>
                  <a:lnTo>
                    <a:pt x="72" y="24"/>
                  </a:lnTo>
                  <a:lnTo>
                    <a:pt x="78" y="24"/>
                  </a:lnTo>
                  <a:lnTo>
                    <a:pt x="78" y="30"/>
                  </a:lnTo>
                  <a:lnTo>
                    <a:pt x="72" y="30"/>
                  </a:lnTo>
                  <a:lnTo>
                    <a:pt x="78" y="30"/>
                  </a:lnTo>
                  <a:lnTo>
                    <a:pt x="72" y="36"/>
                  </a:lnTo>
                  <a:lnTo>
                    <a:pt x="66" y="36"/>
                  </a:lnTo>
                  <a:lnTo>
                    <a:pt x="66" y="42"/>
                  </a:lnTo>
                  <a:lnTo>
                    <a:pt x="60" y="42"/>
                  </a:lnTo>
                  <a:lnTo>
                    <a:pt x="54" y="42"/>
                  </a:lnTo>
                  <a:lnTo>
                    <a:pt x="48" y="42"/>
                  </a:lnTo>
                  <a:lnTo>
                    <a:pt x="42" y="42"/>
                  </a:lnTo>
                  <a:lnTo>
                    <a:pt x="30" y="42"/>
                  </a:lnTo>
                  <a:lnTo>
                    <a:pt x="24" y="42"/>
                  </a:lnTo>
                  <a:lnTo>
                    <a:pt x="30" y="48"/>
                  </a:lnTo>
                  <a:lnTo>
                    <a:pt x="30" y="54"/>
                  </a:lnTo>
                  <a:lnTo>
                    <a:pt x="24" y="54"/>
                  </a:lnTo>
                  <a:lnTo>
                    <a:pt x="12" y="54"/>
                  </a:lnTo>
                  <a:lnTo>
                    <a:pt x="6" y="54"/>
                  </a:lnTo>
                  <a:lnTo>
                    <a:pt x="6" y="48"/>
                  </a:lnTo>
                  <a:lnTo>
                    <a:pt x="0" y="48"/>
                  </a:lnTo>
                  <a:lnTo>
                    <a:pt x="0" y="42"/>
                  </a:lnTo>
                  <a:lnTo>
                    <a:pt x="6" y="36"/>
                  </a:lnTo>
                  <a:lnTo>
                    <a:pt x="0" y="30"/>
                  </a:lnTo>
                  <a:lnTo>
                    <a:pt x="12" y="30"/>
                  </a:lnTo>
                  <a:lnTo>
                    <a:pt x="12" y="24"/>
                  </a:lnTo>
                  <a:lnTo>
                    <a:pt x="12" y="18"/>
                  </a:lnTo>
                  <a:lnTo>
                    <a:pt x="18" y="18"/>
                  </a:lnTo>
                  <a:lnTo>
                    <a:pt x="24" y="18"/>
                  </a:lnTo>
                  <a:lnTo>
                    <a:pt x="24" y="12"/>
                  </a:lnTo>
                  <a:lnTo>
                    <a:pt x="24" y="18"/>
                  </a:lnTo>
                  <a:lnTo>
                    <a:pt x="24" y="12"/>
                  </a:lnTo>
                  <a:lnTo>
                    <a:pt x="30" y="12"/>
                  </a:lnTo>
                  <a:lnTo>
                    <a:pt x="36" y="12"/>
                  </a:lnTo>
                  <a:lnTo>
                    <a:pt x="36" y="6"/>
                  </a:lnTo>
                  <a:lnTo>
                    <a:pt x="48" y="0"/>
                  </a:lnTo>
                  <a:lnTo>
                    <a:pt x="5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77" name="Freeform 653"/>
            <p:cNvSpPr>
              <a:spLocks/>
            </p:cNvSpPr>
            <p:nvPr/>
          </p:nvSpPr>
          <p:spPr bwMode="auto">
            <a:xfrm>
              <a:off x="1704" y="930"/>
              <a:ext cx="42" cy="60"/>
            </a:xfrm>
            <a:custGeom>
              <a:avLst/>
              <a:gdLst/>
              <a:ahLst/>
              <a:cxnLst>
                <a:cxn ang="0">
                  <a:pos x="6" y="12"/>
                </a:cxn>
                <a:cxn ang="0">
                  <a:pos x="6" y="6"/>
                </a:cxn>
                <a:cxn ang="0">
                  <a:pos x="0" y="0"/>
                </a:cxn>
                <a:cxn ang="0">
                  <a:pos x="6" y="0"/>
                </a:cxn>
                <a:cxn ang="0">
                  <a:pos x="18" y="0"/>
                </a:cxn>
                <a:cxn ang="0">
                  <a:pos x="24" y="0"/>
                </a:cxn>
                <a:cxn ang="0">
                  <a:pos x="30" y="0"/>
                </a:cxn>
                <a:cxn ang="0">
                  <a:pos x="36" y="6"/>
                </a:cxn>
                <a:cxn ang="0">
                  <a:pos x="30" y="12"/>
                </a:cxn>
                <a:cxn ang="0">
                  <a:pos x="36" y="12"/>
                </a:cxn>
                <a:cxn ang="0">
                  <a:pos x="36" y="18"/>
                </a:cxn>
                <a:cxn ang="0">
                  <a:pos x="36" y="24"/>
                </a:cxn>
                <a:cxn ang="0">
                  <a:pos x="36" y="36"/>
                </a:cxn>
                <a:cxn ang="0">
                  <a:pos x="36" y="42"/>
                </a:cxn>
                <a:cxn ang="0">
                  <a:pos x="42" y="48"/>
                </a:cxn>
                <a:cxn ang="0">
                  <a:pos x="36" y="48"/>
                </a:cxn>
                <a:cxn ang="0">
                  <a:pos x="30" y="54"/>
                </a:cxn>
                <a:cxn ang="0">
                  <a:pos x="24" y="54"/>
                </a:cxn>
                <a:cxn ang="0">
                  <a:pos x="18" y="54"/>
                </a:cxn>
                <a:cxn ang="0">
                  <a:pos x="12" y="60"/>
                </a:cxn>
                <a:cxn ang="0">
                  <a:pos x="6" y="60"/>
                </a:cxn>
                <a:cxn ang="0">
                  <a:pos x="0" y="54"/>
                </a:cxn>
                <a:cxn ang="0">
                  <a:pos x="6" y="54"/>
                </a:cxn>
                <a:cxn ang="0">
                  <a:pos x="0" y="48"/>
                </a:cxn>
                <a:cxn ang="0">
                  <a:pos x="0" y="42"/>
                </a:cxn>
                <a:cxn ang="0">
                  <a:pos x="0" y="36"/>
                </a:cxn>
                <a:cxn ang="0">
                  <a:pos x="6" y="30"/>
                </a:cxn>
                <a:cxn ang="0">
                  <a:pos x="6" y="24"/>
                </a:cxn>
                <a:cxn ang="0">
                  <a:pos x="6" y="18"/>
                </a:cxn>
                <a:cxn ang="0">
                  <a:pos x="6" y="12"/>
                </a:cxn>
              </a:cxnLst>
              <a:rect l="0" t="0" r="r" b="b"/>
              <a:pathLst>
                <a:path w="42" h="60">
                  <a:moveTo>
                    <a:pt x="6" y="12"/>
                  </a:moveTo>
                  <a:lnTo>
                    <a:pt x="6" y="6"/>
                  </a:lnTo>
                  <a:lnTo>
                    <a:pt x="0" y="0"/>
                  </a:lnTo>
                  <a:lnTo>
                    <a:pt x="6" y="0"/>
                  </a:lnTo>
                  <a:lnTo>
                    <a:pt x="18" y="0"/>
                  </a:lnTo>
                  <a:lnTo>
                    <a:pt x="24" y="0"/>
                  </a:lnTo>
                  <a:lnTo>
                    <a:pt x="30" y="0"/>
                  </a:lnTo>
                  <a:lnTo>
                    <a:pt x="36" y="6"/>
                  </a:lnTo>
                  <a:lnTo>
                    <a:pt x="30" y="12"/>
                  </a:lnTo>
                  <a:lnTo>
                    <a:pt x="36" y="12"/>
                  </a:lnTo>
                  <a:lnTo>
                    <a:pt x="36" y="18"/>
                  </a:lnTo>
                  <a:lnTo>
                    <a:pt x="36" y="24"/>
                  </a:lnTo>
                  <a:lnTo>
                    <a:pt x="36" y="36"/>
                  </a:lnTo>
                  <a:lnTo>
                    <a:pt x="36" y="42"/>
                  </a:lnTo>
                  <a:lnTo>
                    <a:pt x="42" y="48"/>
                  </a:lnTo>
                  <a:lnTo>
                    <a:pt x="36" y="48"/>
                  </a:lnTo>
                  <a:lnTo>
                    <a:pt x="30" y="54"/>
                  </a:lnTo>
                  <a:lnTo>
                    <a:pt x="24" y="54"/>
                  </a:lnTo>
                  <a:lnTo>
                    <a:pt x="18" y="54"/>
                  </a:lnTo>
                  <a:lnTo>
                    <a:pt x="12" y="60"/>
                  </a:lnTo>
                  <a:lnTo>
                    <a:pt x="6" y="60"/>
                  </a:lnTo>
                  <a:lnTo>
                    <a:pt x="0" y="54"/>
                  </a:lnTo>
                  <a:lnTo>
                    <a:pt x="6" y="54"/>
                  </a:lnTo>
                  <a:lnTo>
                    <a:pt x="0" y="48"/>
                  </a:lnTo>
                  <a:lnTo>
                    <a:pt x="0" y="42"/>
                  </a:lnTo>
                  <a:lnTo>
                    <a:pt x="0" y="36"/>
                  </a:lnTo>
                  <a:lnTo>
                    <a:pt x="6" y="30"/>
                  </a:lnTo>
                  <a:lnTo>
                    <a:pt x="6" y="24"/>
                  </a:lnTo>
                  <a:lnTo>
                    <a:pt x="6" y="18"/>
                  </a:lnTo>
                  <a:lnTo>
                    <a:pt x="6"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76" name="Freeform 652"/>
            <p:cNvSpPr>
              <a:spLocks/>
            </p:cNvSpPr>
            <p:nvPr/>
          </p:nvSpPr>
          <p:spPr bwMode="auto">
            <a:xfrm>
              <a:off x="1608" y="684"/>
              <a:ext cx="114" cy="84"/>
            </a:xfrm>
            <a:custGeom>
              <a:avLst/>
              <a:gdLst/>
              <a:ahLst/>
              <a:cxnLst>
                <a:cxn ang="0">
                  <a:pos x="0" y="84"/>
                </a:cxn>
                <a:cxn ang="0">
                  <a:pos x="0" y="78"/>
                </a:cxn>
                <a:cxn ang="0">
                  <a:pos x="6" y="78"/>
                </a:cxn>
                <a:cxn ang="0">
                  <a:pos x="12" y="78"/>
                </a:cxn>
                <a:cxn ang="0">
                  <a:pos x="18" y="72"/>
                </a:cxn>
                <a:cxn ang="0">
                  <a:pos x="24" y="72"/>
                </a:cxn>
                <a:cxn ang="0">
                  <a:pos x="24" y="66"/>
                </a:cxn>
                <a:cxn ang="0">
                  <a:pos x="30" y="66"/>
                </a:cxn>
                <a:cxn ang="0">
                  <a:pos x="30" y="60"/>
                </a:cxn>
                <a:cxn ang="0">
                  <a:pos x="30" y="54"/>
                </a:cxn>
                <a:cxn ang="0">
                  <a:pos x="30" y="48"/>
                </a:cxn>
                <a:cxn ang="0">
                  <a:pos x="30" y="42"/>
                </a:cxn>
                <a:cxn ang="0">
                  <a:pos x="36" y="42"/>
                </a:cxn>
                <a:cxn ang="0">
                  <a:pos x="36" y="36"/>
                </a:cxn>
                <a:cxn ang="0">
                  <a:pos x="42" y="30"/>
                </a:cxn>
                <a:cxn ang="0">
                  <a:pos x="48" y="30"/>
                </a:cxn>
                <a:cxn ang="0">
                  <a:pos x="48" y="24"/>
                </a:cxn>
                <a:cxn ang="0">
                  <a:pos x="54" y="24"/>
                </a:cxn>
                <a:cxn ang="0">
                  <a:pos x="60" y="24"/>
                </a:cxn>
                <a:cxn ang="0">
                  <a:pos x="60" y="18"/>
                </a:cxn>
                <a:cxn ang="0">
                  <a:pos x="66" y="12"/>
                </a:cxn>
                <a:cxn ang="0">
                  <a:pos x="66" y="6"/>
                </a:cxn>
                <a:cxn ang="0">
                  <a:pos x="72" y="6"/>
                </a:cxn>
                <a:cxn ang="0">
                  <a:pos x="72" y="0"/>
                </a:cxn>
                <a:cxn ang="0">
                  <a:pos x="78" y="6"/>
                </a:cxn>
                <a:cxn ang="0">
                  <a:pos x="78" y="12"/>
                </a:cxn>
                <a:cxn ang="0">
                  <a:pos x="84" y="12"/>
                </a:cxn>
                <a:cxn ang="0">
                  <a:pos x="90" y="6"/>
                </a:cxn>
                <a:cxn ang="0">
                  <a:pos x="90" y="12"/>
                </a:cxn>
                <a:cxn ang="0">
                  <a:pos x="90" y="6"/>
                </a:cxn>
                <a:cxn ang="0">
                  <a:pos x="90" y="12"/>
                </a:cxn>
                <a:cxn ang="0">
                  <a:pos x="96" y="12"/>
                </a:cxn>
                <a:cxn ang="0">
                  <a:pos x="96" y="6"/>
                </a:cxn>
                <a:cxn ang="0">
                  <a:pos x="102" y="12"/>
                </a:cxn>
                <a:cxn ang="0">
                  <a:pos x="108" y="12"/>
                </a:cxn>
                <a:cxn ang="0">
                  <a:pos x="108" y="18"/>
                </a:cxn>
                <a:cxn ang="0">
                  <a:pos x="108" y="24"/>
                </a:cxn>
                <a:cxn ang="0">
                  <a:pos x="114" y="30"/>
                </a:cxn>
                <a:cxn ang="0">
                  <a:pos x="114" y="36"/>
                </a:cxn>
                <a:cxn ang="0">
                  <a:pos x="114" y="42"/>
                </a:cxn>
                <a:cxn ang="0">
                  <a:pos x="108" y="42"/>
                </a:cxn>
                <a:cxn ang="0">
                  <a:pos x="96" y="42"/>
                </a:cxn>
                <a:cxn ang="0">
                  <a:pos x="90" y="42"/>
                </a:cxn>
                <a:cxn ang="0">
                  <a:pos x="90" y="48"/>
                </a:cxn>
                <a:cxn ang="0">
                  <a:pos x="90" y="54"/>
                </a:cxn>
                <a:cxn ang="0">
                  <a:pos x="84" y="54"/>
                </a:cxn>
                <a:cxn ang="0">
                  <a:pos x="78" y="60"/>
                </a:cxn>
                <a:cxn ang="0">
                  <a:pos x="72" y="60"/>
                </a:cxn>
                <a:cxn ang="0">
                  <a:pos x="72" y="66"/>
                </a:cxn>
                <a:cxn ang="0">
                  <a:pos x="66" y="66"/>
                </a:cxn>
                <a:cxn ang="0">
                  <a:pos x="54" y="66"/>
                </a:cxn>
                <a:cxn ang="0">
                  <a:pos x="48" y="72"/>
                </a:cxn>
                <a:cxn ang="0">
                  <a:pos x="42" y="72"/>
                </a:cxn>
                <a:cxn ang="0">
                  <a:pos x="42" y="84"/>
                </a:cxn>
                <a:cxn ang="0">
                  <a:pos x="0" y="84"/>
                </a:cxn>
              </a:cxnLst>
              <a:rect l="0" t="0" r="r" b="b"/>
              <a:pathLst>
                <a:path w="114" h="84">
                  <a:moveTo>
                    <a:pt x="0" y="84"/>
                  </a:moveTo>
                  <a:lnTo>
                    <a:pt x="0" y="78"/>
                  </a:lnTo>
                  <a:lnTo>
                    <a:pt x="6" y="78"/>
                  </a:lnTo>
                  <a:lnTo>
                    <a:pt x="12" y="78"/>
                  </a:lnTo>
                  <a:lnTo>
                    <a:pt x="18" y="72"/>
                  </a:lnTo>
                  <a:lnTo>
                    <a:pt x="24" y="72"/>
                  </a:lnTo>
                  <a:lnTo>
                    <a:pt x="24" y="66"/>
                  </a:lnTo>
                  <a:lnTo>
                    <a:pt x="30" y="66"/>
                  </a:lnTo>
                  <a:lnTo>
                    <a:pt x="30" y="60"/>
                  </a:lnTo>
                  <a:lnTo>
                    <a:pt x="30" y="54"/>
                  </a:lnTo>
                  <a:lnTo>
                    <a:pt x="30" y="48"/>
                  </a:lnTo>
                  <a:lnTo>
                    <a:pt x="30" y="42"/>
                  </a:lnTo>
                  <a:lnTo>
                    <a:pt x="36" y="42"/>
                  </a:lnTo>
                  <a:lnTo>
                    <a:pt x="36" y="36"/>
                  </a:lnTo>
                  <a:lnTo>
                    <a:pt x="42" y="30"/>
                  </a:lnTo>
                  <a:lnTo>
                    <a:pt x="48" y="30"/>
                  </a:lnTo>
                  <a:lnTo>
                    <a:pt x="48" y="24"/>
                  </a:lnTo>
                  <a:lnTo>
                    <a:pt x="54" y="24"/>
                  </a:lnTo>
                  <a:lnTo>
                    <a:pt x="60" y="24"/>
                  </a:lnTo>
                  <a:lnTo>
                    <a:pt x="60" y="18"/>
                  </a:lnTo>
                  <a:lnTo>
                    <a:pt x="66" y="12"/>
                  </a:lnTo>
                  <a:lnTo>
                    <a:pt x="66" y="6"/>
                  </a:lnTo>
                  <a:lnTo>
                    <a:pt x="72" y="6"/>
                  </a:lnTo>
                  <a:lnTo>
                    <a:pt x="72" y="0"/>
                  </a:lnTo>
                  <a:lnTo>
                    <a:pt x="78" y="6"/>
                  </a:lnTo>
                  <a:lnTo>
                    <a:pt x="78" y="12"/>
                  </a:lnTo>
                  <a:lnTo>
                    <a:pt x="84" y="12"/>
                  </a:lnTo>
                  <a:lnTo>
                    <a:pt x="90" y="6"/>
                  </a:lnTo>
                  <a:lnTo>
                    <a:pt x="90" y="12"/>
                  </a:lnTo>
                  <a:lnTo>
                    <a:pt x="90" y="6"/>
                  </a:lnTo>
                  <a:lnTo>
                    <a:pt x="90" y="12"/>
                  </a:lnTo>
                  <a:lnTo>
                    <a:pt x="96" y="12"/>
                  </a:lnTo>
                  <a:lnTo>
                    <a:pt x="96" y="6"/>
                  </a:lnTo>
                  <a:lnTo>
                    <a:pt x="102" y="12"/>
                  </a:lnTo>
                  <a:lnTo>
                    <a:pt x="108" y="12"/>
                  </a:lnTo>
                  <a:lnTo>
                    <a:pt x="108" y="18"/>
                  </a:lnTo>
                  <a:lnTo>
                    <a:pt x="108" y="24"/>
                  </a:lnTo>
                  <a:lnTo>
                    <a:pt x="114" y="30"/>
                  </a:lnTo>
                  <a:lnTo>
                    <a:pt x="114" y="36"/>
                  </a:lnTo>
                  <a:lnTo>
                    <a:pt x="114" y="42"/>
                  </a:lnTo>
                  <a:lnTo>
                    <a:pt x="108" y="42"/>
                  </a:lnTo>
                  <a:lnTo>
                    <a:pt x="96" y="42"/>
                  </a:lnTo>
                  <a:lnTo>
                    <a:pt x="90" y="42"/>
                  </a:lnTo>
                  <a:lnTo>
                    <a:pt x="90" y="48"/>
                  </a:lnTo>
                  <a:lnTo>
                    <a:pt x="90" y="54"/>
                  </a:lnTo>
                  <a:lnTo>
                    <a:pt x="84" y="54"/>
                  </a:lnTo>
                  <a:lnTo>
                    <a:pt x="78" y="60"/>
                  </a:lnTo>
                  <a:lnTo>
                    <a:pt x="72" y="60"/>
                  </a:lnTo>
                  <a:lnTo>
                    <a:pt x="72" y="66"/>
                  </a:lnTo>
                  <a:lnTo>
                    <a:pt x="66" y="66"/>
                  </a:lnTo>
                  <a:lnTo>
                    <a:pt x="54" y="66"/>
                  </a:lnTo>
                  <a:lnTo>
                    <a:pt x="48" y="72"/>
                  </a:lnTo>
                  <a:lnTo>
                    <a:pt x="42" y="72"/>
                  </a:lnTo>
                  <a:lnTo>
                    <a:pt x="42" y="84"/>
                  </a:lnTo>
                  <a:lnTo>
                    <a:pt x="0" y="8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75" name="Freeform 651"/>
            <p:cNvSpPr>
              <a:spLocks/>
            </p:cNvSpPr>
            <p:nvPr/>
          </p:nvSpPr>
          <p:spPr bwMode="auto">
            <a:xfrm>
              <a:off x="1824" y="1014"/>
              <a:ext cx="18" cy="12"/>
            </a:xfrm>
            <a:custGeom>
              <a:avLst/>
              <a:gdLst/>
              <a:ahLst/>
              <a:cxnLst>
                <a:cxn ang="0">
                  <a:pos x="18" y="0"/>
                </a:cxn>
                <a:cxn ang="0">
                  <a:pos x="18" y="12"/>
                </a:cxn>
                <a:cxn ang="0">
                  <a:pos x="6" y="12"/>
                </a:cxn>
                <a:cxn ang="0">
                  <a:pos x="0" y="12"/>
                </a:cxn>
                <a:cxn ang="0">
                  <a:pos x="6" y="6"/>
                </a:cxn>
                <a:cxn ang="0">
                  <a:pos x="6" y="0"/>
                </a:cxn>
                <a:cxn ang="0">
                  <a:pos x="18" y="0"/>
                </a:cxn>
              </a:cxnLst>
              <a:rect l="0" t="0" r="r" b="b"/>
              <a:pathLst>
                <a:path w="18" h="12">
                  <a:moveTo>
                    <a:pt x="18" y="0"/>
                  </a:moveTo>
                  <a:lnTo>
                    <a:pt x="18" y="12"/>
                  </a:lnTo>
                  <a:lnTo>
                    <a:pt x="6" y="12"/>
                  </a:lnTo>
                  <a:lnTo>
                    <a:pt x="0" y="12"/>
                  </a:lnTo>
                  <a:lnTo>
                    <a:pt x="6" y="6"/>
                  </a:lnTo>
                  <a:lnTo>
                    <a:pt x="6"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74" name="Freeform 650"/>
            <p:cNvSpPr>
              <a:spLocks/>
            </p:cNvSpPr>
            <p:nvPr/>
          </p:nvSpPr>
          <p:spPr bwMode="auto">
            <a:xfrm>
              <a:off x="1818" y="100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73" name="Freeform 649"/>
            <p:cNvSpPr>
              <a:spLocks/>
            </p:cNvSpPr>
            <p:nvPr/>
          </p:nvSpPr>
          <p:spPr bwMode="auto">
            <a:xfrm>
              <a:off x="1968" y="918"/>
              <a:ext cx="114" cy="84"/>
            </a:xfrm>
            <a:custGeom>
              <a:avLst/>
              <a:gdLst/>
              <a:ahLst/>
              <a:cxnLst>
                <a:cxn ang="0">
                  <a:pos x="102" y="72"/>
                </a:cxn>
                <a:cxn ang="0">
                  <a:pos x="96" y="78"/>
                </a:cxn>
                <a:cxn ang="0">
                  <a:pos x="90" y="84"/>
                </a:cxn>
                <a:cxn ang="0">
                  <a:pos x="90" y="78"/>
                </a:cxn>
                <a:cxn ang="0">
                  <a:pos x="84" y="84"/>
                </a:cxn>
                <a:cxn ang="0">
                  <a:pos x="78" y="84"/>
                </a:cxn>
                <a:cxn ang="0">
                  <a:pos x="78" y="78"/>
                </a:cxn>
                <a:cxn ang="0">
                  <a:pos x="72" y="84"/>
                </a:cxn>
                <a:cxn ang="0">
                  <a:pos x="66" y="84"/>
                </a:cxn>
                <a:cxn ang="0">
                  <a:pos x="66" y="78"/>
                </a:cxn>
                <a:cxn ang="0">
                  <a:pos x="60" y="78"/>
                </a:cxn>
                <a:cxn ang="0">
                  <a:pos x="54" y="72"/>
                </a:cxn>
                <a:cxn ang="0">
                  <a:pos x="48" y="78"/>
                </a:cxn>
                <a:cxn ang="0">
                  <a:pos x="48" y="72"/>
                </a:cxn>
                <a:cxn ang="0">
                  <a:pos x="42" y="78"/>
                </a:cxn>
                <a:cxn ang="0">
                  <a:pos x="36" y="72"/>
                </a:cxn>
                <a:cxn ang="0">
                  <a:pos x="30" y="66"/>
                </a:cxn>
                <a:cxn ang="0">
                  <a:pos x="30" y="60"/>
                </a:cxn>
                <a:cxn ang="0">
                  <a:pos x="24" y="60"/>
                </a:cxn>
                <a:cxn ang="0">
                  <a:pos x="24" y="54"/>
                </a:cxn>
                <a:cxn ang="0">
                  <a:pos x="12" y="48"/>
                </a:cxn>
                <a:cxn ang="0">
                  <a:pos x="12" y="42"/>
                </a:cxn>
                <a:cxn ang="0">
                  <a:pos x="6" y="36"/>
                </a:cxn>
                <a:cxn ang="0">
                  <a:pos x="0" y="36"/>
                </a:cxn>
                <a:cxn ang="0">
                  <a:pos x="6" y="30"/>
                </a:cxn>
                <a:cxn ang="0">
                  <a:pos x="6" y="24"/>
                </a:cxn>
                <a:cxn ang="0">
                  <a:pos x="12" y="18"/>
                </a:cxn>
                <a:cxn ang="0">
                  <a:pos x="18" y="18"/>
                </a:cxn>
                <a:cxn ang="0">
                  <a:pos x="24" y="24"/>
                </a:cxn>
                <a:cxn ang="0">
                  <a:pos x="30" y="24"/>
                </a:cxn>
                <a:cxn ang="0">
                  <a:pos x="36" y="24"/>
                </a:cxn>
                <a:cxn ang="0">
                  <a:pos x="42" y="30"/>
                </a:cxn>
                <a:cxn ang="0">
                  <a:pos x="48" y="30"/>
                </a:cxn>
                <a:cxn ang="0">
                  <a:pos x="48" y="24"/>
                </a:cxn>
                <a:cxn ang="0">
                  <a:pos x="54" y="24"/>
                </a:cxn>
                <a:cxn ang="0">
                  <a:pos x="54" y="18"/>
                </a:cxn>
                <a:cxn ang="0">
                  <a:pos x="60" y="18"/>
                </a:cxn>
                <a:cxn ang="0">
                  <a:pos x="66" y="24"/>
                </a:cxn>
                <a:cxn ang="0">
                  <a:pos x="72" y="24"/>
                </a:cxn>
                <a:cxn ang="0">
                  <a:pos x="78" y="12"/>
                </a:cxn>
                <a:cxn ang="0">
                  <a:pos x="84" y="12"/>
                </a:cxn>
                <a:cxn ang="0">
                  <a:pos x="84" y="6"/>
                </a:cxn>
                <a:cxn ang="0">
                  <a:pos x="78" y="0"/>
                </a:cxn>
                <a:cxn ang="0">
                  <a:pos x="84" y="0"/>
                </a:cxn>
                <a:cxn ang="0">
                  <a:pos x="90" y="0"/>
                </a:cxn>
                <a:cxn ang="0">
                  <a:pos x="90" y="6"/>
                </a:cxn>
                <a:cxn ang="0">
                  <a:pos x="90" y="12"/>
                </a:cxn>
                <a:cxn ang="0">
                  <a:pos x="96" y="18"/>
                </a:cxn>
                <a:cxn ang="0">
                  <a:pos x="96" y="24"/>
                </a:cxn>
                <a:cxn ang="0">
                  <a:pos x="102" y="24"/>
                </a:cxn>
                <a:cxn ang="0">
                  <a:pos x="96" y="36"/>
                </a:cxn>
                <a:cxn ang="0">
                  <a:pos x="90" y="36"/>
                </a:cxn>
                <a:cxn ang="0">
                  <a:pos x="90" y="42"/>
                </a:cxn>
                <a:cxn ang="0">
                  <a:pos x="96" y="48"/>
                </a:cxn>
                <a:cxn ang="0">
                  <a:pos x="102" y="48"/>
                </a:cxn>
                <a:cxn ang="0">
                  <a:pos x="102" y="54"/>
                </a:cxn>
                <a:cxn ang="0">
                  <a:pos x="108" y="66"/>
                </a:cxn>
                <a:cxn ang="0">
                  <a:pos x="114" y="66"/>
                </a:cxn>
                <a:cxn ang="0">
                  <a:pos x="114" y="72"/>
                </a:cxn>
                <a:cxn ang="0">
                  <a:pos x="102" y="72"/>
                </a:cxn>
              </a:cxnLst>
              <a:rect l="0" t="0" r="r" b="b"/>
              <a:pathLst>
                <a:path w="114" h="84">
                  <a:moveTo>
                    <a:pt x="102" y="72"/>
                  </a:moveTo>
                  <a:lnTo>
                    <a:pt x="96" y="78"/>
                  </a:lnTo>
                  <a:lnTo>
                    <a:pt x="90" y="84"/>
                  </a:lnTo>
                  <a:lnTo>
                    <a:pt x="90" y="78"/>
                  </a:lnTo>
                  <a:lnTo>
                    <a:pt x="84" y="84"/>
                  </a:lnTo>
                  <a:lnTo>
                    <a:pt x="78" y="84"/>
                  </a:lnTo>
                  <a:lnTo>
                    <a:pt x="78" y="78"/>
                  </a:lnTo>
                  <a:lnTo>
                    <a:pt x="72" y="84"/>
                  </a:lnTo>
                  <a:lnTo>
                    <a:pt x="66" y="84"/>
                  </a:lnTo>
                  <a:lnTo>
                    <a:pt x="66" y="78"/>
                  </a:lnTo>
                  <a:lnTo>
                    <a:pt x="60" y="78"/>
                  </a:lnTo>
                  <a:lnTo>
                    <a:pt x="54" y="72"/>
                  </a:lnTo>
                  <a:lnTo>
                    <a:pt x="48" y="78"/>
                  </a:lnTo>
                  <a:lnTo>
                    <a:pt x="48" y="72"/>
                  </a:lnTo>
                  <a:lnTo>
                    <a:pt x="42" y="78"/>
                  </a:lnTo>
                  <a:lnTo>
                    <a:pt x="36" y="72"/>
                  </a:lnTo>
                  <a:lnTo>
                    <a:pt x="30" y="66"/>
                  </a:lnTo>
                  <a:lnTo>
                    <a:pt x="30" y="60"/>
                  </a:lnTo>
                  <a:lnTo>
                    <a:pt x="24" y="60"/>
                  </a:lnTo>
                  <a:lnTo>
                    <a:pt x="24" y="54"/>
                  </a:lnTo>
                  <a:lnTo>
                    <a:pt x="12" y="48"/>
                  </a:lnTo>
                  <a:lnTo>
                    <a:pt x="12" y="42"/>
                  </a:lnTo>
                  <a:lnTo>
                    <a:pt x="6" y="36"/>
                  </a:lnTo>
                  <a:lnTo>
                    <a:pt x="0" y="36"/>
                  </a:lnTo>
                  <a:lnTo>
                    <a:pt x="6" y="30"/>
                  </a:lnTo>
                  <a:lnTo>
                    <a:pt x="6" y="24"/>
                  </a:lnTo>
                  <a:lnTo>
                    <a:pt x="12" y="18"/>
                  </a:lnTo>
                  <a:lnTo>
                    <a:pt x="18" y="18"/>
                  </a:lnTo>
                  <a:lnTo>
                    <a:pt x="24" y="24"/>
                  </a:lnTo>
                  <a:lnTo>
                    <a:pt x="30" y="24"/>
                  </a:lnTo>
                  <a:lnTo>
                    <a:pt x="36" y="24"/>
                  </a:lnTo>
                  <a:lnTo>
                    <a:pt x="42" y="30"/>
                  </a:lnTo>
                  <a:lnTo>
                    <a:pt x="48" y="30"/>
                  </a:lnTo>
                  <a:lnTo>
                    <a:pt x="48" y="24"/>
                  </a:lnTo>
                  <a:lnTo>
                    <a:pt x="54" y="24"/>
                  </a:lnTo>
                  <a:lnTo>
                    <a:pt x="54" y="18"/>
                  </a:lnTo>
                  <a:lnTo>
                    <a:pt x="60" y="18"/>
                  </a:lnTo>
                  <a:lnTo>
                    <a:pt x="66" y="24"/>
                  </a:lnTo>
                  <a:lnTo>
                    <a:pt x="72" y="24"/>
                  </a:lnTo>
                  <a:lnTo>
                    <a:pt x="78" y="12"/>
                  </a:lnTo>
                  <a:lnTo>
                    <a:pt x="84" y="12"/>
                  </a:lnTo>
                  <a:lnTo>
                    <a:pt x="84" y="6"/>
                  </a:lnTo>
                  <a:lnTo>
                    <a:pt x="78" y="0"/>
                  </a:lnTo>
                  <a:lnTo>
                    <a:pt x="84" y="0"/>
                  </a:lnTo>
                  <a:lnTo>
                    <a:pt x="90" y="0"/>
                  </a:lnTo>
                  <a:lnTo>
                    <a:pt x="90" y="6"/>
                  </a:lnTo>
                  <a:lnTo>
                    <a:pt x="90" y="12"/>
                  </a:lnTo>
                  <a:lnTo>
                    <a:pt x="96" y="18"/>
                  </a:lnTo>
                  <a:lnTo>
                    <a:pt x="96" y="24"/>
                  </a:lnTo>
                  <a:lnTo>
                    <a:pt x="102" y="24"/>
                  </a:lnTo>
                  <a:lnTo>
                    <a:pt x="96" y="36"/>
                  </a:lnTo>
                  <a:lnTo>
                    <a:pt x="90" y="36"/>
                  </a:lnTo>
                  <a:lnTo>
                    <a:pt x="90" y="42"/>
                  </a:lnTo>
                  <a:lnTo>
                    <a:pt x="96" y="48"/>
                  </a:lnTo>
                  <a:lnTo>
                    <a:pt x="102" y="48"/>
                  </a:lnTo>
                  <a:lnTo>
                    <a:pt x="102" y="54"/>
                  </a:lnTo>
                  <a:lnTo>
                    <a:pt x="108" y="66"/>
                  </a:lnTo>
                  <a:lnTo>
                    <a:pt x="114" y="66"/>
                  </a:lnTo>
                  <a:lnTo>
                    <a:pt x="114" y="72"/>
                  </a:lnTo>
                  <a:lnTo>
                    <a:pt x="102" y="7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72" name="Freeform 648"/>
            <p:cNvSpPr>
              <a:spLocks/>
            </p:cNvSpPr>
            <p:nvPr/>
          </p:nvSpPr>
          <p:spPr bwMode="auto">
            <a:xfrm>
              <a:off x="1878" y="930"/>
              <a:ext cx="126" cy="84"/>
            </a:xfrm>
            <a:custGeom>
              <a:avLst/>
              <a:gdLst/>
              <a:ahLst/>
              <a:cxnLst>
                <a:cxn ang="0">
                  <a:pos x="6" y="30"/>
                </a:cxn>
                <a:cxn ang="0">
                  <a:pos x="12" y="36"/>
                </a:cxn>
                <a:cxn ang="0">
                  <a:pos x="18" y="30"/>
                </a:cxn>
                <a:cxn ang="0">
                  <a:pos x="30" y="30"/>
                </a:cxn>
                <a:cxn ang="0">
                  <a:pos x="36" y="30"/>
                </a:cxn>
                <a:cxn ang="0">
                  <a:pos x="42" y="24"/>
                </a:cxn>
                <a:cxn ang="0">
                  <a:pos x="42" y="18"/>
                </a:cxn>
                <a:cxn ang="0">
                  <a:pos x="54" y="18"/>
                </a:cxn>
                <a:cxn ang="0">
                  <a:pos x="60" y="12"/>
                </a:cxn>
                <a:cxn ang="0">
                  <a:pos x="66" y="6"/>
                </a:cxn>
                <a:cxn ang="0">
                  <a:pos x="72" y="0"/>
                </a:cxn>
                <a:cxn ang="0">
                  <a:pos x="78" y="0"/>
                </a:cxn>
                <a:cxn ang="0">
                  <a:pos x="84" y="12"/>
                </a:cxn>
                <a:cxn ang="0">
                  <a:pos x="84" y="18"/>
                </a:cxn>
                <a:cxn ang="0">
                  <a:pos x="90" y="24"/>
                </a:cxn>
                <a:cxn ang="0">
                  <a:pos x="96" y="24"/>
                </a:cxn>
                <a:cxn ang="0">
                  <a:pos x="102" y="30"/>
                </a:cxn>
                <a:cxn ang="0">
                  <a:pos x="102" y="36"/>
                </a:cxn>
                <a:cxn ang="0">
                  <a:pos x="114" y="42"/>
                </a:cxn>
                <a:cxn ang="0">
                  <a:pos x="114" y="48"/>
                </a:cxn>
                <a:cxn ang="0">
                  <a:pos x="120" y="48"/>
                </a:cxn>
                <a:cxn ang="0">
                  <a:pos x="120" y="54"/>
                </a:cxn>
                <a:cxn ang="0">
                  <a:pos x="126" y="60"/>
                </a:cxn>
                <a:cxn ang="0">
                  <a:pos x="120" y="54"/>
                </a:cxn>
                <a:cxn ang="0">
                  <a:pos x="114" y="60"/>
                </a:cxn>
                <a:cxn ang="0">
                  <a:pos x="108" y="54"/>
                </a:cxn>
                <a:cxn ang="0">
                  <a:pos x="102" y="60"/>
                </a:cxn>
                <a:cxn ang="0">
                  <a:pos x="96" y="60"/>
                </a:cxn>
                <a:cxn ang="0">
                  <a:pos x="96" y="54"/>
                </a:cxn>
                <a:cxn ang="0">
                  <a:pos x="84" y="60"/>
                </a:cxn>
                <a:cxn ang="0">
                  <a:pos x="78" y="60"/>
                </a:cxn>
                <a:cxn ang="0">
                  <a:pos x="78" y="66"/>
                </a:cxn>
                <a:cxn ang="0">
                  <a:pos x="72" y="66"/>
                </a:cxn>
                <a:cxn ang="0">
                  <a:pos x="60" y="66"/>
                </a:cxn>
                <a:cxn ang="0">
                  <a:pos x="48" y="54"/>
                </a:cxn>
                <a:cxn ang="0">
                  <a:pos x="36" y="66"/>
                </a:cxn>
                <a:cxn ang="0">
                  <a:pos x="36" y="72"/>
                </a:cxn>
                <a:cxn ang="0">
                  <a:pos x="24" y="72"/>
                </a:cxn>
                <a:cxn ang="0">
                  <a:pos x="18" y="72"/>
                </a:cxn>
                <a:cxn ang="0">
                  <a:pos x="12" y="84"/>
                </a:cxn>
                <a:cxn ang="0">
                  <a:pos x="12" y="78"/>
                </a:cxn>
                <a:cxn ang="0">
                  <a:pos x="6" y="72"/>
                </a:cxn>
                <a:cxn ang="0">
                  <a:pos x="6" y="66"/>
                </a:cxn>
                <a:cxn ang="0">
                  <a:pos x="0" y="60"/>
                </a:cxn>
                <a:cxn ang="0">
                  <a:pos x="0" y="48"/>
                </a:cxn>
                <a:cxn ang="0">
                  <a:pos x="6" y="30"/>
                </a:cxn>
              </a:cxnLst>
              <a:rect l="0" t="0" r="r" b="b"/>
              <a:pathLst>
                <a:path w="126" h="84">
                  <a:moveTo>
                    <a:pt x="6" y="30"/>
                  </a:moveTo>
                  <a:lnTo>
                    <a:pt x="12" y="36"/>
                  </a:lnTo>
                  <a:lnTo>
                    <a:pt x="18" y="30"/>
                  </a:lnTo>
                  <a:lnTo>
                    <a:pt x="30" y="30"/>
                  </a:lnTo>
                  <a:lnTo>
                    <a:pt x="36" y="30"/>
                  </a:lnTo>
                  <a:lnTo>
                    <a:pt x="42" y="24"/>
                  </a:lnTo>
                  <a:lnTo>
                    <a:pt x="42" y="18"/>
                  </a:lnTo>
                  <a:lnTo>
                    <a:pt x="54" y="18"/>
                  </a:lnTo>
                  <a:lnTo>
                    <a:pt x="60" y="12"/>
                  </a:lnTo>
                  <a:lnTo>
                    <a:pt x="66" y="6"/>
                  </a:lnTo>
                  <a:lnTo>
                    <a:pt x="72" y="0"/>
                  </a:lnTo>
                  <a:lnTo>
                    <a:pt x="78" y="0"/>
                  </a:lnTo>
                  <a:lnTo>
                    <a:pt x="84" y="12"/>
                  </a:lnTo>
                  <a:lnTo>
                    <a:pt x="84" y="18"/>
                  </a:lnTo>
                  <a:lnTo>
                    <a:pt x="90" y="24"/>
                  </a:lnTo>
                  <a:lnTo>
                    <a:pt x="96" y="24"/>
                  </a:lnTo>
                  <a:lnTo>
                    <a:pt x="102" y="30"/>
                  </a:lnTo>
                  <a:lnTo>
                    <a:pt x="102" y="36"/>
                  </a:lnTo>
                  <a:lnTo>
                    <a:pt x="114" y="42"/>
                  </a:lnTo>
                  <a:lnTo>
                    <a:pt x="114" y="48"/>
                  </a:lnTo>
                  <a:lnTo>
                    <a:pt x="120" y="48"/>
                  </a:lnTo>
                  <a:lnTo>
                    <a:pt x="120" y="54"/>
                  </a:lnTo>
                  <a:lnTo>
                    <a:pt x="126" y="60"/>
                  </a:lnTo>
                  <a:lnTo>
                    <a:pt x="120" y="54"/>
                  </a:lnTo>
                  <a:lnTo>
                    <a:pt x="114" y="60"/>
                  </a:lnTo>
                  <a:lnTo>
                    <a:pt x="108" y="54"/>
                  </a:lnTo>
                  <a:lnTo>
                    <a:pt x="102" y="60"/>
                  </a:lnTo>
                  <a:lnTo>
                    <a:pt x="96" y="60"/>
                  </a:lnTo>
                  <a:lnTo>
                    <a:pt x="96" y="54"/>
                  </a:lnTo>
                  <a:lnTo>
                    <a:pt x="84" y="60"/>
                  </a:lnTo>
                  <a:lnTo>
                    <a:pt x="78" y="60"/>
                  </a:lnTo>
                  <a:lnTo>
                    <a:pt x="78" y="66"/>
                  </a:lnTo>
                  <a:lnTo>
                    <a:pt x="72" y="66"/>
                  </a:lnTo>
                  <a:lnTo>
                    <a:pt x="60" y="66"/>
                  </a:lnTo>
                  <a:lnTo>
                    <a:pt x="48" y="54"/>
                  </a:lnTo>
                  <a:lnTo>
                    <a:pt x="36" y="66"/>
                  </a:lnTo>
                  <a:lnTo>
                    <a:pt x="36" y="72"/>
                  </a:lnTo>
                  <a:lnTo>
                    <a:pt x="24" y="72"/>
                  </a:lnTo>
                  <a:lnTo>
                    <a:pt x="18" y="72"/>
                  </a:lnTo>
                  <a:lnTo>
                    <a:pt x="12" y="84"/>
                  </a:lnTo>
                  <a:lnTo>
                    <a:pt x="12" y="78"/>
                  </a:lnTo>
                  <a:lnTo>
                    <a:pt x="6" y="72"/>
                  </a:lnTo>
                  <a:lnTo>
                    <a:pt x="6" y="66"/>
                  </a:lnTo>
                  <a:lnTo>
                    <a:pt x="0" y="60"/>
                  </a:lnTo>
                  <a:lnTo>
                    <a:pt x="0" y="48"/>
                  </a:lnTo>
                  <a:lnTo>
                    <a:pt x="6" y="3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71" name="Freeform 647"/>
            <p:cNvSpPr>
              <a:spLocks/>
            </p:cNvSpPr>
            <p:nvPr/>
          </p:nvSpPr>
          <p:spPr bwMode="auto">
            <a:xfrm>
              <a:off x="2058" y="894"/>
              <a:ext cx="144" cy="108"/>
            </a:xfrm>
            <a:custGeom>
              <a:avLst/>
              <a:gdLst/>
              <a:ahLst/>
              <a:cxnLst>
                <a:cxn ang="0">
                  <a:pos x="30" y="6"/>
                </a:cxn>
                <a:cxn ang="0">
                  <a:pos x="36" y="6"/>
                </a:cxn>
                <a:cxn ang="0">
                  <a:pos x="42" y="0"/>
                </a:cxn>
                <a:cxn ang="0">
                  <a:pos x="42" y="6"/>
                </a:cxn>
                <a:cxn ang="0">
                  <a:pos x="48" y="0"/>
                </a:cxn>
                <a:cxn ang="0">
                  <a:pos x="54" y="0"/>
                </a:cxn>
                <a:cxn ang="0">
                  <a:pos x="60" y="0"/>
                </a:cxn>
                <a:cxn ang="0">
                  <a:pos x="66" y="0"/>
                </a:cxn>
                <a:cxn ang="0">
                  <a:pos x="72" y="6"/>
                </a:cxn>
                <a:cxn ang="0">
                  <a:pos x="90" y="18"/>
                </a:cxn>
                <a:cxn ang="0">
                  <a:pos x="84" y="30"/>
                </a:cxn>
                <a:cxn ang="0">
                  <a:pos x="84" y="36"/>
                </a:cxn>
                <a:cxn ang="0">
                  <a:pos x="96" y="36"/>
                </a:cxn>
                <a:cxn ang="0">
                  <a:pos x="90" y="36"/>
                </a:cxn>
                <a:cxn ang="0">
                  <a:pos x="96" y="42"/>
                </a:cxn>
                <a:cxn ang="0">
                  <a:pos x="102" y="54"/>
                </a:cxn>
                <a:cxn ang="0">
                  <a:pos x="132" y="66"/>
                </a:cxn>
                <a:cxn ang="0">
                  <a:pos x="144" y="66"/>
                </a:cxn>
                <a:cxn ang="0">
                  <a:pos x="114" y="96"/>
                </a:cxn>
                <a:cxn ang="0">
                  <a:pos x="102" y="96"/>
                </a:cxn>
                <a:cxn ang="0">
                  <a:pos x="96" y="96"/>
                </a:cxn>
                <a:cxn ang="0">
                  <a:pos x="96" y="102"/>
                </a:cxn>
                <a:cxn ang="0">
                  <a:pos x="84" y="102"/>
                </a:cxn>
                <a:cxn ang="0">
                  <a:pos x="78" y="102"/>
                </a:cxn>
                <a:cxn ang="0">
                  <a:pos x="72" y="102"/>
                </a:cxn>
                <a:cxn ang="0">
                  <a:pos x="66" y="102"/>
                </a:cxn>
                <a:cxn ang="0">
                  <a:pos x="60" y="108"/>
                </a:cxn>
                <a:cxn ang="0">
                  <a:pos x="48" y="108"/>
                </a:cxn>
                <a:cxn ang="0">
                  <a:pos x="36" y="102"/>
                </a:cxn>
                <a:cxn ang="0">
                  <a:pos x="30" y="96"/>
                </a:cxn>
                <a:cxn ang="0">
                  <a:pos x="24" y="96"/>
                </a:cxn>
                <a:cxn ang="0">
                  <a:pos x="24" y="90"/>
                </a:cxn>
                <a:cxn ang="0">
                  <a:pos x="18" y="90"/>
                </a:cxn>
                <a:cxn ang="0">
                  <a:pos x="12" y="78"/>
                </a:cxn>
                <a:cxn ang="0">
                  <a:pos x="12" y="72"/>
                </a:cxn>
                <a:cxn ang="0">
                  <a:pos x="6" y="72"/>
                </a:cxn>
                <a:cxn ang="0">
                  <a:pos x="0" y="66"/>
                </a:cxn>
                <a:cxn ang="0">
                  <a:pos x="0" y="60"/>
                </a:cxn>
                <a:cxn ang="0">
                  <a:pos x="6" y="60"/>
                </a:cxn>
                <a:cxn ang="0">
                  <a:pos x="12" y="48"/>
                </a:cxn>
                <a:cxn ang="0">
                  <a:pos x="12" y="42"/>
                </a:cxn>
                <a:cxn ang="0">
                  <a:pos x="12" y="36"/>
                </a:cxn>
                <a:cxn ang="0">
                  <a:pos x="18" y="36"/>
                </a:cxn>
                <a:cxn ang="0">
                  <a:pos x="18" y="30"/>
                </a:cxn>
                <a:cxn ang="0">
                  <a:pos x="24" y="18"/>
                </a:cxn>
                <a:cxn ang="0">
                  <a:pos x="30" y="18"/>
                </a:cxn>
                <a:cxn ang="0">
                  <a:pos x="30" y="6"/>
                </a:cxn>
              </a:cxnLst>
              <a:rect l="0" t="0" r="r" b="b"/>
              <a:pathLst>
                <a:path w="144" h="108">
                  <a:moveTo>
                    <a:pt x="30" y="6"/>
                  </a:moveTo>
                  <a:lnTo>
                    <a:pt x="36" y="6"/>
                  </a:lnTo>
                  <a:lnTo>
                    <a:pt x="42" y="0"/>
                  </a:lnTo>
                  <a:lnTo>
                    <a:pt x="42" y="6"/>
                  </a:lnTo>
                  <a:lnTo>
                    <a:pt x="48" y="0"/>
                  </a:lnTo>
                  <a:lnTo>
                    <a:pt x="54" y="0"/>
                  </a:lnTo>
                  <a:lnTo>
                    <a:pt x="60" y="0"/>
                  </a:lnTo>
                  <a:lnTo>
                    <a:pt x="66" y="0"/>
                  </a:lnTo>
                  <a:lnTo>
                    <a:pt x="72" y="6"/>
                  </a:lnTo>
                  <a:lnTo>
                    <a:pt x="90" y="18"/>
                  </a:lnTo>
                  <a:lnTo>
                    <a:pt x="84" y="30"/>
                  </a:lnTo>
                  <a:lnTo>
                    <a:pt x="84" y="36"/>
                  </a:lnTo>
                  <a:lnTo>
                    <a:pt x="96" y="36"/>
                  </a:lnTo>
                  <a:lnTo>
                    <a:pt x="90" y="36"/>
                  </a:lnTo>
                  <a:lnTo>
                    <a:pt x="96" y="42"/>
                  </a:lnTo>
                  <a:lnTo>
                    <a:pt x="102" y="54"/>
                  </a:lnTo>
                  <a:lnTo>
                    <a:pt x="132" y="66"/>
                  </a:lnTo>
                  <a:lnTo>
                    <a:pt x="144" y="66"/>
                  </a:lnTo>
                  <a:lnTo>
                    <a:pt x="114" y="96"/>
                  </a:lnTo>
                  <a:lnTo>
                    <a:pt x="102" y="96"/>
                  </a:lnTo>
                  <a:lnTo>
                    <a:pt x="96" y="96"/>
                  </a:lnTo>
                  <a:lnTo>
                    <a:pt x="96" y="102"/>
                  </a:lnTo>
                  <a:lnTo>
                    <a:pt x="84" y="102"/>
                  </a:lnTo>
                  <a:lnTo>
                    <a:pt x="78" y="102"/>
                  </a:lnTo>
                  <a:lnTo>
                    <a:pt x="72" y="102"/>
                  </a:lnTo>
                  <a:lnTo>
                    <a:pt x="66" y="102"/>
                  </a:lnTo>
                  <a:lnTo>
                    <a:pt x="60" y="108"/>
                  </a:lnTo>
                  <a:lnTo>
                    <a:pt x="48" y="108"/>
                  </a:lnTo>
                  <a:lnTo>
                    <a:pt x="36" y="102"/>
                  </a:lnTo>
                  <a:lnTo>
                    <a:pt x="30" y="96"/>
                  </a:lnTo>
                  <a:lnTo>
                    <a:pt x="24" y="96"/>
                  </a:lnTo>
                  <a:lnTo>
                    <a:pt x="24" y="90"/>
                  </a:lnTo>
                  <a:lnTo>
                    <a:pt x="18" y="90"/>
                  </a:lnTo>
                  <a:lnTo>
                    <a:pt x="12" y="78"/>
                  </a:lnTo>
                  <a:lnTo>
                    <a:pt x="12" y="72"/>
                  </a:lnTo>
                  <a:lnTo>
                    <a:pt x="6" y="72"/>
                  </a:lnTo>
                  <a:lnTo>
                    <a:pt x="0" y="66"/>
                  </a:lnTo>
                  <a:lnTo>
                    <a:pt x="0" y="60"/>
                  </a:lnTo>
                  <a:lnTo>
                    <a:pt x="6" y="60"/>
                  </a:lnTo>
                  <a:lnTo>
                    <a:pt x="12" y="48"/>
                  </a:lnTo>
                  <a:lnTo>
                    <a:pt x="12" y="42"/>
                  </a:lnTo>
                  <a:lnTo>
                    <a:pt x="12" y="36"/>
                  </a:lnTo>
                  <a:lnTo>
                    <a:pt x="18" y="36"/>
                  </a:lnTo>
                  <a:lnTo>
                    <a:pt x="18" y="30"/>
                  </a:lnTo>
                  <a:lnTo>
                    <a:pt x="24" y="18"/>
                  </a:lnTo>
                  <a:lnTo>
                    <a:pt x="30" y="18"/>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70" name="Freeform 646"/>
            <p:cNvSpPr>
              <a:spLocks/>
            </p:cNvSpPr>
            <p:nvPr/>
          </p:nvSpPr>
          <p:spPr bwMode="auto">
            <a:xfrm>
              <a:off x="2052" y="1128"/>
              <a:ext cx="30" cy="72"/>
            </a:xfrm>
            <a:custGeom>
              <a:avLst/>
              <a:gdLst/>
              <a:ahLst/>
              <a:cxnLst>
                <a:cxn ang="0">
                  <a:pos x="6" y="0"/>
                </a:cxn>
                <a:cxn ang="0">
                  <a:pos x="12" y="0"/>
                </a:cxn>
                <a:cxn ang="0">
                  <a:pos x="12" y="6"/>
                </a:cxn>
                <a:cxn ang="0">
                  <a:pos x="18" y="6"/>
                </a:cxn>
                <a:cxn ang="0">
                  <a:pos x="18" y="18"/>
                </a:cxn>
                <a:cxn ang="0">
                  <a:pos x="18" y="24"/>
                </a:cxn>
                <a:cxn ang="0">
                  <a:pos x="18" y="36"/>
                </a:cxn>
                <a:cxn ang="0">
                  <a:pos x="24" y="42"/>
                </a:cxn>
                <a:cxn ang="0">
                  <a:pos x="30" y="54"/>
                </a:cxn>
                <a:cxn ang="0">
                  <a:pos x="30" y="66"/>
                </a:cxn>
                <a:cxn ang="0">
                  <a:pos x="24" y="66"/>
                </a:cxn>
                <a:cxn ang="0">
                  <a:pos x="24" y="72"/>
                </a:cxn>
                <a:cxn ang="0">
                  <a:pos x="18" y="66"/>
                </a:cxn>
                <a:cxn ang="0">
                  <a:pos x="18" y="54"/>
                </a:cxn>
                <a:cxn ang="0">
                  <a:pos x="18" y="48"/>
                </a:cxn>
                <a:cxn ang="0">
                  <a:pos x="12" y="48"/>
                </a:cxn>
                <a:cxn ang="0">
                  <a:pos x="6" y="42"/>
                </a:cxn>
                <a:cxn ang="0">
                  <a:pos x="0" y="42"/>
                </a:cxn>
                <a:cxn ang="0">
                  <a:pos x="0" y="36"/>
                </a:cxn>
                <a:cxn ang="0">
                  <a:pos x="6" y="36"/>
                </a:cxn>
                <a:cxn ang="0">
                  <a:pos x="6" y="30"/>
                </a:cxn>
                <a:cxn ang="0">
                  <a:pos x="12" y="30"/>
                </a:cxn>
                <a:cxn ang="0">
                  <a:pos x="6" y="30"/>
                </a:cxn>
                <a:cxn ang="0">
                  <a:pos x="6" y="24"/>
                </a:cxn>
                <a:cxn ang="0">
                  <a:pos x="6" y="18"/>
                </a:cxn>
                <a:cxn ang="0">
                  <a:pos x="6" y="12"/>
                </a:cxn>
                <a:cxn ang="0">
                  <a:pos x="12" y="12"/>
                </a:cxn>
                <a:cxn ang="0">
                  <a:pos x="6" y="6"/>
                </a:cxn>
                <a:cxn ang="0">
                  <a:pos x="12" y="6"/>
                </a:cxn>
                <a:cxn ang="0">
                  <a:pos x="6" y="6"/>
                </a:cxn>
                <a:cxn ang="0">
                  <a:pos x="6" y="0"/>
                </a:cxn>
              </a:cxnLst>
              <a:rect l="0" t="0" r="r" b="b"/>
              <a:pathLst>
                <a:path w="30" h="72">
                  <a:moveTo>
                    <a:pt x="6" y="0"/>
                  </a:moveTo>
                  <a:lnTo>
                    <a:pt x="12" y="0"/>
                  </a:lnTo>
                  <a:lnTo>
                    <a:pt x="12" y="6"/>
                  </a:lnTo>
                  <a:lnTo>
                    <a:pt x="18" y="6"/>
                  </a:lnTo>
                  <a:lnTo>
                    <a:pt x="18" y="18"/>
                  </a:lnTo>
                  <a:lnTo>
                    <a:pt x="18" y="24"/>
                  </a:lnTo>
                  <a:lnTo>
                    <a:pt x="18" y="36"/>
                  </a:lnTo>
                  <a:lnTo>
                    <a:pt x="24" y="42"/>
                  </a:lnTo>
                  <a:lnTo>
                    <a:pt x="30" y="54"/>
                  </a:lnTo>
                  <a:lnTo>
                    <a:pt x="30" y="66"/>
                  </a:lnTo>
                  <a:lnTo>
                    <a:pt x="24" y="66"/>
                  </a:lnTo>
                  <a:lnTo>
                    <a:pt x="24" y="72"/>
                  </a:lnTo>
                  <a:lnTo>
                    <a:pt x="18" y="66"/>
                  </a:lnTo>
                  <a:lnTo>
                    <a:pt x="18" y="54"/>
                  </a:lnTo>
                  <a:lnTo>
                    <a:pt x="18" y="48"/>
                  </a:lnTo>
                  <a:lnTo>
                    <a:pt x="12" y="48"/>
                  </a:lnTo>
                  <a:lnTo>
                    <a:pt x="6" y="42"/>
                  </a:lnTo>
                  <a:lnTo>
                    <a:pt x="0" y="42"/>
                  </a:lnTo>
                  <a:lnTo>
                    <a:pt x="0" y="36"/>
                  </a:lnTo>
                  <a:lnTo>
                    <a:pt x="6" y="36"/>
                  </a:lnTo>
                  <a:lnTo>
                    <a:pt x="6" y="30"/>
                  </a:lnTo>
                  <a:lnTo>
                    <a:pt x="12" y="30"/>
                  </a:lnTo>
                  <a:lnTo>
                    <a:pt x="6" y="30"/>
                  </a:lnTo>
                  <a:lnTo>
                    <a:pt x="6" y="24"/>
                  </a:lnTo>
                  <a:lnTo>
                    <a:pt x="6" y="18"/>
                  </a:lnTo>
                  <a:lnTo>
                    <a:pt x="6" y="12"/>
                  </a:lnTo>
                  <a:lnTo>
                    <a:pt x="12" y="12"/>
                  </a:lnTo>
                  <a:lnTo>
                    <a:pt x="6" y="6"/>
                  </a:lnTo>
                  <a:lnTo>
                    <a:pt x="12" y="6"/>
                  </a:lnTo>
                  <a:lnTo>
                    <a:pt x="6"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69" name="Freeform 645"/>
            <p:cNvSpPr>
              <a:spLocks/>
            </p:cNvSpPr>
            <p:nvPr/>
          </p:nvSpPr>
          <p:spPr bwMode="auto">
            <a:xfrm>
              <a:off x="1974" y="726"/>
              <a:ext cx="108" cy="96"/>
            </a:xfrm>
            <a:custGeom>
              <a:avLst/>
              <a:gdLst/>
              <a:ahLst/>
              <a:cxnLst>
                <a:cxn ang="0">
                  <a:pos x="108" y="84"/>
                </a:cxn>
                <a:cxn ang="0">
                  <a:pos x="102" y="90"/>
                </a:cxn>
                <a:cxn ang="0">
                  <a:pos x="96" y="96"/>
                </a:cxn>
                <a:cxn ang="0">
                  <a:pos x="90" y="96"/>
                </a:cxn>
                <a:cxn ang="0">
                  <a:pos x="84" y="96"/>
                </a:cxn>
                <a:cxn ang="0">
                  <a:pos x="6" y="96"/>
                </a:cxn>
                <a:cxn ang="0">
                  <a:pos x="6" y="24"/>
                </a:cxn>
                <a:cxn ang="0">
                  <a:pos x="0" y="18"/>
                </a:cxn>
                <a:cxn ang="0">
                  <a:pos x="6" y="12"/>
                </a:cxn>
                <a:cxn ang="0">
                  <a:pos x="0" y="6"/>
                </a:cxn>
                <a:cxn ang="0">
                  <a:pos x="6" y="0"/>
                </a:cxn>
                <a:cxn ang="0">
                  <a:pos x="6" y="6"/>
                </a:cxn>
                <a:cxn ang="0">
                  <a:pos x="12" y="0"/>
                </a:cxn>
                <a:cxn ang="0">
                  <a:pos x="24" y="6"/>
                </a:cxn>
                <a:cxn ang="0">
                  <a:pos x="42" y="12"/>
                </a:cxn>
                <a:cxn ang="0">
                  <a:pos x="54" y="6"/>
                </a:cxn>
                <a:cxn ang="0">
                  <a:pos x="60" y="0"/>
                </a:cxn>
                <a:cxn ang="0">
                  <a:pos x="72" y="6"/>
                </a:cxn>
                <a:cxn ang="0">
                  <a:pos x="78" y="6"/>
                </a:cxn>
                <a:cxn ang="0">
                  <a:pos x="96" y="6"/>
                </a:cxn>
                <a:cxn ang="0">
                  <a:pos x="96" y="12"/>
                </a:cxn>
                <a:cxn ang="0">
                  <a:pos x="102" y="24"/>
                </a:cxn>
                <a:cxn ang="0">
                  <a:pos x="96" y="42"/>
                </a:cxn>
                <a:cxn ang="0">
                  <a:pos x="84" y="30"/>
                </a:cxn>
                <a:cxn ang="0">
                  <a:pos x="78" y="24"/>
                </a:cxn>
                <a:cxn ang="0">
                  <a:pos x="78" y="18"/>
                </a:cxn>
                <a:cxn ang="0">
                  <a:pos x="78" y="24"/>
                </a:cxn>
                <a:cxn ang="0">
                  <a:pos x="78" y="30"/>
                </a:cxn>
                <a:cxn ang="0">
                  <a:pos x="90" y="42"/>
                </a:cxn>
                <a:cxn ang="0">
                  <a:pos x="84" y="42"/>
                </a:cxn>
                <a:cxn ang="0">
                  <a:pos x="90" y="48"/>
                </a:cxn>
                <a:cxn ang="0">
                  <a:pos x="102" y="72"/>
                </a:cxn>
                <a:cxn ang="0">
                  <a:pos x="108" y="78"/>
                </a:cxn>
                <a:cxn ang="0">
                  <a:pos x="108" y="84"/>
                </a:cxn>
              </a:cxnLst>
              <a:rect l="0" t="0" r="r" b="b"/>
              <a:pathLst>
                <a:path w="108" h="96">
                  <a:moveTo>
                    <a:pt x="108" y="84"/>
                  </a:moveTo>
                  <a:lnTo>
                    <a:pt x="102" y="90"/>
                  </a:lnTo>
                  <a:lnTo>
                    <a:pt x="96" y="96"/>
                  </a:lnTo>
                  <a:lnTo>
                    <a:pt x="90" y="96"/>
                  </a:lnTo>
                  <a:lnTo>
                    <a:pt x="84" y="96"/>
                  </a:lnTo>
                  <a:lnTo>
                    <a:pt x="6" y="96"/>
                  </a:lnTo>
                  <a:lnTo>
                    <a:pt x="6" y="24"/>
                  </a:lnTo>
                  <a:lnTo>
                    <a:pt x="0" y="18"/>
                  </a:lnTo>
                  <a:lnTo>
                    <a:pt x="6" y="12"/>
                  </a:lnTo>
                  <a:lnTo>
                    <a:pt x="0" y="6"/>
                  </a:lnTo>
                  <a:lnTo>
                    <a:pt x="6" y="0"/>
                  </a:lnTo>
                  <a:lnTo>
                    <a:pt x="6" y="6"/>
                  </a:lnTo>
                  <a:lnTo>
                    <a:pt x="12" y="0"/>
                  </a:lnTo>
                  <a:lnTo>
                    <a:pt x="24" y="6"/>
                  </a:lnTo>
                  <a:lnTo>
                    <a:pt x="42" y="12"/>
                  </a:lnTo>
                  <a:lnTo>
                    <a:pt x="54" y="6"/>
                  </a:lnTo>
                  <a:lnTo>
                    <a:pt x="60" y="0"/>
                  </a:lnTo>
                  <a:lnTo>
                    <a:pt x="72" y="6"/>
                  </a:lnTo>
                  <a:lnTo>
                    <a:pt x="78" y="6"/>
                  </a:lnTo>
                  <a:lnTo>
                    <a:pt x="96" y="6"/>
                  </a:lnTo>
                  <a:lnTo>
                    <a:pt x="96" y="12"/>
                  </a:lnTo>
                  <a:lnTo>
                    <a:pt x="102" y="24"/>
                  </a:lnTo>
                  <a:lnTo>
                    <a:pt x="96" y="42"/>
                  </a:lnTo>
                  <a:lnTo>
                    <a:pt x="84" y="30"/>
                  </a:lnTo>
                  <a:lnTo>
                    <a:pt x="78" y="24"/>
                  </a:lnTo>
                  <a:lnTo>
                    <a:pt x="78" y="18"/>
                  </a:lnTo>
                  <a:lnTo>
                    <a:pt x="78" y="24"/>
                  </a:lnTo>
                  <a:lnTo>
                    <a:pt x="78" y="30"/>
                  </a:lnTo>
                  <a:lnTo>
                    <a:pt x="90" y="42"/>
                  </a:lnTo>
                  <a:lnTo>
                    <a:pt x="84" y="42"/>
                  </a:lnTo>
                  <a:lnTo>
                    <a:pt x="90" y="48"/>
                  </a:lnTo>
                  <a:lnTo>
                    <a:pt x="102" y="72"/>
                  </a:lnTo>
                  <a:lnTo>
                    <a:pt x="108" y="78"/>
                  </a:lnTo>
                  <a:lnTo>
                    <a:pt x="108" y="8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68" name="Freeform 644"/>
            <p:cNvSpPr>
              <a:spLocks/>
            </p:cNvSpPr>
            <p:nvPr/>
          </p:nvSpPr>
          <p:spPr bwMode="auto">
            <a:xfrm>
              <a:off x="2172" y="1158"/>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67" name="Freeform 643"/>
            <p:cNvSpPr>
              <a:spLocks/>
            </p:cNvSpPr>
            <p:nvPr/>
          </p:nvSpPr>
          <p:spPr bwMode="auto">
            <a:xfrm>
              <a:off x="1980" y="1188"/>
              <a:ext cx="78" cy="66"/>
            </a:xfrm>
            <a:custGeom>
              <a:avLst/>
              <a:gdLst/>
              <a:ahLst/>
              <a:cxnLst>
                <a:cxn ang="0">
                  <a:pos x="0" y="24"/>
                </a:cxn>
                <a:cxn ang="0">
                  <a:pos x="6" y="24"/>
                </a:cxn>
                <a:cxn ang="0">
                  <a:pos x="12" y="24"/>
                </a:cxn>
                <a:cxn ang="0">
                  <a:pos x="18" y="24"/>
                </a:cxn>
                <a:cxn ang="0">
                  <a:pos x="18" y="18"/>
                </a:cxn>
                <a:cxn ang="0">
                  <a:pos x="24" y="18"/>
                </a:cxn>
                <a:cxn ang="0">
                  <a:pos x="24" y="12"/>
                </a:cxn>
                <a:cxn ang="0">
                  <a:pos x="30" y="12"/>
                </a:cxn>
                <a:cxn ang="0">
                  <a:pos x="36" y="6"/>
                </a:cxn>
                <a:cxn ang="0">
                  <a:pos x="42" y="0"/>
                </a:cxn>
                <a:cxn ang="0">
                  <a:pos x="48" y="0"/>
                </a:cxn>
                <a:cxn ang="0">
                  <a:pos x="48" y="6"/>
                </a:cxn>
                <a:cxn ang="0">
                  <a:pos x="60" y="6"/>
                </a:cxn>
                <a:cxn ang="0">
                  <a:pos x="66" y="6"/>
                </a:cxn>
                <a:cxn ang="0">
                  <a:pos x="78" y="12"/>
                </a:cxn>
                <a:cxn ang="0">
                  <a:pos x="72" y="12"/>
                </a:cxn>
                <a:cxn ang="0">
                  <a:pos x="78" y="18"/>
                </a:cxn>
                <a:cxn ang="0">
                  <a:pos x="78" y="24"/>
                </a:cxn>
                <a:cxn ang="0">
                  <a:pos x="78" y="30"/>
                </a:cxn>
                <a:cxn ang="0">
                  <a:pos x="72" y="30"/>
                </a:cxn>
                <a:cxn ang="0">
                  <a:pos x="72" y="36"/>
                </a:cxn>
                <a:cxn ang="0">
                  <a:pos x="72" y="42"/>
                </a:cxn>
                <a:cxn ang="0">
                  <a:pos x="78" y="42"/>
                </a:cxn>
                <a:cxn ang="0">
                  <a:pos x="72" y="48"/>
                </a:cxn>
                <a:cxn ang="0">
                  <a:pos x="72" y="54"/>
                </a:cxn>
                <a:cxn ang="0">
                  <a:pos x="60" y="66"/>
                </a:cxn>
                <a:cxn ang="0">
                  <a:pos x="42" y="66"/>
                </a:cxn>
                <a:cxn ang="0">
                  <a:pos x="42" y="60"/>
                </a:cxn>
                <a:cxn ang="0">
                  <a:pos x="36" y="60"/>
                </a:cxn>
                <a:cxn ang="0">
                  <a:pos x="30" y="60"/>
                </a:cxn>
                <a:cxn ang="0">
                  <a:pos x="24" y="54"/>
                </a:cxn>
                <a:cxn ang="0">
                  <a:pos x="24" y="48"/>
                </a:cxn>
                <a:cxn ang="0">
                  <a:pos x="18" y="48"/>
                </a:cxn>
                <a:cxn ang="0">
                  <a:pos x="18" y="42"/>
                </a:cxn>
                <a:cxn ang="0">
                  <a:pos x="12" y="36"/>
                </a:cxn>
                <a:cxn ang="0">
                  <a:pos x="0" y="24"/>
                </a:cxn>
              </a:cxnLst>
              <a:rect l="0" t="0" r="r" b="b"/>
              <a:pathLst>
                <a:path w="78" h="66">
                  <a:moveTo>
                    <a:pt x="0" y="24"/>
                  </a:moveTo>
                  <a:lnTo>
                    <a:pt x="6" y="24"/>
                  </a:lnTo>
                  <a:lnTo>
                    <a:pt x="12" y="24"/>
                  </a:lnTo>
                  <a:lnTo>
                    <a:pt x="18" y="24"/>
                  </a:lnTo>
                  <a:lnTo>
                    <a:pt x="18" y="18"/>
                  </a:lnTo>
                  <a:lnTo>
                    <a:pt x="24" y="18"/>
                  </a:lnTo>
                  <a:lnTo>
                    <a:pt x="24" y="12"/>
                  </a:lnTo>
                  <a:lnTo>
                    <a:pt x="30" y="12"/>
                  </a:lnTo>
                  <a:lnTo>
                    <a:pt x="36" y="6"/>
                  </a:lnTo>
                  <a:lnTo>
                    <a:pt x="42" y="0"/>
                  </a:lnTo>
                  <a:lnTo>
                    <a:pt x="48" y="0"/>
                  </a:lnTo>
                  <a:lnTo>
                    <a:pt x="48" y="6"/>
                  </a:lnTo>
                  <a:lnTo>
                    <a:pt x="60" y="6"/>
                  </a:lnTo>
                  <a:lnTo>
                    <a:pt x="66" y="6"/>
                  </a:lnTo>
                  <a:lnTo>
                    <a:pt x="78" y="12"/>
                  </a:lnTo>
                  <a:lnTo>
                    <a:pt x="72" y="12"/>
                  </a:lnTo>
                  <a:lnTo>
                    <a:pt x="78" y="18"/>
                  </a:lnTo>
                  <a:lnTo>
                    <a:pt x="78" y="24"/>
                  </a:lnTo>
                  <a:lnTo>
                    <a:pt x="78" y="30"/>
                  </a:lnTo>
                  <a:lnTo>
                    <a:pt x="72" y="30"/>
                  </a:lnTo>
                  <a:lnTo>
                    <a:pt x="72" y="36"/>
                  </a:lnTo>
                  <a:lnTo>
                    <a:pt x="72" y="42"/>
                  </a:lnTo>
                  <a:lnTo>
                    <a:pt x="78" y="42"/>
                  </a:lnTo>
                  <a:lnTo>
                    <a:pt x="72" y="48"/>
                  </a:lnTo>
                  <a:lnTo>
                    <a:pt x="72" y="54"/>
                  </a:lnTo>
                  <a:lnTo>
                    <a:pt x="60" y="66"/>
                  </a:lnTo>
                  <a:lnTo>
                    <a:pt x="42" y="66"/>
                  </a:lnTo>
                  <a:lnTo>
                    <a:pt x="42" y="60"/>
                  </a:lnTo>
                  <a:lnTo>
                    <a:pt x="36" y="60"/>
                  </a:lnTo>
                  <a:lnTo>
                    <a:pt x="30" y="60"/>
                  </a:lnTo>
                  <a:lnTo>
                    <a:pt x="24" y="54"/>
                  </a:lnTo>
                  <a:lnTo>
                    <a:pt x="24" y="48"/>
                  </a:lnTo>
                  <a:lnTo>
                    <a:pt x="18" y="48"/>
                  </a:lnTo>
                  <a:lnTo>
                    <a:pt x="18" y="42"/>
                  </a:lnTo>
                  <a:lnTo>
                    <a:pt x="12" y="36"/>
                  </a:lnTo>
                  <a:lnTo>
                    <a:pt x="0"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66" name="Freeform 642"/>
            <p:cNvSpPr>
              <a:spLocks/>
            </p:cNvSpPr>
            <p:nvPr/>
          </p:nvSpPr>
          <p:spPr bwMode="auto">
            <a:xfrm>
              <a:off x="1572" y="912"/>
              <a:ext cx="30" cy="18"/>
            </a:xfrm>
            <a:custGeom>
              <a:avLst/>
              <a:gdLst/>
              <a:ahLst/>
              <a:cxnLst>
                <a:cxn ang="0">
                  <a:pos x="0" y="6"/>
                </a:cxn>
                <a:cxn ang="0">
                  <a:pos x="12" y="6"/>
                </a:cxn>
                <a:cxn ang="0">
                  <a:pos x="12" y="0"/>
                </a:cxn>
                <a:cxn ang="0">
                  <a:pos x="30" y="0"/>
                </a:cxn>
                <a:cxn ang="0">
                  <a:pos x="30" y="6"/>
                </a:cxn>
                <a:cxn ang="0">
                  <a:pos x="24" y="6"/>
                </a:cxn>
                <a:cxn ang="0">
                  <a:pos x="30" y="6"/>
                </a:cxn>
                <a:cxn ang="0">
                  <a:pos x="30" y="12"/>
                </a:cxn>
                <a:cxn ang="0">
                  <a:pos x="18" y="12"/>
                </a:cxn>
                <a:cxn ang="0">
                  <a:pos x="18" y="18"/>
                </a:cxn>
                <a:cxn ang="0">
                  <a:pos x="12" y="18"/>
                </a:cxn>
                <a:cxn ang="0">
                  <a:pos x="12" y="12"/>
                </a:cxn>
                <a:cxn ang="0">
                  <a:pos x="18" y="6"/>
                </a:cxn>
                <a:cxn ang="0">
                  <a:pos x="6" y="12"/>
                </a:cxn>
                <a:cxn ang="0">
                  <a:pos x="6" y="6"/>
                </a:cxn>
                <a:cxn ang="0">
                  <a:pos x="0" y="6"/>
                </a:cxn>
              </a:cxnLst>
              <a:rect l="0" t="0" r="r" b="b"/>
              <a:pathLst>
                <a:path w="30" h="18">
                  <a:moveTo>
                    <a:pt x="0" y="6"/>
                  </a:moveTo>
                  <a:lnTo>
                    <a:pt x="12" y="6"/>
                  </a:lnTo>
                  <a:lnTo>
                    <a:pt x="12" y="0"/>
                  </a:lnTo>
                  <a:lnTo>
                    <a:pt x="30" y="0"/>
                  </a:lnTo>
                  <a:lnTo>
                    <a:pt x="30" y="6"/>
                  </a:lnTo>
                  <a:lnTo>
                    <a:pt x="24" y="6"/>
                  </a:lnTo>
                  <a:lnTo>
                    <a:pt x="30" y="6"/>
                  </a:lnTo>
                  <a:lnTo>
                    <a:pt x="30" y="12"/>
                  </a:lnTo>
                  <a:lnTo>
                    <a:pt x="18" y="12"/>
                  </a:lnTo>
                  <a:lnTo>
                    <a:pt x="18" y="18"/>
                  </a:lnTo>
                  <a:lnTo>
                    <a:pt x="12" y="18"/>
                  </a:lnTo>
                  <a:lnTo>
                    <a:pt x="12" y="12"/>
                  </a:lnTo>
                  <a:lnTo>
                    <a:pt x="18" y="6"/>
                  </a:lnTo>
                  <a:lnTo>
                    <a:pt x="6" y="12"/>
                  </a:lnTo>
                  <a:lnTo>
                    <a:pt x="6" y="6"/>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65" name="Freeform 641"/>
            <p:cNvSpPr>
              <a:spLocks/>
            </p:cNvSpPr>
            <p:nvPr/>
          </p:nvSpPr>
          <p:spPr bwMode="auto">
            <a:xfrm>
              <a:off x="1800" y="1032"/>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64" name="Freeform 640"/>
            <p:cNvSpPr>
              <a:spLocks/>
            </p:cNvSpPr>
            <p:nvPr/>
          </p:nvSpPr>
          <p:spPr bwMode="auto">
            <a:xfrm>
              <a:off x="1590" y="912"/>
              <a:ext cx="72" cy="54"/>
            </a:xfrm>
            <a:custGeom>
              <a:avLst/>
              <a:gdLst/>
              <a:ahLst/>
              <a:cxnLst>
                <a:cxn ang="0">
                  <a:pos x="12" y="0"/>
                </a:cxn>
                <a:cxn ang="0">
                  <a:pos x="24" y="6"/>
                </a:cxn>
                <a:cxn ang="0">
                  <a:pos x="36" y="6"/>
                </a:cxn>
                <a:cxn ang="0">
                  <a:pos x="30" y="6"/>
                </a:cxn>
                <a:cxn ang="0">
                  <a:pos x="36" y="6"/>
                </a:cxn>
                <a:cxn ang="0">
                  <a:pos x="42" y="6"/>
                </a:cxn>
                <a:cxn ang="0">
                  <a:pos x="48" y="6"/>
                </a:cxn>
                <a:cxn ang="0">
                  <a:pos x="54" y="6"/>
                </a:cxn>
                <a:cxn ang="0">
                  <a:pos x="54" y="0"/>
                </a:cxn>
                <a:cxn ang="0">
                  <a:pos x="54" y="6"/>
                </a:cxn>
                <a:cxn ang="0">
                  <a:pos x="60" y="6"/>
                </a:cxn>
                <a:cxn ang="0">
                  <a:pos x="60" y="12"/>
                </a:cxn>
                <a:cxn ang="0">
                  <a:pos x="66" y="12"/>
                </a:cxn>
                <a:cxn ang="0">
                  <a:pos x="60" y="18"/>
                </a:cxn>
                <a:cxn ang="0">
                  <a:pos x="66" y="18"/>
                </a:cxn>
                <a:cxn ang="0">
                  <a:pos x="66" y="24"/>
                </a:cxn>
                <a:cxn ang="0">
                  <a:pos x="66" y="30"/>
                </a:cxn>
                <a:cxn ang="0">
                  <a:pos x="66" y="36"/>
                </a:cxn>
                <a:cxn ang="0">
                  <a:pos x="72" y="42"/>
                </a:cxn>
                <a:cxn ang="0">
                  <a:pos x="66" y="42"/>
                </a:cxn>
                <a:cxn ang="0">
                  <a:pos x="66" y="48"/>
                </a:cxn>
                <a:cxn ang="0">
                  <a:pos x="60" y="48"/>
                </a:cxn>
                <a:cxn ang="0">
                  <a:pos x="60" y="54"/>
                </a:cxn>
                <a:cxn ang="0">
                  <a:pos x="54" y="54"/>
                </a:cxn>
                <a:cxn ang="0">
                  <a:pos x="54" y="48"/>
                </a:cxn>
                <a:cxn ang="0">
                  <a:pos x="54" y="42"/>
                </a:cxn>
                <a:cxn ang="0">
                  <a:pos x="48" y="42"/>
                </a:cxn>
                <a:cxn ang="0">
                  <a:pos x="42" y="42"/>
                </a:cxn>
                <a:cxn ang="0">
                  <a:pos x="42" y="36"/>
                </a:cxn>
                <a:cxn ang="0">
                  <a:pos x="36" y="30"/>
                </a:cxn>
                <a:cxn ang="0">
                  <a:pos x="24" y="30"/>
                </a:cxn>
                <a:cxn ang="0">
                  <a:pos x="18" y="36"/>
                </a:cxn>
                <a:cxn ang="0">
                  <a:pos x="12" y="36"/>
                </a:cxn>
                <a:cxn ang="0">
                  <a:pos x="18" y="36"/>
                </a:cxn>
                <a:cxn ang="0">
                  <a:pos x="12" y="36"/>
                </a:cxn>
                <a:cxn ang="0">
                  <a:pos x="12" y="30"/>
                </a:cxn>
                <a:cxn ang="0">
                  <a:pos x="6" y="24"/>
                </a:cxn>
                <a:cxn ang="0">
                  <a:pos x="0" y="24"/>
                </a:cxn>
                <a:cxn ang="0">
                  <a:pos x="0" y="18"/>
                </a:cxn>
                <a:cxn ang="0">
                  <a:pos x="0" y="12"/>
                </a:cxn>
                <a:cxn ang="0">
                  <a:pos x="12" y="12"/>
                </a:cxn>
                <a:cxn ang="0">
                  <a:pos x="12" y="6"/>
                </a:cxn>
                <a:cxn ang="0">
                  <a:pos x="6" y="6"/>
                </a:cxn>
                <a:cxn ang="0">
                  <a:pos x="12" y="6"/>
                </a:cxn>
                <a:cxn ang="0">
                  <a:pos x="12" y="0"/>
                </a:cxn>
              </a:cxnLst>
              <a:rect l="0" t="0" r="r" b="b"/>
              <a:pathLst>
                <a:path w="72" h="54">
                  <a:moveTo>
                    <a:pt x="12" y="0"/>
                  </a:moveTo>
                  <a:lnTo>
                    <a:pt x="24" y="6"/>
                  </a:lnTo>
                  <a:lnTo>
                    <a:pt x="36" y="6"/>
                  </a:lnTo>
                  <a:lnTo>
                    <a:pt x="30" y="6"/>
                  </a:lnTo>
                  <a:lnTo>
                    <a:pt x="36" y="6"/>
                  </a:lnTo>
                  <a:lnTo>
                    <a:pt x="42" y="6"/>
                  </a:lnTo>
                  <a:lnTo>
                    <a:pt x="48" y="6"/>
                  </a:lnTo>
                  <a:lnTo>
                    <a:pt x="54" y="6"/>
                  </a:lnTo>
                  <a:lnTo>
                    <a:pt x="54" y="0"/>
                  </a:lnTo>
                  <a:lnTo>
                    <a:pt x="54" y="6"/>
                  </a:lnTo>
                  <a:lnTo>
                    <a:pt x="60" y="6"/>
                  </a:lnTo>
                  <a:lnTo>
                    <a:pt x="60" y="12"/>
                  </a:lnTo>
                  <a:lnTo>
                    <a:pt x="66" y="12"/>
                  </a:lnTo>
                  <a:lnTo>
                    <a:pt x="60" y="18"/>
                  </a:lnTo>
                  <a:lnTo>
                    <a:pt x="66" y="18"/>
                  </a:lnTo>
                  <a:lnTo>
                    <a:pt x="66" y="24"/>
                  </a:lnTo>
                  <a:lnTo>
                    <a:pt x="66" y="30"/>
                  </a:lnTo>
                  <a:lnTo>
                    <a:pt x="66" y="36"/>
                  </a:lnTo>
                  <a:lnTo>
                    <a:pt x="72" y="42"/>
                  </a:lnTo>
                  <a:lnTo>
                    <a:pt x="66" y="42"/>
                  </a:lnTo>
                  <a:lnTo>
                    <a:pt x="66" y="48"/>
                  </a:lnTo>
                  <a:lnTo>
                    <a:pt x="60" y="48"/>
                  </a:lnTo>
                  <a:lnTo>
                    <a:pt x="60" y="54"/>
                  </a:lnTo>
                  <a:lnTo>
                    <a:pt x="54" y="54"/>
                  </a:lnTo>
                  <a:lnTo>
                    <a:pt x="54" y="48"/>
                  </a:lnTo>
                  <a:lnTo>
                    <a:pt x="54" y="42"/>
                  </a:lnTo>
                  <a:lnTo>
                    <a:pt x="48" y="42"/>
                  </a:lnTo>
                  <a:lnTo>
                    <a:pt x="42" y="42"/>
                  </a:lnTo>
                  <a:lnTo>
                    <a:pt x="42" y="36"/>
                  </a:lnTo>
                  <a:lnTo>
                    <a:pt x="36" y="30"/>
                  </a:lnTo>
                  <a:lnTo>
                    <a:pt x="24" y="30"/>
                  </a:lnTo>
                  <a:lnTo>
                    <a:pt x="18" y="36"/>
                  </a:lnTo>
                  <a:lnTo>
                    <a:pt x="12" y="36"/>
                  </a:lnTo>
                  <a:lnTo>
                    <a:pt x="18" y="36"/>
                  </a:lnTo>
                  <a:lnTo>
                    <a:pt x="12" y="36"/>
                  </a:lnTo>
                  <a:lnTo>
                    <a:pt x="12" y="30"/>
                  </a:lnTo>
                  <a:lnTo>
                    <a:pt x="6" y="24"/>
                  </a:lnTo>
                  <a:lnTo>
                    <a:pt x="0" y="24"/>
                  </a:lnTo>
                  <a:lnTo>
                    <a:pt x="0" y="18"/>
                  </a:lnTo>
                  <a:lnTo>
                    <a:pt x="0" y="12"/>
                  </a:lnTo>
                  <a:lnTo>
                    <a:pt x="12" y="12"/>
                  </a:lnTo>
                  <a:lnTo>
                    <a:pt x="12" y="6"/>
                  </a:lnTo>
                  <a:lnTo>
                    <a:pt x="6" y="6"/>
                  </a:lnTo>
                  <a:lnTo>
                    <a:pt x="12" y="6"/>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63" name="Freeform 639"/>
            <p:cNvSpPr>
              <a:spLocks/>
            </p:cNvSpPr>
            <p:nvPr/>
          </p:nvSpPr>
          <p:spPr bwMode="auto">
            <a:xfrm>
              <a:off x="2142" y="912"/>
              <a:ext cx="18" cy="18"/>
            </a:xfrm>
            <a:custGeom>
              <a:avLst/>
              <a:gdLst/>
              <a:ahLst/>
              <a:cxnLst>
                <a:cxn ang="0">
                  <a:pos x="6" y="0"/>
                </a:cxn>
                <a:cxn ang="0">
                  <a:pos x="6" y="6"/>
                </a:cxn>
                <a:cxn ang="0">
                  <a:pos x="12" y="0"/>
                </a:cxn>
                <a:cxn ang="0">
                  <a:pos x="18" y="6"/>
                </a:cxn>
                <a:cxn ang="0">
                  <a:pos x="6" y="12"/>
                </a:cxn>
                <a:cxn ang="0">
                  <a:pos x="12" y="12"/>
                </a:cxn>
                <a:cxn ang="0">
                  <a:pos x="12" y="18"/>
                </a:cxn>
                <a:cxn ang="0">
                  <a:pos x="0" y="18"/>
                </a:cxn>
                <a:cxn ang="0">
                  <a:pos x="0" y="12"/>
                </a:cxn>
                <a:cxn ang="0">
                  <a:pos x="6" y="0"/>
                </a:cxn>
              </a:cxnLst>
              <a:rect l="0" t="0" r="r" b="b"/>
              <a:pathLst>
                <a:path w="18" h="18">
                  <a:moveTo>
                    <a:pt x="6" y="0"/>
                  </a:moveTo>
                  <a:lnTo>
                    <a:pt x="6" y="6"/>
                  </a:lnTo>
                  <a:lnTo>
                    <a:pt x="12" y="0"/>
                  </a:lnTo>
                  <a:lnTo>
                    <a:pt x="18" y="6"/>
                  </a:lnTo>
                  <a:lnTo>
                    <a:pt x="6" y="12"/>
                  </a:lnTo>
                  <a:lnTo>
                    <a:pt x="12" y="12"/>
                  </a:lnTo>
                  <a:lnTo>
                    <a:pt x="12" y="18"/>
                  </a:lnTo>
                  <a:lnTo>
                    <a:pt x="0" y="18"/>
                  </a:lnTo>
                  <a:lnTo>
                    <a:pt x="0" y="12"/>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62" name="Freeform 638"/>
            <p:cNvSpPr>
              <a:spLocks/>
            </p:cNvSpPr>
            <p:nvPr/>
          </p:nvSpPr>
          <p:spPr bwMode="auto">
            <a:xfrm>
              <a:off x="1818" y="1014"/>
              <a:ext cx="60" cy="60"/>
            </a:xfrm>
            <a:custGeom>
              <a:avLst/>
              <a:gdLst/>
              <a:ahLst/>
              <a:cxnLst>
                <a:cxn ang="0">
                  <a:pos x="24" y="0"/>
                </a:cxn>
                <a:cxn ang="0">
                  <a:pos x="30" y="0"/>
                </a:cxn>
                <a:cxn ang="0">
                  <a:pos x="48" y="0"/>
                </a:cxn>
                <a:cxn ang="0">
                  <a:pos x="42" y="12"/>
                </a:cxn>
                <a:cxn ang="0">
                  <a:pos x="54" y="6"/>
                </a:cxn>
                <a:cxn ang="0">
                  <a:pos x="54" y="12"/>
                </a:cxn>
                <a:cxn ang="0">
                  <a:pos x="60" y="12"/>
                </a:cxn>
                <a:cxn ang="0">
                  <a:pos x="54" y="18"/>
                </a:cxn>
                <a:cxn ang="0">
                  <a:pos x="54" y="24"/>
                </a:cxn>
                <a:cxn ang="0">
                  <a:pos x="60" y="30"/>
                </a:cxn>
                <a:cxn ang="0">
                  <a:pos x="60" y="36"/>
                </a:cxn>
                <a:cxn ang="0">
                  <a:pos x="54" y="48"/>
                </a:cxn>
                <a:cxn ang="0">
                  <a:pos x="48" y="42"/>
                </a:cxn>
                <a:cxn ang="0">
                  <a:pos x="48" y="48"/>
                </a:cxn>
                <a:cxn ang="0">
                  <a:pos x="42" y="42"/>
                </a:cxn>
                <a:cxn ang="0">
                  <a:pos x="36" y="42"/>
                </a:cxn>
                <a:cxn ang="0">
                  <a:pos x="36" y="48"/>
                </a:cxn>
                <a:cxn ang="0">
                  <a:pos x="30" y="42"/>
                </a:cxn>
                <a:cxn ang="0">
                  <a:pos x="30" y="48"/>
                </a:cxn>
                <a:cxn ang="0">
                  <a:pos x="36" y="54"/>
                </a:cxn>
                <a:cxn ang="0">
                  <a:pos x="30" y="60"/>
                </a:cxn>
                <a:cxn ang="0">
                  <a:pos x="30" y="54"/>
                </a:cxn>
                <a:cxn ang="0">
                  <a:pos x="24" y="60"/>
                </a:cxn>
                <a:cxn ang="0">
                  <a:pos x="12" y="48"/>
                </a:cxn>
                <a:cxn ang="0">
                  <a:pos x="0" y="30"/>
                </a:cxn>
                <a:cxn ang="0">
                  <a:pos x="6" y="24"/>
                </a:cxn>
                <a:cxn ang="0">
                  <a:pos x="6" y="18"/>
                </a:cxn>
                <a:cxn ang="0">
                  <a:pos x="12" y="18"/>
                </a:cxn>
                <a:cxn ang="0">
                  <a:pos x="6" y="18"/>
                </a:cxn>
                <a:cxn ang="0">
                  <a:pos x="12" y="18"/>
                </a:cxn>
                <a:cxn ang="0">
                  <a:pos x="12" y="12"/>
                </a:cxn>
                <a:cxn ang="0">
                  <a:pos x="24" y="12"/>
                </a:cxn>
                <a:cxn ang="0">
                  <a:pos x="24" y="0"/>
                </a:cxn>
              </a:cxnLst>
              <a:rect l="0" t="0" r="r" b="b"/>
              <a:pathLst>
                <a:path w="60" h="60">
                  <a:moveTo>
                    <a:pt x="24" y="0"/>
                  </a:moveTo>
                  <a:lnTo>
                    <a:pt x="30" y="0"/>
                  </a:lnTo>
                  <a:lnTo>
                    <a:pt x="48" y="0"/>
                  </a:lnTo>
                  <a:lnTo>
                    <a:pt x="42" y="12"/>
                  </a:lnTo>
                  <a:lnTo>
                    <a:pt x="54" y="6"/>
                  </a:lnTo>
                  <a:lnTo>
                    <a:pt x="54" y="12"/>
                  </a:lnTo>
                  <a:lnTo>
                    <a:pt x="60" y="12"/>
                  </a:lnTo>
                  <a:lnTo>
                    <a:pt x="54" y="18"/>
                  </a:lnTo>
                  <a:lnTo>
                    <a:pt x="54" y="24"/>
                  </a:lnTo>
                  <a:lnTo>
                    <a:pt x="60" y="30"/>
                  </a:lnTo>
                  <a:lnTo>
                    <a:pt x="60" y="36"/>
                  </a:lnTo>
                  <a:lnTo>
                    <a:pt x="54" y="48"/>
                  </a:lnTo>
                  <a:lnTo>
                    <a:pt x="48" y="42"/>
                  </a:lnTo>
                  <a:lnTo>
                    <a:pt x="48" y="48"/>
                  </a:lnTo>
                  <a:lnTo>
                    <a:pt x="42" y="42"/>
                  </a:lnTo>
                  <a:lnTo>
                    <a:pt x="36" y="42"/>
                  </a:lnTo>
                  <a:lnTo>
                    <a:pt x="36" y="48"/>
                  </a:lnTo>
                  <a:lnTo>
                    <a:pt x="30" y="42"/>
                  </a:lnTo>
                  <a:lnTo>
                    <a:pt x="30" y="48"/>
                  </a:lnTo>
                  <a:lnTo>
                    <a:pt x="36" y="54"/>
                  </a:lnTo>
                  <a:lnTo>
                    <a:pt x="30" y="60"/>
                  </a:lnTo>
                  <a:lnTo>
                    <a:pt x="30" y="54"/>
                  </a:lnTo>
                  <a:lnTo>
                    <a:pt x="24" y="60"/>
                  </a:lnTo>
                  <a:lnTo>
                    <a:pt x="12" y="48"/>
                  </a:lnTo>
                  <a:lnTo>
                    <a:pt x="0" y="30"/>
                  </a:lnTo>
                  <a:lnTo>
                    <a:pt x="6" y="24"/>
                  </a:lnTo>
                  <a:lnTo>
                    <a:pt x="6" y="18"/>
                  </a:lnTo>
                  <a:lnTo>
                    <a:pt x="12" y="18"/>
                  </a:lnTo>
                  <a:lnTo>
                    <a:pt x="6" y="18"/>
                  </a:lnTo>
                  <a:lnTo>
                    <a:pt x="12" y="18"/>
                  </a:lnTo>
                  <a:lnTo>
                    <a:pt x="12" y="12"/>
                  </a:lnTo>
                  <a:lnTo>
                    <a:pt x="24" y="12"/>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61" name="Freeform 637"/>
            <p:cNvSpPr>
              <a:spLocks/>
            </p:cNvSpPr>
            <p:nvPr/>
          </p:nvSpPr>
          <p:spPr bwMode="auto">
            <a:xfrm>
              <a:off x="1950" y="810"/>
              <a:ext cx="162" cy="144"/>
            </a:xfrm>
            <a:custGeom>
              <a:avLst/>
              <a:gdLst/>
              <a:ahLst/>
              <a:cxnLst>
                <a:cxn ang="0">
                  <a:pos x="126" y="6"/>
                </a:cxn>
                <a:cxn ang="0">
                  <a:pos x="144" y="12"/>
                </a:cxn>
                <a:cxn ang="0">
                  <a:pos x="150" y="18"/>
                </a:cxn>
                <a:cxn ang="0">
                  <a:pos x="144" y="18"/>
                </a:cxn>
                <a:cxn ang="0">
                  <a:pos x="144" y="18"/>
                </a:cxn>
                <a:cxn ang="0">
                  <a:pos x="150" y="24"/>
                </a:cxn>
                <a:cxn ang="0">
                  <a:pos x="144" y="36"/>
                </a:cxn>
                <a:cxn ang="0">
                  <a:pos x="150" y="42"/>
                </a:cxn>
                <a:cxn ang="0">
                  <a:pos x="162" y="48"/>
                </a:cxn>
                <a:cxn ang="0">
                  <a:pos x="156" y="54"/>
                </a:cxn>
                <a:cxn ang="0">
                  <a:pos x="144" y="60"/>
                </a:cxn>
                <a:cxn ang="0">
                  <a:pos x="138" y="78"/>
                </a:cxn>
                <a:cxn ang="0">
                  <a:pos x="138" y="102"/>
                </a:cxn>
                <a:cxn ang="0">
                  <a:pos x="126" y="114"/>
                </a:cxn>
                <a:cxn ang="0">
                  <a:pos x="120" y="120"/>
                </a:cxn>
                <a:cxn ang="0">
                  <a:pos x="120" y="132"/>
                </a:cxn>
                <a:cxn ang="0">
                  <a:pos x="114" y="126"/>
                </a:cxn>
                <a:cxn ang="0">
                  <a:pos x="108" y="114"/>
                </a:cxn>
                <a:cxn ang="0">
                  <a:pos x="102" y="108"/>
                </a:cxn>
                <a:cxn ang="0">
                  <a:pos x="102" y="114"/>
                </a:cxn>
                <a:cxn ang="0">
                  <a:pos x="96" y="120"/>
                </a:cxn>
                <a:cxn ang="0">
                  <a:pos x="84" y="132"/>
                </a:cxn>
                <a:cxn ang="0">
                  <a:pos x="72" y="126"/>
                </a:cxn>
                <a:cxn ang="0">
                  <a:pos x="66" y="132"/>
                </a:cxn>
                <a:cxn ang="0">
                  <a:pos x="60" y="138"/>
                </a:cxn>
                <a:cxn ang="0">
                  <a:pos x="48" y="132"/>
                </a:cxn>
                <a:cxn ang="0">
                  <a:pos x="36" y="126"/>
                </a:cxn>
                <a:cxn ang="0">
                  <a:pos x="24" y="132"/>
                </a:cxn>
                <a:cxn ang="0">
                  <a:pos x="18" y="144"/>
                </a:cxn>
                <a:cxn ang="0">
                  <a:pos x="12" y="132"/>
                </a:cxn>
                <a:cxn ang="0">
                  <a:pos x="6" y="114"/>
                </a:cxn>
                <a:cxn ang="0">
                  <a:pos x="0" y="102"/>
                </a:cxn>
                <a:cxn ang="0">
                  <a:pos x="0" y="90"/>
                </a:cxn>
                <a:cxn ang="0">
                  <a:pos x="0" y="84"/>
                </a:cxn>
                <a:cxn ang="0">
                  <a:pos x="6" y="78"/>
                </a:cxn>
                <a:cxn ang="0">
                  <a:pos x="18" y="72"/>
                </a:cxn>
                <a:cxn ang="0">
                  <a:pos x="18" y="30"/>
                </a:cxn>
                <a:cxn ang="0">
                  <a:pos x="30" y="12"/>
                </a:cxn>
                <a:cxn ang="0">
                  <a:pos x="114" y="12"/>
                </a:cxn>
              </a:cxnLst>
              <a:rect l="0" t="0" r="r" b="b"/>
              <a:pathLst>
                <a:path w="162" h="144">
                  <a:moveTo>
                    <a:pt x="120" y="12"/>
                  </a:moveTo>
                  <a:lnTo>
                    <a:pt x="126" y="6"/>
                  </a:lnTo>
                  <a:lnTo>
                    <a:pt x="132" y="0"/>
                  </a:lnTo>
                  <a:lnTo>
                    <a:pt x="144" y="12"/>
                  </a:lnTo>
                  <a:lnTo>
                    <a:pt x="144" y="18"/>
                  </a:lnTo>
                  <a:lnTo>
                    <a:pt x="150" y="18"/>
                  </a:lnTo>
                  <a:lnTo>
                    <a:pt x="150" y="24"/>
                  </a:lnTo>
                  <a:lnTo>
                    <a:pt x="144" y="18"/>
                  </a:lnTo>
                  <a:lnTo>
                    <a:pt x="150" y="24"/>
                  </a:lnTo>
                  <a:lnTo>
                    <a:pt x="144" y="18"/>
                  </a:lnTo>
                  <a:lnTo>
                    <a:pt x="144" y="24"/>
                  </a:lnTo>
                  <a:lnTo>
                    <a:pt x="150" y="24"/>
                  </a:lnTo>
                  <a:lnTo>
                    <a:pt x="144" y="30"/>
                  </a:lnTo>
                  <a:lnTo>
                    <a:pt x="144" y="36"/>
                  </a:lnTo>
                  <a:lnTo>
                    <a:pt x="150" y="36"/>
                  </a:lnTo>
                  <a:lnTo>
                    <a:pt x="150" y="42"/>
                  </a:lnTo>
                  <a:lnTo>
                    <a:pt x="156" y="48"/>
                  </a:lnTo>
                  <a:lnTo>
                    <a:pt x="162" y="48"/>
                  </a:lnTo>
                  <a:lnTo>
                    <a:pt x="162" y="54"/>
                  </a:lnTo>
                  <a:lnTo>
                    <a:pt x="156" y="54"/>
                  </a:lnTo>
                  <a:lnTo>
                    <a:pt x="150" y="60"/>
                  </a:lnTo>
                  <a:lnTo>
                    <a:pt x="144" y="60"/>
                  </a:lnTo>
                  <a:lnTo>
                    <a:pt x="144" y="66"/>
                  </a:lnTo>
                  <a:lnTo>
                    <a:pt x="138" y="78"/>
                  </a:lnTo>
                  <a:lnTo>
                    <a:pt x="138" y="90"/>
                  </a:lnTo>
                  <a:lnTo>
                    <a:pt x="138" y="102"/>
                  </a:lnTo>
                  <a:lnTo>
                    <a:pt x="132" y="102"/>
                  </a:lnTo>
                  <a:lnTo>
                    <a:pt x="126" y="114"/>
                  </a:lnTo>
                  <a:lnTo>
                    <a:pt x="126" y="120"/>
                  </a:lnTo>
                  <a:lnTo>
                    <a:pt x="120" y="120"/>
                  </a:lnTo>
                  <a:lnTo>
                    <a:pt x="120" y="126"/>
                  </a:lnTo>
                  <a:lnTo>
                    <a:pt x="120" y="132"/>
                  </a:lnTo>
                  <a:lnTo>
                    <a:pt x="114" y="132"/>
                  </a:lnTo>
                  <a:lnTo>
                    <a:pt x="114" y="126"/>
                  </a:lnTo>
                  <a:lnTo>
                    <a:pt x="108" y="120"/>
                  </a:lnTo>
                  <a:lnTo>
                    <a:pt x="108" y="114"/>
                  </a:lnTo>
                  <a:lnTo>
                    <a:pt x="108" y="108"/>
                  </a:lnTo>
                  <a:lnTo>
                    <a:pt x="102" y="108"/>
                  </a:lnTo>
                  <a:lnTo>
                    <a:pt x="96" y="108"/>
                  </a:lnTo>
                  <a:lnTo>
                    <a:pt x="102" y="114"/>
                  </a:lnTo>
                  <a:lnTo>
                    <a:pt x="102" y="120"/>
                  </a:lnTo>
                  <a:lnTo>
                    <a:pt x="96" y="120"/>
                  </a:lnTo>
                  <a:lnTo>
                    <a:pt x="90" y="132"/>
                  </a:lnTo>
                  <a:lnTo>
                    <a:pt x="84" y="132"/>
                  </a:lnTo>
                  <a:lnTo>
                    <a:pt x="78" y="126"/>
                  </a:lnTo>
                  <a:lnTo>
                    <a:pt x="72" y="126"/>
                  </a:lnTo>
                  <a:lnTo>
                    <a:pt x="72" y="132"/>
                  </a:lnTo>
                  <a:lnTo>
                    <a:pt x="66" y="132"/>
                  </a:lnTo>
                  <a:lnTo>
                    <a:pt x="66" y="138"/>
                  </a:lnTo>
                  <a:lnTo>
                    <a:pt x="60" y="138"/>
                  </a:lnTo>
                  <a:lnTo>
                    <a:pt x="54" y="132"/>
                  </a:lnTo>
                  <a:lnTo>
                    <a:pt x="48" y="132"/>
                  </a:lnTo>
                  <a:lnTo>
                    <a:pt x="42" y="132"/>
                  </a:lnTo>
                  <a:lnTo>
                    <a:pt x="36" y="126"/>
                  </a:lnTo>
                  <a:lnTo>
                    <a:pt x="30" y="126"/>
                  </a:lnTo>
                  <a:lnTo>
                    <a:pt x="24" y="132"/>
                  </a:lnTo>
                  <a:lnTo>
                    <a:pt x="24" y="138"/>
                  </a:lnTo>
                  <a:lnTo>
                    <a:pt x="18" y="144"/>
                  </a:lnTo>
                  <a:lnTo>
                    <a:pt x="12" y="138"/>
                  </a:lnTo>
                  <a:lnTo>
                    <a:pt x="12" y="132"/>
                  </a:lnTo>
                  <a:lnTo>
                    <a:pt x="6" y="120"/>
                  </a:lnTo>
                  <a:lnTo>
                    <a:pt x="6" y="114"/>
                  </a:lnTo>
                  <a:lnTo>
                    <a:pt x="6" y="102"/>
                  </a:lnTo>
                  <a:lnTo>
                    <a:pt x="0" y="102"/>
                  </a:lnTo>
                  <a:lnTo>
                    <a:pt x="0" y="96"/>
                  </a:lnTo>
                  <a:lnTo>
                    <a:pt x="0" y="90"/>
                  </a:lnTo>
                  <a:lnTo>
                    <a:pt x="6" y="90"/>
                  </a:lnTo>
                  <a:lnTo>
                    <a:pt x="0" y="84"/>
                  </a:lnTo>
                  <a:lnTo>
                    <a:pt x="6" y="84"/>
                  </a:lnTo>
                  <a:lnTo>
                    <a:pt x="6" y="78"/>
                  </a:lnTo>
                  <a:lnTo>
                    <a:pt x="6" y="72"/>
                  </a:lnTo>
                  <a:lnTo>
                    <a:pt x="18" y="72"/>
                  </a:lnTo>
                  <a:lnTo>
                    <a:pt x="18" y="36"/>
                  </a:lnTo>
                  <a:lnTo>
                    <a:pt x="18" y="30"/>
                  </a:lnTo>
                  <a:lnTo>
                    <a:pt x="30" y="30"/>
                  </a:lnTo>
                  <a:lnTo>
                    <a:pt x="30" y="12"/>
                  </a:lnTo>
                  <a:lnTo>
                    <a:pt x="108" y="12"/>
                  </a:lnTo>
                  <a:lnTo>
                    <a:pt x="114" y="12"/>
                  </a:lnTo>
                  <a:lnTo>
                    <a:pt x="12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60" name="Freeform 636"/>
            <p:cNvSpPr>
              <a:spLocks/>
            </p:cNvSpPr>
            <p:nvPr/>
          </p:nvSpPr>
          <p:spPr bwMode="auto">
            <a:xfrm>
              <a:off x="1998" y="1314"/>
              <a:ext cx="24" cy="18"/>
            </a:xfrm>
            <a:custGeom>
              <a:avLst/>
              <a:gdLst/>
              <a:ahLst/>
              <a:cxnLst>
                <a:cxn ang="0">
                  <a:pos x="12" y="18"/>
                </a:cxn>
                <a:cxn ang="0">
                  <a:pos x="6" y="18"/>
                </a:cxn>
                <a:cxn ang="0">
                  <a:pos x="0" y="12"/>
                </a:cxn>
                <a:cxn ang="0">
                  <a:pos x="6" y="6"/>
                </a:cxn>
                <a:cxn ang="0">
                  <a:pos x="18" y="0"/>
                </a:cxn>
                <a:cxn ang="0">
                  <a:pos x="24" y="6"/>
                </a:cxn>
                <a:cxn ang="0">
                  <a:pos x="24" y="12"/>
                </a:cxn>
                <a:cxn ang="0">
                  <a:pos x="18" y="12"/>
                </a:cxn>
                <a:cxn ang="0">
                  <a:pos x="12" y="18"/>
                </a:cxn>
              </a:cxnLst>
              <a:rect l="0" t="0" r="r" b="b"/>
              <a:pathLst>
                <a:path w="24" h="18">
                  <a:moveTo>
                    <a:pt x="12" y="18"/>
                  </a:moveTo>
                  <a:lnTo>
                    <a:pt x="6" y="18"/>
                  </a:lnTo>
                  <a:lnTo>
                    <a:pt x="0" y="12"/>
                  </a:lnTo>
                  <a:lnTo>
                    <a:pt x="6" y="6"/>
                  </a:lnTo>
                  <a:lnTo>
                    <a:pt x="18" y="0"/>
                  </a:lnTo>
                  <a:lnTo>
                    <a:pt x="24" y="6"/>
                  </a:lnTo>
                  <a:lnTo>
                    <a:pt x="24" y="12"/>
                  </a:lnTo>
                  <a:lnTo>
                    <a:pt x="18" y="12"/>
                  </a:lnTo>
                  <a:lnTo>
                    <a:pt x="12"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59" name="Freeform 635"/>
            <p:cNvSpPr>
              <a:spLocks/>
            </p:cNvSpPr>
            <p:nvPr/>
          </p:nvSpPr>
          <p:spPr bwMode="auto">
            <a:xfrm>
              <a:off x="1758" y="900"/>
              <a:ext cx="120" cy="96"/>
            </a:xfrm>
            <a:custGeom>
              <a:avLst/>
              <a:gdLst/>
              <a:ahLst/>
              <a:cxnLst>
                <a:cxn ang="0">
                  <a:pos x="108" y="6"/>
                </a:cxn>
                <a:cxn ang="0">
                  <a:pos x="114" y="6"/>
                </a:cxn>
                <a:cxn ang="0">
                  <a:pos x="114" y="18"/>
                </a:cxn>
                <a:cxn ang="0">
                  <a:pos x="120" y="18"/>
                </a:cxn>
                <a:cxn ang="0">
                  <a:pos x="120" y="24"/>
                </a:cxn>
                <a:cxn ang="0">
                  <a:pos x="114" y="24"/>
                </a:cxn>
                <a:cxn ang="0">
                  <a:pos x="108" y="36"/>
                </a:cxn>
                <a:cxn ang="0">
                  <a:pos x="108" y="42"/>
                </a:cxn>
                <a:cxn ang="0">
                  <a:pos x="102" y="48"/>
                </a:cxn>
                <a:cxn ang="0">
                  <a:pos x="96" y="54"/>
                </a:cxn>
                <a:cxn ang="0">
                  <a:pos x="96" y="60"/>
                </a:cxn>
                <a:cxn ang="0">
                  <a:pos x="90" y="66"/>
                </a:cxn>
                <a:cxn ang="0">
                  <a:pos x="90" y="72"/>
                </a:cxn>
                <a:cxn ang="0">
                  <a:pos x="84" y="72"/>
                </a:cxn>
                <a:cxn ang="0">
                  <a:pos x="78" y="66"/>
                </a:cxn>
                <a:cxn ang="0">
                  <a:pos x="78" y="72"/>
                </a:cxn>
                <a:cxn ang="0">
                  <a:pos x="78" y="66"/>
                </a:cxn>
                <a:cxn ang="0">
                  <a:pos x="66" y="72"/>
                </a:cxn>
                <a:cxn ang="0">
                  <a:pos x="60" y="78"/>
                </a:cxn>
                <a:cxn ang="0">
                  <a:pos x="60" y="90"/>
                </a:cxn>
                <a:cxn ang="0">
                  <a:pos x="36" y="96"/>
                </a:cxn>
                <a:cxn ang="0">
                  <a:pos x="30" y="90"/>
                </a:cxn>
                <a:cxn ang="0">
                  <a:pos x="30" y="84"/>
                </a:cxn>
                <a:cxn ang="0">
                  <a:pos x="18" y="72"/>
                </a:cxn>
                <a:cxn ang="0">
                  <a:pos x="0" y="72"/>
                </a:cxn>
                <a:cxn ang="0">
                  <a:pos x="6" y="48"/>
                </a:cxn>
                <a:cxn ang="0">
                  <a:pos x="6" y="42"/>
                </a:cxn>
                <a:cxn ang="0">
                  <a:pos x="12" y="42"/>
                </a:cxn>
                <a:cxn ang="0">
                  <a:pos x="12" y="36"/>
                </a:cxn>
                <a:cxn ang="0">
                  <a:pos x="12" y="30"/>
                </a:cxn>
                <a:cxn ang="0">
                  <a:pos x="12" y="24"/>
                </a:cxn>
                <a:cxn ang="0">
                  <a:pos x="12" y="12"/>
                </a:cxn>
                <a:cxn ang="0">
                  <a:pos x="18" y="12"/>
                </a:cxn>
                <a:cxn ang="0">
                  <a:pos x="18" y="6"/>
                </a:cxn>
                <a:cxn ang="0">
                  <a:pos x="24" y="0"/>
                </a:cxn>
                <a:cxn ang="0">
                  <a:pos x="30" y="0"/>
                </a:cxn>
                <a:cxn ang="0">
                  <a:pos x="36" y="6"/>
                </a:cxn>
                <a:cxn ang="0">
                  <a:pos x="42" y="12"/>
                </a:cxn>
                <a:cxn ang="0">
                  <a:pos x="54" y="6"/>
                </a:cxn>
                <a:cxn ang="0">
                  <a:pos x="66" y="12"/>
                </a:cxn>
                <a:cxn ang="0">
                  <a:pos x="72" y="12"/>
                </a:cxn>
                <a:cxn ang="0">
                  <a:pos x="72" y="6"/>
                </a:cxn>
                <a:cxn ang="0">
                  <a:pos x="78" y="6"/>
                </a:cxn>
                <a:cxn ang="0">
                  <a:pos x="90" y="6"/>
                </a:cxn>
                <a:cxn ang="0">
                  <a:pos x="96" y="6"/>
                </a:cxn>
                <a:cxn ang="0">
                  <a:pos x="102" y="6"/>
                </a:cxn>
                <a:cxn ang="0">
                  <a:pos x="108" y="6"/>
                </a:cxn>
              </a:cxnLst>
              <a:rect l="0" t="0" r="r" b="b"/>
              <a:pathLst>
                <a:path w="120" h="96">
                  <a:moveTo>
                    <a:pt x="108" y="6"/>
                  </a:moveTo>
                  <a:lnTo>
                    <a:pt x="114" y="6"/>
                  </a:lnTo>
                  <a:lnTo>
                    <a:pt x="114" y="18"/>
                  </a:lnTo>
                  <a:lnTo>
                    <a:pt x="120" y="18"/>
                  </a:lnTo>
                  <a:lnTo>
                    <a:pt x="120" y="24"/>
                  </a:lnTo>
                  <a:lnTo>
                    <a:pt x="114" y="24"/>
                  </a:lnTo>
                  <a:lnTo>
                    <a:pt x="108" y="36"/>
                  </a:lnTo>
                  <a:lnTo>
                    <a:pt x="108" y="42"/>
                  </a:lnTo>
                  <a:lnTo>
                    <a:pt x="102" y="48"/>
                  </a:lnTo>
                  <a:lnTo>
                    <a:pt x="96" y="54"/>
                  </a:lnTo>
                  <a:lnTo>
                    <a:pt x="96" y="60"/>
                  </a:lnTo>
                  <a:lnTo>
                    <a:pt x="90" y="66"/>
                  </a:lnTo>
                  <a:lnTo>
                    <a:pt x="90" y="72"/>
                  </a:lnTo>
                  <a:lnTo>
                    <a:pt x="84" y="72"/>
                  </a:lnTo>
                  <a:lnTo>
                    <a:pt x="78" y="66"/>
                  </a:lnTo>
                  <a:lnTo>
                    <a:pt x="78" y="72"/>
                  </a:lnTo>
                  <a:lnTo>
                    <a:pt x="78" y="66"/>
                  </a:lnTo>
                  <a:lnTo>
                    <a:pt x="66" y="72"/>
                  </a:lnTo>
                  <a:lnTo>
                    <a:pt x="60" y="78"/>
                  </a:lnTo>
                  <a:lnTo>
                    <a:pt x="60" y="90"/>
                  </a:lnTo>
                  <a:lnTo>
                    <a:pt x="36" y="96"/>
                  </a:lnTo>
                  <a:lnTo>
                    <a:pt x="30" y="90"/>
                  </a:lnTo>
                  <a:lnTo>
                    <a:pt x="30" y="84"/>
                  </a:lnTo>
                  <a:lnTo>
                    <a:pt x="18" y="72"/>
                  </a:lnTo>
                  <a:lnTo>
                    <a:pt x="0" y="72"/>
                  </a:lnTo>
                  <a:lnTo>
                    <a:pt x="6" y="48"/>
                  </a:lnTo>
                  <a:lnTo>
                    <a:pt x="6" y="42"/>
                  </a:lnTo>
                  <a:lnTo>
                    <a:pt x="12" y="42"/>
                  </a:lnTo>
                  <a:lnTo>
                    <a:pt x="12" y="36"/>
                  </a:lnTo>
                  <a:lnTo>
                    <a:pt x="12" y="30"/>
                  </a:lnTo>
                  <a:lnTo>
                    <a:pt x="12" y="24"/>
                  </a:lnTo>
                  <a:lnTo>
                    <a:pt x="12" y="12"/>
                  </a:lnTo>
                  <a:lnTo>
                    <a:pt x="18" y="12"/>
                  </a:lnTo>
                  <a:lnTo>
                    <a:pt x="18" y="6"/>
                  </a:lnTo>
                  <a:lnTo>
                    <a:pt x="24" y="0"/>
                  </a:lnTo>
                  <a:lnTo>
                    <a:pt x="30" y="0"/>
                  </a:lnTo>
                  <a:lnTo>
                    <a:pt x="36" y="6"/>
                  </a:lnTo>
                  <a:lnTo>
                    <a:pt x="42" y="12"/>
                  </a:lnTo>
                  <a:lnTo>
                    <a:pt x="54" y="6"/>
                  </a:lnTo>
                  <a:lnTo>
                    <a:pt x="66" y="12"/>
                  </a:lnTo>
                  <a:lnTo>
                    <a:pt x="72" y="12"/>
                  </a:lnTo>
                  <a:lnTo>
                    <a:pt x="72" y="6"/>
                  </a:lnTo>
                  <a:lnTo>
                    <a:pt x="78" y="6"/>
                  </a:lnTo>
                  <a:lnTo>
                    <a:pt x="90" y="6"/>
                  </a:lnTo>
                  <a:lnTo>
                    <a:pt x="96" y="6"/>
                  </a:lnTo>
                  <a:lnTo>
                    <a:pt x="102" y="6"/>
                  </a:lnTo>
                  <a:lnTo>
                    <a:pt x="10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58" name="Freeform 634"/>
            <p:cNvSpPr>
              <a:spLocks/>
            </p:cNvSpPr>
            <p:nvPr/>
          </p:nvSpPr>
          <p:spPr bwMode="auto">
            <a:xfrm>
              <a:off x="2796" y="996"/>
              <a:ext cx="96" cy="78"/>
            </a:xfrm>
            <a:custGeom>
              <a:avLst/>
              <a:gdLst/>
              <a:ahLst/>
              <a:cxnLst>
                <a:cxn ang="0">
                  <a:pos x="90" y="30"/>
                </a:cxn>
                <a:cxn ang="0">
                  <a:pos x="84" y="36"/>
                </a:cxn>
                <a:cxn ang="0">
                  <a:pos x="84" y="48"/>
                </a:cxn>
                <a:cxn ang="0">
                  <a:pos x="78" y="54"/>
                </a:cxn>
                <a:cxn ang="0">
                  <a:pos x="78" y="54"/>
                </a:cxn>
                <a:cxn ang="0">
                  <a:pos x="72" y="66"/>
                </a:cxn>
                <a:cxn ang="0">
                  <a:pos x="66" y="72"/>
                </a:cxn>
                <a:cxn ang="0">
                  <a:pos x="54" y="78"/>
                </a:cxn>
                <a:cxn ang="0">
                  <a:pos x="48" y="72"/>
                </a:cxn>
                <a:cxn ang="0">
                  <a:pos x="36" y="66"/>
                </a:cxn>
                <a:cxn ang="0">
                  <a:pos x="30" y="72"/>
                </a:cxn>
                <a:cxn ang="0">
                  <a:pos x="24" y="72"/>
                </a:cxn>
                <a:cxn ang="0">
                  <a:pos x="18" y="72"/>
                </a:cxn>
                <a:cxn ang="0">
                  <a:pos x="12" y="72"/>
                </a:cxn>
                <a:cxn ang="0">
                  <a:pos x="6" y="60"/>
                </a:cxn>
                <a:cxn ang="0">
                  <a:pos x="6" y="48"/>
                </a:cxn>
                <a:cxn ang="0">
                  <a:pos x="6" y="48"/>
                </a:cxn>
                <a:cxn ang="0">
                  <a:pos x="0" y="42"/>
                </a:cxn>
                <a:cxn ang="0">
                  <a:pos x="0" y="30"/>
                </a:cxn>
                <a:cxn ang="0">
                  <a:pos x="6" y="18"/>
                </a:cxn>
                <a:cxn ang="0">
                  <a:pos x="12" y="30"/>
                </a:cxn>
                <a:cxn ang="0">
                  <a:pos x="24" y="30"/>
                </a:cxn>
                <a:cxn ang="0">
                  <a:pos x="30" y="24"/>
                </a:cxn>
                <a:cxn ang="0">
                  <a:pos x="48" y="30"/>
                </a:cxn>
                <a:cxn ang="0">
                  <a:pos x="54" y="24"/>
                </a:cxn>
                <a:cxn ang="0">
                  <a:pos x="60" y="18"/>
                </a:cxn>
                <a:cxn ang="0">
                  <a:pos x="66" y="0"/>
                </a:cxn>
                <a:cxn ang="0">
                  <a:pos x="78" y="0"/>
                </a:cxn>
                <a:cxn ang="0">
                  <a:pos x="84" y="6"/>
                </a:cxn>
                <a:cxn ang="0">
                  <a:pos x="84" y="6"/>
                </a:cxn>
                <a:cxn ang="0">
                  <a:pos x="84" y="12"/>
                </a:cxn>
                <a:cxn ang="0">
                  <a:pos x="84" y="18"/>
                </a:cxn>
                <a:cxn ang="0">
                  <a:pos x="96" y="30"/>
                </a:cxn>
                <a:cxn ang="0">
                  <a:pos x="84" y="30"/>
                </a:cxn>
              </a:cxnLst>
              <a:rect l="0" t="0" r="r" b="b"/>
              <a:pathLst>
                <a:path w="96" h="78">
                  <a:moveTo>
                    <a:pt x="84" y="30"/>
                  </a:moveTo>
                  <a:lnTo>
                    <a:pt x="90" y="30"/>
                  </a:lnTo>
                  <a:lnTo>
                    <a:pt x="84" y="30"/>
                  </a:lnTo>
                  <a:lnTo>
                    <a:pt x="84" y="36"/>
                  </a:lnTo>
                  <a:lnTo>
                    <a:pt x="84" y="42"/>
                  </a:lnTo>
                  <a:lnTo>
                    <a:pt x="84" y="48"/>
                  </a:lnTo>
                  <a:lnTo>
                    <a:pt x="78" y="48"/>
                  </a:lnTo>
                  <a:lnTo>
                    <a:pt x="78" y="54"/>
                  </a:lnTo>
                  <a:lnTo>
                    <a:pt x="72" y="48"/>
                  </a:lnTo>
                  <a:lnTo>
                    <a:pt x="78" y="54"/>
                  </a:lnTo>
                  <a:lnTo>
                    <a:pt x="72" y="60"/>
                  </a:lnTo>
                  <a:lnTo>
                    <a:pt x="72" y="66"/>
                  </a:lnTo>
                  <a:lnTo>
                    <a:pt x="72" y="72"/>
                  </a:lnTo>
                  <a:lnTo>
                    <a:pt x="66" y="72"/>
                  </a:lnTo>
                  <a:lnTo>
                    <a:pt x="66" y="78"/>
                  </a:lnTo>
                  <a:lnTo>
                    <a:pt x="54" y="78"/>
                  </a:lnTo>
                  <a:lnTo>
                    <a:pt x="54" y="72"/>
                  </a:lnTo>
                  <a:lnTo>
                    <a:pt x="48" y="72"/>
                  </a:lnTo>
                  <a:lnTo>
                    <a:pt x="42" y="72"/>
                  </a:lnTo>
                  <a:lnTo>
                    <a:pt x="36" y="66"/>
                  </a:lnTo>
                  <a:lnTo>
                    <a:pt x="36" y="72"/>
                  </a:lnTo>
                  <a:lnTo>
                    <a:pt x="30" y="72"/>
                  </a:lnTo>
                  <a:lnTo>
                    <a:pt x="24" y="66"/>
                  </a:lnTo>
                  <a:lnTo>
                    <a:pt x="24" y="72"/>
                  </a:lnTo>
                  <a:lnTo>
                    <a:pt x="24" y="66"/>
                  </a:lnTo>
                  <a:lnTo>
                    <a:pt x="18" y="72"/>
                  </a:lnTo>
                  <a:lnTo>
                    <a:pt x="18" y="66"/>
                  </a:lnTo>
                  <a:lnTo>
                    <a:pt x="12" y="72"/>
                  </a:lnTo>
                  <a:lnTo>
                    <a:pt x="12" y="60"/>
                  </a:lnTo>
                  <a:lnTo>
                    <a:pt x="6" y="60"/>
                  </a:lnTo>
                  <a:lnTo>
                    <a:pt x="12" y="54"/>
                  </a:lnTo>
                  <a:lnTo>
                    <a:pt x="6" y="48"/>
                  </a:lnTo>
                  <a:lnTo>
                    <a:pt x="6" y="54"/>
                  </a:lnTo>
                  <a:lnTo>
                    <a:pt x="6" y="48"/>
                  </a:lnTo>
                  <a:lnTo>
                    <a:pt x="0" y="48"/>
                  </a:lnTo>
                  <a:lnTo>
                    <a:pt x="0" y="42"/>
                  </a:lnTo>
                  <a:lnTo>
                    <a:pt x="0" y="36"/>
                  </a:lnTo>
                  <a:lnTo>
                    <a:pt x="0" y="30"/>
                  </a:lnTo>
                  <a:lnTo>
                    <a:pt x="0" y="24"/>
                  </a:lnTo>
                  <a:lnTo>
                    <a:pt x="6" y="18"/>
                  </a:lnTo>
                  <a:lnTo>
                    <a:pt x="6" y="24"/>
                  </a:lnTo>
                  <a:lnTo>
                    <a:pt x="12" y="30"/>
                  </a:lnTo>
                  <a:lnTo>
                    <a:pt x="18" y="30"/>
                  </a:lnTo>
                  <a:lnTo>
                    <a:pt x="24" y="30"/>
                  </a:lnTo>
                  <a:lnTo>
                    <a:pt x="30" y="30"/>
                  </a:lnTo>
                  <a:lnTo>
                    <a:pt x="30" y="24"/>
                  </a:lnTo>
                  <a:lnTo>
                    <a:pt x="36" y="24"/>
                  </a:lnTo>
                  <a:lnTo>
                    <a:pt x="48" y="30"/>
                  </a:lnTo>
                  <a:lnTo>
                    <a:pt x="48" y="24"/>
                  </a:lnTo>
                  <a:lnTo>
                    <a:pt x="54" y="24"/>
                  </a:lnTo>
                  <a:lnTo>
                    <a:pt x="54" y="18"/>
                  </a:lnTo>
                  <a:lnTo>
                    <a:pt x="60" y="18"/>
                  </a:lnTo>
                  <a:lnTo>
                    <a:pt x="60" y="12"/>
                  </a:lnTo>
                  <a:lnTo>
                    <a:pt x="66" y="0"/>
                  </a:lnTo>
                  <a:lnTo>
                    <a:pt x="72" y="0"/>
                  </a:lnTo>
                  <a:lnTo>
                    <a:pt x="78" y="0"/>
                  </a:lnTo>
                  <a:lnTo>
                    <a:pt x="84" y="0"/>
                  </a:lnTo>
                  <a:lnTo>
                    <a:pt x="84" y="6"/>
                  </a:lnTo>
                  <a:lnTo>
                    <a:pt x="78" y="6"/>
                  </a:lnTo>
                  <a:lnTo>
                    <a:pt x="84" y="6"/>
                  </a:lnTo>
                  <a:lnTo>
                    <a:pt x="78" y="12"/>
                  </a:lnTo>
                  <a:lnTo>
                    <a:pt x="84" y="12"/>
                  </a:lnTo>
                  <a:lnTo>
                    <a:pt x="90" y="18"/>
                  </a:lnTo>
                  <a:lnTo>
                    <a:pt x="84" y="18"/>
                  </a:lnTo>
                  <a:lnTo>
                    <a:pt x="84" y="24"/>
                  </a:lnTo>
                  <a:lnTo>
                    <a:pt x="96" y="30"/>
                  </a:lnTo>
                  <a:lnTo>
                    <a:pt x="90" y="30"/>
                  </a:lnTo>
                  <a:lnTo>
                    <a:pt x="84" y="3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57" name="Freeform 633"/>
            <p:cNvSpPr>
              <a:spLocks/>
            </p:cNvSpPr>
            <p:nvPr/>
          </p:nvSpPr>
          <p:spPr bwMode="auto">
            <a:xfrm>
              <a:off x="2664" y="984"/>
              <a:ext cx="102" cy="108"/>
            </a:xfrm>
            <a:custGeom>
              <a:avLst/>
              <a:gdLst/>
              <a:ahLst/>
              <a:cxnLst>
                <a:cxn ang="0">
                  <a:pos x="102" y="90"/>
                </a:cxn>
                <a:cxn ang="0">
                  <a:pos x="102" y="108"/>
                </a:cxn>
                <a:cxn ang="0">
                  <a:pos x="96" y="108"/>
                </a:cxn>
                <a:cxn ang="0">
                  <a:pos x="90" y="108"/>
                </a:cxn>
                <a:cxn ang="0">
                  <a:pos x="84" y="102"/>
                </a:cxn>
                <a:cxn ang="0">
                  <a:pos x="66" y="90"/>
                </a:cxn>
                <a:cxn ang="0">
                  <a:pos x="60" y="84"/>
                </a:cxn>
                <a:cxn ang="0">
                  <a:pos x="54" y="72"/>
                </a:cxn>
                <a:cxn ang="0">
                  <a:pos x="48" y="60"/>
                </a:cxn>
                <a:cxn ang="0">
                  <a:pos x="42" y="54"/>
                </a:cxn>
                <a:cxn ang="0">
                  <a:pos x="36" y="48"/>
                </a:cxn>
                <a:cxn ang="0">
                  <a:pos x="30" y="36"/>
                </a:cxn>
                <a:cxn ang="0">
                  <a:pos x="24" y="30"/>
                </a:cxn>
                <a:cxn ang="0">
                  <a:pos x="18" y="24"/>
                </a:cxn>
                <a:cxn ang="0">
                  <a:pos x="12" y="18"/>
                </a:cxn>
                <a:cxn ang="0">
                  <a:pos x="0" y="6"/>
                </a:cxn>
                <a:cxn ang="0">
                  <a:pos x="0" y="0"/>
                </a:cxn>
                <a:cxn ang="0">
                  <a:pos x="6" y="0"/>
                </a:cxn>
                <a:cxn ang="0">
                  <a:pos x="18" y="0"/>
                </a:cxn>
                <a:cxn ang="0">
                  <a:pos x="24" y="6"/>
                </a:cxn>
                <a:cxn ang="0">
                  <a:pos x="30" y="12"/>
                </a:cxn>
                <a:cxn ang="0">
                  <a:pos x="24" y="12"/>
                </a:cxn>
                <a:cxn ang="0">
                  <a:pos x="30" y="12"/>
                </a:cxn>
                <a:cxn ang="0">
                  <a:pos x="42" y="24"/>
                </a:cxn>
                <a:cxn ang="0">
                  <a:pos x="48" y="30"/>
                </a:cxn>
                <a:cxn ang="0">
                  <a:pos x="48" y="24"/>
                </a:cxn>
                <a:cxn ang="0">
                  <a:pos x="54" y="36"/>
                </a:cxn>
                <a:cxn ang="0">
                  <a:pos x="54" y="30"/>
                </a:cxn>
                <a:cxn ang="0">
                  <a:pos x="60" y="36"/>
                </a:cxn>
                <a:cxn ang="0">
                  <a:pos x="66" y="36"/>
                </a:cxn>
                <a:cxn ang="0">
                  <a:pos x="66" y="42"/>
                </a:cxn>
                <a:cxn ang="0">
                  <a:pos x="72" y="48"/>
                </a:cxn>
                <a:cxn ang="0">
                  <a:pos x="78" y="48"/>
                </a:cxn>
                <a:cxn ang="0">
                  <a:pos x="78" y="54"/>
                </a:cxn>
                <a:cxn ang="0">
                  <a:pos x="78" y="60"/>
                </a:cxn>
                <a:cxn ang="0">
                  <a:pos x="84" y="60"/>
                </a:cxn>
                <a:cxn ang="0">
                  <a:pos x="90" y="72"/>
                </a:cxn>
                <a:cxn ang="0">
                  <a:pos x="90" y="78"/>
                </a:cxn>
                <a:cxn ang="0">
                  <a:pos x="90" y="72"/>
                </a:cxn>
                <a:cxn ang="0">
                  <a:pos x="96" y="78"/>
                </a:cxn>
                <a:cxn ang="0">
                  <a:pos x="102" y="84"/>
                </a:cxn>
                <a:cxn ang="0">
                  <a:pos x="102" y="90"/>
                </a:cxn>
              </a:cxnLst>
              <a:rect l="0" t="0" r="r" b="b"/>
              <a:pathLst>
                <a:path w="102" h="108">
                  <a:moveTo>
                    <a:pt x="102" y="90"/>
                  </a:moveTo>
                  <a:lnTo>
                    <a:pt x="102" y="108"/>
                  </a:lnTo>
                  <a:lnTo>
                    <a:pt x="96" y="108"/>
                  </a:lnTo>
                  <a:lnTo>
                    <a:pt x="90" y="108"/>
                  </a:lnTo>
                  <a:lnTo>
                    <a:pt x="84" y="102"/>
                  </a:lnTo>
                  <a:lnTo>
                    <a:pt x="66" y="90"/>
                  </a:lnTo>
                  <a:lnTo>
                    <a:pt x="60" y="84"/>
                  </a:lnTo>
                  <a:lnTo>
                    <a:pt x="54" y="72"/>
                  </a:lnTo>
                  <a:lnTo>
                    <a:pt x="48" y="60"/>
                  </a:lnTo>
                  <a:lnTo>
                    <a:pt x="42" y="54"/>
                  </a:lnTo>
                  <a:lnTo>
                    <a:pt x="36" y="48"/>
                  </a:lnTo>
                  <a:lnTo>
                    <a:pt x="30" y="36"/>
                  </a:lnTo>
                  <a:lnTo>
                    <a:pt x="24" y="30"/>
                  </a:lnTo>
                  <a:lnTo>
                    <a:pt x="18" y="24"/>
                  </a:lnTo>
                  <a:lnTo>
                    <a:pt x="12" y="18"/>
                  </a:lnTo>
                  <a:lnTo>
                    <a:pt x="0" y="6"/>
                  </a:lnTo>
                  <a:lnTo>
                    <a:pt x="0" y="0"/>
                  </a:lnTo>
                  <a:lnTo>
                    <a:pt x="6" y="0"/>
                  </a:lnTo>
                  <a:lnTo>
                    <a:pt x="18" y="0"/>
                  </a:lnTo>
                  <a:lnTo>
                    <a:pt x="24" y="6"/>
                  </a:lnTo>
                  <a:lnTo>
                    <a:pt x="30" y="12"/>
                  </a:lnTo>
                  <a:lnTo>
                    <a:pt x="24" y="12"/>
                  </a:lnTo>
                  <a:lnTo>
                    <a:pt x="30" y="12"/>
                  </a:lnTo>
                  <a:lnTo>
                    <a:pt x="42" y="24"/>
                  </a:lnTo>
                  <a:lnTo>
                    <a:pt x="48" y="30"/>
                  </a:lnTo>
                  <a:lnTo>
                    <a:pt x="48" y="24"/>
                  </a:lnTo>
                  <a:lnTo>
                    <a:pt x="54" y="36"/>
                  </a:lnTo>
                  <a:lnTo>
                    <a:pt x="54" y="30"/>
                  </a:lnTo>
                  <a:lnTo>
                    <a:pt x="60" y="36"/>
                  </a:lnTo>
                  <a:lnTo>
                    <a:pt x="66" y="36"/>
                  </a:lnTo>
                  <a:lnTo>
                    <a:pt x="66" y="42"/>
                  </a:lnTo>
                  <a:lnTo>
                    <a:pt x="72" y="48"/>
                  </a:lnTo>
                  <a:lnTo>
                    <a:pt x="78" y="48"/>
                  </a:lnTo>
                  <a:lnTo>
                    <a:pt x="78" y="54"/>
                  </a:lnTo>
                  <a:lnTo>
                    <a:pt x="78" y="60"/>
                  </a:lnTo>
                  <a:lnTo>
                    <a:pt x="84" y="60"/>
                  </a:lnTo>
                  <a:lnTo>
                    <a:pt x="90" y="72"/>
                  </a:lnTo>
                  <a:lnTo>
                    <a:pt x="90" y="78"/>
                  </a:lnTo>
                  <a:lnTo>
                    <a:pt x="90" y="72"/>
                  </a:lnTo>
                  <a:lnTo>
                    <a:pt x="96" y="78"/>
                  </a:lnTo>
                  <a:lnTo>
                    <a:pt x="102" y="84"/>
                  </a:lnTo>
                  <a:lnTo>
                    <a:pt x="102" y="9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56" name="Freeform 632"/>
            <p:cNvSpPr>
              <a:spLocks/>
            </p:cNvSpPr>
            <p:nvPr/>
          </p:nvSpPr>
          <p:spPr bwMode="auto">
            <a:xfrm>
              <a:off x="3012" y="1038"/>
              <a:ext cx="96" cy="90"/>
            </a:xfrm>
            <a:custGeom>
              <a:avLst/>
              <a:gdLst/>
              <a:ahLst/>
              <a:cxnLst>
                <a:cxn ang="0">
                  <a:pos x="90" y="78"/>
                </a:cxn>
                <a:cxn ang="0">
                  <a:pos x="84" y="78"/>
                </a:cxn>
                <a:cxn ang="0">
                  <a:pos x="78" y="78"/>
                </a:cxn>
                <a:cxn ang="0">
                  <a:pos x="72" y="78"/>
                </a:cxn>
                <a:cxn ang="0">
                  <a:pos x="66" y="78"/>
                </a:cxn>
                <a:cxn ang="0">
                  <a:pos x="60" y="78"/>
                </a:cxn>
                <a:cxn ang="0">
                  <a:pos x="66" y="72"/>
                </a:cxn>
                <a:cxn ang="0">
                  <a:pos x="72" y="72"/>
                </a:cxn>
                <a:cxn ang="0">
                  <a:pos x="78" y="72"/>
                </a:cxn>
                <a:cxn ang="0">
                  <a:pos x="72" y="66"/>
                </a:cxn>
                <a:cxn ang="0">
                  <a:pos x="78" y="66"/>
                </a:cxn>
                <a:cxn ang="0">
                  <a:pos x="72" y="66"/>
                </a:cxn>
                <a:cxn ang="0">
                  <a:pos x="78" y="66"/>
                </a:cxn>
                <a:cxn ang="0">
                  <a:pos x="72" y="66"/>
                </a:cxn>
                <a:cxn ang="0">
                  <a:pos x="72" y="60"/>
                </a:cxn>
                <a:cxn ang="0">
                  <a:pos x="66" y="54"/>
                </a:cxn>
                <a:cxn ang="0">
                  <a:pos x="66" y="48"/>
                </a:cxn>
                <a:cxn ang="0">
                  <a:pos x="60" y="48"/>
                </a:cxn>
                <a:cxn ang="0">
                  <a:pos x="36" y="42"/>
                </a:cxn>
                <a:cxn ang="0">
                  <a:pos x="30" y="36"/>
                </a:cxn>
                <a:cxn ang="0">
                  <a:pos x="24" y="36"/>
                </a:cxn>
                <a:cxn ang="0">
                  <a:pos x="24" y="30"/>
                </a:cxn>
                <a:cxn ang="0">
                  <a:pos x="24" y="24"/>
                </a:cxn>
                <a:cxn ang="0">
                  <a:pos x="24" y="30"/>
                </a:cxn>
                <a:cxn ang="0">
                  <a:pos x="18" y="30"/>
                </a:cxn>
                <a:cxn ang="0">
                  <a:pos x="24" y="36"/>
                </a:cxn>
                <a:cxn ang="0">
                  <a:pos x="18" y="36"/>
                </a:cxn>
                <a:cxn ang="0">
                  <a:pos x="12" y="36"/>
                </a:cxn>
                <a:cxn ang="0">
                  <a:pos x="18" y="30"/>
                </a:cxn>
                <a:cxn ang="0">
                  <a:pos x="6" y="24"/>
                </a:cxn>
                <a:cxn ang="0">
                  <a:pos x="12" y="24"/>
                </a:cxn>
                <a:cxn ang="0">
                  <a:pos x="18" y="24"/>
                </a:cxn>
                <a:cxn ang="0">
                  <a:pos x="24" y="24"/>
                </a:cxn>
                <a:cxn ang="0">
                  <a:pos x="24" y="18"/>
                </a:cxn>
                <a:cxn ang="0">
                  <a:pos x="12" y="18"/>
                </a:cxn>
                <a:cxn ang="0">
                  <a:pos x="6" y="18"/>
                </a:cxn>
                <a:cxn ang="0">
                  <a:pos x="12" y="18"/>
                </a:cxn>
                <a:cxn ang="0">
                  <a:pos x="6" y="18"/>
                </a:cxn>
                <a:cxn ang="0">
                  <a:pos x="6" y="12"/>
                </a:cxn>
                <a:cxn ang="0">
                  <a:pos x="0" y="12"/>
                </a:cxn>
                <a:cxn ang="0">
                  <a:pos x="0" y="6"/>
                </a:cxn>
                <a:cxn ang="0">
                  <a:pos x="12" y="0"/>
                </a:cxn>
                <a:cxn ang="0">
                  <a:pos x="30" y="6"/>
                </a:cxn>
                <a:cxn ang="0">
                  <a:pos x="30" y="12"/>
                </a:cxn>
                <a:cxn ang="0">
                  <a:pos x="30" y="18"/>
                </a:cxn>
                <a:cxn ang="0">
                  <a:pos x="30" y="24"/>
                </a:cxn>
                <a:cxn ang="0">
                  <a:pos x="36" y="24"/>
                </a:cxn>
                <a:cxn ang="0">
                  <a:pos x="36" y="30"/>
                </a:cxn>
                <a:cxn ang="0">
                  <a:pos x="36" y="24"/>
                </a:cxn>
                <a:cxn ang="0">
                  <a:pos x="36" y="30"/>
                </a:cxn>
                <a:cxn ang="0">
                  <a:pos x="42" y="30"/>
                </a:cxn>
                <a:cxn ang="0">
                  <a:pos x="48" y="30"/>
                </a:cxn>
                <a:cxn ang="0">
                  <a:pos x="48" y="18"/>
                </a:cxn>
                <a:cxn ang="0">
                  <a:pos x="60" y="18"/>
                </a:cxn>
                <a:cxn ang="0">
                  <a:pos x="66" y="12"/>
                </a:cxn>
                <a:cxn ang="0">
                  <a:pos x="84" y="24"/>
                </a:cxn>
                <a:cxn ang="0">
                  <a:pos x="96" y="24"/>
                </a:cxn>
                <a:cxn ang="0">
                  <a:pos x="96" y="60"/>
                </a:cxn>
                <a:cxn ang="0">
                  <a:pos x="96" y="66"/>
                </a:cxn>
                <a:cxn ang="0">
                  <a:pos x="96" y="90"/>
                </a:cxn>
                <a:cxn ang="0">
                  <a:pos x="90" y="78"/>
                </a:cxn>
              </a:cxnLst>
              <a:rect l="0" t="0" r="r" b="b"/>
              <a:pathLst>
                <a:path w="96" h="90">
                  <a:moveTo>
                    <a:pt x="90" y="78"/>
                  </a:moveTo>
                  <a:lnTo>
                    <a:pt x="84" y="78"/>
                  </a:lnTo>
                  <a:lnTo>
                    <a:pt x="78" y="78"/>
                  </a:lnTo>
                  <a:lnTo>
                    <a:pt x="72" y="78"/>
                  </a:lnTo>
                  <a:lnTo>
                    <a:pt x="66" y="78"/>
                  </a:lnTo>
                  <a:lnTo>
                    <a:pt x="60" y="78"/>
                  </a:lnTo>
                  <a:lnTo>
                    <a:pt x="66" y="72"/>
                  </a:lnTo>
                  <a:lnTo>
                    <a:pt x="72" y="72"/>
                  </a:lnTo>
                  <a:lnTo>
                    <a:pt x="78" y="72"/>
                  </a:lnTo>
                  <a:lnTo>
                    <a:pt x="72" y="66"/>
                  </a:lnTo>
                  <a:lnTo>
                    <a:pt x="78" y="66"/>
                  </a:lnTo>
                  <a:lnTo>
                    <a:pt x="72" y="66"/>
                  </a:lnTo>
                  <a:lnTo>
                    <a:pt x="78" y="66"/>
                  </a:lnTo>
                  <a:lnTo>
                    <a:pt x="72" y="66"/>
                  </a:lnTo>
                  <a:lnTo>
                    <a:pt x="72" y="60"/>
                  </a:lnTo>
                  <a:lnTo>
                    <a:pt x="66" y="54"/>
                  </a:lnTo>
                  <a:lnTo>
                    <a:pt x="66" y="48"/>
                  </a:lnTo>
                  <a:lnTo>
                    <a:pt x="60" y="48"/>
                  </a:lnTo>
                  <a:lnTo>
                    <a:pt x="36" y="42"/>
                  </a:lnTo>
                  <a:lnTo>
                    <a:pt x="30" y="36"/>
                  </a:lnTo>
                  <a:lnTo>
                    <a:pt x="24" y="36"/>
                  </a:lnTo>
                  <a:lnTo>
                    <a:pt x="24" y="30"/>
                  </a:lnTo>
                  <a:lnTo>
                    <a:pt x="24" y="24"/>
                  </a:lnTo>
                  <a:lnTo>
                    <a:pt x="24" y="30"/>
                  </a:lnTo>
                  <a:lnTo>
                    <a:pt x="18" y="30"/>
                  </a:lnTo>
                  <a:lnTo>
                    <a:pt x="24" y="36"/>
                  </a:lnTo>
                  <a:lnTo>
                    <a:pt x="18" y="36"/>
                  </a:lnTo>
                  <a:lnTo>
                    <a:pt x="12" y="36"/>
                  </a:lnTo>
                  <a:lnTo>
                    <a:pt x="18" y="30"/>
                  </a:lnTo>
                  <a:lnTo>
                    <a:pt x="6" y="24"/>
                  </a:lnTo>
                  <a:lnTo>
                    <a:pt x="12" y="24"/>
                  </a:lnTo>
                  <a:lnTo>
                    <a:pt x="18" y="24"/>
                  </a:lnTo>
                  <a:lnTo>
                    <a:pt x="24" y="24"/>
                  </a:lnTo>
                  <a:lnTo>
                    <a:pt x="24" y="18"/>
                  </a:lnTo>
                  <a:lnTo>
                    <a:pt x="12" y="18"/>
                  </a:lnTo>
                  <a:lnTo>
                    <a:pt x="6" y="18"/>
                  </a:lnTo>
                  <a:lnTo>
                    <a:pt x="12" y="18"/>
                  </a:lnTo>
                  <a:lnTo>
                    <a:pt x="6" y="18"/>
                  </a:lnTo>
                  <a:lnTo>
                    <a:pt x="6" y="12"/>
                  </a:lnTo>
                  <a:lnTo>
                    <a:pt x="0" y="12"/>
                  </a:lnTo>
                  <a:lnTo>
                    <a:pt x="0" y="6"/>
                  </a:lnTo>
                  <a:lnTo>
                    <a:pt x="12" y="0"/>
                  </a:lnTo>
                  <a:lnTo>
                    <a:pt x="30" y="6"/>
                  </a:lnTo>
                  <a:lnTo>
                    <a:pt x="30" y="12"/>
                  </a:lnTo>
                  <a:lnTo>
                    <a:pt x="30" y="18"/>
                  </a:lnTo>
                  <a:lnTo>
                    <a:pt x="30" y="24"/>
                  </a:lnTo>
                  <a:lnTo>
                    <a:pt x="36" y="24"/>
                  </a:lnTo>
                  <a:lnTo>
                    <a:pt x="36" y="30"/>
                  </a:lnTo>
                  <a:lnTo>
                    <a:pt x="36" y="24"/>
                  </a:lnTo>
                  <a:lnTo>
                    <a:pt x="36" y="30"/>
                  </a:lnTo>
                  <a:lnTo>
                    <a:pt x="42" y="30"/>
                  </a:lnTo>
                  <a:lnTo>
                    <a:pt x="48" y="30"/>
                  </a:lnTo>
                  <a:lnTo>
                    <a:pt x="48" y="18"/>
                  </a:lnTo>
                  <a:lnTo>
                    <a:pt x="60" y="18"/>
                  </a:lnTo>
                  <a:lnTo>
                    <a:pt x="66" y="12"/>
                  </a:lnTo>
                  <a:lnTo>
                    <a:pt x="84" y="24"/>
                  </a:lnTo>
                  <a:lnTo>
                    <a:pt x="96" y="24"/>
                  </a:lnTo>
                  <a:lnTo>
                    <a:pt x="96" y="60"/>
                  </a:lnTo>
                  <a:lnTo>
                    <a:pt x="96" y="66"/>
                  </a:lnTo>
                  <a:lnTo>
                    <a:pt x="96" y="90"/>
                  </a:lnTo>
                  <a:lnTo>
                    <a:pt x="90" y="7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55" name="Freeform 631"/>
            <p:cNvSpPr>
              <a:spLocks/>
            </p:cNvSpPr>
            <p:nvPr/>
          </p:nvSpPr>
          <p:spPr bwMode="auto">
            <a:xfrm>
              <a:off x="2892" y="1020"/>
              <a:ext cx="60" cy="72"/>
            </a:xfrm>
            <a:custGeom>
              <a:avLst/>
              <a:gdLst/>
              <a:ahLst/>
              <a:cxnLst>
                <a:cxn ang="0">
                  <a:pos x="54" y="12"/>
                </a:cxn>
                <a:cxn ang="0">
                  <a:pos x="48" y="12"/>
                </a:cxn>
                <a:cxn ang="0">
                  <a:pos x="42" y="12"/>
                </a:cxn>
                <a:cxn ang="0">
                  <a:pos x="30" y="12"/>
                </a:cxn>
                <a:cxn ang="0">
                  <a:pos x="24" y="12"/>
                </a:cxn>
                <a:cxn ang="0">
                  <a:pos x="18" y="12"/>
                </a:cxn>
                <a:cxn ang="0">
                  <a:pos x="12" y="12"/>
                </a:cxn>
                <a:cxn ang="0">
                  <a:pos x="12" y="18"/>
                </a:cxn>
                <a:cxn ang="0">
                  <a:pos x="12" y="24"/>
                </a:cxn>
                <a:cxn ang="0">
                  <a:pos x="18" y="24"/>
                </a:cxn>
                <a:cxn ang="0">
                  <a:pos x="18" y="30"/>
                </a:cxn>
                <a:cxn ang="0">
                  <a:pos x="24" y="30"/>
                </a:cxn>
                <a:cxn ang="0">
                  <a:pos x="24" y="24"/>
                </a:cxn>
                <a:cxn ang="0">
                  <a:pos x="30" y="24"/>
                </a:cxn>
                <a:cxn ang="0">
                  <a:pos x="36" y="24"/>
                </a:cxn>
                <a:cxn ang="0">
                  <a:pos x="42" y="24"/>
                </a:cxn>
                <a:cxn ang="0">
                  <a:pos x="36" y="24"/>
                </a:cxn>
                <a:cxn ang="0">
                  <a:pos x="36" y="30"/>
                </a:cxn>
                <a:cxn ang="0">
                  <a:pos x="30" y="30"/>
                </a:cxn>
                <a:cxn ang="0">
                  <a:pos x="24" y="36"/>
                </a:cxn>
                <a:cxn ang="0">
                  <a:pos x="36" y="48"/>
                </a:cxn>
                <a:cxn ang="0">
                  <a:pos x="30" y="54"/>
                </a:cxn>
                <a:cxn ang="0">
                  <a:pos x="36" y="54"/>
                </a:cxn>
                <a:cxn ang="0">
                  <a:pos x="36" y="60"/>
                </a:cxn>
                <a:cxn ang="0">
                  <a:pos x="30" y="60"/>
                </a:cxn>
                <a:cxn ang="0">
                  <a:pos x="30" y="66"/>
                </a:cxn>
                <a:cxn ang="0">
                  <a:pos x="24" y="60"/>
                </a:cxn>
                <a:cxn ang="0">
                  <a:pos x="24" y="54"/>
                </a:cxn>
                <a:cxn ang="0">
                  <a:pos x="18" y="48"/>
                </a:cxn>
                <a:cxn ang="0">
                  <a:pos x="18" y="42"/>
                </a:cxn>
                <a:cxn ang="0">
                  <a:pos x="12" y="48"/>
                </a:cxn>
                <a:cxn ang="0">
                  <a:pos x="12" y="60"/>
                </a:cxn>
                <a:cxn ang="0">
                  <a:pos x="12" y="66"/>
                </a:cxn>
                <a:cxn ang="0">
                  <a:pos x="18" y="72"/>
                </a:cxn>
                <a:cxn ang="0">
                  <a:pos x="12" y="72"/>
                </a:cxn>
                <a:cxn ang="0">
                  <a:pos x="6" y="72"/>
                </a:cxn>
                <a:cxn ang="0">
                  <a:pos x="6" y="66"/>
                </a:cxn>
                <a:cxn ang="0">
                  <a:pos x="6" y="60"/>
                </a:cxn>
                <a:cxn ang="0">
                  <a:pos x="6" y="48"/>
                </a:cxn>
                <a:cxn ang="0">
                  <a:pos x="0" y="48"/>
                </a:cxn>
                <a:cxn ang="0">
                  <a:pos x="0" y="42"/>
                </a:cxn>
                <a:cxn ang="0">
                  <a:pos x="6" y="36"/>
                </a:cxn>
                <a:cxn ang="0">
                  <a:pos x="6" y="30"/>
                </a:cxn>
                <a:cxn ang="0">
                  <a:pos x="6" y="24"/>
                </a:cxn>
                <a:cxn ang="0">
                  <a:pos x="12" y="24"/>
                </a:cxn>
                <a:cxn ang="0">
                  <a:pos x="6" y="18"/>
                </a:cxn>
                <a:cxn ang="0">
                  <a:pos x="12" y="18"/>
                </a:cxn>
                <a:cxn ang="0">
                  <a:pos x="6" y="12"/>
                </a:cxn>
                <a:cxn ang="0">
                  <a:pos x="12" y="12"/>
                </a:cxn>
                <a:cxn ang="0">
                  <a:pos x="12" y="6"/>
                </a:cxn>
                <a:cxn ang="0">
                  <a:pos x="18" y="6"/>
                </a:cxn>
                <a:cxn ang="0">
                  <a:pos x="36" y="6"/>
                </a:cxn>
                <a:cxn ang="0">
                  <a:pos x="42" y="6"/>
                </a:cxn>
                <a:cxn ang="0">
                  <a:pos x="48" y="6"/>
                </a:cxn>
                <a:cxn ang="0">
                  <a:pos x="54" y="6"/>
                </a:cxn>
                <a:cxn ang="0">
                  <a:pos x="54" y="0"/>
                </a:cxn>
                <a:cxn ang="0">
                  <a:pos x="60" y="0"/>
                </a:cxn>
                <a:cxn ang="0">
                  <a:pos x="54" y="12"/>
                </a:cxn>
              </a:cxnLst>
              <a:rect l="0" t="0" r="r" b="b"/>
              <a:pathLst>
                <a:path w="60" h="72">
                  <a:moveTo>
                    <a:pt x="54" y="12"/>
                  </a:moveTo>
                  <a:lnTo>
                    <a:pt x="48" y="12"/>
                  </a:lnTo>
                  <a:lnTo>
                    <a:pt x="42" y="12"/>
                  </a:lnTo>
                  <a:lnTo>
                    <a:pt x="30" y="12"/>
                  </a:lnTo>
                  <a:lnTo>
                    <a:pt x="24" y="12"/>
                  </a:lnTo>
                  <a:lnTo>
                    <a:pt x="18" y="12"/>
                  </a:lnTo>
                  <a:lnTo>
                    <a:pt x="12" y="12"/>
                  </a:lnTo>
                  <a:lnTo>
                    <a:pt x="12" y="18"/>
                  </a:lnTo>
                  <a:lnTo>
                    <a:pt x="12" y="24"/>
                  </a:lnTo>
                  <a:lnTo>
                    <a:pt x="18" y="24"/>
                  </a:lnTo>
                  <a:lnTo>
                    <a:pt x="18" y="30"/>
                  </a:lnTo>
                  <a:lnTo>
                    <a:pt x="24" y="30"/>
                  </a:lnTo>
                  <a:lnTo>
                    <a:pt x="24" y="24"/>
                  </a:lnTo>
                  <a:lnTo>
                    <a:pt x="30" y="24"/>
                  </a:lnTo>
                  <a:lnTo>
                    <a:pt x="36" y="24"/>
                  </a:lnTo>
                  <a:lnTo>
                    <a:pt x="42" y="24"/>
                  </a:lnTo>
                  <a:lnTo>
                    <a:pt x="36" y="24"/>
                  </a:lnTo>
                  <a:lnTo>
                    <a:pt x="36" y="30"/>
                  </a:lnTo>
                  <a:lnTo>
                    <a:pt x="30" y="30"/>
                  </a:lnTo>
                  <a:lnTo>
                    <a:pt x="24" y="36"/>
                  </a:lnTo>
                  <a:lnTo>
                    <a:pt x="36" y="48"/>
                  </a:lnTo>
                  <a:lnTo>
                    <a:pt x="30" y="54"/>
                  </a:lnTo>
                  <a:lnTo>
                    <a:pt x="36" y="54"/>
                  </a:lnTo>
                  <a:lnTo>
                    <a:pt x="36" y="60"/>
                  </a:lnTo>
                  <a:lnTo>
                    <a:pt x="30" y="60"/>
                  </a:lnTo>
                  <a:lnTo>
                    <a:pt x="30" y="66"/>
                  </a:lnTo>
                  <a:lnTo>
                    <a:pt x="24" y="60"/>
                  </a:lnTo>
                  <a:lnTo>
                    <a:pt x="24" y="54"/>
                  </a:lnTo>
                  <a:lnTo>
                    <a:pt x="18" y="48"/>
                  </a:lnTo>
                  <a:lnTo>
                    <a:pt x="18" y="42"/>
                  </a:lnTo>
                  <a:lnTo>
                    <a:pt x="12" y="48"/>
                  </a:lnTo>
                  <a:lnTo>
                    <a:pt x="12" y="60"/>
                  </a:lnTo>
                  <a:lnTo>
                    <a:pt x="12" y="66"/>
                  </a:lnTo>
                  <a:lnTo>
                    <a:pt x="18" y="72"/>
                  </a:lnTo>
                  <a:lnTo>
                    <a:pt x="12" y="72"/>
                  </a:lnTo>
                  <a:lnTo>
                    <a:pt x="6" y="72"/>
                  </a:lnTo>
                  <a:lnTo>
                    <a:pt x="6" y="66"/>
                  </a:lnTo>
                  <a:lnTo>
                    <a:pt x="6" y="60"/>
                  </a:lnTo>
                  <a:lnTo>
                    <a:pt x="6" y="48"/>
                  </a:lnTo>
                  <a:lnTo>
                    <a:pt x="0" y="48"/>
                  </a:lnTo>
                  <a:lnTo>
                    <a:pt x="0" y="42"/>
                  </a:lnTo>
                  <a:lnTo>
                    <a:pt x="6" y="36"/>
                  </a:lnTo>
                  <a:lnTo>
                    <a:pt x="6" y="30"/>
                  </a:lnTo>
                  <a:lnTo>
                    <a:pt x="6" y="24"/>
                  </a:lnTo>
                  <a:lnTo>
                    <a:pt x="12" y="24"/>
                  </a:lnTo>
                  <a:lnTo>
                    <a:pt x="6" y="18"/>
                  </a:lnTo>
                  <a:lnTo>
                    <a:pt x="12" y="18"/>
                  </a:lnTo>
                  <a:lnTo>
                    <a:pt x="6" y="12"/>
                  </a:lnTo>
                  <a:lnTo>
                    <a:pt x="12" y="12"/>
                  </a:lnTo>
                  <a:lnTo>
                    <a:pt x="12" y="6"/>
                  </a:lnTo>
                  <a:lnTo>
                    <a:pt x="18" y="6"/>
                  </a:lnTo>
                  <a:lnTo>
                    <a:pt x="36" y="6"/>
                  </a:lnTo>
                  <a:lnTo>
                    <a:pt x="42" y="6"/>
                  </a:lnTo>
                  <a:lnTo>
                    <a:pt x="48" y="6"/>
                  </a:lnTo>
                  <a:lnTo>
                    <a:pt x="54" y="6"/>
                  </a:lnTo>
                  <a:lnTo>
                    <a:pt x="54" y="0"/>
                  </a:lnTo>
                  <a:lnTo>
                    <a:pt x="60" y="0"/>
                  </a:lnTo>
                  <a:lnTo>
                    <a:pt x="54"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54" name="Freeform 630"/>
            <p:cNvSpPr>
              <a:spLocks/>
            </p:cNvSpPr>
            <p:nvPr/>
          </p:nvSpPr>
          <p:spPr bwMode="auto">
            <a:xfrm>
              <a:off x="2760" y="1092"/>
              <a:ext cx="90" cy="30"/>
            </a:xfrm>
            <a:custGeom>
              <a:avLst/>
              <a:gdLst/>
              <a:ahLst/>
              <a:cxnLst>
                <a:cxn ang="0">
                  <a:pos x="90" y="30"/>
                </a:cxn>
                <a:cxn ang="0">
                  <a:pos x="84" y="30"/>
                </a:cxn>
                <a:cxn ang="0">
                  <a:pos x="78" y="24"/>
                </a:cxn>
                <a:cxn ang="0">
                  <a:pos x="72" y="24"/>
                </a:cxn>
                <a:cxn ang="0">
                  <a:pos x="54" y="24"/>
                </a:cxn>
                <a:cxn ang="0">
                  <a:pos x="42" y="18"/>
                </a:cxn>
                <a:cxn ang="0">
                  <a:pos x="36" y="18"/>
                </a:cxn>
                <a:cxn ang="0">
                  <a:pos x="24" y="18"/>
                </a:cxn>
                <a:cxn ang="0">
                  <a:pos x="18" y="18"/>
                </a:cxn>
                <a:cxn ang="0">
                  <a:pos x="12" y="18"/>
                </a:cxn>
                <a:cxn ang="0">
                  <a:pos x="12" y="12"/>
                </a:cxn>
                <a:cxn ang="0">
                  <a:pos x="0" y="12"/>
                </a:cxn>
                <a:cxn ang="0">
                  <a:pos x="6" y="6"/>
                </a:cxn>
                <a:cxn ang="0">
                  <a:pos x="6" y="0"/>
                </a:cxn>
                <a:cxn ang="0">
                  <a:pos x="18" y="6"/>
                </a:cxn>
                <a:cxn ang="0">
                  <a:pos x="18" y="0"/>
                </a:cxn>
                <a:cxn ang="0">
                  <a:pos x="24" y="6"/>
                </a:cxn>
                <a:cxn ang="0">
                  <a:pos x="30" y="6"/>
                </a:cxn>
                <a:cxn ang="0">
                  <a:pos x="30" y="12"/>
                </a:cxn>
                <a:cxn ang="0">
                  <a:pos x="36" y="12"/>
                </a:cxn>
                <a:cxn ang="0">
                  <a:pos x="48" y="12"/>
                </a:cxn>
                <a:cxn ang="0">
                  <a:pos x="54" y="6"/>
                </a:cxn>
                <a:cxn ang="0">
                  <a:pos x="54" y="12"/>
                </a:cxn>
                <a:cxn ang="0">
                  <a:pos x="60" y="6"/>
                </a:cxn>
                <a:cxn ang="0">
                  <a:pos x="72" y="12"/>
                </a:cxn>
                <a:cxn ang="0">
                  <a:pos x="84" y="12"/>
                </a:cxn>
                <a:cxn ang="0">
                  <a:pos x="78" y="12"/>
                </a:cxn>
                <a:cxn ang="0">
                  <a:pos x="72" y="12"/>
                </a:cxn>
                <a:cxn ang="0">
                  <a:pos x="72" y="18"/>
                </a:cxn>
                <a:cxn ang="0">
                  <a:pos x="78" y="18"/>
                </a:cxn>
                <a:cxn ang="0">
                  <a:pos x="84" y="18"/>
                </a:cxn>
                <a:cxn ang="0">
                  <a:pos x="90" y="18"/>
                </a:cxn>
                <a:cxn ang="0">
                  <a:pos x="90" y="30"/>
                </a:cxn>
              </a:cxnLst>
              <a:rect l="0" t="0" r="r" b="b"/>
              <a:pathLst>
                <a:path w="90" h="30">
                  <a:moveTo>
                    <a:pt x="90" y="30"/>
                  </a:moveTo>
                  <a:lnTo>
                    <a:pt x="84" y="30"/>
                  </a:lnTo>
                  <a:lnTo>
                    <a:pt x="78" y="24"/>
                  </a:lnTo>
                  <a:lnTo>
                    <a:pt x="72" y="24"/>
                  </a:lnTo>
                  <a:lnTo>
                    <a:pt x="54" y="24"/>
                  </a:lnTo>
                  <a:lnTo>
                    <a:pt x="42" y="18"/>
                  </a:lnTo>
                  <a:lnTo>
                    <a:pt x="36" y="18"/>
                  </a:lnTo>
                  <a:lnTo>
                    <a:pt x="24" y="18"/>
                  </a:lnTo>
                  <a:lnTo>
                    <a:pt x="18" y="18"/>
                  </a:lnTo>
                  <a:lnTo>
                    <a:pt x="12" y="18"/>
                  </a:lnTo>
                  <a:lnTo>
                    <a:pt x="12" y="12"/>
                  </a:lnTo>
                  <a:lnTo>
                    <a:pt x="0" y="12"/>
                  </a:lnTo>
                  <a:lnTo>
                    <a:pt x="6" y="6"/>
                  </a:lnTo>
                  <a:lnTo>
                    <a:pt x="6" y="0"/>
                  </a:lnTo>
                  <a:lnTo>
                    <a:pt x="18" y="6"/>
                  </a:lnTo>
                  <a:lnTo>
                    <a:pt x="18" y="0"/>
                  </a:lnTo>
                  <a:lnTo>
                    <a:pt x="24" y="6"/>
                  </a:lnTo>
                  <a:lnTo>
                    <a:pt x="30" y="6"/>
                  </a:lnTo>
                  <a:lnTo>
                    <a:pt x="30" y="12"/>
                  </a:lnTo>
                  <a:lnTo>
                    <a:pt x="36" y="12"/>
                  </a:lnTo>
                  <a:lnTo>
                    <a:pt x="48" y="12"/>
                  </a:lnTo>
                  <a:lnTo>
                    <a:pt x="54" y="6"/>
                  </a:lnTo>
                  <a:lnTo>
                    <a:pt x="54" y="12"/>
                  </a:lnTo>
                  <a:lnTo>
                    <a:pt x="60" y="6"/>
                  </a:lnTo>
                  <a:lnTo>
                    <a:pt x="72" y="12"/>
                  </a:lnTo>
                  <a:lnTo>
                    <a:pt x="84" y="12"/>
                  </a:lnTo>
                  <a:lnTo>
                    <a:pt x="78" y="12"/>
                  </a:lnTo>
                  <a:lnTo>
                    <a:pt x="72" y="12"/>
                  </a:lnTo>
                  <a:lnTo>
                    <a:pt x="72" y="18"/>
                  </a:lnTo>
                  <a:lnTo>
                    <a:pt x="78" y="18"/>
                  </a:lnTo>
                  <a:lnTo>
                    <a:pt x="84" y="18"/>
                  </a:lnTo>
                  <a:lnTo>
                    <a:pt x="90" y="18"/>
                  </a:lnTo>
                  <a:lnTo>
                    <a:pt x="90" y="3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53" name="Freeform 629"/>
            <p:cNvSpPr>
              <a:spLocks/>
            </p:cNvSpPr>
            <p:nvPr/>
          </p:nvSpPr>
          <p:spPr bwMode="auto">
            <a:xfrm>
              <a:off x="2976" y="1014"/>
              <a:ext cx="12" cy="30"/>
            </a:xfrm>
            <a:custGeom>
              <a:avLst/>
              <a:gdLst/>
              <a:ahLst/>
              <a:cxnLst>
                <a:cxn ang="0">
                  <a:pos x="6" y="12"/>
                </a:cxn>
                <a:cxn ang="0">
                  <a:pos x="12" y="18"/>
                </a:cxn>
                <a:cxn ang="0">
                  <a:pos x="6" y="18"/>
                </a:cxn>
                <a:cxn ang="0">
                  <a:pos x="6" y="24"/>
                </a:cxn>
                <a:cxn ang="0">
                  <a:pos x="6" y="30"/>
                </a:cxn>
                <a:cxn ang="0">
                  <a:pos x="0" y="24"/>
                </a:cxn>
                <a:cxn ang="0">
                  <a:pos x="0" y="12"/>
                </a:cxn>
                <a:cxn ang="0">
                  <a:pos x="6" y="0"/>
                </a:cxn>
                <a:cxn ang="0">
                  <a:pos x="0" y="6"/>
                </a:cxn>
                <a:cxn ang="0">
                  <a:pos x="6" y="6"/>
                </a:cxn>
                <a:cxn ang="0">
                  <a:pos x="6" y="12"/>
                </a:cxn>
                <a:cxn ang="0">
                  <a:pos x="0" y="12"/>
                </a:cxn>
                <a:cxn ang="0">
                  <a:pos x="6" y="12"/>
                </a:cxn>
                <a:cxn ang="0">
                  <a:pos x="6" y="6"/>
                </a:cxn>
                <a:cxn ang="0">
                  <a:pos x="12" y="6"/>
                </a:cxn>
                <a:cxn ang="0">
                  <a:pos x="12" y="12"/>
                </a:cxn>
                <a:cxn ang="0">
                  <a:pos x="6" y="12"/>
                </a:cxn>
              </a:cxnLst>
              <a:rect l="0" t="0" r="r" b="b"/>
              <a:pathLst>
                <a:path w="12" h="30">
                  <a:moveTo>
                    <a:pt x="6" y="12"/>
                  </a:moveTo>
                  <a:lnTo>
                    <a:pt x="12" y="18"/>
                  </a:lnTo>
                  <a:lnTo>
                    <a:pt x="6" y="18"/>
                  </a:lnTo>
                  <a:lnTo>
                    <a:pt x="6" y="24"/>
                  </a:lnTo>
                  <a:lnTo>
                    <a:pt x="6" y="30"/>
                  </a:lnTo>
                  <a:lnTo>
                    <a:pt x="0" y="24"/>
                  </a:lnTo>
                  <a:lnTo>
                    <a:pt x="0" y="12"/>
                  </a:lnTo>
                  <a:lnTo>
                    <a:pt x="6" y="0"/>
                  </a:lnTo>
                  <a:lnTo>
                    <a:pt x="0" y="6"/>
                  </a:lnTo>
                  <a:lnTo>
                    <a:pt x="6" y="6"/>
                  </a:lnTo>
                  <a:lnTo>
                    <a:pt x="6" y="12"/>
                  </a:lnTo>
                  <a:lnTo>
                    <a:pt x="0" y="12"/>
                  </a:lnTo>
                  <a:lnTo>
                    <a:pt x="6" y="12"/>
                  </a:lnTo>
                  <a:lnTo>
                    <a:pt x="6" y="6"/>
                  </a:lnTo>
                  <a:lnTo>
                    <a:pt x="12" y="6"/>
                  </a:lnTo>
                  <a:lnTo>
                    <a:pt x="12" y="12"/>
                  </a:lnTo>
                  <a:lnTo>
                    <a:pt x="6"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52" name="Freeform 628"/>
            <p:cNvSpPr>
              <a:spLocks/>
            </p:cNvSpPr>
            <p:nvPr/>
          </p:nvSpPr>
          <p:spPr bwMode="auto">
            <a:xfrm>
              <a:off x="2976" y="1062"/>
              <a:ext cx="30" cy="12"/>
            </a:xfrm>
            <a:custGeom>
              <a:avLst/>
              <a:gdLst/>
              <a:ahLst/>
              <a:cxnLst>
                <a:cxn ang="0">
                  <a:pos x="30" y="12"/>
                </a:cxn>
                <a:cxn ang="0">
                  <a:pos x="24" y="6"/>
                </a:cxn>
                <a:cxn ang="0">
                  <a:pos x="18" y="6"/>
                </a:cxn>
                <a:cxn ang="0">
                  <a:pos x="12" y="6"/>
                </a:cxn>
                <a:cxn ang="0">
                  <a:pos x="6" y="6"/>
                </a:cxn>
                <a:cxn ang="0">
                  <a:pos x="0" y="6"/>
                </a:cxn>
                <a:cxn ang="0">
                  <a:pos x="6" y="0"/>
                </a:cxn>
                <a:cxn ang="0">
                  <a:pos x="12" y="0"/>
                </a:cxn>
                <a:cxn ang="0">
                  <a:pos x="18" y="6"/>
                </a:cxn>
                <a:cxn ang="0">
                  <a:pos x="18" y="0"/>
                </a:cxn>
                <a:cxn ang="0">
                  <a:pos x="30" y="6"/>
                </a:cxn>
                <a:cxn ang="0">
                  <a:pos x="30" y="12"/>
                </a:cxn>
              </a:cxnLst>
              <a:rect l="0" t="0" r="r" b="b"/>
              <a:pathLst>
                <a:path w="30" h="12">
                  <a:moveTo>
                    <a:pt x="30" y="12"/>
                  </a:moveTo>
                  <a:lnTo>
                    <a:pt x="24" y="6"/>
                  </a:lnTo>
                  <a:lnTo>
                    <a:pt x="18" y="6"/>
                  </a:lnTo>
                  <a:lnTo>
                    <a:pt x="12" y="6"/>
                  </a:lnTo>
                  <a:lnTo>
                    <a:pt x="6" y="6"/>
                  </a:lnTo>
                  <a:lnTo>
                    <a:pt x="0" y="6"/>
                  </a:lnTo>
                  <a:lnTo>
                    <a:pt x="6" y="0"/>
                  </a:lnTo>
                  <a:lnTo>
                    <a:pt x="12" y="0"/>
                  </a:lnTo>
                  <a:lnTo>
                    <a:pt x="18" y="6"/>
                  </a:lnTo>
                  <a:lnTo>
                    <a:pt x="18" y="0"/>
                  </a:lnTo>
                  <a:lnTo>
                    <a:pt x="30" y="6"/>
                  </a:lnTo>
                  <a:lnTo>
                    <a:pt x="3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51" name="Freeform 627"/>
            <p:cNvSpPr>
              <a:spLocks/>
            </p:cNvSpPr>
            <p:nvPr/>
          </p:nvSpPr>
          <p:spPr bwMode="auto">
            <a:xfrm>
              <a:off x="2904" y="1116"/>
              <a:ext cx="30" cy="6"/>
            </a:xfrm>
            <a:custGeom>
              <a:avLst/>
              <a:gdLst/>
              <a:ahLst/>
              <a:cxnLst>
                <a:cxn ang="0">
                  <a:pos x="30" y="0"/>
                </a:cxn>
                <a:cxn ang="0">
                  <a:pos x="24" y="6"/>
                </a:cxn>
                <a:cxn ang="0">
                  <a:pos x="18" y="6"/>
                </a:cxn>
                <a:cxn ang="0">
                  <a:pos x="0" y="6"/>
                </a:cxn>
                <a:cxn ang="0">
                  <a:pos x="0" y="0"/>
                </a:cxn>
                <a:cxn ang="0">
                  <a:pos x="12" y="6"/>
                </a:cxn>
                <a:cxn ang="0">
                  <a:pos x="18" y="0"/>
                </a:cxn>
                <a:cxn ang="0">
                  <a:pos x="18" y="6"/>
                </a:cxn>
                <a:cxn ang="0">
                  <a:pos x="24" y="0"/>
                </a:cxn>
                <a:cxn ang="0">
                  <a:pos x="30" y="0"/>
                </a:cxn>
              </a:cxnLst>
              <a:rect l="0" t="0" r="r" b="b"/>
              <a:pathLst>
                <a:path w="30" h="6">
                  <a:moveTo>
                    <a:pt x="30" y="0"/>
                  </a:moveTo>
                  <a:lnTo>
                    <a:pt x="24" y="6"/>
                  </a:lnTo>
                  <a:lnTo>
                    <a:pt x="18" y="6"/>
                  </a:lnTo>
                  <a:lnTo>
                    <a:pt x="0" y="6"/>
                  </a:lnTo>
                  <a:lnTo>
                    <a:pt x="0" y="0"/>
                  </a:lnTo>
                  <a:lnTo>
                    <a:pt x="12" y="6"/>
                  </a:lnTo>
                  <a:lnTo>
                    <a:pt x="18" y="0"/>
                  </a:lnTo>
                  <a:lnTo>
                    <a:pt x="18" y="6"/>
                  </a:lnTo>
                  <a:lnTo>
                    <a:pt x="24" y="0"/>
                  </a:lnTo>
                  <a:lnTo>
                    <a:pt x="3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50" name="Freeform 626"/>
            <p:cNvSpPr>
              <a:spLocks/>
            </p:cNvSpPr>
            <p:nvPr/>
          </p:nvSpPr>
          <p:spPr bwMode="auto">
            <a:xfrm>
              <a:off x="2934" y="1122"/>
              <a:ext cx="18" cy="18"/>
            </a:xfrm>
            <a:custGeom>
              <a:avLst/>
              <a:gdLst/>
              <a:ahLst/>
              <a:cxnLst>
                <a:cxn ang="0">
                  <a:pos x="18" y="0"/>
                </a:cxn>
                <a:cxn ang="0">
                  <a:pos x="18" y="6"/>
                </a:cxn>
                <a:cxn ang="0">
                  <a:pos x="12" y="12"/>
                </a:cxn>
                <a:cxn ang="0">
                  <a:pos x="0" y="18"/>
                </a:cxn>
                <a:cxn ang="0">
                  <a:pos x="6" y="12"/>
                </a:cxn>
                <a:cxn ang="0">
                  <a:pos x="6" y="6"/>
                </a:cxn>
                <a:cxn ang="0">
                  <a:pos x="12" y="6"/>
                </a:cxn>
                <a:cxn ang="0">
                  <a:pos x="18" y="0"/>
                </a:cxn>
              </a:cxnLst>
              <a:rect l="0" t="0" r="r" b="b"/>
              <a:pathLst>
                <a:path w="18" h="18">
                  <a:moveTo>
                    <a:pt x="18" y="0"/>
                  </a:moveTo>
                  <a:lnTo>
                    <a:pt x="18" y="6"/>
                  </a:lnTo>
                  <a:lnTo>
                    <a:pt x="12" y="12"/>
                  </a:lnTo>
                  <a:lnTo>
                    <a:pt x="0" y="18"/>
                  </a:lnTo>
                  <a:lnTo>
                    <a:pt x="6" y="12"/>
                  </a:lnTo>
                  <a:lnTo>
                    <a:pt x="6" y="6"/>
                  </a:lnTo>
                  <a:lnTo>
                    <a:pt x="12" y="6"/>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49" name="Freeform 625"/>
            <p:cNvSpPr>
              <a:spLocks/>
            </p:cNvSpPr>
            <p:nvPr/>
          </p:nvSpPr>
          <p:spPr bwMode="auto">
            <a:xfrm>
              <a:off x="2868" y="1116"/>
              <a:ext cx="24" cy="6"/>
            </a:xfrm>
            <a:custGeom>
              <a:avLst/>
              <a:gdLst/>
              <a:ahLst/>
              <a:cxnLst>
                <a:cxn ang="0">
                  <a:pos x="24" y="6"/>
                </a:cxn>
                <a:cxn ang="0">
                  <a:pos x="18" y="6"/>
                </a:cxn>
                <a:cxn ang="0">
                  <a:pos x="6" y="6"/>
                </a:cxn>
                <a:cxn ang="0">
                  <a:pos x="0" y="6"/>
                </a:cxn>
                <a:cxn ang="0">
                  <a:pos x="6" y="0"/>
                </a:cxn>
                <a:cxn ang="0">
                  <a:pos x="12" y="0"/>
                </a:cxn>
                <a:cxn ang="0">
                  <a:pos x="12" y="6"/>
                </a:cxn>
                <a:cxn ang="0">
                  <a:pos x="18" y="6"/>
                </a:cxn>
                <a:cxn ang="0">
                  <a:pos x="12" y="0"/>
                </a:cxn>
                <a:cxn ang="0">
                  <a:pos x="18" y="0"/>
                </a:cxn>
                <a:cxn ang="0">
                  <a:pos x="24" y="0"/>
                </a:cxn>
                <a:cxn ang="0">
                  <a:pos x="24" y="6"/>
                </a:cxn>
              </a:cxnLst>
              <a:rect l="0" t="0" r="r" b="b"/>
              <a:pathLst>
                <a:path w="24" h="6">
                  <a:moveTo>
                    <a:pt x="24" y="6"/>
                  </a:moveTo>
                  <a:lnTo>
                    <a:pt x="18" y="6"/>
                  </a:lnTo>
                  <a:lnTo>
                    <a:pt x="6" y="6"/>
                  </a:lnTo>
                  <a:lnTo>
                    <a:pt x="0" y="6"/>
                  </a:lnTo>
                  <a:lnTo>
                    <a:pt x="6" y="0"/>
                  </a:lnTo>
                  <a:lnTo>
                    <a:pt x="12" y="0"/>
                  </a:lnTo>
                  <a:lnTo>
                    <a:pt x="12" y="6"/>
                  </a:lnTo>
                  <a:lnTo>
                    <a:pt x="18" y="6"/>
                  </a:lnTo>
                  <a:lnTo>
                    <a:pt x="12" y="0"/>
                  </a:lnTo>
                  <a:lnTo>
                    <a:pt x="18" y="0"/>
                  </a:lnTo>
                  <a:lnTo>
                    <a:pt x="24" y="0"/>
                  </a:lnTo>
                  <a:lnTo>
                    <a:pt x="24"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48" name="Freeform 624"/>
            <p:cNvSpPr>
              <a:spLocks/>
            </p:cNvSpPr>
            <p:nvPr/>
          </p:nvSpPr>
          <p:spPr bwMode="auto">
            <a:xfrm>
              <a:off x="2760" y="1050"/>
              <a:ext cx="12" cy="18"/>
            </a:xfrm>
            <a:custGeom>
              <a:avLst/>
              <a:gdLst/>
              <a:ahLst/>
              <a:cxnLst>
                <a:cxn ang="0">
                  <a:pos x="12" y="12"/>
                </a:cxn>
                <a:cxn ang="0">
                  <a:pos x="12" y="18"/>
                </a:cxn>
                <a:cxn ang="0">
                  <a:pos x="6" y="12"/>
                </a:cxn>
                <a:cxn ang="0">
                  <a:pos x="6" y="6"/>
                </a:cxn>
                <a:cxn ang="0">
                  <a:pos x="0" y="6"/>
                </a:cxn>
                <a:cxn ang="0">
                  <a:pos x="0" y="0"/>
                </a:cxn>
                <a:cxn ang="0">
                  <a:pos x="6" y="0"/>
                </a:cxn>
                <a:cxn ang="0">
                  <a:pos x="12" y="12"/>
                </a:cxn>
              </a:cxnLst>
              <a:rect l="0" t="0" r="r" b="b"/>
              <a:pathLst>
                <a:path w="12" h="18">
                  <a:moveTo>
                    <a:pt x="12" y="12"/>
                  </a:moveTo>
                  <a:lnTo>
                    <a:pt x="12" y="18"/>
                  </a:lnTo>
                  <a:lnTo>
                    <a:pt x="6" y="12"/>
                  </a:lnTo>
                  <a:lnTo>
                    <a:pt x="6" y="6"/>
                  </a:lnTo>
                  <a:lnTo>
                    <a:pt x="0" y="6"/>
                  </a:lnTo>
                  <a:lnTo>
                    <a:pt x="0" y="0"/>
                  </a:lnTo>
                  <a:lnTo>
                    <a:pt x="6" y="0"/>
                  </a:lnTo>
                  <a:lnTo>
                    <a:pt x="12"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47" name="Freeform 623"/>
            <p:cNvSpPr>
              <a:spLocks/>
            </p:cNvSpPr>
            <p:nvPr/>
          </p:nvSpPr>
          <p:spPr bwMode="auto">
            <a:xfrm>
              <a:off x="2892" y="1128"/>
              <a:ext cx="18" cy="6"/>
            </a:xfrm>
            <a:custGeom>
              <a:avLst/>
              <a:gdLst/>
              <a:ahLst/>
              <a:cxnLst>
                <a:cxn ang="0">
                  <a:pos x="18" y="0"/>
                </a:cxn>
                <a:cxn ang="0">
                  <a:pos x="18" y="6"/>
                </a:cxn>
                <a:cxn ang="0">
                  <a:pos x="12" y="6"/>
                </a:cxn>
                <a:cxn ang="0">
                  <a:pos x="6" y="6"/>
                </a:cxn>
                <a:cxn ang="0">
                  <a:pos x="0" y="0"/>
                </a:cxn>
                <a:cxn ang="0">
                  <a:pos x="12" y="0"/>
                </a:cxn>
                <a:cxn ang="0">
                  <a:pos x="18" y="0"/>
                </a:cxn>
              </a:cxnLst>
              <a:rect l="0" t="0" r="r" b="b"/>
              <a:pathLst>
                <a:path w="18" h="6">
                  <a:moveTo>
                    <a:pt x="18" y="0"/>
                  </a:moveTo>
                  <a:lnTo>
                    <a:pt x="18" y="6"/>
                  </a:lnTo>
                  <a:lnTo>
                    <a:pt x="12" y="6"/>
                  </a:lnTo>
                  <a:lnTo>
                    <a:pt x="6" y="6"/>
                  </a:lnTo>
                  <a:lnTo>
                    <a:pt x="0" y="0"/>
                  </a:lnTo>
                  <a:lnTo>
                    <a:pt x="12"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46" name="Freeform 622"/>
            <p:cNvSpPr>
              <a:spLocks/>
            </p:cNvSpPr>
            <p:nvPr/>
          </p:nvSpPr>
          <p:spPr bwMode="auto">
            <a:xfrm>
              <a:off x="2964" y="1068"/>
              <a:ext cx="12" cy="6"/>
            </a:xfrm>
            <a:custGeom>
              <a:avLst/>
              <a:gdLst/>
              <a:ahLst/>
              <a:cxnLst>
                <a:cxn ang="0">
                  <a:pos x="6" y="0"/>
                </a:cxn>
                <a:cxn ang="0">
                  <a:pos x="12" y="6"/>
                </a:cxn>
                <a:cxn ang="0">
                  <a:pos x="6" y="6"/>
                </a:cxn>
                <a:cxn ang="0">
                  <a:pos x="0" y="6"/>
                </a:cxn>
                <a:cxn ang="0">
                  <a:pos x="0" y="0"/>
                </a:cxn>
                <a:cxn ang="0">
                  <a:pos x="6" y="0"/>
                </a:cxn>
              </a:cxnLst>
              <a:rect l="0" t="0" r="r" b="b"/>
              <a:pathLst>
                <a:path w="12" h="6">
                  <a:moveTo>
                    <a:pt x="6" y="0"/>
                  </a:moveTo>
                  <a:lnTo>
                    <a:pt x="12" y="6"/>
                  </a:ln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45" name="Freeform 621"/>
            <p:cNvSpPr>
              <a:spLocks/>
            </p:cNvSpPr>
            <p:nvPr/>
          </p:nvSpPr>
          <p:spPr bwMode="auto">
            <a:xfrm>
              <a:off x="2850" y="1116"/>
              <a:ext cx="12" cy="6"/>
            </a:xfrm>
            <a:custGeom>
              <a:avLst/>
              <a:gdLst/>
              <a:ahLst/>
              <a:cxnLst>
                <a:cxn ang="0">
                  <a:pos x="12" y="0"/>
                </a:cxn>
                <a:cxn ang="0">
                  <a:pos x="6" y="6"/>
                </a:cxn>
                <a:cxn ang="0">
                  <a:pos x="0" y="0"/>
                </a:cxn>
                <a:cxn ang="0">
                  <a:pos x="6" y="0"/>
                </a:cxn>
                <a:cxn ang="0">
                  <a:pos x="12" y="0"/>
                </a:cxn>
              </a:cxnLst>
              <a:rect l="0" t="0" r="r" b="b"/>
              <a:pathLst>
                <a:path w="12" h="6">
                  <a:moveTo>
                    <a:pt x="12" y="0"/>
                  </a:moveTo>
                  <a:lnTo>
                    <a:pt x="6" y="6"/>
                  </a:lnTo>
                  <a:lnTo>
                    <a:pt x="0" y="0"/>
                  </a:lnTo>
                  <a:lnTo>
                    <a:pt x="6"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44" name="Freeform 620"/>
            <p:cNvSpPr>
              <a:spLocks/>
            </p:cNvSpPr>
            <p:nvPr/>
          </p:nvSpPr>
          <p:spPr bwMode="auto">
            <a:xfrm>
              <a:off x="2682" y="1020"/>
              <a:ext cx="6" cy="12"/>
            </a:xfrm>
            <a:custGeom>
              <a:avLst/>
              <a:gdLst/>
              <a:ahLst/>
              <a:cxnLst>
                <a:cxn ang="0">
                  <a:pos x="6" y="6"/>
                </a:cxn>
                <a:cxn ang="0">
                  <a:pos x="6" y="12"/>
                </a:cxn>
                <a:cxn ang="0">
                  <a:pos x="0" y="0"/>
                </a:cxn>
                <a:cxn ang="0">
                  <a:pos x="6" y="6"/>
                </a:cxn>
              </a:cxnLst>
              <a:rect l="0" t="0" r="r" b="b"/>
              <a:pathLst>
                <a:path w="6" h="12">
                  <a:moveTo>
                    <a:pt x="6" y="6"/>
                  </a:moveTo>
                  <a:lnTo>
                    <a:pt x="6" y="12"/>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43" name="Freeform 619"/>
            <p:cNvSpPr>
              <a:spLocks/>
            </p:cNvSpPr>
            <p:nvPr/>
          </p:nvSpPr>
          <p:spPr bwMode="auto">
            <a:xfrm>
              <a:off x="2862" y="1116"/>
              <a:ext cx="6" cy="6"/>
            </a:xfrm>
            <a:custGeom>
              <a:avLst/>
              <a:gdLst/>
              <a:ahLst/>
              <a:cxnLst>
                <a:cxn ang="0">
                  <a:pos x="6" y="0"/>
                </a:cxn>
                <a:cxn ang="0">
                  <a:pos x="6" y="6"/>
                </a:cxn>
                <a:cxn ang="0">
                  <a:pos x="0" y="6"/>
                </a:cxn>
                <a:cxn ang="0">
                  <a:pos x="0" y="0"/>
                </a:cxn>
                <a:cxn ang="0">
                  <a:pos x="6" y="0"/>
                </a:cxn>
              </a:cxnLst>
              <a:rect l="0" t="0" r="r" b="b"/>
              <a:pathLst>
                <a:path w="6" h="6">
                  <a:moveTo>
                    <a:pt x="6" y="0"/>
                  </a:move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42" name="Freeform 618"/>
            <p:cNvSpPr>
              <a:spLocks/>
            </p:cNvSpPr>
            <p:nvPr/>
          </p:nvSpPr>
          <p:spPr bwMode="auto">
            <a:xfrm>
              <a:off x="2694" y="1044"/>
              <a:ext cx="6" cy="12"/>
            </a:xfrm>
            <a:custGeom>
              <a:avLst/>
              <a:gdLst/>
              <a:ahLst/>
              <a:cxnLst>
                <a:cxn ang="0">
                  <a:pos x="6" y="6"/>
                </a:cxn>
                <a:cxn ang="0">
                  <a:pos x="6" y="12"/>
                </a:cxn>
                <a:cxn ang="0">
                  <a:pos x="0" y="6"/>
                </a:cxn>
                <a:cxn ang="0">
                  <a:pos x="0" y="0"/>
                </a:cxn>
                <a:cxn ang="0">
                  <a:pos x="6" y="0"/>
                </a:cxn>
                <a:cxn ang="0">
                  <a:pos x="6" y="6"/>
                </a:cxn>
              </a:cxnLst>
              <a:rect l="0" t="0" r="r" b="b"/>
              <a:pathLst>
                <a:path w="6" h="12">
                  <a:moveTo>
                    <a:pt x="6" y="6"/>
                  </a:moveTo>
                  <a:lnTo>
                    <a:pt x="6" y="12"/>
                  </a:lnTo>
                  <a:lnTo>
                    <a:pt x="0" y="6"/>
                  </a:lnTo>
                  <a:lnTo>
                    <a:pt x="0" y="0"/>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41" name="Freeform 617"/>
            <p:cNvSpPr>
              <a:spLocks/>
            </p:cNvSpPr>
            <p:nvPr/>
          </p:nvSpPr>
          <p:spPr bwMode="auto">
            <a:xfrm>
              <a:off x="2784" y="1062"/>
              <a:ext cx="6" cy="6"/>
            </a:xfrm>
            <a:custGeom>
              <a:avLst/>
              <a:gdLst/>
              <a:ahLst/>
              <a:cxnLst>
                <a:cxn ang="0">
                  <a:pos x="0" y="0"/>
                </a:cxn>
                <a:cxn ang="0">
                  <a:pos x="6" y="0"/>
                </a:cxn>
                <a:cxn ang="0">
                  <a:pos x="0" y="6"/>
                </a:cxn>
                <a:cxn ang="0">
                  <a:pos x="0" y="0"/>
                </a:cxn>
              </a:cxnLst>
              <a:rect l="0" t="0" r="r" b="b"/>
              <a:pathLst>
                <a:path w="6" h="6">
                  <a:moveTo>
                    <a:pt x="0" y="0"/>
                  </a:moveTo>
                  <a:lnTo>
                    <a:pt x="6" y="0"/>
                  </a:ln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40" name="Freeform 616"/>
            <p:cNvSpPr>
              <a:spLocks/>
            </p:cNvSpPr>
            <p:nvPr/>
          </p:nvSpPr>
          <p:spPr bwMode="auto">
            <a:xfrm>
              <a:off x="2958" y="1110"/>
              <a:ext cx="12" cy="6"/>
            </a:xfrm>
            <a:custGeom>
              <a:avLst/>
              <a:gdLst/>
              <a:ahLst/>
              <a:cxnLst>
                <a:cxn ang="0">
                  <a:pos x="6" y="0"/>
                </a:cxn>
                <a:cxn ang="0">
                  <a:pos x="12" y="0"/>
                </a:cxn>
                <a:cxn ang="0">
                  <a:pos x="6" y="6"/>
                </a:cxn>
                <a:cxn ang="0">
                  <a:pos x="0" y="6"/>
                </a:cxn>
                <a:cxn ang="0">
                  <a:pos x="0" y="0"/>
                </a:cxn>
                <a:cxn ang="0">
                  <a:pos x="6" y="0"/>
                </a:cxn>
              </a:cxnLst>
              <a:rect l="0" t="0" r="r" b="b"/>
              <a:pathLst>
                <a:path w="12" h="6">
                  <a:moveTo>
                    <a:pt x="6" y="0"/>
                  </a:moveTo>
                  <a:lnTo>
                    <a:pt x="12" y="0"/>
                  </a:ln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39" name="Freeform 615"/>
            <p:cNvSpPr>
              <a:spLocks/>
            </p:cNvSpPr>
            <p:nvPr/>
          </p:nvSpPr>
          <p:spPr bwMode="auto">
            <a:xfrm>
              <a:off x="2928" y="1080"/>
              <a:ext cx="6" cy="12"/>
            </a:xfrm>
            <a:custGeom>
              <a:avLst/>
              <a:gdLst/>
              <a:ahLst/>
              <a:cxnLst>
                <a:cxn ang="0">
                  <a:pos x="6" y="0"/>
                </a:cxn>
                <a:cxn ang="0">
                  <a:pos x="6" y="6"/>
                </a:cxn>
                <a:cxn ang="0">
                  <a:pos x="6" y="0"/>
                </a:cxn>
                <a:cxn ang="0">
                  <a:pos x="6" y="6"/>
                </a:cxn>
                <a:cxn ang="0">
                  <a:pos x="0" y="12"/>
                </a:cxn>
                <a:cxn ang="0">
                  <a:pos x="0" y="6"/>
                </a:cxn>
                <a:cxn ang="0">
                  <a:pos x="0" y="0"/>
                </a:cxn>
                <a:cxn ang="0">
                  <a:pos x="6" y="0"/>
                </a:cxn>
              </a:cxnLst>
              <a:rect l="0" t="0" r="r" b="b"/>
              <a:pathLst>
                <a:path w="6" h="12">
                  <a:moveTo>
                    <a:pt x="6" y="0"/>
                  </a:moveTo>
                  <a:lnTo>
                    <a:pt x="6" y="6"/>
                  </a:lnTo>
                  <a:lnTo>
                    <a:pt x="6" y="0"/>
                  </a:lnTo>
                  <a:lnTo>
                    <a:pt x="6" y="6"/>
                  </a:lnTo>
                  <a:lnTo>
                    <a:pt x="0" y="12"/>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38" name="Freeform 614"/>
            <p:cNvSpPr>
              <a:spLocks/>
            </p:cNvSpPr>
            <p:nvPr/>
          </p:nvSpPr>
          <p:spPr bwMode="auto">
            <a:xfrm>
              <a:off x="3012" y="1104"/>
              <a:ext cx="6" cy="12"/>
            </a:xfrm>
            <a:custGeom>
              <a:avLst/>
              <a:gdLst/>
              <a:ahLst/>
              <a:cxnLst>
                <a:cxn ang="0">
                  <a:pos x="6" y="0"/>
                </a:cxn>
                <a:cxn ang="0">
                  <a:pos x="6" y="6"/>
                </a:cxn>
                <a:cxn ang="0">
                  <a:pos x="0" y="12"/>
                </a:cxn>
                <a:cxn ang="0">
                  <a:pos x="0" y="6"/>
                </a:cxn>
                <a:cxn ang="0">
                  <a:pos x="6" y="0"/>
                </a:cxn>
              </a:cxnLst>
              <a:rect l="0" t="0" r="r" b="b"/>
              <a:pathLst>
                <a:path w="6" h="12">
                  <a:moveTo>
                    <a:pt x="6" y="0"/>
                  </a:moveTo>
                  <a:lnTo>
                    <a:pt x="6" y="6"/>
                  </a:lnTo>
                  <a:lnTo>
                    <a:pt x="0" y="12"/>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37" name="Freeform 613"/>
            <p:cNvSpPr>
              <a:spLocks/>
            </p:cNvSpPr>
            <p:nvPr/>
          </p:nvSpPr>
          <p:spPr bwMode="auto">
            <a:xfrm>
              <a:off x="2922" y="1080"/>
              <a:ext cx="6" cy="12"/>
            </a:xfrm>
            <a:custGeom>
              <a:avLst/>
              <a:gdLst/>
              <a:ahLst/>
              <a:cxnLst>
                <a:cxn ang="0">
                  <a:pos x="6" y="0"/>
                </a:cxn>
                <a:cxn ang="0">
                  <a:pos x="6" y="6"/>
                </a:cxn>
                <a:cxn ang="0">
                  <a:pos x="6" y="12"/>
                </a:cxn>
                <a:cxn ang="0">
                  <a:pos x="6" y="6"/>
                </a:cxn>
                <a:cxn ang="0">
                  <a:pos x="0" y="6"/>
                </a:cxn>
                <a:cxn ang="0">
                  <a:pos x="6" y="6"/>
                </a:cxn>
                <a:cxn ang="0">
                  <a:pos x="6" y="0"/>
                </a:cxn>
              </a:cxnLst>
              <a:rect l="0" t="0" r="r" b="b"/>
              <a:pathLst>
                <a:path w="6" h="12">
                  <a:moveTo>
                    <a:pt x="6" y="0"/>
                  </a:moveTo>
                  <a:lnTo>
                    <a:pt x="6" y="6"/>
                  </a:lnTo>
                  <a:lnTo>
                    <a:pt x="6" y="12"/>
                  </a:lnTo>
                  <a:lnTo>
                    <a:pt x="6" y="6"/>
                  </a:lnTo>
                  <a:lnTo>
                    <a:pt x="0" y="6"/>
                  </a:lnTo>
                  <a:lnTo>
                    <a:pt x="6"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36" name="Freeform 612"/>
            <p:cNvSpPr>
              <a:spLocks/>
            </p:cNvSpPr>
            <p:nvPr/>
          </p:nvSpPr>
          <p:spPr bwMode="auto">
            <a:xfrm>
              <a:off x="3000" y="1038"/>
              <a:ext cx="12" cy="1"/>
            </a:xfrm>
            <a:custGeom>
              <a:avLst/>
              <a:gdLst/>
              <a:ahLst/>
              <a:cxnLst>
                <a:cxn ang="0">
                  <a:pos x="12" y="0"/>
                </a:cxn>
                <a:cxn ang="0">
                  <a:pos x="6" y="0"/>
                </a:cxn>
                <a:cxn ang="0">
                  <a:pos x="0" y="0"/>
                </a:cxn>
                <a:cxn ang="0">
                  <a:pos x="6" y="0"/>
                </a:cxn>
                <a:cxn ang="0">
                  <a:pos x="12" y="0"/>
                </a:cxn>
              </a:cxnLst>
              <a:rect l="0" t="0" r="r" b="b"/>
              <a:pathLst>
                <a:path w="12" h="1">
                  <a:moveTo>
                    <a:pt x="12" y="0"/>
                  </a:moveTo>
                  <a:lnTo>
                    <a:pt x="6" y="0"/>
                  </a:lnTo>
                  <a:lnTo>
                    <a:pt x="0" y="0"/>
                  </a:lnTo>
                  <a:lnTo>
                    <a:pt x="6"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35" name="Freeform 611"/>
            <p:cNvSpPr>
              <a:spLocks/>
            </p:cNvSpPr>
            <p:nvPr/>
          </p:nvSpPr>
          <p:spPr bwMode="auto">
            <a:xfrm>
              <a:off x="2946" y="1050"/>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34" name="Freeform 610"/>
            <p:cNvSpPr>
              <a:spLocks/>
            </p:cNvSpPr>
            <p:nvPr/>
          </p:nvSpPr>
          <p:spPr bwMode="auto">
            <a:xfrm>
              <a:off x="2928" y="1050"/>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33" name="Freeform 609"/>
            <p:cNvSpPr>
              <a:spLocks/>
            </p:cNvSpPr>
            <p:nvPr/>
          </p:nvSpPr>
          <p:spPr bwMode="auto">
            <a:xfrm>
              <a:off x="3054" y="1044"/>
              <a:ext cx="6" cy="6"/>
            </a:xfrm>
            <a:custGeom>
              <a:avLst/>
              <a:gdLst/>
              <a:ahLst/>
              <a:cxnLst>
                <a:cxn ang="0">
                  <a:pos x="6" y="6"/>
                </a:cxn>
                <a:cxn ang="0">
                  <a:pos x="0" y="0"/>
                </a:cxn>
                <a:cxn ang="0">
                  <a:pos x="6" y="0"/>
                </a:cxn>
                <a:cxn ang="0">
                  <a:pos x="6" y="6"/>
                </a:cxn>
              </a:cxnLst>
              <a:rect l="0" t="0" r="r" b="b"/>
              <a:pathLst>
                <a:path w="6" h="6">
                  <a:moveTo>
                    <a:pt x="6" y="6"/>
                  </a:moveTo>
                  <a:lnTo>
                    <a:pt x="0" y="0"/>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32" name="Freeform 608"/>
            <p:cNvSpPr>
              <a:spLocks/>
            </p:cNvSpPr>
            <p:nvPr/>
          </p:nvSpPr>
          <p:spPr bwMode="auto">
            <a:xfrm>
              <a:off x="2982" y="1008"/>
              <a:ext cx="6" cy="6"/>
            </a:xfrm>
            <a:custGeom>
              <a:avLst/>
              <a:gdLst/>
              <a:ahLst/>
              <a:cxnLst>
                <a:cxn ang="0">
                  <a:pos x="6" y="6"/>
                </a:cxn>
                <a:cxn ang="0">
                  <a:pos x="0" y="6"/>
                </a:cxn>
                <a:cxn ang="0">
                  <a:pos x="6" y="0"/>
                </a:cxn>
                <a:cxn ang="0">
                  <a:pos x="6" y="6"/>
                </a:cxn>
              </a:cxnLst>
              <a:rect l="0" t="0" r="r" b="b"/>
              <a:pathLst>
                <a:path w="6" h="6">
                  <a:moveTo>
                    <a:pt x="6" y="6"/>
                  </a:moveTo>
                  <a:lnTo>
                    <a:pt x="0" y="6"/>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31" name="Freeform 607"/>
            <p:cNvSpPr>
              <a:spLocks/>
            </p:cNvSpPr>
            <p:nvPr/>
          </p:nvSpPr>
          <p:spPr bwMode="auto">
            <a:xfrm>
              <a:off x="3054" y="1050"/>
              <a:ext cx="12" cy="6"/>
            </a:xfrm>
            <a:custGeom>
              <a:avLst/>
              <a:gdLst/>
              <a:ahLst/>
              <a:cxnLst>
                <a:cxn ang="0">
                  <a:pos x="12" y="6"/>
                </a:cxn>
                <a:cxn ang="0">
                  <a:pos x="6" y="6"/>
                </a:cxn>
                <a:cxn ang="0">
                  <a:pos x="0" y="0"/>
                </a:cxn>
                <a:cxn ang="0">
                  <a:pos x="12" y="6"/>
                </a:cxn>
              </a:cxnLst>
              <a:rect l="0" t="0" r="r" b="b"/>
              <a:pathLst>
                <a:path w="12" h="6">
                  <a:moveTo>
                    <a:pt x="12" y="6"/>
                  </a:moveTo>
                  <a:lnTo>
                    <a:pt x="6" y="6"/>
                  </a:lnTo>
                  <a:lnTo>
                    <a:pt x="0"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30" name="Freeform 606"/>
            <p:cNvSpPr>
              <a:spLocks/>
            </p:cNvSpPr>
            <p:nvPr/>
          </p:nvSpPr>
          <p:spPr bwMode="auto">
            <a:xfrm>
              <a:off x="3042" y="1098"/>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29" name="Freeform 605"/>
            <p:cNvSpPr>
              <a:spLocks/>
            </p:cNvSpPr>
            <p:nvPr/>
          </p:nvSpPr>
          <p:spPr bwMode="auto">
            <a:xfrm>
              <a:off x="3000" y="1050"/>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28" name="Freeform 604"/>
            <p:cNvSpPr>
              <a:spLocks/>
            </p:cNvSpPr>
            <p:nvPr/>
          </p:nvSpPr>
          <p:spPr bwMode="auto">
            <a:xfrm>
              <a:off x="2976" y="1038"/>
              <a:ext cx="6" cy="6"/>
            </a:xfrm>
            <a:custGeom>
              <a:avLst/>
              <a:gdLst/>
              <a:ahLst/>
              <a:cxnLst>
                <a:cxn ang="0">
                  <a:pos x="0" y="6"/>
                </a:cxn>
                <a:cxn ang="0">
                  <a:pos x="6" y="6"/>
                </a:cxn>
                <a:cxn ang="0">
                  <a:pos x="0" y="6"/>
                </a:cxn>
                <a:cxn ang="0">
                  <a:pos x="0" y="0"/>
                </a:cxn>
                <a:cxn ang="0">
                  <a:pos x="0" y="6"/>
                </a:cxn>
              </a:cxnLst>
              <a:rect l="0" t="0" r="r" b="b"/>
              <a:pathLst>
                <a:path w="6" h="6">
                  <a:moveTo>
                    <a:pt x="0" y="6"/>
                  </a:moveTo>
                  <a:lnTo>
                    <a:pt x="6" y="6"/>
                  </a:lnTo>
                  <a:lnTo>
                    <a:pt x="0" y="6"/>
                  </a:ln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27" name="Freeform 603"/>
            <p:cNvSpPr>
              <a:spLocks/>
            </p:cNvSpPr>
            <p:nvPr/>
          </p:nvSpPr>
          <p:spPr bwMode="auto">
            <a:xfrm>
              <a:off x="2862" y="1068"/>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26" name="Freeform 602"/>
            <p:cNvSpPr>
              <a:spLocks/>
            </p:cNvSpPr>
            <p:nvPr/>
          </p:nvSpPr>
          <p:spPr bwMode="auto">
            <a:xfrm>
              <a:off x="2976" y="1050"/>
              <a:ext cx="6" cy="6"/>
            </a:xfrm>
            <a:custGeom>
              <a:avLst/>
              <a:gdLst/>
              <a:ahLst/>
              <a:cxnLst>
                <a:cxn ang="0">
                  <a:pos x="0" y="0"/>
                </a:cxn>
                <a:cxn ang="0">
                  <a:pos x="6" y="0"/>
                </a:cxn>
                <a:cxn ang="0">
                  <a:pos x="0" y="6"/>
                </a:cxn>
                <a:cxn ang="0">
                  <a:pos x="0" y="0"/>
                </a:cxn>
              </a:cxnLst>
              <a:rect l="0" t="0" r="r" b="b"/>
              <a:pathLst>
                <a:path w="6" h="6">
                  <a:moveTo>
                    <a:pt x="0" y="0"/>
                  </a:moveTo>
                  <a:lnTo>
                    <a:pt x="6" y="0"/>
                  </a:ln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25" name="Freeform 601"/>
            <p:cNvSpPr>
              <a:spLocks/>
            </p:cNvSpPr>
            <p:nvPr/>
          </p:nvSpPr>
          <p:spPr bwMode="auto">
            <a:xfrm>
              <a:off x="3042" y="1092"/>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24" name="Freeform 600"/>
            <p:cNvSpPr>
              <a:spLocks/>
            </p:cNvSpPr>
            <p:nvPr/>
          </p:nvSpPr>
          <p:spPr bwMode="auto">
            <a:xfrm>
              <a:off x="2928" y="1140"/>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23" name="Freeform 599"/>
            <p:cNvSpPr>
              <a:spLocks/>
            </p:cNvSpPr>
            <p:nvPr/>
          </p:nvSpPr>
          <p:spPr bwMode="auto">
            <a:xfrm>
              <a:off x="3006" y="1044"/>
              <a:ext cx="6" cy="6"/>
            </a:xfrm>
            <a:custGeom>
              <a:avLst/>
              <a:gdLst/>
              <a:ahLst/>
              <a:cxnLst>
                <a:cxn ang="0">
                  <a:pos x="6" y="0"/>
                </a:cxn>
                <a:cxn ang="0">
                  <a:pos x="6" y="6"/>
                </a:cxn>
                <a:cxn ang="0">
                  <a:pos x="0" y="6"/>
                </a:cxn>
                <a:cxn ang="0">
                  <a:pos x="0" y="0"/>
                </a:cxn>
                <a:cxn ang="0">
                  <a:pos x="6" y="0"/>
                </a:cxn>
              </a:cxnLst>
              <a:rect l="0" t="0" r="r" b="b"/>
              <a:pathLst>
                <a:path w="6" h="6">
                  <a:moveTo>
                    <a:pt x="6" y="0"/>
                  </a:move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22" name="Freeform 598"/>
            <p:cNvSpPr>
              <a:spLocks/>
            </p:cNvSpPr>
            <p:nvPr/>
          </p:nvSpPr>
          <p:spPr bwMode="auto">
            <a:xfrm>
              <a:off x="2934" y="1116"/>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21" name="Freeform 597"/>
            <p:cNvSpPr>
              <a:spLocks/>
            </p:cNvSpPr>
            <p:nvPr/>
          </p:nvSpPr>
          <p:spPr bwMode="auto">
            <a:xfrm>
              <a:off x="2946" y="1116"/>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20" name="Freeform 596"/>
            <p:cNvSpPr>
              <a:spLocks/>
            </p:cNvSpPr>
            <p:nvPr/>
          </p:nvSpPr>
          <p:spPr bwMode="auto">
            <a:xfrm>
              <a:off x="2664" y="1008"/>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19" name="Freeform 595"/>
            <p:cNvSpPr>
              <a:spLocks/>
            </p:cNvSpPr>
            <p:nvPr/>
          </p:nvSpPr>
          <p:spPr bwMode="auto">
            <a:xfrm>
              <a:off x="2730" y="1026"/>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18" name="Freeform 594"/>
            <p:cNvSpPr>
              <a:spLocks/>
            </p:cNvSpPr>
            <p:nvPr/>
          </p:nvSpPr>
          <p:spPr bwMode="auto">
            <a:xfrm>
              <a:off x="3042" y="1092"/>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17" name="Freeform 593"/>
            <p:cNvSpPr>
              <a:spLocks/>
            </p:cNvSpPr>
            <p:nvPr/>
          </p:nvSpPr>
          <p:spPr bwMode="auto">
            <a:xfrm>
              <a:off x="2784" y="996"/>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16" name="Freeform 592"/>
            <p:cNvSpPr>
              <a:spLocks/>
            </p:cNvSpPr>
            <p:nvPr/>
          </p:nvSpPr>
          <p:spPr bwMode="auto">
            <a:xfrm>
              <a:off x="2724" y="1014"/>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15" name="Freeform 591"/>
            <p:cNvSpPr>
              <a:spLocks/>
            </p:cNvSpPr>
            <p:nvPr/>
          </p:nvSpPr>
          <p:spPr bwMode="auto">
            <a:xfrm>
              <a:off x="2958" y="1056"/>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14" name="Freeform 590"/>
            <p:cNvSpPr>
              <a:spLocks/>
            </p:cNvSpPr>
            <p:nvPr/>
          </p:nvSpPr>
          <p:spPr bwMode="auto">
            <a:xfrm>
              <a:off x="2748" y="102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13" name="Freeform 589"/>
            <p:cNvSpPr>
              <a:spLocks/>
            </p:cNvSpPr>
            <p:nvPr/>
          </p:nvSpPr>
          <p:spPr bwMode="auto">
            <a:xfrm>
              <a:off x="2748" y="103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12" name="Freeform 588"/>
            <p:cNvSpPr>
              <a:spLocks/>
            </p:cNvSpPr>
            <p:nvPr/>
          </p:nvSpPr>
          <p:spPr bwMode="auto">
            <a:xfrm>
              <a:off x="2970" y="990"/>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11" name="Freeform 587"/>
            <p:cNvSpPr>
              <a:spLocks/>
            </p:cNvSpPr>
            <p:nvPr/>
          </p:nvSpPr>
          <p:spPr bwMode="auto">
            <a:xfrm>
              <a:off x="2922" y="1086"/>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10" name="Freeform 586"/>
            <p:cNvSpPr>
              <a:spLocks/>
            </p:cNvSpPr>
            <p:nvPr/>
          </p:nvSpPr>
          <p:spPr bwMode="auto">
            <a:xfrm>
              <a:off x="2748" y="1038"/>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09" name="Freeform 585"/>
            <p:cNvSpPr>
              <a:spLocks/>
            </p:cNvSpPr>
            <p:nvPr/>
          </p:nvSpPr>
          <p:spPr bwMode="auto">
            <a:xfrm>
              <a:off x="2712" y="1062"/>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08" name="Freeform 584"/>
            <p:cNvSpPr>
              <a:spLocks/>
            </p:cNvSpPr>
            <p:nvPr/>
          </p:nvSpPr>
          <p:spPr bwMode="auto">
            <a:xfrm>
              <a:off x="2706" y="106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07" name="Freeform 583"/>
            <p:cNvSpPr>
              <a:spLocks/>
            </p:cNvSpPr>
            <p:nvPr/>
          </p:nvSpPr>
          <p:spPr bwMode="auto">
            <a:xfrm>
              <a:off x="2940" y="1116"/>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06" name="Freeform 582"/>
            <p:cNvSpPr>
              <a:spLocks/>
            </p:cNvSpPr>
            <p:nvPr/>
          </p:nvSpPr>
          <p:spPr bwMode="auto">
            <a:xfrm>
              <a:off x="2994" y="1110"/>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05" name="Freeform 581"/>
            <p:cNvSpPr>
              <a:spLocks/>
            </p:cNvSpPr>
            <p:nvPr/>
          </p:nvSpPr>
          <p:spPr bwMode="auto">
            <a:xfrm>
              <a:off x="2934" y="1074"/>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04" name="Freeform 580"/>
            <p:cNvSpPr>
              <a:spLocks/>
            </p:cNvSpPr>
            <p:nvPr/>
          </p:nvSpPr>
          <p:spPr bwMode="auto">
            <a:xfrm>
              <a:off x="2730" y="1020"/>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03" name="Freeform 579"/>
            <p:cNvSpPr>
              <a:spLocks/>
            </p:cNvSpPr>
            <p:nvPr/>
          </p:nvSpPr>
          <p:spPr bwMode="auto">
            <a:xfrm>
              <a:off x="2970" y="1038"/>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02" name="Freeform 578"/>
            <p:cNvSpPr>
              <a:spLocks/>
            </p:cNvSpPr>
            <p:nvPr/>
          </p:nvSpPr>
          <p:spPr bwMode="auto">
            <a:xfrm>
              <a:off x="3048" y="1044"/>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01" name="Freeform 577"/>
            <p:cNvSpPr>
              <a:spLocks/>
            </p:cNvSpPr>
            <p:nvPr/>
          </p:nvSpPr>
          <p:spPr bwMode="auto">
            <a:xfrm>
              <a:off x="2970" y="104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00" name="Freeform 576"/>
            <p:cNvSpPr>
              <a:spLocks/>
            </p:cNvSpPr>
            <p:nvPr/>
          </p:nvSpPr>
          <p:spPr bwMode="auto">
            <a:xfrm>
              <a:off x="2982" y="1068"/>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99" name="Freeform 575"/>
            <p:cNvSpPr>
              <a:spLocks/>
            </p:cNvSpPr>
            <p:nvPr/>
          </p:nvSpPr>
          <p:spPr bwMode="auto">
            <a:xfrm>
              <a:off x="2730" y="810"/>
              <a:ext cx="72" cy="144"/>
            </a:xfrm>
            <a:custGeom>
              <a:avLst/>
              <a:gdLst/>
              <a:ahLst/>
              <a:cxnLst>
                <a:cxn ang="0">
                  <a:pos x="66" y="108"/>
                </a:cxn>
                <a:cxn ang="0">
                  <a:pos x="60" y="120"/>
                </a:cxn>
                <a:cxn ang="0">
                  <a:pos x="54" y="126"/>
                </a:cxn>
                <a:cxn ang="0">
                  <a:pos x="42" y="126"/>
                </a:cxn>
                <a:cxn ang="0">
                  <a:pos x="36" y="132"/>
                </a:cxn>
                <a:cxn ang="0">
                  <a:pos x="30" y="144"/>
                </a:cxn>
                <a:cxn ang="0">
                  <a:pos x="24" y="138"/>
                </a:cxn>
                <a:cxn ang="0">
                  <a:pos x="30" y="132"/>
                </a:cxn>
                <a:cxn ang="0">
                  <a:pos x="30" y="120"/>
                </a:cxn>
                <a:cxn ang="0">
                  <a:pos x="36" y="114"/>
                </a:cxn>
                <a:cxn ang="0">
                  <a:pos x="42" y="108"/>
                </a:cxn>
                <a:cxn ang="0">
                  <a:pos x="54" y="108"/>
                </a:cxn>
                <a:cxn ang="0">
                  <a:pos x="48" y="102"/>
                </a:cxn>
                <a:cxn ang="0">
                  <a:pos x="54" y="90"/>
                </a:cxn>
                <a:cxn ang="0">
                  <a:pos x="48" y="84"/>
                </a:cxn>
                <a:cxn ang="0">
                  <a:pos x="48" y="78"/>
                </a:cxn>
                <a:cxn ang="0">
                  <a:pos x="48" y="72"/>
                </a:cxn>
                <a:cxn ang="0">
                  <a:pos x="42" y="60"/>
                </a:cxn>
                <a:cxn ang="0">
                  <a:pos x="30" y="48"/>
                </a:cxn>
                <a:cxn ang="0">
                  <a:pos x="18" y="36"/>
                </a:cxn>
                <a:cxn ang="0">
                  <a:pos x="24" y="30"/>
                </a:cxn>
                <a:cxn ang="0">
                  <a:pos x="24" y="24"/>
                </a:cxn>
                <a:cxn ang="0">
                  <a:pos x="12" y="24"/>
                </a:cxn>
                <a:cxn ang="0">
                  <a:pos x="6" y="18"/>
                </a:cxn>
                <a:cxn ang="0">
                  <a:pos x="6" y="18"/>
                </a:cxn>
                <a:cxn ang="0">
                  <a:pos x="6" y="6"/>
                </a:cxn>
                <a:cxn ang="0">
                  <a:pos x="18" y="6"/>
                </a:cxn>
                <a:cxn ang="0">
                  <a:pos x="24" y="0"/>
                </a:cxn>
                <a:cxn ang="0">
                  <a:pos x="36" y="6"/>
                </a:cxn>
                <a:cxn ang="0">
                  <a:pos x="42" y="12"/>
                </a:cxn>
                <a:cxn ang="0">
                  <a:pos x="48" y="18"/>
                </a:cxn>
                <a:cxn ang="0">
                  <a:pos x="54" y="24"/>
                </a:cxn>
                <a:cxn ang="0">
                  <a:pos x="42" y="24"/>
                </a:cxn>
                <a:cxn ang="0">
                  <a:pos x="36" y="30"/>
                </a:cxn>
                <a:cxn ang="0">
                  <a:pos x="36" y="42"/>
                </a:cxn>
                <a:cxn ang="0">
                  <a:pos x="36" y="42"/>
                </a:cxn>
                <a:cxn ang="0">
                  <a:pos x="42" y="48"/>
                </a:cxn>
                <a:cxn ang="0">
                  <a:pos x="48" y="60"/>
                </a:cxn>
                <a:cxn ang="0">
                  <a:pos x="60" y="66"/>
                </a:cxn>
                <a:cxn ang="0">
                  <a:pos x="60" y="78"/>
                </a:cxn>
                <a:cxn ang="0">
                  <a:pos x="66" y="84"/>
                </a:cxn>
                <a:cxn ang="0">
                  <a:pos x="66" y="96"/>
                </a:cxn>
                <a:cxn ang="0">
                  <a:pos x="66" y="102"/>
                </a:cxn>
              </a:cxnLst>
              <a:rect l="0" t="0" r="r" b="b"/>
              <a:pathLst>
                <a:path w="72" h="144">
                  <a:moveTo>
                    <a:pt x="66" y="102"/>
                  </a:moveTo>
                  <a:lnTo>
                    <a:pt x="66" y="108"/>
                  </a:lnTo>
                  <a:lnTo>
                    <a:pt x="66" y="114"/>
                  </a:lnTo>
                  <a:lnTo>
                    <a:pt x="60" y="120"/>
                  </a:lnTo>
                  <a:lnTo>
                    <a:pt x="54" y="120"/>
                  </a:lnTo>
                  <a:lnTo>
                    <a:pt x="54" y="126"/>
                  </a:lnTo>
                  <a:lnTo>
                    <a:pt x="48" y="126"/>
                  </a:lnTo>
                  <a:lnTo>
                    <a:pt x="42" y="126"/>
                  </a:lnTo>
                  <a:lnTo>
                    <a:pt x="42" y="132"/>
                  </a:lnTo>
                  <a:lnTo>
                    <a:pt x="36" y="132"/>
                  </a:lnTo>
                  <a:lnTo>
                    <a:pt x="30" y="138"/>
                  </a:lnTo>
                  <a:lnTo>
                    <a:pt x="30" y="144"/>
                  </a:lnTo>
                  <a:lnTo>
                    <a:pt x="24" y="144"/>
                  </a:lnTo>
                  <a:lnTo>
                    <a:pt x="24" y="138"/>
                  </a:lnTo>
                  <a:lnTo>
                    <a:pt x="24" y="132"/>
                  </a:lnTo>
                  <a:lnTo>
                    <a:pt x="30" y="132"/>
                  </a:lnTo>
                  <a:lnTo>
                    <a:pt x="24" y="126"/>
                  </a:lnTo>
                  <a:lnTo>
                    <a:pt x="30" y="120"/>
                  </a:lnTo>
                  <a:lnTo>
                    <a:pt x="36" y="120"/>
                  </a:lnTo>
                  <a:lnTo>
                    <a:pt x="36" y="114"/>
                  </a:lnTo>
                  <a:lnTo>
                    <a:pt x="42" y="114"/>
                  </a:lnTo>
                  <a:lnTo>
                    <a:pt x="42" y="108"/>
                  </a:lnTo>
                  <a:lnTo>
                    <a:pt x="48" y="108"/>
                  </a:lnTo>
                  <a:lnTo>
                    <a:pt x="54" y="108"/>
                  </a:lnTo>
                  <a:lnTo>
                    <a:pt x="54" y="102"/>
                  </a:lnTo>
                  <a:lnTo>
                    <a:pt x="48" y="102"/>
                  </a:lnTo>
                  <a:lnTo>
                    <a:pt x="54" y="96"/>
                  </a:lnTo>
                  <a:lnTo>
                    <a:pt x="54" y="90"/>
                  </a:lnTo>
                  <a:lnTo>
                    <a:pt x="48" y="90"/>
                  </a:lnTo>
                  <a:lnTo>
                    <a:pt x="48" y="84"/>
                  </a:lnTo>
                  <a:lnTo>
                    <a:pt x="54" y="84"/>
                  </a:lnTo>
                  <a:lnTo>
                    <a:pt x="48" y="78"/>
                  </a:lnTo>
                  <a:lnTo>
                    <a:pt x="54" y="78"/>
                  </a:lnTo>
                  <a:lnTo>
                    <a:pt x="48" y="72"/>
                  </a:lnTo>
                  <a:lnTo>
                    <a:pt x="42" y="66"/>
                  </a:lnTo>
                  <a:lnTo>
                    <a:pt x="42" y="60"/>
                  </a:lnTo>
                  <a:lnTo>
                    <a:pt x="36" y="54"/>
                  </a:lnTo>
                  <a:lnTo>
                    <a:pt x="30" y="48"/>
                  </a:lnTo>
                  <a:lnTo>
                    <a:pt x="30" y="42"/>
                  </a:lnTo>
                  <a:lnTo>
                    <a:pt x="18" y="36"/>
                  </a:lnTo>
                  <a:lnTo>
                    <a:pt x="24" y="36"/>
                  </a:lnTo>
                  <a:lnTo>
                    <a:pt x="24" y="30"/>
                  </a:lnTo>
                  <a:lnTo>
                    <a:pt x="18" y="30"/>
                  </a:lnTo>
                  <a:lnTo>
                    <a:pt x="24" y="24"/>
                  </a:lnTo>
                  <a:lnTo>
                    <a:pt x="18" y="24"/>
                  </a:lnTo>
                  <a:lnTo>
                    <a:pt x="12" y="24"/>
                  </a:lnTo>
                  <a:lnTo>
                    <a:pt x="6" y="24"/>
                  </a:lnTo>
                  <a:lnTo>
                    <a:pt x="6" y="18"/>
                  </a:lnTo>
                  <a:lnTo>
                    <a:pt x="6" y="12"/>
                  </a:lnTo>
                  <a:lnTo>
                    <a:pt x="6" y="18"/>
                  </a:lnTo>
                  <a:lnTo>
                    <a:pt x="0" y="6"/>
                  </a:lnTo>
                  <a:lnTo>
                    <a:pt x="6" y="6"/>
                  </a:lnTo>
                  <a:lnTo>
                    <a:pt x="12" y="6"/>
                  </a:lnTo>
                  <a:lnTo>
                    <a:pt x="18" y="6"/>
                  </a:lnTo>
                  <a:lnTo>
                    <a:pt x="24" y="6"/>
                  </a:lnTo>
                  <a:lnTo>
                    <a:pt x="24" y="0"/>
                  </a:lnTo>
                  <a:lnTo>
                    <a:pt x="30" y="0"/>
                  </a:lnTo>
                  <a:lnTo>
                    <a:pt x="36" y="6"/>
                  </a:lnTo>
                  <a:lnTo>
                    <a:pt x="42" y="6"/>
                  </a:lnTo>
                  <a:lnTo>
                    <a:pt x="42" y="12"/>
                  </a:lnTo>
                  <a:lnTo>
                    <a:pt x="48" y="12"/>
                  </a:lnTo>
                  <a:lnTo>
                    <a:pt x="48" y="18"/>
                  </a:lnTo>
                  <a:lnTo>
                    <a:pt x="54" y="18"/>
                  </a:lnTo>
                  <a:lnTo>
                    <a:pt x="54" y="24"/>
                  </a:lnTo>
                  <a:lnTo>
                    <a:pt x="48" y="24"/>
                  </a:lnTo>
                  <a:lnTo>
                    <a:pt x="42" y="24"/>
                  </a:lnTo>
                  <a:lnTo>
                    <a:pt x="42" y="30"/>
                  </a:lnTo>
                  <a:lnTo>
                    <a:pt x="36" y="30"/>
                  </a:lnTo>
                  <a:lnTo>
                    <a:pt x="36" y="36"/>
                  </a:lnTo>
                  <a:lnTo>
                    <a:pt x="36" y="42"/>
                  </a:lnTo>
                  <a:lnTo>
                    <a:pt x="30" y="42"/>
                  </a:lnTo>
                  <a:lnTo>
                    <a:pt x="36" y="42"/>
                  </a:lnTo>
                  <a:lnTo>
                    <a:pt x="36" y="48"/>
                  </a:lnTo>
                  <a:lnTo>
                    <a:pt x="42" y="48"/>
                  </a:lnTo>
                  <a:lnTo>
                    <a:pt x="42" y="54"/>
                  </a:lnTo>
                  <a:lnTo>
                    <a:pt x="48" y="60"/>
                  </a:lnTo>
                  <a:lnTo>
                    <a:pt x="54" y="66"/>
                  </a:lnTo>
                  <a:lnTo>
                    <a:pt x="60" y="66"/>
                  </a:lnTo>
                  <a:lnTo>
                    <a:pt x="60" y="72"/>
                  </a:lnTo>
                  <a:lnTo>
                    <a:pt x="60" y="78"/>
                  </a:lnTo>
                  <a:lnTo>
                    <a:pt x="66" y="78"/>
                  </a:lnTo>
                  <a:lnTo>
                    <a:pt x="66" y="84"/>
                  </a:lnTo>
                  <a:lnTo>
                    <a:pt x="66" y="90"/>
                  </a:lnTo>
                  <a:lnTo>
                    <a:pt x="66" y="96"/>
                  </a:lnTo>
                  <a:lnTo>
                    <a:pt x="72" y="102"/>
                  </a:lnTo>
                  <a:lnTo>
                    <a:pt x="66" y="10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98" name="Freeform 574"/>
            <p:cNvSpPr>
              <a:spLocks/>
            </p:cNvSpPr>
            <p:nvPr/>
          </p:nvSpPr>
          <p:spPr bwMode="auto">
            <a:xfrm>
              <a:off x="2514" y="738"/>
              <a:ext cx="78" cy="42"/>
            </a:xfrm>
            <a:custGeom>
              <a:avLst/>
              <a:gdLst/>
              <a:ahLst/>
              <a:cxnLst>
                <a:cxn ang="0">
                  <a:pos x="6" y="6"/>
                </a:cxn>
                <a:cxn ang="0">
                  <a:pos x="12" y="6"/>
                </a:cxn>
                <a:cxn ang="0">
                  <a:pos x="12" y="0"/>
                </a:cxn>
                <a:cxn ang="0">
                  <a:pos x="18" y="0"/>
                </a:cxn>
                <a:cxn ang="0">
                  <a:pos x="18" y="6"/>
                </a:cxn>
                <a:cxn ang="0">
                  <a:pos x="30" y="12"/>
                </a:cxn>
                <a:cxn ang="0">
                  <a:pos x="36" y="12"/>
                </a:cxn>
                <a:cxn ang="0">
                  <a:pos x="42" y="12"/>
                </a:cxn>
                <a:cxn ang="0">
                  <a:pos x="42" y="18"/>
                </a:cxn>
                <a:cxn ang="0">
                  <a:pos x="48" y="18"/>
                </a:cxn>
                <a:cxn ang="0">
                  <a:pos x="48" y="24"/>
                </a:cxn>
                <a:cxn ang="0">
                  <a:pos x="54" y="24"/>
                </a:cxn>
                <a:cxn ang="0">
                  <a:pos x="60" y="24"/>
                </a:cxn>
                <a:cxn ang="0">
                  <a:pos x="66" y="24"/>
                </a:cxn>
                <a:cxn ang="0">
                  <a:pos x="72" y="30"/>
                </a:cxn>
                <a:cxn ang="0">
                  <a:pos x="78" y="24"/>
                </a:cxn>
                <a:cxn ang="0">
                  <a:pos x="78" y="30"/>
                </a:cxn>
                <a:cxn ang="0">
                  <a:pos x="78" y="36"/>
                </a:cxn>
                <a:cxn ang="0">
                  <a:pos x="78" y="42"/>
                </a:cxn>
                <a:cxn ang="0">
                  <a:pos x="72" y="42"/>
                </a:cxn>
                <a:cxn ang="0">
                  <a:pos x="66" y="42"/>
                </a:cxn>
                <a:cxn ang="0">
                  <a:pos x="60" y="42"/>
                </a:cxn>
                <a:cxn ang="0">
                  <a:pos x="60" y="36"/>
                </a:cxn>
                <a:cxn ang="0">
                  <a:pos x="54" y="42"/>
                </a:cxn>
                <a:cxn ang="0">
                  <a:pos x="54" y="36"/>
                </a:cxn>
                <a:cxn ang="0">
                  <a:pos x="48" y="36"/>
                </a:cxn>
                <a:cxn ang="0">
                  <a:pos x="42" y="36"/>
                </a:cxn>
                <a:cxn ang="0">
                  <a:pos x="42" y="30"/>
                </a:cxn>
                <a:cxn ang="0">
                  <a:pos x="36" y="30"/>
                </a:cxn>
                <a:cxn ang="0">
                  <a:pos x="30" y="30"/>
                </a:cxn>
                <a:cxn ang="0">
                  <a:pos x="24" y="30"/>
                </a:cxn>
                <a:cxn ang="0">
                  <a:pos x="18" y="24"/>
                </a:cxn>
                <a:cxn ang="0">
                  <a:pos x="18" y="30"/>
                </a:cxn>
                <a:cxn ang="0">
                  <a:pos x="18" y="24"/>
                </a:cxn>
                <a:cxn ang="0">
                  <a:pos x="12" y="24"/>
                </a:cxn>
                <a:cxn ang="0">
                  <a:pos x="6" y="24"/>
                </a:cxn>
                <a:cxn ang="0">
                  <a:pos x="6" y="18"/>
                </a:cxn>
                <a:cxn ang="0">
                  <a:pos x="0" y="18"/>
                </a:cxn>
                <a:cxn ang="0">
                  <a:pos x="0" y="12"/>
                </a:cxn>
                <a:cxn ang="0">
                  <a:pos x="6" y="12"/>
                </a:cxn>
                <a:cxn ang="0">
                  <a:pos x="0" y="6"/>
                </a:cxn>
                <a:cxn ang="0">
                  <a:pos x="6" y="6"/>
                </a:cxn>
              </a:cxnLst>
              <a:rect l="0" t="0" r="r" b="b"/>
              <a:pathLst>
                <a:path w="78" h="42">
                  <a:moveTo>
                    <a:pt x="6" y="6"/>
                  </a:moveTo>
                  <a:lnTo>
                    <a:pt x="12" y="6"/>
                  </a:lnTo>
                  <a:lnTo>
                    <a:pt x="12" y="0"/>
                  </a:lnTo>
                  <a:lnTo>
                    <a:pt x="18" y="0"/>
                  </a:lnTo>
                  <a:lnTo>
                    <a:pt x="18" y="6"/>
                  </a:lnTo>
                  <a:lnTo>
                    <a:pt x="30" y="12"/>
                  </a:lnTo>
                  <a:lnTo>
                    <a:pt x="36" y="12"/>
                  </a:lnTo>
                  <a:lnTo>
                    <a:pt x="42" y="12"/>
                  </a:lnTo>
                  <a:lnTo>
                    <a:pt x="42" y="18"/>
                  </a:lnTo>
                  <a:lnTo>
                    <a:pt x="48" y="18"/>
                  </a:lnTo>
                  <a:lnTo>
                    <a:pt x="48" y="24"/>
                  </a:lnTo>
                  <a:lnTo>
                    <a:pt x="54" y="24"/>
                  </a:lnTo>
                  <a:lnTo>
                    <a:pt x="60" y="24"/>
                  </a:lnTo>
                  <a:lnTo>
                    <a:pt x="66" y="24"/>
                  </a:lnTo>
                  <a:lnTo>
                    <a:pt x="72" y="30"/>
                  </a:lnTo>
                  <a:lnTo>
                    <a:pt x="78" y="24"/>
                  </a:lnTo>
                  <a:lnTo>
                    <a:pt x="78" y="30"/>
                  </a:lnTo>
                  <a:lnTo>
                    <a:pt x="78" y="36"/>
                  </a:lnTo>
                  <a:lnTo>
                    <a:pt x="78" y="42"/>
                  </a:lnTo>
                  <a:lnTo>
                    <a:pt x="72" y="42"/>
                  </a:lnTo>
                  <a:lnTo>
                    <a:pt x="66" y="42"/>
                  </a:lnTo>
                  <a:lnTo>
                    <a:pt x="60" y="42"/>
                  </a:lnTo>
                  <a:lnTo>
                    <a:pt x="60" y="36"/>
                  </a:lnTo>
                  <a:lnTo>
                    <a:pt x="54" y="42"/>
                  </a:lnTo>
                  <a:lnTo>
                    <a:pt x="54" y="36"/>
                  </a:lnTo>
                  <a:lnTo>
                    <a:pt x="48" y="36"/>
                  </a:lnTo>
                  <a:lnTo>
                    <a:pt x="42" y="36"/>
                  </a:lnTo>
                  <a:lnTo>
                    <a:pt x="42" y="30"/>
                  </a:lnTo>
                  <a:lnTo>
                    <a:pt x="36" y="30"/>
                  </a:lnTo>
                  <a:lnTo>
                    <a:pt x="30" y="30"/>
                  </a:lnTo>
                  <a:lnTo>
                    <a:pt x="24" y="30"/>
                  </a:lnTo>
                  <a:lnTo>
                    <a:pt x="18" y="24"/>
                  </a:lnTo>
                  <a:lnTo>
                    <a:pt x="18" y="30"/>
                  </a:lnTo>
                  <a:lnTo>
                    <a:pt x="18" y="24"/>
                  </a:lnTo>
                  <a:lnTo>
                    <a:pt x="12" y="24"/>
                  </a:lnTo>
                  <a:lnTo>
                    <a:pt x="6" y="24"/>
                  </a:lnTo>
                  <a:lnTo>
                    <a:pt x="6" y="18"/>
                  </a:lnTo>
                  <a:lnTo>
                    <a:pt x="0" y="18"/>
                  </a:lnTo>
                  <a:lnTo>
                    <a:pt x="0" y="12"/>
                  </a:lnTo>
                  <a:lnTo>
                    <a:pt x="6" y="12"/>
                  </a:lnTo>
                  <a:lnTo>
                    <a:pt x="0" y="6"/>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97" name="Freeform 573"/>
            <p:cNvSpPr>
              <a:spLocks/>
            </p:cNvSpPr>
            <p:nvPr/>
          </p:nvSpPr>
          <p:spPr bwMode="auto">
            <a:xfrm>
              <a:off x="2046" y="690"/>
              <a:ext cx="24" cy="12"/>
            </a:xfrm>
            <a:custGeom>
              <a:avLst/>
              <a:gdLst/>
              <a:ahLst/>
              <a:cxnLst>
                <a:cxn ang="0">
                  <a:pos x="12" y="12"/>
                </a:cxn>
                <a:cxn ang="0">
                  <a:pos x="6" y="6"/>
                </a:cxn>
                <a:cxn ang="0">
                  <a:pos x="0" y="6"/>
                </a:cxn>
                <a:cxn ang="0">
                  <a:pos x="6" y="6"/>
                </a:cxn>
                <a:cxn ang="0">
                  <a:pos x="12" y="0"/>
                </a:cxn>
                <a:cxn ang="0">
                  <a:pos x="18" y="0"/>
                </a:cxn>
                <a:cxn ang="0">
                  <a:pos x="24" y="0"/>
                </a:cxn>
                <a:cxn ang="0">
                  <a:pos x="18" y="0"/>
                </a:cxn>
                <a:cxn ang="0">
                  <a:pos x="18" y="6"/>
                </a:cxn>
                <a:cxn ang="0">
                  <a:pos x="12" y="12"/>
                </a:cxn>
              </a:cxnLst>
              <a:rect l="0" t="0" r="r" b="b"/>
              <a:pathLst>
                <a:path w="24" h="12">
                  <a:moveTo>
                    <a:pt x="12" y="12"/>
                  </a:moveTo>
                  <a:lnTo>
                    <a:pt x="6" y="6"/>
                  </a:lnTo>
                  <a:lnTo>
                    <a:pt x="0" y="6"/>
                  </a:lnTo>
                  <a:lnTo>
                    <a:pt x="6" y="6"/>
                  </a:lnTo>
                  <a:lnTo>
                    <a:pt x="12" y="0"/>
                  </a:lnTo>
                  <a:lnTo>
                    <a:pt x="18" y="0"/>
                  </a:lnTo>
                  <a:lnTo>
                    <a:pt x="24" y="0"/>
                  </a:lnTo>
                  <a:lnTo>
                    <a:pt x="18" y="0"/>
                  </a:lnTo>
                  <a:lnTo>
                    <a:pt x="18" y="6"/>
                  </a:lnTo>
                  <a:lnTo>
                    <a:pt x="12"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96" name="Freeform 572"/>
            <p:cNvSpPr>
              <a:spLocks/>
            </p:cNvSpPr>
            <p:nvPr/>
          </p:nvSpPr>
          <p:spPr bwMode="auto">
            <a:xfrm>
              <a:off x="2418" y="618"/>
              <a:ext cx="96" cy="36"/>
            </a:xfrm>
            <a:custGeom>
              <a:avLst/>
              <a:gdLst/>
              <a:ahLst/>
              <a:cxnLst>
                <a:cxn ang="0">
                  <a:pos x="6" y="6"/>
                </a:cxn>
                <a:cxn ang="0">
                  <a:pos x="12" y="0"/>
                </a:cxn>
                <a:cxn ang="0">
                  <a:pos x="18" y="0"/>
                </a:cxn>
                <a:cxn ang="0">
                  <a:pos x="30" y="6"/>
                </a:cxn>
                <a:cxn ang="0">
                  <a:pos x="30" y="0"/>
                </a:cxn>
                <a:cxn ang="0">
                  <a:pos x="42" y="0"/>
                </a:cxn>
                <a:cxn ang="0">
                  <a:pos x="54" y="0"/>
                </a:cxn>
                <a:cxn ang="0">
                  <a:pos x="78" y="0"/>
                </a:cxn>
                <a:cxn ang="0">
                  <a:pos x="90" y="0"/>
                </a:cxn>
                <a:cxn ang="0">
                  <a:pos x="90" y="6"/>
                </a:cxn>
                <a:cxn ang="0">
                  <a:pos x="96" y="6"/>
                </a:cxn>
                <a:cxn ang="0">
                  <a:pos x="78" y="18"/>
                </a:cxn>
                <a:cxn ang="0">
                  <a:pos x="66" y="18"/>
                </a:cxn>
                <a:cxn ang="0">
                  <a:pos x="60" y="24"/>
                </a:cxn>
                <a:cxn ang="0">
                  <a:pos x="54" y="24"/>
                </a:cxn>
                <a:cxn ang="0">
                  <a:pos x="48" y="24"/>
                </a:cxn>
                <a:cxn ang="0">
                  <a:pos x="42" y="24"/>
                </a:cxn>
                <a:cxn ang="0">
                  <a:pos x="48" y="24"/>
                </a:cxn>
                <a:cxn ang="0">
                  <a:pos x="36" y="30"/>
                </a:cxn>
                <a:cxn ang="0">
                  <a:pos x="36" y="36"/>
                </a:cxn>
                <a:cxn ang="0">
                  <a:pos x="30" y="36"/>
                </a:cxn>
                <a:cxn ang="0">
                  <a:pos x="24" y="36"/>
                </a:cxn>
                <a:cxn ang="0">
                  <a:pos x="18" y="36"/>
                </a:cxn>
                <a:cxn ang="0">
                  <a:pos x="12" y="36"/>
                </a:cxn>
                <a:cxn ang="0">
                  <a:pos x="12" y="30"/>
                </a:cxn>
                <a:cxn ang="0">
                  <a:pos x="18" y="30"/>
                </a:cxn>
                <a:cxn ang="0">
                  <a:pos x="24" y="30"/>
                </a:cxn>
                <a:cxn ang="0">
                  <a:pos x="18" y="30"/>
                </a:cxn>
                <a:cxn ang="0">
                  <a:pos x="18" y="24"/>
                </a:cxn>
                <a:cxn ang="0">
                  <a:pos x="24" y="24"/>
                </a:cxn>
                <a:cxn ang="0">
                  <a:pos x="30" y="24"/>
                </a:cxn>
                <a:cxn ang="0">
                  <a:pos x="30" y="18"/>
                </a:cxn>
                <a:cxn ang="0">
                  <a:pos x="24" y="18"/>
                </a:cxn>
                <a:cxn ang="0">
                  <a:pos x="18" y="18"/>
                </a:cxn>
                <a:cxn ang="0">
                  <a:pos x="12" y="12"/>
                </a:cxn>
                <a:cxn ang="0">
                  <a:pos x="12" y="18"/>
                </a:cxn>
                <a:cxn ang="0">
                  <a:pos x="6" y="18"/>
                </a:cxn>
                <a:cxn ang="0">
                  <a:pos x="6" y="12"/>
                </a:cxn>
                <a:cxn ang="0">
                  <a:pos x="0" y="18"/>
                </a:cxn>
                <a:cxn ang="0">
                  <a:pos x="0" y="12"/>
                </a:cxn>
                <a:cxn ang="0">
                  <a:pos x="6" y="12"/>
                </a:cxn>
                <a:cxn ang="0">
                  <a:pos x="6" y="6"/>
                </a:cxn>
                <a:cxn ang="0">
                  <a:pos x="6" y="12"/>
                </a:cxn>
                <a:cxn ang="0">
                  <a:pos x="12" y="6"/>
                </a:cxn>
                <a:cxn ang="0">
                  <a:pos x="6" y="6"/>
                </a:cxn>
              </a:cxnLst>
              <a:rect l="0" t="0" r="r" b="b"/>
              <a:pathLst>
                <a:path w="96" h="36">
                  <a:moveTo>
                    <a:pt x="6" y="6"/>
                  </a:moveTo>
                  <a:lnTo>
                    <a:pt x="12" y="0"/>
                  </a:lnTo>
                  <a:lnTo>
                    <a:pt x="18" y="0"/>
                  </a:lnTo>
                  <a:lnTo>
                    <a:pt x="30" y="6"/>
                  </a:lnTo>
                  <a:lnTo>
                    <a:pt x="30" y="0"/>
                  </a:lnTo>
                  <a:lnTo>
                    <a:pt x="42" y="0"/>
                  </a:lnTo>
                  <a:lnTo>
                    <a:pt x="54" y="0"/>
                  </a:lnTo>
                  <a:lnTo>
                    <a:pt x="78" y="0"/>
                  </a:lnTo>
                  <a:lnTo>
                    <a:pt x="90" y="0"/>
                  </a:lnTo>
                  <a:lnTo>
                    <a:pt x="90" y="6"/>
                  </a:lnTo>
                  <a:lnTo>
                    <a:pt x="96" y="6"/>
                  </a:lnTo>
                  <a:lnTo>
                    <a:pt x="78" y="18"/>
                  </a:lnTo>
                  <a:lnTo>
                    <a:pt x="66" y="18"/>
                  </a:lnTo>
                  <a:lnTo>
                    <a:pt x="60" y="24"/>
                  </a:lnTo>
                  <a:lnTo>
                    <a:pt x="54" y="24"/>
                  </a:lnTo>
                  <a:lnTo>
                    <a:pt x="48" y="24"/>
                  </a:lnTo>
                  <a:lnTo>
                    <a:pt x="42" y="24"/>
                  </a:lnTo>
                  <a:lnTo>
                    <a:pt x="48" y="24"/>
                  </a:lnTo>
                  <a:lnTo>
                    <a:pt x="36" y="30"/>
                  </a:lnTo>
                  <a:lnTo>
                    <a:pt x="36" y="36"/>
                  </a:lnTo>
                  <a:lnTo>
                    <a:pt x="30" y="36"/>
                  </a:lnTo>
                  <a:lnTo>
                    <a:pt x="24" y="36"/>
                  </a:lnTo>
                  <a:lnTo>
                    <a:pt x="18" y="36"/>
                  </a:lnTo>
                  <a:lnTo>
                    <a:pt x="12" y="36"/>
                  </a:lnTo>
                  <a:lnTo>
                    <a:pt x="12" y="30"/>
                  </a:lnTo>
                  <a:lnTo>
                    <a:pt x="18" y="30"/>
                  </a:lnTo>
                  <a:lnTo>
                    <a:pt x="24" y="30"/>
                  </a:lnTo>
                  <a:lnTo>
                    <a:pt x="18" y="30"/>
                  </a:lnTo>
                  <a:lnTo>
                    <a:pt x="18" y="24"/>
                  </a:lnTo>
                  <a:lnTo>
                    <a:pt x="24" y="24"/>
                  </a:lnTo>
                  <a:lnTo>
                    <a:pt x="30" y="24"/>
                  </a:lnTo>
                  <a:lnTo>
                    <a:pt x="30" y="18"/>
                  </a:lnTo>
                  <a:lnTo>
                    <a:pt x="24" y="18"/>
                  </a:lnTo>
                  <a:lnTo>
                    <a:pt x="18" y="18"/>
                  </a:lnTo>
                  <a:lnTo>
                    <a:pt x="12" y="12"/>
                  </a:lnTo>
                  <a:lnTo>
                    <a:pt x="12" y="18"/>
                  </a:lnTo>
                  <a:lnTo>
                    <a:pt x="6" y="18"/>
                  </a:lnTo>
                  <a:lnTo>
                    <a:pt x="6" y="12"/>
                  </a:lnTo>
                  <a:lnTo>
                    <a:pt x="0" y="18"/>
                  </a:lnTo>
                  <a:lnTo>
                    <a:pt x="0" y="12"/>
                  </a:lnTo>
                  <a:lnTo>
                    <a:pt x="6" y="12"/>
                  </a:lnTo>
                  <a:lnTo>
                    <a:pt x="6" y="6"/>
                  </a:lnTo>
                  <a:lnTo>
                    <a:pt x="6" y="12"/>
                  </a:lnTo>
                  <a:lnTo>
                    <a:pt x="12" y="6"/>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95" name="Freeform 571"/>
            <p:cNvSpPr>
              <a:spLocks/>
            </p:cNvSpPr>
            <p:nvPr/>
          </p:nvSpPr>
          <p:spPr bwMode="auto">
            <a:xfrm>
              <a:off x="1986" y="624"/>
              <a:ext cx="186" cy="66"/>
            </a:xfrm>
            <a:custGeom>
              <a:avLst/>
              <a:gdLst/>
              <a:ahLst/>
              <a:cxnLst>
                <a:cxn ang="0">
                  <a:pos x="180" y="54"/>
                </a:cxn>
                <a:cxn ang="0">
                  <a:pos x="168" y="48"/>
                </a:cxn>
                <a:cxn ang="0">
                  <a:pos x="162" y="48"/>
                </a:cxn>
                <a:cxn ang="0">
                  <a:pos x="120" y="54"/>
                </a:cxn>
                <a:cxn ang="0">
                  <a:pos x="102" y="60"/>
                </a:cxn>
                <a:cxn ang="0">
                  <a:pos x="102" y="60"/>
                </a:cxn>
                <a:cxn ang="0">
                  <a:pos x="96" y="60"/>
                </a:cxn>
                <a:cxn ang="0">
                  <a:pos x="90" y="54"/>
                </a:cxn>
                <a:cxn ang="0">
                  <a:pos x="78" y="60"/>
                </a:cxn>
                <a:cxn ang="0">
                  <a:pos x="60" y="54"/>
                </a:cxn>
                <a:cxn ang="0">
                  <a:pos x="42" y="60"/>
                </a:cxn>
                <a:cxn ang="0">
                  <a:pos x="30" y="60"/>
                </a:cxn>
                <a:cxn ang="0">
                  <a:pos x="24" y="54"/>
                </a:cxn>
                <a:cxn ang="0">
                  <a:pos x="12" y="48"/>
                </a:cxn>
                <a:cxn ang="0">
                  <a:pos x="18" y="48"/>
                </a:cxn>
                <a:cxn ang="0">
                  <a:pos x="12" y="42"/>
                </a:cxn>
                <a:cxn ang="0">
                  <a:pos x="6" y="36"/>
                </a:cxn>
                <a:cxn ang="0">
                  <a:pos x="12" y="36"/>
                </a:cxn>
                <a:cxn ang="0">
                  <a:pos x="12" y="36"/>
                </a:cxn>
                <a:cxn ang="0">
                  <a:pos x="12" y="30"/>
                </a:cxn>
                <a:cxn ang="0">
                  <a:pos x="6" y="24"/>
                </a:cxn>
                <a:cxn ang="0">
                  <a:pos x="12" y="18"/>
                </a:cxn>
                <a:cxn ang="0">
                  <a:pos x="24" y="18"/>
                </a:cxn>
                <a:cxn ang="0">
                  <a:pos x="30" y="18"/>
                </a:cxn>
                <a:cxn ang="0">
                  <a:pos x="36" y="12"/>
                </a:cxn>
                <a:cxn ang="0">
                  <a:pos x="54" y="12"/>
                </a:cxn>
                <a:cxn ang="0">
                  <a:pos x="72" y="6"/>
                </a:cxn>
                <a:cxn ang="0">
                  <a:pos x="90" y="0"/>
                </a:cxn>
                <a:cxn ang="0">
                  <a:pos x="102" y="6"/>
                </a:cxn>
                <a:cxn ang="0">
                  <a:pos x="108" y="12"/>
                </a:cxn>
                <a:cxn ang="0">
                  <a:pos x="120" y="12"/>
                </a:cxn>
                <a:cxn ang="0">
                  <a:pos x="138" y="12"/>
                </a:cxn>
                <a:cxn ang="0">
                  <a:pos x="162" y="6"/>
                </a:cxn>
                <a:cxn ang="0">
                  <a:pos x="174" y="12"/>
                </a:cxn>
                <a:cxn ang="0">
                  <a:pos x="174" y="24"/>
                </a:cxn>
                <a:cxn ang="0">
                  <a:pos x="180" y="30"/>
                </a:cxn>
                <a:cxn ang="0">
                  <a:pos x="180" y="42"/>
                </a:cxn>
                <a:cxn ang="0">
                  <a:pos x="186" y="48"/>
                </a:cxn>
              </a:cxnLst>
              <a:rect l="0" t="0" r="r" b="b"/>
              <a:pathLst>
                <a:path w="186" h="66">
                  <a:moveTo>
                    <a:pt x="180" y="48"/>
                  </a:moveTo>
                  <a:lnTo>
                    <a:pt x="180" y="54"/>
                  </a:lnTo>
                  <a:lnTo>
                    <a:pt x="180" y="48"/>
                  </a:lnTo>
                  <a:lnTo>
                    <a:pt x="168" y="48"/>
                  </a:lnTo>
                  <a:lnTo>
                    <a:pt x="162" y="54"/>
                  </a:lnTo>
                  <a:lnTo>
                    <a:pt x="162" y="48"/>
                  </a:lnTo>
                  <a:lnTo>
                    <a:pt x="132" y="54"/>
                  </a:lnTo>
                  <a:lnTo>
                    <a:pt x="120" y="54"/>
                  </a:lnTo>
                  <a:lnTo>
                    <a:pt x="108" y="54"/>
                  </a:lnTo>
                  <a:lnTo>
                    <a:pt x="102" y="60"/>
                  </a:lnTo>
                  <a:lnTo>
                    <a:pt x="108" y="60"/>
                  </a:lnTo>
                  <a:lnTo>
                    <a:pt x="102" y="60"/>
                  </a:lnTo>
                  <a:lnTo>
                    <a:pt x="102" y="66"/>
                  </a:lnTo>
                  <a:lnTo>
                    <a:pt x="96" y="60"/>
                  </a:lnTo>
                  <a:lnTo>
                    <a:pt x="102" y="54"/>
                  </a:lnTo>
                  <a:lnTo>
                    <a:pt x="90" y="54"/>
                  </a:lnTo>
                  <a:lnTo>
                    <a:pt x="84" y="54"/>
                  </a:lnTo>
                  <a:lnTo>
                    <a:pt x="78" y="60"/>
                  </a:lnTo>
                  <a:lnTo>
                    <a:pt x="66" y="60"/>
                  </a:lnTo>
                  <a:lnTo>
                    <a:pt x="60" y="54"/>
                  </a:lnTo>
                  <a:lnTo>
                    <a:pt x="48" y="54"/>
                  </a:lnTo>
                  <a:lnTo>
                    <a:pt x="42" y="60"/>
                  </a:lnTo>
                  <a:lnTo>
                    <a:pt x="36" y="60"/>
                  </a:lnTo>
                  <a:lnTo>
                    <a:pt x="30" y="60"/>
                  </a:lnTo>
                  <a:lnTo>
                    <a:pt x="30" y="54"/>
                  </a:lnTo>
                  <a:lnTo>
                    <a:pt x="24" y="54"/>
                  </a:lnTo>
                  <a:lnTo>
                    <a:pt x="12" y="54"/>
                  </a:lnTo>
                  <a:lnTo>
                    <a:pt x="12" y="48"/>
                  </a:lnTo>
                  <a:lnTo>
                    <a:pt x="18" y="54"/>
                  </a:lnTo>
                  <a:lnTo>
                    <a:pt x="18" y="48"/>
                  </a:lnTo>
                  <a:lnTo>
                    <a:pt x="12" y="48"/>
                  </a:lnTo>
                  <a:lnTo>
                    <a:pt x="12" y="42"/>
                  </a:lnTo>
                  <a:lnTo>
                    <a:pt x="6" y="42"/>
                  </a:lnTo>
                  <a:lnTo>
                    <a:pt x="6" y="36"/>
                  </a:lnTo>
                  <a:lnTo>
                    <a:pt x="6" y="42"/>
                  </a:lnTo>
                  <a:lnTo>
                    <a:pt x="12" y="36"/>
                  </a:lnTo>
                  <a:lnTo>
                    <a:pt x="6" y="36"/>
                  </a:lnTo>
                  <a:lnTo>
                    <a:pt x="12" y="36"/>
                  </a:lnTo>
                  <a:lnTo>
                    <a:pt x="6" y="30"/>
                  </a:lnTo>
                  <a:lnTo>
                    <a:pt x="12" y="30"/>
                  </a:lnTo>
                  <a:lnTo>
                    <a:pt x="0" y="30"/>
                  </a:lnTo>
                  <a:lnTo>
                    <a:pt x="6" y="24"/>
                  </a:lnTo>
                  <a:lnTo>
                    <a:pt x="6" y="18"/>
                  </a:lnTo>
                  <a:lnTo>
                    <a:pt x="12" y="18"/>
                  </a:lnTo>
                  <a:lnTo>
                    <a:pt x="18" y="18"/>
                  </a:lnTo>
                  <a:lnTo>
                    <a:pt x="24" y="18"/>
                  </a:lnTo>
                  <a:lnTo>
                    <a:pt x="18" y="18"/>
                  </a:lnTo>
                  <a:lnTo>
                    <a:pt x="30" y="18"/>
                  </a:lnTo>
                  <a:lnTo>
                    <a:pt x="42" y="18"/>
                  </a:lnTo>
                  <a:lnTo>
                    <a:pt x="36" y="12"/>
                  </a:lnTo>
                  <a:lnTo>
                    <a:pt x="30" y="12"/>
                  </a:lnTo>
                  <a:lnTo>
                    <a:pt x="54" y="12"/>
                  </a:lnTo>
                  <a:lnTo>
                    <a:pt x="60" y="6"/>
                  </a:lnTo>
                  <a:lnTo>
                    <a:pt x="72" y="6"/>
                  </a:lnTo>
                  <a:lnTo>
                    <a:pt x="84" y="6"/>
                  </a:lnTo>
                  <a:lnTo>
                    <a:pt x="90" y="0"/>
                  </a:lnTo>
                  <a:lnTo>
                    <a:pt x="90" y="6"/>
                  </a:lnTo>
                  <a:lnTo>
                    <a:pt x="102" y="6"/>
                  </a:lnTo>
                  <a:lnTo>
                    <a:pt x="102" y="12"/>
                  </a:lnTo>
                  <a:lnTo>
                    <a:pt x="108" y="12"/>
                  </a:lnTo>
                  <a:lnTo>
                    <a:pt x="114" y="12"/>
                  </a:lnTo>
                  <a:lnTo>
                    <a:pt x="120" y="12"/>
                  </a:lnTo>
                  <a:lnTo>
                    <a:pt x="132" y="12"/>
                  </a:lnTo>
                  <a:lnTo>
                    <a:pt x="138" y="12"/>
                  </a:lnTo>
                  <a:lnTo>
                    <a:pt x="150" y="6"/>
                  </a:lnTo>
                  <a:lnTo>
                    <a:pt x="162" y="6"/>
                  </a:lnTo>
                  <a:lnTo>
                    <a:pt x="168" y="6"/>
                  </a:lnTo>
                  <a:lnTo>
                    <a:pt x="174" y="12"/>
                  </a:lnTo>
                  <a:lnTo>
                    <a:pt x="174" y="18"/>
                  </a:lnTo>
                  <a:lnTo>
                    <a:pt x="174" y="24"/>
                  </a:lnTo>
                  <a:lnTo>
                    <a:pt x="180" y="24"/>
                  </a:lnTo>
                  <a:lnTo>
                    <a:pt x="180" y="30"/>
                  </a:lnTo>
                  <a:lnTo>
                    <a:pt x="180" y="36"/>
                  </a:lnTo>
                  <a:lnTo>
                    <a:pt x="180" y="42"/>
                  </a:lnTo>
                  <a:lnTo>
                    <a:pt x="180" y="48"/>
                  </a:lnTo>
                  <a:lnTo>
                    <a:pt x="186" y="48"/>
                  </a:lnTo>
                  <a:lnTo>
                    <a:pt x="180" y="4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94" name="Freeform 570"/>
            <p:cNvSpPr>
              <a:spLocks/>
            </p:cNvSpPr>
            <p:nvPr/>
          </p:nvSpPr>
          <p:spPr bwMode="auto">
            <a:xfrm>
              <a:off x="1986" y="624"/>
              <a:ext cx="30" cy="24"/>
            </a:xfrm>
            <a:custGeom>
              <a:avLst/>
              <a:gdLst/>
              <a:ahLst/>
              <a:cxnLst>
                <a:cxn ang="0">
                  <a:pos x="30" y="12"/>
                </a:cxn>
                <a:cxn ang="0">
                  <a:pos x="18" y="12"/>
                </a:cxn>
                <a:cxn ang="0">
                  <a:pos x="6" y="24"/>
                </a:cxn>
                <a:cxn ang="0">
                  <a:pos x="6" y="18"/>
                </a:cxn>
                <a:cxn ang="0">
                  <a:pos x="12" y="18"/>
                </a:cxn>
                <a:cxn ang="0">
                  <a:pos x="0" y="18"/>
                </a:cxn>
                <a:cxn ang="0">
                  <a:pos x="6" y="12"/>
                </a:cxn>
                <a:cxn ang="0">
                  <a:pos x="6" y="6"/>
                </a:cxn>
                <a:cxn ang="0">
                  <a:pos x="12" y="0"/>
                </a:cxn>
                <a:cxn ang="0">
                  <a:pos x="18" y="6"/>
                </a:cxn>
                <a:cxn ang="0">
                  <a:pos x="24" y="6"/>
                </a:cxn>
                <a:cxn ang="0">
                  <a:pos x="30" y="12"/>
                </a:cxn>
              </a:cxnLst>
              <a:rect l="0" t="0" r="r" b="b"/>
              <a:pathLst>
                <a:path w="30" h="24">
                  <a:moveTo>
                    <a:pt x="30" y="12"/>
                  </a:moveTo>
                  <a:lnTo>
                    <a:pt x="18" y="12"/>
                  </a:lnTo>
                  <a:lnTo>
                    <a:pt x="6" y="24"/>
                  </a:lnTo>
                  <a:lnTo>
                    <a:pt x="6" y="18"/>
                  </a:lnTo>
                  <a:lnTo>
                    <a:pt x="12" y="18"/>
                  </a:lnTo>
                  <a:lnTo>
                    <a:pt x="0" y="18"/>
                  </a:lnTo>
                  <a:lnTo>
                    <a:pt x="6" y="12"/>
                  </a:lnTo>
                  <a:lnTo>
                    <a:pt x="6" y="6"/>
                  </a:lnTo>
                  <a:lnTo>
                    <a:pt x="12" y="0"/>
                  </a:lnTo>
                  <a:lnTo>
                    <a:pt x="18" y="6"/>
                  </a:lnTo>
                  <a:lnTo>
                    <a:pt x="24" y="6"/>
                  </a:lnTo>
                  <a:lnTo>
                    <a:pt x="3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93" name="Freeform 569"/>
            <p:cNvSpPr>
              <a:spLocks/>
            </p:cNvSpPr>
            <p:nvPr/>
          </p:nvSpPr>
          <p:spPr bwMode="auto">
            <a:xfrm>
              <a:off x="2328" y="678"/>
              <a:ext cx="138" cy="126"/>
            </a:xfrm>
            <a:custGeom>
              <a:avLst/>
              <a:gdLst/>
              <a:ahLst/>
              <a:cxnLst>
                <a:cxn ang="0">
                  <a:pos x="132" y="48"/>
                </a:cxn>
                <a:cxn ang="0">
                  <a:pos x="132" y="60"/>
                </a:cxn>
                <a:cxn ang="0">
                  <a:pos x="126" y="66"/>
                </a:cxn>
                <a:cxn ang="0">
                  <a:pos x="120" y="72"/>
                </a:cxn>
                <a:cxn ang="0">
                  <a:pos x="108" y="78"/>
                </a:cxn>
                <a:cxn ang="0">
                  <a:pos x="102" y="84"/>
                </a:cxn>
                <a:cxn ang="0">
                  <a:pos x="96" y="90"/>
                </a:cxn>
                <a:cxn ang="0">
                  <a:pos x="90" y="84"/>
                </a:cxn>
                <a:cxn ang="0">
                  <a:pos x="84" y="90"/>
                </a:cxn>
                <a:cxn ang="0">
                  <a:pos x="84" y="102"/>
                </a:cxn>
                <a:cxn ang="0">
                  <a:pos x="90" y="108"/>
                </a:cxn>
                <a:cxn ang="0">
                  <a:pos x="96" y="114"/>
                </a:cxn>
                <a:cxn ang="0">
                  <a:pos x="90" y="120"/>
                </a:cxn>
                <a:cxn ang="0">
                  <a:pos x="78" y="120"/>
                </a:cxn>
                <a:cxn ang="0">
                  <a:pos x="72" y="126"/>
                </a:cxn>
                <a:cxn ang="0">
                  <a:pos x="60" y="126"/>
                </a:cxn>
                <a:cxn ang="0">
                  <a:pos x="60" y="114"/>
                </a:cxn>
                <a:cxn ang="0">
                  <a:pos x="54" y="108"/>
                </a:cxn>
                <a:cxn ang="0">
                  <a:pos x="42" y="114"/>
                </a:cxn>
                <a:cxn ang="0">
                  <a:pos x="30" y="114"/>
                </a:cxn>
                <a:cxn ang="0">
                  <a:pos x="30" y="114"/>
                </a:cxn>
                <a:cxn ang="0">
                  <a:pos x="18" y="114"/>
                </a:cxn>
                <a:cxn ang="0">
                  <a:pos x="6" y="114"/>
                </a:cxn>
                <a:cxn ang="0">
                  <a:pos x="12" y="102"/>
                </a:cxn>
                <a:cxn ang="0">
                  <a:pos x="18" y="96"/>
                </a:cxn>
                <a:cxn ang="0">
                  <a:pos x="12" y="78"/>
                </a:cxn>
                <a:cxn ang="0">
                  <a:pos x="12" y="72"/>
                </a:cxn>
                <a:cxn ang="0">
                  <a:pos x="54" y="66"/>
                </a:cxn>
                <a:cxn ang="0">
                  <a:pos x="54" y="54"/>
                </a:cxn>
                <a:cxn ang="0">
                  <a:pos x="72" y="48"/>
                </a:cxn>
                <a:cxn ang="0">
                  <a:pos x="78" y="42"/>
                </a:cxn>
                <a:cxn ang="0">
                  <a:pos x="90" y="36"/>
                </a:cxn>
                <a:cxn ang="0">
                  <a:pos x="96" y="24"/>
                </a:cxn>
                <a:cxn ang="0">
                  <a:pos x="96" y="24"/>
                </a:cxn>
                <a:cxn ang="0">
                  <a:pos x="102" y="6"/>
                </a:cxn>
                <a:cxn ang="0">
                  <a:pos x="120" y="0"/>
                </a:cxn>
                <a:cxn ang="0">
                  <a:pos x="120" y="0"/>
                </a:cxn>
                <a:cxn ang="0">
                  <a:pos x="114" y="6"/>
                </a:cxn>
                <a:cxn ang="0">
                  <a:pos x="120" y="12"/>
                </a:cxn>
                <a:cxn ang="0">
                  <a:pos x="126" y="18"/>
                </a:cxn>
                <a:cxn ang="0">
                  <a:pos x="120" y="24"/>
                </a:cxn>
                <a:cxn ang="0">
                  <a:pos x="126" y="30"/>
                </a:cxn>
                <a:cxn ang="0">
                  <a:pos x="120" y="36"/>
                </a:cxn>
                <a:cxn ang="0">
                  <a:pos x="126" y="42"/>
                </a:cxn>
                <a:cxn ang="0">
                  <a:pos x="138" y="42"/>
                </a:cxn>
              </a:cxnLst>
              <a:rect l="0" t="0" r="r" b="b"/>
              <a:pathLst>
                <a:path w="138" h="126">
                  <a:moveTo>
                    <a:pt x="138" y="48"/>
                  </a:moveTo>
                  <a:lnTo>
                    <a:pt x="132" y="48"/>
                  </a:lnTo>
                  <a:lnTo>
                    <a:pt x="132" y="54"/>
                  </a:lnTo>
                  <a:lnTo>
                    <a:pt x="132" y="60"/>
                  </a:lnTo>
                  <a:lnTo>
                    <a:pt x="126" y="60"/>
                  </a:lnTo>
                  <a:lnTo>
                    <a:pt x="126" y="66"/>
                  </a:lnTo>
                  <a:lnTo>
                    <a:pt x="120" y="66"/>
                  </a:lnTo>
                  <a:lnTo>
                    <a:pt x="120" y="72"/>
                  </a:lnTo>
                  <a:lnTo>
                    <a:pt x="114" y="78"/>
                  </a:lnTo>
                  <a:lnTo>
                    <a:pt x="108" y="78"/>
                  </a:lnTo>
                  <a:lnTo>
                    <a:pt x="108" y="84"/>
                  </a:lnTo>
                  <a:lnTo>
                    <a:pt x="102" y="84"/>
                  </a:lnTo>
                  <a:lnTo>
                    <a:pt x="102" y="90"/>
                  </a:lnTo>
                  <a:lnTo>
                    <a:pt x="96" y="90"/>
                  </a:lnTo>
                  <a:lnTo>
                    <a:pt x="96" y="84"/>
                  </a:lnTo>
                  <a:lnTo>
                    <a:pt x="90" y="84"/>
                  </a:lnTo>
                  <a:lnTo>
                    <a:pt x="90" y="90"/>
                  </a:lnTo>
                  <a:lnTo>
                    <a:pt x="84" y="90"/>
                  </a:lnTo>
                  <a:lnTo>
                    <a:pt x="84" y="96"/>
                  </a:lnTo>
                  <a:lnTo>
                    <a:pt x="84" y="102"/>
                  </a:lnTo>
                  <a:lnTo>
                    <a:pt x="90" y="102"/>
                  </a:lnTo>
                  <a:lnTo>
                    <a:pt x="90" y="108"/>
                  </a:lnTo>
                  <a:lnTo>
                    <a:pt x="96" y="108"/>
                  </a:lnTo>
                  <a:lnTo>
                    <a:pt x="96" y="114"/>
                  </a:lnTo>
                  <a:lnTo>
                    <a:pt x="96" y="120"/>
                  </a:lnTo>
                  <a:lnTo>
                    <a:pt x="90" y="120"/>
                  </a:lnTo>
                  <a:lnTo>
                    <a:pt x="84" y="120"/>
                  </a:lnTo>
                  <a:lnTo>
                    <a:pt x="78" y="120"/>
                  </a:lnTo>
                  <a:lnTo>
                    <a:pt x="78" y="126"/>
                  </a:lnTo>
                  <a:lnTo>
                    <a:pt x="72" y="126"/>
                  </a:lnTo>
                  <a:lnTo>
                    <a:pt x="66" y="126"/>
                  </a:lnTo>
                  <a:lnTo>
                    <a:pt x="60" y="126"/>
                  </a:lnTo>
                  <a:lnTo>
                    <a:pt x="60" y="120"/>
                  </a:lnTo>
                  <a:lnTo>
                    <a:pt x="60" y="114"/>
                  </a:lnTo>
                  <a:lnTo>
                    <a:pt x="54" y="114"/>
                  </a:lnTo>
                  <a:lnTo>
                    <a:pt x="54" y="108"/>
                  </a:lnTo>
                  <a:lnTo>
                    <a:pt x="48" y="108"/>
                  </a:lnTo>
                  <a:lnTo>
                    <a:pt x="42" y="114"/>
                  </a:lnTo>
                  <a:lnTo>
                    <a:pt x="36" y="114"/>
                  </a:lnTo>
                  <a:lnTo>
                    <a:pt x="30" y="114"/>
                  </a:lnTo>
                  <a:lnTo>
                    <a:pt x="30" y="108"/>
                  </a:lnTo>
                  <a:lnTo>
                    <a:pt x="30" y="114"/>
                  </a:lnTo>
                  <a:lnTo>
                    <a:pt x="24" y="114"/>
                  </a:lnTo>
                  <a:lnTo>
                    <a:pt x="18" y="114"/>
                  </a:lnTo>
                  <a:lnTo>
                    <a:pt x="12" y="114"/>
                  </a:lnTo>
                  <a:lnTo>
                    <a:pt x="6" y="114"/>
                  </a:lnTo>
                  <a:lnTo>
                    <a:pt x="6" y="102"/>
                  </a:lnTo>
                  <a:lnTo>
                    <a:pt x="12" y="102"/>
                  </a:lnTo>
                  <a:lnTo>
                    <a:pt x="24" y="96"/>
                  </a:lnTo>
                  <a:lnTo>
                    <a:pt x="18" y="96"/>
                  </a:lnTo>
                  <a:lnTo>
                    <a:pt x="18" y="84"/>
                  </a:lnTo>
                  <a:lnTo>
                    <a:pt x="12" y="78"/>
                  </a:lnTo>
                  <a:lnTo>
                    <a:pt x="0" y="66"/>
                  </a:lnTo>
                  <a:lnTo>
                    <a:pt x="12" y="72"/>
                  </a:lnTo>
                  <a:lnTo>
                    <a:pt x="30" y="72"/>
                  </a:lnTo>
                  <a:lnTo>
                    <a:pt x="54" y="66"/>
                  </a:lnTo>
                  <a:lnTo>
                    <a:pt x="54" y="60"/>
                  </a:lnTo>
                  <a:lnTo>
                    <a:pt x="54" y="54"/>
                  </a:lnTo>
                  <a:lnTo>
                    <a:pt x="66" y="54"/>
                  </a:lnTo>
                  <a:lnTo>
                    <a:pt x="72" y="48"/>
                  </a:lnTo>
                  <a:lnTo>
                    <a:pt x="78" y="48"/>
                  </a:lnTo>
                  <a:lnTo>
                    <a:pt x="78" y="42"/>
                  </a:lnTo>
                  <a:lnTo>
                    <a:pt x="84" y="36"/>
                  </a:lnTo>
                  <a:lnTo>
                    <a:pt x="90" y="36"/>
                  </a:lnTo>
                  <a:lnTo>
                    <a:pt x="90" y="24"/>
                  </a:lnTo>
                  <a:lnTo>
                    <a:pt x="96" y="24"/>
                  </a:lnTo>
                  <a:lnTo>
                    <a:pt x="102" y="24"/>
                  </a:lnTo>
                  <a:lnTo>
                    <a:pt x="96" y="24"/>
                  </a:lnTo>
                  <a:lnTo>
                    <a:pt x="102" y="18"/>
                  </a:lnTo>
                  <a:lnTo>
                    <a:pt x="102" y="6"/>
                  </a:lnTo>
                  <a:lnTo>
                    <a:pt x="108" y="0"/>
                  </a:lnTo>
                  <a:lnTo>
                    <a:pt x="120" y="0"/>
                  </a:lnTo>
                  <a:lnTo>
                    <a:pt x="126" y="0"/>
                  </a:lnTo>
                  <a:lnTo>
                    <a:pt x="120" y="0"/>
                  </a:lnTo>
                  <a:lnTo>
                    <a:pt x="114" y="0"/>
                  </a:lnTo>
                  <a:lnTo>
                    <a:pt x="114" y="6"/>
                  </a:lnTo>
                  <a:lnTo>
                    <a:pt x="114" y="12"/>
                  </a:lnTo>
                  <a:lnTo>
                    <a:pt x="120" y="12"/>
                  </a:lnTo>
                  <a:lnTo>
                    <a:pt x="126" y="12"/>
                  </a:lnTo>
                  <a:lnTo>
                    <a:pt x="126" y="18"/>
                  </a:lnTo>
                  <a:lnTo>
                    <a:pt x="126" y="24"/>
                  </a:lnTo>
                  <a:lnTo>
                    <a:pt x="120" y="24"/>
                  </a:lnTo>
                  <a:lnTo>
                    <a:pt x="120" y="30"/>
                  </a:lnTo>
                  <a:lnTo>
                    <a:pt x="126" y="30"/>
                  </a:lnTo>
                  <a:lnTo>
                    <a:pt x="120" y="30"/>
                  </a:lnTo>
                  <a:lnTo>
                    <a:pt x="120" y="36"/>
                  </a:lnTo>
                  <a:lnTo>
                    <a:pt x="126" y="36"/>
                  </a:lnTo>
                  <a:lnTo>
                    <a:pt x="126" y="42"/>
                  </a:lnTo>
                  <a:lnTo>
                    <a:pt x="132" y="42"/>
                  </a:lnTo>
                  <a:lnTo>
                    <a:pt x="138" y="42"/>
                  </a:lnTo>
                  <a:lnTo>
                    <a:pt x="138" y="4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92" name="Freeform 568"/>
            <p:cNvSpPr>
              <a:spLocks/>
            </p:cNvSpPr>
            <p:nvPr/>
          </p:nvSpPr>
          <p:spPr bwMode="auto">
            <a:xfrm>
              <a:off x="2112" y="672"/>
              <a:ext cx="96" cy="78"/>
            </a:xfrm>
            <a:custGeom>
              <a:avLst/>
              <a:gdLst/>
              <a:ahLst/>
              <a:cxnLst>
                <a:cxn ang="0">
                  <a:pos x="36" y="6"/>
                </a:cxn>
                <a:cxn ang="0">
                  <a:pos x="42" y="0"/>
                </a:cxn>
                <a:cxn ang="0">
                  <a:pos x="54" y="0"/>
                </a:cxn>
                <a:cxn ang="0">
                  <a:pos x="54" y="6"/>
                </a:cxn>
                <a:cxn ang="0">
                  <a:pos x="54" y="0"/>
                </a:cxn>
                <a:cxn ang="0">
                  <a:pos x="60" y="0"/>
                </a:cxn>
                <a:cxn ang="0">
                  <a:pos x="60" y="12"/>
                </a:cxn>
                <a:cxn ang="0">
                  <a:pos x="66" y="18"/>
                </a:cxn>
                <a:cxn ang="0">
                  <a:pos x="72" y="18"/>
                </a:cxn>
                <a:cxn ang="0">
                  <a:pos x="66" y="18"/>
                </a:cxn>
                <a:cxn ang="0">
                  <a:pos x="72" y="24"/>
                </a:cxn>
                <a:cxn ang="0">
                  <a:pos x="66" y="24"/>
                </a:cxn>
                <a:cxn ang="0">
                  <a:pos x="66" y="30"/>
                </a:cxn>
                <a:cxn ang="0">
                  <a:pos x="66" y="36"/>
                </a:cxn>
                <a:cxn ang="0">
                  <a:pos x="72" y="42"/>
                </a:cxn>
                <a:cxn ang="0">
                  <a:pos x="84" y="48"/>
                </a:cxn>
                <a:cxn ang="0">
                  <a:pos x="90" y="54"/>
                </a:cxn>
                <a:cxn ang="0">
                  <a:pos x="84" y="60"/>
                </a:cxn>
                <a:cxn ang="0">
                  <a:pos x="90" y="60"/>
                </a:cxn>
                <a:cxn ang="0">
                  <a:pos x="90" y="66"/>
                </a:cxn>
                <a:cxn ang="0">
                  <a:pos x="96" y="72"/>
                </a:cxn>
                <a:cxn ang="0">
                  <a:pos x="90" y="72"/>
                </a:cxn>
                <a:cxn ang="0">
                  <a:pos x="84" y="72"/>
                </a:cxn>
                <a:cxn ang="0">
                  <a:pos x="78" y="78"/>
                </a:cxn>
                <a:cxn ang="0">
                  <a:pos x="72" y="78"/>
                </a:cxn>
                <a:cxn ang="0">
                  <a:pos x="60" y="78"/>
                </a:cxn>
                <a:cxn ang="0">
                  <a:pos x="30" y="60"/>
                </a:cxn>
                <a:cxn ang="0">
                  <a:pos x="18" y="54"/>
                </a:cxn>
                <a:cxn ang="0">
                  <a:pos x="6" y="48"/>
                </a:cxn>
                <a:cxn ang="0">
                  <a:pos x="0" y="48"/>
                </a:cxn>
                <a:cxn ang="0">
                  <a:pos x="0" y="42"/>
                </a:cxn>
                <a:cxn ang="0">
                  <a:pos x="24" y="30"/>
                </a:cxn>
                <a:cxn ang="0">
                  <a:pos x="24" y="18"/>
                </a:cxn>
                <a:cxn ang="0">
                  <a:pos x="24" y="12"/>
                </a:cxn>
                <a:cxn ang="0">
                  <a:pos x="36" y="6"/>
                </a:cxn>
              </a:cxnLst>
              <a:rect l="0" t="0" r="r" b="b"/>
              <a:pathLst>
                <a:path w="96" h="78">
                  <a:moveTo>
                    <a:pt x="36" y="6"/>
                  </a:moveTo>
                  <a:lnTo>
                    <a:pt x="42" y="0"/>
                  </a:lnTo>
                  <a:lnTo>
                    <a:pt x="54" y="0"/>
                  </a:lnTo>
                  <a:lnTo>
                    <a:pt x="54" y="6"/>
                  </a:lnTo>
                  <a:lnTo>
                    <a:pt x="54" y="0"/>
                  </a:lnTo>
                  <a:lnTo>
                    <a:pt x="60" y="0"/>
                  </a:lnTo>
                  <a:lnTo>
                    <a:pt x="60" y="12"/>
                  </a:lnTo>
                  <a:lnTo>
                    <a:pt x="66" y="18"/>
                  </a:lnTo>
                  <a:lnTo>
                    <a:pt x="72" y="18"/>
                  </a:lnTo>
                  <a:lnTo>
                    <a:pt x="66" y="18"/>
                  </a:lnTo>
                  <a:lnTo>
                    <a:pt x="72" y="24"/>
                  </a:lnTo>
                  <a:lnTo>
                    <a:pt x="66" y="24"/>
                  </a:lnTo>
                  <a:lnTo>
                    <a:pt x="66" y="30"/>
                  </a:lnTo>
                  <a:lnTo>
                    <a:pt x="66" y="36"/>
                  </a:lnTo>
                  <a:lnTo>
                    <a:pt x="72" y="42"/>
                  </a:lnTo>
                  <a:lnTo>
                    <a:pt x="84" y="48"/>
                  </a:lnTo>
                  <a:lnTo>
                    <a:pt x="90" y="54"/>
                  </a:lnTo>
                  <a:lnTo>
                    <a:pt x="84" y="60"/>
                  </a:lnTo>
                  <a:lnTo>
                    <a:pt x="90" y="60"/>
                  </a:lnTo>
                  <a:lnTo>
                    <a:pt x="90" y="66"/>
                  </a:lnTo>
                  <a:lnTo>
                    <a:pt x="96" y="72"/>
                  </a:lnTo>
                  <a:lnTo>
                    <a:pt x="90" y="72"/>
                  </a:lnTo>
                  <a:lnTo>
                    <a:pt x="84" y="72"/>
                  </a:lnTo>
                  <a:lnTo>
                    <a:pt x="78" y="78"/>
                  </a:lnTo>
                  <a:lnTo>
                    <a:pt x="72" y="78"/>
                  </a:lnTo>
                  <a:lnTo>
                    <a:pt x="60" y="78"/>
                  </a:lnTo>
                  <a:lnTo>
                    <a:pt x="30" y="60"/>
                  </a:lnTo>
                  <a:lnTo>
                    <a:pt x="18" y="54"/>
                  </a:lnTo>
                  <a:lnTo>
                    <a:pt x="6" y="48"/>
                  </a:lnTo>
                  <a:lnTo>
                    <a:pt x="0" y="48"/>
                  </a:lnTo>
                  <a:lnTo>
                    <a:pt x="0" y="42"/>
                  </a:lnTo>
                  <a:lnTo>
                    <a:pt x="24" y="30"/>
                  </a:lnTo>
                  <a:lnTo>
                    <a:pt x="24" y="18"/>
                  </a:lnTo>
                  <a:lnTo>
                    <a:pt x="24" y="12"/>
                  </a:lnTo>
                  <a:lnTo>
                    <a:pt x="3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91" name="Freeform 567"/>
            <p:cNvSpPr>
              <a:spLocks/>
            </p:cNvSpPr>
            <p:nvPr/>
          </p:nvSpPr>
          <p:spPr bwMode="auto">
            <a:xfrm>
              <a:off x="2634" y="756"/>
              <a:ext cx="84" cy="180"/>
            </a:xfrm>
            <a:custGeom>
              <a:avLst/>
              <a:gdLst/>
              <a:ahLst/>
              <a:cxnLst>
                <a:cxn ang="0">
                  <a:pos x="78" y="78"/>
                </a:cxn>
                <a:cxn ang="0">
                  <a:pos x="66" y="84"/>
                </a:cxn>
                <a:cxn ang="0">
                  <a:pos x="66" y="84"/>
                </a:cxn>
                <a:cxn ang="0">
                  <a:pos x="60" y="90"/>
                </a:cxn>
                <a:cxn ang="0">
                  <a:pos x="54" y="96"/>
                </a:cxn>
                <a:cxn ang="0">
                  <a:pos x="48" y="102"/>
                </a:cxn>
                <a:cxn ang="0">
                  <a:pos x="60" y="114"/>
                </a:cxn>
                <a:cxn ang="0">
                  <a:pos x="66" y="120"/>
                </a:cxn>
                <a:cxn ang="0">
                  <a:pos x="60" y="132"/>
                </a:cxn>
                <a:cxn ang="0">
                  <a:pos x="60" y="138"/>
                </a:cxn>
                <a:cxn ang="0">
                  <a:pos x="66" y="150"/>
                </a:cxn>
                <a:cxn ang="0">
                  <a:pos x="66" y="162"/>
                </a:cxn>
                <a:cxn ang="0">
                  <a:pos x="60" y="174"/>
                </a:cxn>
                <a:cxn ang="0">
                  <a:pos x="60" y="174"/>
                </a:cxn>
                <a:cxn ang="0">
                  <a:pos x="60" y="162"/>
                </a:cxn>
                <a:cxn ang="0">
                  <a:pos x="54" y="144"/>
                </a:cxn>
                <a:cxn ang="0">
                  <a:pos x="54" y="144"/>
                </a:cxn>
                <a:cxn ang="0">
                  <a:pos x="48" y="126"/>
                </a:cxn>
                <a:cxn ang="0">
                  <a:pos x="48" y="120"/>
                </a:cxn>
                <a:cxn ang="0">
                  <a:pos x="42" y="108"/>
                </a:cxn>
                <a:cxn ang="0">
                  <a:pos x="42" y="120"/>
                </a:cxn>
                <a:cxn ang="0">
                  <a:pos x="36" y="114"/>
                </a:cxn>
                <a:cxn ang="0">
                  <a:pos x="30" y="126"/>
                </a:cxn>
                <a:cxn ang="0">
                  <a:pos x="30" y="126"/>
                </a:cxn>
                <a:cxn ang="0">
                  <a:pos x="24" y="126"/>
                </a:cxn>
                <a:cxn ang="0">
                  <a:pos x="24" y="126"/>
                </a:cxn>
                <a:cxn ang="0">
                  <a:pos x="24" y="120"/>
                </a:cxn>
                <a:cxn ang="0">
                  <a:pos x="24" y="108"/>
                </a:cxn>
                <a:cxn ang="0">
                  <a:pos x="12" y="96"/>
                </a:cxn>
                <a:cxn ang="0">
                  <a:pos x="12" y="90"/>
                </a:cxn>
                <a:cxn ang="0">
                  <a:pos x="6" y="84"/>
                </a:cxn>
                <a:cxn ang="0">
                  <a:pos x="6" y="84"/>
                </a:cxn>
                <a:cxn ang="0">
                  <a:pos x="6" y="84"/>
                </a:cxn>
                <a:cxn ang="0">
                  <a:pos x="0" y="66"/>
                </a:cxn>
                <a:cxn ang="0">
                  <a:pos x="6" y="54"/>
                </a:cxn>
                <a:cxn ang="0">
                  <a:pos x="18" y="48"/>
                </a:cxn>
                <a:cxn ang="0">
                  <a:pos x="24" y="42"/>
                </a:cxn>
                <a:cxn ang="0">
                  <a:pos x="24" y="24"/>
                </a:cxn>
                <a:cxn ang="0">
                  <a:pos x="42" y="12"/>
                </a:cxn>
                <a:cxn ang="0">
                  <a:pos x="42" y="12"/>
                </a:cxn>
                <a:cxn ang="0">
                  <a:pos x="48" y="6"/>
                </a:cxn>
                <a:cxn ang="0">
                  <a:pos x="54" y="6"/>
                </a:cxn>
                <a:cxn ang="0">
                  <a:pos x="60" y="18"/>
                </a:cxn>
                <a:cxn ang="0">
                  <a:pos x="60" y="30"/>
                </a:cxn>
                <a:cxn ang="0">
                  <a:pos x="54" y="36"/>
                </a:cxn>
                <a:cxn ang="0">
                  <a:pos x="54" y="42"/>
                </a:cxn>
                <a:cxn ang="0">
                  <a:pos x="54" y="48"/>
                </a:cxn>
                <a:cxn ang="0">
                  <a:pos x="66" y="48"/>
                </a:cxn>
                <a:cxn ang="0">
                  <a:pos x="66" y="54"/>
                </a:cxn>
                <a:cxn ang="0">
                  <a:pos x="66" y="60"/>
                </a:cxn>
                <a:cxn ang="0">
                  <a:pos x="72" y="66"/>
                </a:cxn>
                <a:cxn ang="0">
                  <a:pos x="84" y="66"/>
                </a:cxn>
                <a:cxn ang="0">
                  <a:pos x="78" y="72"/>
                </a:cxn>
              </a:cxnLst>
              <a:rect l="0" t="0" r="r" b="b"/>
              <a:pathLst>
                <a:path w="84" h="180">
                  <a:moveTo>
                    <a:pt x="78" y="72"/>
                  </a:moveTo>
                  <a:lnTo>
                    <a:pt x="78" y="78"/>
                  </a:lnTo>
                  <a:lnTo>
                    <a:pt x="72" y="84"/>
                  </a:lnTo>
                  <a:lnTo>
                    <a:pt x="66" y="84"/>
                  </a:lnTo>
                  <a:lnTo>
                    <a:pt x="72" y="84"/>
                  </a:lnTo>
                  <a:lnTo>
                    <a:pt x="66" y="84"/>
                  </a:lnTo>
                  <a:lnTo>
                    <a:pt x="66" y="90"/>
                  </a:lnTo>
                  <a:lnTo>
                    <a:pt x="60" y="90"/>
                  </a:lnTo>
                  <a:lnTo>
                    <a:pt x="54" y="90"/>
                  </a:lnTo>
                  <a:lnTo>
                    <a:pt x="54" y="96"/>
                  </a:lnTo>
                  <a:lnTo>
                    <a:pt x="54" y="102"/>
                  </a:lnTo>
                  <a:lnTo>
                    <a:pt x="48" y="102"/>
                  </a:lnTo>
                  <a:lnTo>
                    <a:pt x="54" y="108"/>
                  </a:lnTo>
                  <a:lnTo>
                    <a:pt x="60" y="114"/>
                  </a:lnTo>
                  <a:lnTo>
                    <a:pt x="60" y="120"/>
                  </a:lnTo>
                  <a:lnTo>
                    <a:pt x="66" y="120"/>
                  </a:lnTo>
                  <a:lnTo>
                    <a:pt x="60" y="126"/>
                  </a:lnTo>
                  <a:lnTo>
                    <a:pt x="60" y="132"/>
                  </a:lnTo>
                  <a:lnTo>
                    <a:pt x="54" y="132"/>
                  </a:lnTo>
                  <a:lnTo>
                    <a:pt x="60" y="138"/>
                  </a:lnTo>
                  <a:lnTo>
                    <a:pt x="66" y="144"/>
                  </a:lnTo>
                  <a:lnTo>
                    <a:pt x="66" y="150"/>
                  </a:lnTo>
                  <a:lnTo>
                    <a:pt x="66" y="156"/>
                  </a:lnTo>
                  <a:lnTo>
                    <a:pt x="66" y="162"/>
                  </a:lnTo>
                  <a:lnTo>
                    <a:pt x="72" y="168"/>
                  </a:lnTo>
                  <a:lnTo>
                    <a:pt x="60" y="174"/>
                  </a:lnTo>
                  <a:lnTo>
                    <a:pt x="60" y="180"/>
                  </a:lnTo>
                  <a:lnTo>
                    <a:pt x="60" y="174"/>
                  </a:lnTo>
                  <a:lnTo>
                    <a:pt x="60" y="168"/>
                  </a:lnTo>
                  <a:lnTo>
                    <a:pt x="60" y="162"/>
                  </a:lnTo>
                  <a:lnTo>
                    <a:pt x="60" y="156"/>
                  </a:lnTo>
                  <a:lnTo>
                    <a:pt x="54" y="144"/>
                  </a:lnTo>
                  <a:lnTo>
                    <a:pt x="54" y="150"/>
                  </a:lnTo>
                  <a:lnTo>
                    <a:pt x="54" y="144"/>
                  </a:lnTo>
                  <a:lnTo>
                    <a:pt x="54" y="138"/>
                  </a:lnTo>
                  <a:lnTo>
                    <a:pt x="48" y="126"/>
                  </a:lnTo>
                  <a:lnTo>
                    <a:pt x="54" y="126"/>
                  </a:lnTo>
                  <a:lnTo>
                    <a:pt x="48" y="120"/>
                  </a:lnTo>
                  <a:lnTo>
                    <a:pt x="48" y="114"/>
                  </a:lnTo>
                  <a:lnTo>
                    <a:pt x="42" y="108"/>
                  </a:lnTo>
                  <a:lnTo>
                    <a:pt x="42" y="114"/>
                  </a:lnTo>
                  <a:lnTo>
                    <a:pt x="42" y="120"/>
                  </a:lnTo>
                  <a:lnTo>
                    <a:pt x="36" y="120"/>
                  </a:lnTo>
                  <a:lnTo>
                    <a:pt x="36" y="114"/>
                  </a:lnTo>
                  <a:lnTo>
                    <a:pt x="36" y="120"/>
                  </a:lnTo>
                  <a:lnTo>
                    <a:pt x="30" y="126"/>
                  </a:lnTo>
                  <a:lnTo>
                    <a:pt x="30" y="120"/>
                  </a:lnTo>
                  <a:lnTo>
                    <a:pt x="30" y="126"/>
                  </a:lnTo>
                  <a:lnTo>
                    <a:pt x="30" y="120"/>
                  </a:lnTo>
                  <a:lnTo>
                    <a:pt x="24" y="126"/>
                  </a:lnTo>
                  <a:lnTo>
                    <a:pt x="24" y="120"/>
                  </a:lnTo>
                  <a:lnTo>
                    <a:pt x="24" y="126"/>
                  </a:lnTo>
                  <a:lnTo>
                    <a:pt x="18" y="126"/>
                  </a:lnTo>
                  <a:lnTo>
                    <a:pt x="24" y="120"/>
                  </a:lnTo>
                  <a:lnTo>
                    <a:pt x="18" y="126"/>
                  </a:lnTo>
                  <a:lnTo>
                    <a:pt x="24" y="108"/>
                  </a:lnTo>
                  <a:lnTo>
                    <a:pt x="18" y="96"/>
                  </a:lnTo>
                  <a:lnTo>
                    <a:pt x="12" y="96"/>
                  </a:lnTo>
                  <a:lnTo>
                    <a:pt x="18" y="90"/>
                  </a:lnTo>
                  <a:lnTo>
                    <a:pt x="12" y="90"/>
                  </a:lnTo>
                  <a:lnTo>
                    <a:pt x="12" y="84"/>
                  </a:lnTo>
                  <a:lnTo>
                    <a:pt x="6" y="84"/>
                  </a:lnTo>
                  <a:lnTo>
                    <a:pt x="6" y="78"/>
                  </a:lnTo>
                  <a:lnTo>
                    <a:pt x="6" y="84"/>
                  </a:lnTo>
                  <a:lnTo>
                    <a:pt x="0" y="78"/>
                  </a:lnTo>
                  <a:lnTo>
                    <a:pt x="6" y="84"/>
                  </a:lnTo>
                  <a:lnTo>
                    <a:pt x="0" y="72"/>
                  </a:lnTo>
                  <a:lnTo>
                    <a:pt x="0" y="66"/>
                  </a:lnTo>
                  <a:lnTo>
                    <a:pt x="6" y="66"/>
                  </a:lnTo>
                  <a:lnTo>
                    <a:pt x="6" y="54"/>
                  </a:lnTo>
                  <a:lnTo>
                    <a:pt x="12" y="48"/>
                  </a:lnTo>
                  <a:lnTo>
                    <a:pt x="18" y="48"/>
                  </a:lnTo>
                  <a:lnTo>
                    <a:pt x="18" y="42"/>
                  </a:lnTo>
                  <a:lnTo>
                    <a:pt x="24" y="42"/>
                  </a:lnTo>
                  <a:lnTo>
                    <a:pt x="24" y="36"/>
                  </a:lnTo>
                  <a:lnTo>
                    <a:pt x="24" y="24"/>
                  </a:lnTo>
                  <a:lnTo>
                    <a:pt x="36" y="18"/>
                  </a:lnTo>
                  <a:lnTo>
                    <a:pt x="42" y="12"/>
                  </a:lnTo>
                  <a:lnTo>
                    <a:pt x="48" y="18"/>
                  </a:lnTo>
                  <a:lnTo>
                    <a:pt x="42" y="12"/>
                  </a:lnTo>
                  <a:lnTo>
                    <a:pt x="48" y="12"/>
                  </a:lnTo>
                  <a:lnTo>
                    <a:pt x="48" y="6"/>
                  </a:lnTo>
                  <a:lnTo>
                    <a:pt x="54" y="0"/>
                  </a:lnTo>
                  <a:lnTo>
                    <a:pt x="54" y="6"/>
                  </a:lnTo>
                  <a:lnTo>
                    <a:pt x="60" y="12"/>
                  </a:lnTo>
                  <a:lnTo>
                    <a:pt x="60" y="18"/>
                  </a:lnTo>
                  <a:lnTo>
                    <a:pt x="60" y="24"/>
                  </a:lnTo>
                  <a:lnTo>
                    <a:pt x="60" y="30"/>
                  </a:lnTo>
                  <a:lnTo>
                    <a:pt x="54" y="30"/>
                  </a:lnTo>
                  <a:lnTo>
                    <a:pt x="54" y="36"/>
                  </a:lnTo>
                  <a:lnTo>
                    <a:pt x="48" y="42"/>
                  </a:lnTo>
                  <a:lnTo>
                    <a:pt x="54" y="42"/>
                  </a:lnTo>
                  <a:lnTo>
                    <a:pt x="48" y="48"/>
                  </a:lnTo>
                  <a:lnTo>
                    <a:pt x="54" y="48"/>
                  </a:lnTo>
                  <a:lnTo>
                    <a:pt x="60" y="48"/>
                  </a:lnTo>
                  <a:lnTo>
                    <a:pt x="66" y="48"/>
                  </a:lnTo>
                  <a:lnTo>
                    <a:pt x="60" y="48"/>
                  </a:lnTo>
                  <a:lnTo>
                    <a:pt x="66" y="54"/>
                  </a:lnTo>
                  <a:lnTo>
                    <a:pt x="72" y="54"/>
                  </a:lnTo>
                  <a:lnTo>
                    <a:pt x="66" y="60"/>
                  </a:lnTo>
                  <a:lnTo>
                    <a:pt x="66" y="66"/>
                  </a:lnTo>
                  <a:lnTo>
                    <a:pt x="72" y="66"/>
                  </a:lnTo>
                  <a:lnTo>
                    <a:pt x="78" y="72"/>
                  </a:lnTo>
                  <a:lnTo>
                    <a:pt x="84" y="66"/>
                  </a:lnTo>
                  <a:lnTo>
                    <a:pt x="84" y="72"/>
                  </a:lnTo>
                  <a:lnTo>
                    <a:pt x="78" y="7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90" name="Freeform 566"/>
            <p:cNvSpPr>
              <a:spLocks/>
            </p:cNvSpPr>
            <p:nvPr/>
          </p:nvSpPr>
          <p:spPr bwMode="auto">
            <a:xfrm>
              <a:off x="2280" y="594"/>
              <a:ext cx="168" cy="78"/>
            </a:xfrm>
            <a:custGeom>
              <a:avLst/>
              <a:gdLst/>
              <a:ahLst/>
              <a:cxnLst>
                <a:cxn ang="0">
                  <a:pos x="156" y="48"/>
                </a:cxn>
                <a:cxn ang="0">
                  <a:pos x="150" y="48"/>
                </a:cxn>
                <a:cxn ang="0">
                  <a:pos x="144" y="54"/>
                </a:cxn>
                <a:cxn ang="0">
                  <a:pos x="144" y="48"/>
                </a:cxn>
                <a:cxn ang="0">
                  <a:pos x="138" y="42"/>
                </a:cxn>
                <a:cxn ang="0">
                  <a:pos x="126" y="54"/>
                </a:cxn>
                <a:cxn ang="0">
                  <a:pos x="114" y="54"/>
                </a:cxn>
                <a:cxn ang="0">
                  <a:pos x="108" y="60"/>
                </a:cxn>
                <a:cxn ang="0">
                  <a:pos x="120" y="72"/>
                </a:cxn>
                <a:cxn ang="0">
                  <a:pos x="102" y="78"/>
                </a:cxn>
                <a:cxn ang="0">
                  <a:pos x="84" y="66"/>
                </a:cxn>
                <a:cxn ang="0">
                  <a:pos x="60" y="54"/>
                </a:cxn>
                <a:cxn ang="0">
                  <a:pos x="42" y="42"/>
                </a:cxn>
                <a:cxn ang="0">
                  <a:pos x="36" y="36"/>
                </a:cxn>
                <a:cxn ang="0">
                  <a:pos x="30" y="30"/>
                </a:cxn>
                <a:cxn ang="0">
                  <a:pos x="18" y="30"/>
                </a:cxn>
                <a:cxn ang="0">
                  <a:pos x="18" y="30"/>
                </a:cxn>
                <a:cxn ang="0">
                  <a:pos x="12" y="36"/>
                </a:cxn>
                <a:cxn ang="0">
                  <a:pos x="0" y="42"/>
                </a:cxn>
                <a:cxn ang="0">
                  <a:pos x="6" y="0"/>
                </a:cxn>
                <a:cxn ang="0">
                  <a:pos x="24" y="0"/>
                </a:cxn>
                <a:cxn ang="0">
                  <a:pos x="60" y="18"/>
                </a:cxn>
                <a:cxn ang="0">
                  <a:pos x="96" y="18"/>
                </a:cxn>
                <a:cxn ang="0">
                  <a:pos x="96" y="36"/>
                </a:cxn>
                <a:cxn ang="0">
                  <a:pos x="102" y="42"/>
                </a:cxn>
                <a:cxn ang="0">
                  <a:pos x="120" y="48"/>
                </a:cxn>
                <a:cxn ang="0">
                  <a:pos x="126" y="36"/>
                </a:cxn>
                <a:cxn ang="0">
                  <a:pos x="144" y="30"/>
                </a:cxn>
                <a:cxn ang="0">
                  <a:pos x="144" y="36"/>
                </a:cxn>
                <a:cxn ang="0">
                  <a:pos x="144" y="36"/>
                </a:cxn>
                <a:cxn ang="0">
                  <a:pos x="138" y="42"/>
                </a:cxn>
                <a:cxn ang="0">
                  <a:pos x="144" y="42"/>
                </a:cxn>
                <a:cxn ang="0">
                  <a:pos x="150" y="36"/>
                </a:cxn>
                <a:cxn ang="0">
                  <a:pos x="162" y="42"/>
                </a:cxn>
                <a:cxn ang="0">
                  <a:pos x="168" y="48"/>
                </a:cxn>
              </a:cxnLst>
              <a:rect l="0" t="0" r="r" b="b"/>
              <a:pathLst>
                <a:path w="168" h="78">
                  <a:moveTo>
                    <a:pt x="162" y="48"/>
                  </a:moveTo>
                  <a:lnTo>
                    <a:pt x="156" y="48"/>
                  </a:lnTo>
                  <a:lnTo>
                    <a:pt x="150" y="54"/>
                  </a:lnTo>
                  <a:lnTo>
                    <a:pt x="150" y="48"/>
                  </a:lnTo>
                  <a:lnTo>
                    <a:pt x="144" y="48"/>
                  </a:lnTo>
                  <a:lnTo>
                    <a:pt x="144" y="54"/>
                  </a:lnTo>
                  <a:lnTo>
                    <a:pt x="138" y="48"/>
                  </a:lnTo>
                  <a:lnTo>
                    <a:pt x="144" y="48"/>
                  </a:lnTo>
                  <a:lnTo>
                    <a:pt x="144" y="42"/>
                  </a:lnTo>
                  <a:lnTo>
                    <a:pt x="138" y="42"/>
                  </a:lnTo>
                  <a:lnTo>
                    <a:pt x="132" y="48"/>
                  </a:lnTo>
                  <a:lnTo>
                    <a:pt x="126" y="54"/>
                  </a:lnTo>
                  <a:lnTo>
                    <a:pt x="120" y="60"/>
                  </a:lnTo>
                  <a:lnTo>
                    <a:pt x="114" y="54"/>
                  </a:lnTo>
                  <a:lnTo>
                    <a:pt x="114" y="60"/>
                  </a:lnTo>
                  <a:lnTo>
                    <a:pt x="108" y="60"/>
                  </a:lnTo>
                  <a:lnTo>
                    <a:pt x="120" y="66"/>
                  </a:lnTo>
                  <a:lnTo>
                    <a:pt x="120" y="72"/>
                  </a:lnTo>
                  <a:lnTo>
                    <a:pt x="114" y="78"/>
                  </a:lnTo>
                  <a:lnTo>
                    <a:pt x="102" y="78"/>
                  </a:lnTo>
                  <a:lnTo>
                    <a:pt x="102" y="72"/>
                  </a:lnTo>
                  <a:lnTo>
                    <a:pt x="84" y="66"/>
                  </a:lnTo>
                  <a:lnTo>
                    <a:pt x="78" y="60"/>
                  </a:lnTo>
                  <a:lnTo>
                    <a:pt x="60" y="54"/>
                  </a:lnTo>
                  <a:lnTo>
                    <a:pt x="54" y="42"/>
                  </a:lnTo>
                  <a:lnTo>
                    <a:pt x="42" y="42"/>
                  </a:lnTo>
                  <a:lnTo>
                    <a:pt x="42" y="36"/>
                  </a:lnTo>
                  <a:lnTo>
                    <a:pt x="36" y="36"/>
                  </a:lnTo>
                  <a:lnTo>
                    <a:pt x="36" y="30"/>
                  </a:lnTo>
                  <a:lnTo>
                    <a:pt x="30" y="30"/>
                  </a:lnTo>
                  <a:lnTo>
                    <a:pt x="24" y="24"/>
                  </a:lnTo>
                  <a:lnTo>
                    <a:pt x="18" y="30"/>
                  </a:lnTo>
                  <a:lnTo>
                    <a:pt x="24" y="30"/>
                  </a:lnTo>
                  <a:lnTo>
                    <a:pt x="18" y="30"/>
                  </a:lnTo>
                  <a:lnTo>
                    <a:pt x="12" y="30"/>
                  </a:lnTo>
                  <a:lnTo>
                    <a:pt x="12" y="36"/>
                  </a:lnTo>
                  <a:lnTo>
                    <a:pt x="12" y="42"/>
                  </a:lnTo>
                  <a:lnTo>
                    <a:pt x="0" y="42"/>
                  </a:lnTo>
                  <a:lnTo>
                    <a:pt x="0" y="6"/>
                  </a:lnTo>
                  <a:lnTo>
                    <a:pt x="6" y="0"/>
                  </a:lnTo>
                  <a:lnTo>
                    <a:pt x="18" y="0"/>
                  </a:lnTo>
                  <a:lnTo>
                    <a:pt x="24" y="0"/>
                  </a:lnTo>
                  <a:lnTo>
                    <a:pt x="48" y="12"/>
                  </a:lnTo>
                  <a:lnTo>
                    <a:pt x="60" y="18"/>
                  </a:lnTo>
                  <a:lnTo>
                    <a:pt x="90" y="18"/>
                  </a:lnTo>
                  <a:lnTo>
                    <a:pt x="96" y="18"/>
                  </a:lnTo>
                  <a:lnTo>
                    <a:pt x="96" y="24"/>
                  </a:lnTo>
                  <a:lnTo>
                    <a:pt x="96" y="36"/>
                  </a:lnTo>
                  <a:lnTo>
                    <a:pt x="102" y="36"/>
                  </a:lnTo>
                  <a:lnTo>
                    <a:pt x="102" y="42"/>
                  </a:lnTo>
                  <a:lnTo>
                    <a:pt x="114" y="42"/>
                  </a:lnTo>
                  <a:lnTo>
                    <a:pt x="120" y="48"/>
                  </a:lnTo>
                  <a:lnTo>
                    <a:pt x="120" y="42"/>
                  </a:lnTo>
                  <a:lnTo>
                    <a:pt x="126" y="36"/>
                  </a:lnTo>
                  <a:lnTo>
                    <a:pt x="138" y="36"/>
                  </a:lnTo>
                  <a:lnTo>
                    <a:pt x="144" y="30"/>
                  </a:lnTo>
                  <a:lnTo>
                    <a:pt x="150" y="30"/>
                  </a:lnTo>
                  <a:lnTo>
                    <a:pt x="144" y="36"/>
                  </a:lnTo>
                  <a:lnTo>
                    <a:pt x="144" y="30"/>
                  </a:lnTo>
                  <a:lnTo>
                    <a:pt x="144" y="36"/>
                  </a:lnTo>
                  <a:lnTo>
                    <a:pt x="138" y="36"/>
                  </a:lnTo>
                  <a:lnTo>
                    <a:pt x="138" y="42"/>
                  </a:lnTo>
                  <a:lnTo>
                    <a:pt x="144" y="36"/>
                  </a:lnTo>
                  <a:lnTo>
                    <a:pt x="144" y="42"/>
                  </a:lnTo>
                  <a:lnTo>
                    <a:pt x="150" y="42"/>
                  </a:lnTo>
                  <a:lnTo>
                    <a:pt x="150" y="36"/>
                  </a:lnTo>
                  <a:lnTo>
                    <a:pt x="156" y="42"/>
                  </a:lnTo>
                  <a:lnTo>
                    <a:pt x="162" y="42"/>
                  </a:lnTo>
                  <a:lnTo>
                    <a:pt x="168" y="42"/>
                  </a:lnTo>
                  <a:lnTo>
                    <a:pt x="168" y="48"/>
                  </a:lnTo>
                  <a:lnTo>
                    <a:pt x="162" y="4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89" name="Freeform 565"/>
            <p:cNvSpPr>
              <a:spLocks/>
            </p:cNvSpPr>
            <p:nvPr/>
          </p:nvSpPr>
          <p:spPr bwMode="auto">
            <a:xfrm>
              <a:off x="2424" y="642"/>
              <a:ext cx="6" cy="6"/>
            </a:xfrm>
            <a:custGeom>
              <a:avLst/>
              <a:gdLst/>
              <a:ahLst/>
              <a:cxnLst>
                <a:cxn ang="0">
                  <a:pos x="0" y="6"/>
                </a:cxn>
                <a:cxn ang="0">
                  <a:pos x="6" y="6"/>
                </a:cxn>
                <a:cxn ang="0">
                  <a:pos x="0" y="6"/>
                </a:cxn>
                <a:cxn ang="0">
                  <a:pos x="0" y="0"/>
                </a:cxn>
                <a:cxn ang="0">
                  <a:pos x="0" y="6"/>
                </a:cxn>
              </a:cxnLst>
              <a:rect l="0" t="0" r="r" b="b"/>
              <a:pathLst>
                <a:path w="6" h="6">
                  <a:moveTo>
                    <a:pt x="0" y="6"/>
                  </a:moveTo>
                  <a:lnTo>
                    <a:pt x="6" y="6"/>
                  </a:lnTo>
                  <a:lnTo>
                    <a:pt x="0" y="6"/>
                  </a:ln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88" name="Freeform 564"/>
            <p:cNvSpPr>
              <a:spLocks/>
            </p:cNvSpPr>
            <p:nvPr/>
          </p:nvSpPr>
          <p:spPr bwMode="auto">
            <a:xfrm>
              <a:off x="2232" y="786"/>
              <a:ext cx="54" cy="30"/>
            </a:xfrm>
            <a:custGeom>
              <a:avLst/>
              <a:gdLst/>
              <a:ahLst/>
              <a:cxnLst>
                <a:cxn ang="0">
                  <a:pos x="48" y="0"/>
                </a:cxn>
                <a:cxn ang="0">
                  <a:pos x="54" y="6"/>
                </a:cxn>
                <a:cxn ang="0">
                  <a:pos x="48" y="6"/>
                </a:cxn>
                <a:cxn ang="0">
                  <a:pos x="48" y="12"/>
                </a:cxn>
                <a:cxn ang="0">
                  <a:pos x="48" y="6"/>
                </a:cxn>
                <a:cxn ang="0">
                  <a:pos x="48" y="12"/>
                </a:cxn>
                <a:cxn ang="0">
                  <a:pos x="48" y="18"/>
                </a:cxn>
                <a:cxn ang="0">
                  <a:pos x="42" y="18"/>
                </a:cxn>
                <a:cxn ang="0">
                  <a:pos x="42" y="30"/>
                </a:cxn>
                <a:cxn ang="0">
                  <a:pos x="36" y="30"/>
                </a:cxn>
                <a:cxn ang="0">
                  <a:pos x="6" y="24"/>
                </a:cxn>
                <a:cxn ang="0">
                  <a:pos x="6" y="18"/>
                </a:cxn>
                <a:cxn ang="0">
                  <a:pos x="0" y="12"/>
                </a:cxn>
                <a:cxn ang="0">
                  <a:pos x="6" y="12"/>
                </a:cxn>
                <a:cxn ang="0">
                  <a:pos x="0" y="12"/>
                </a:cxn>
                <a:cxn ang="0">
                  <a:pos x="6" y="12"/>
                </a:cxn>
                <a:cxn ang="0">
                  <a:pos x="6" y="18"/>
                </a:cxn>
                <a:cxn ang="0">
                  <a:pos x="12" y="12"/>
                </a:cxn>
                <a:cxn ang="0">
                  <a:pos x="30" y="18"/>
                </a:cxn>
                <a:cxn ang="0">
                  <a:pos x="30" y="12"/>
                </a:cxn>
                <a:cxn ang="0">
                  <a:pos x="36" y="6"/>
                </a:cxn>
                <a:cxn ang="0">
                  <a:pos x="42" y="6"/>
                </a:cxn>
                <a:cxn ang="0">
                  <a:pos x="42" y="0"/>
                </a:cxn>
                <a:cxn ang="0">
                  <a:pos x="48" y="0"/>
                </a:cxn>
              </a:cxnLst>
              <a:rect l="0" t="0" r="r" b="b"/>
              <a:pathLst>
                <a:path w="54" h="30">
                  <a:moveTo>
                    <a:pt x="48" y="0"/>
                  </a:moveTo>
                  <a:lnTo>
                    <a:pt x="54" y="6"/>
                  </a:lnTo>
                  <a:lnTo>
                    <a:pt x="48" y="6"/>
                  </a:lnTo>
                  <a:lnTo>
                    <a:pt x="48" y="12"/>
                  </a:lnTo>
                  <a:lnTo>
                    <a:pt x="48" y="6"/>
                  </a:lnTo>
                  <a:lnTo>
                    <a:pt x="48" y="12"/>
                  </a:lnTo>
                  <a:lnTo>
                    <a:pt x="48" y="18"/>
                  </a:lnTo>
                  <a:lnTo>
                    <a:pt x="42" y="18"/>
                  </a:lnTo>
                  <a:lnTo>
                    <a:pt x="42" y="30"/>
                  </a:lnTo>
                  <a:lnTo>
                    <a:pt x="36" y="30"/>
                  </a:lnTo>
                  <a:lnTo>
                    <a:pt x="6" y="24"/>
                  </a:lnTo>
                  <a:lnTo>
                    <a:pt x="6" y="18"/>
                  </a:lnTo>
                  <a:lnTo>
                    <a:pt x="0" y="12"/>
                  </a:lnTo>
                  <a:lnTo>
                    <a:pt x="6" y="12"/>
                  </a:lnTo>
                  <a:lnTo>
                    <a:pt x="0" y="12"/>
                  </a:lnTo>
                  <a:lnTo>
                    <a:pt x="6" y="12"/>
                  </a:lnTo>
                  <a:lnTo>
                    <a:pt x="6" y="18"/>
                  </a:lnTo>
                  <a:lnTo>
                    <a:pt x="12" y="12"/>
                  </a:lnTo>
                  <a:lnTo>
                    <a:pt x="30" y="18"/>
                  </a:lnTo>
                  <a:lnTo>
                    <a:pt x="30" y="12"/>
                  </a:lnTo>
                  <a:lnTo>
                    <a:pt x="36" y="6"/>
                  </a:lnTo>
                  <a:lnTo>
                    <a:pt x="42" y="6"/>
                  </a:lnTo>
                  <a:lnTo>
                    <a:pt x="42" y="0"/>
                  </a:lnTo>
                  <a:lnTo>
                    <a:pt x="4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87" name="Freeform 563"/>
            <p:cNvSpPr>
              <a:spLocks/>
            </p:cNvSpPr>
            <p:nvPr/>
          </p:nvSpPr>
          <p:spPr bwMode="auto">
            <a:xfrm>
              <a:off x="2952" y="1116"/>
              <a:ext cx="24" cy="12"/>
            </a:xfrm>
            <a:custGeom>
              <a:avLst/>
              <a:gdLst/>
              <a:ahLst/>
              <a:cxnLst>
                <a:cxn ang="0">
                  <a:pos x="18" y="0"/>
                </a:cxn>
                <a:cxn ang="0">
                  <a:pos x="24" y="0"/>
                </a:cxn>
                <a:cxn ang="0">
                  <a:pos x="12" y="6"/>
                </a:cxn>
                <a:cxn ang="0">
                  <a:pos x="0" y="12"/>
                </a:cxn>
                <a:cxn ang="0">
                  <a:pos x="0" y="6"/>
                </a:cxn>
                <a:cxn ang="0">
                  <a:pos x="6" y="6"/>
                </a:cxn>
                <a:cxn ang="0">
                  <a:pos x="18" y="0"/>
                </a:cxn>
              </a:cxnLst>
              <a:rect l="0" t="0" r="r" b="b"/>
              <a:pathLst>
                <a:path w="24" h="12">
                  <a:moveTo>
                    <a:pt x="18" y="0"/>
                  </a:moveTo>
                  <a:lnTo>
                    <a:pt x="24" y="0"/>
                  </a:lnTo>
                  <a:lnTo>
                    <a:pt x="12" y="6"/>
                  </a:lnTo>
                  <a:lnTo>
                    <a:pt x="0" y="12"/>
                  </a:lnTo>
                  <a:lnTo>
                    <a:pt x="0" y="6"/>
                  </a:lnTo>
                  <a:lnTo>
                    <a:pt x="6" y="6"/>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86" name="Freeform 562"/>
            <p:cNvSpPr>
              <a:spLocks/>
            </p:cNvSpPr>
            <p:nvPr/>
          </p:nvSpPr>
          <p:spPr bwMode="auto">
            <a:xfrm>
              <a:off x="2940" y="112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85" name="Freeform 561"/>
            <p:cNvSpPr>
              <a:spLocks/>
            </p:cNvSpPr>
            <p:nvPr/>
          </p:nvSpPr>
          <p:spPr bwMode="auto">
            <a:xfrm>
              <a:off x="2076" y="696"/>
              <a:ext cx="18" cy="18"/>
            </a:xfrm>
            <a:custGeom>
              <a:avLst/>
              <a:gdLst/>
              <a:ahLst/>
              <a:cxnLst>
                <a:cxn ang="0">
                  <a:pos x="6" y="0"/>
                </a:cxn>
                <a:cxn ang="0">
                  <a:pos x="12" y="6"/>
                </a:cxn>
                <a:cxn ang="0">
                  <a:pos x="18" y="6"/>
                </a:cxn>
                <a:cxn ang="0">
                  <a:pos x="6" y="18"/>
                </a:cxn>
                <a:cxn ang="0">
                  <a:pos x="0" y="18"/>
                </a:cxn>
                <a:cxn ang="0">
                  <a:pos x="6" y="0"/>
                </a:cxn>
              </a:cxnLst>
              <a:rect l="0" t="0" r="r" b="b"/>
              <a:pathLst>
                <a:path w="18" h="18">
                  <a:moveTo>
                    <a:pt x="6" y="0"/>
                  </a:moveTo>
                  <a:lnTo>
                    <a:pt x="12" y="6"/>
                  </a:lnTo>
                  <a:lnTo>
                    <a:pt x="18" y="6"/>
                  </a:lnTo>
                  <a:lnTo>
                    <a:pt x="6" y="18"/>
                  </a:lnTo>
                  <a:lnTo>
                    <a:pt x="0" y="18"/>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84" name="Freeform 560"/>
            <p:cNvSpPr>
              <a:spLocks/>
            </p:cNvSpPr>
            <p:nvPr/>
          </p:nvSpPr>
          <p:spPr bwMode="auto">
            <a:xfrm>
              <a:off x="2226" y="780"/>
              <a:ext cx="12" cy="18"/>
            </a:xfrm>
            <a:custGeom>
              <a:avLst/>
              <a:gdLst/>
              <a:ahLst/>
              <a:cxnLst>
                <a:cxn ang="0">
                  <a:pos x="6" y="18"/>
                </a:cxn>
                <a:cxn ang="0">
                  <a:pos x="0" y="6"/>
                </a:cxn>
                <a:cxn ang="0">
                  <a:pos x="6" y="6"/>
                </a:cxn>
                <a:cxn ang="0">
                  <a:pos x="6" y="0"/>
                </a:cxn>
                <a:cxn ang="0">
                  <a:pos x="12" y="6"/>
                </a:cxn>
                <a:cxn ang="0">
                  <a:pos x="12" y="12"/>
                </a:cxn>
                <a:cxn ang="0">
                  <a:pos x="6" y="18"/>
                </a:cxn>
              </a:cxnLst>
              <a:rect l="0" t="0" r="r" b="b"/>
              <a:pathLst>
                <a:path w="12" h="18">
                  <a:moveTo>
                    <a:pt x="6" y="18"/>
                  </a:moveTo>
                  <a:lnTo>
                    <a:pt x="0" y="6"/>
                  </a:lnTo>
                  <a:lnTo>
                    <a:pt x="6" y="6"/>
                  </a:lnTo>
                  <a:lnTo>
                    <a:pt x="6" y="0"/>
                  </a:lnTo>
                  <a:lnTo>
                    <a:pt x="12" y="6"/>
                  </a:lnTo>
                  <a:lnTo>
                    <a:pt x="12" y="12"/>
                  </a:lnTo>
                  <a:lnTo>
                    <a:pt x="6"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83" name="Freeform 559"/>
            <p:cNvSpPr>
              <a:spLocks/>
            </p:cNvSpPr>
            <p:nvPr/>
          </p:nvSpPr>
          <p:spPr bwMode="auto">
            <a:xfrm>
              <a:off x="2442" y="966"/>
              <a:ext cx="6" cy="18"/>
            </a:xfrm>
            <a:custGeom>
              <a:avLst/>
              <a:gdLst/>
              <a:ahLst/>
              <a:cxnLst>
                <a:cxn ang="0">
                  <a:pos x="6" y="12"/>
                </a:cxn>
                <a:cxn ang="0">
                  <a:pos x="0" y="6"/>
                </a:cxn>
                <a:cxn ang="0">
                  <a:pos x="6" y="0"/>
                </a:cxn>
                <a:cxn ang="0">
                  <a:pos x="6" y="6"/>
                </a:cxn>
                <a:cxn ang="0">
                  <a:pos x="6" y="12"/>
                </a:cxn>
                <a:cxn ang="0">
                  <a:pos x="6" y="18"/>
                </a:cxn>
                <a:cxn ang="0">
                  <a:pos x="6" y="12"/>
                </a:cxn>
              </a:cxnLst>
              <a:rect l="0" t="0" r="r" b="b"/>
              <a:pathLst>
                <a:path w="6" h="18">
                  <a:moveTo>
                    <a:pt x="6" y="12"/>
                  </a:moveTo>
                  <a:lnTo>
                    <a:pt x="0" y="6"/>
                  </a:lnTo>
                  <a:lnTo>
                    <a:pt x="6" y="0"/>
                  </a:lnTo>
                  <a:lnTo>
                    <a:pt x="6" y="6"/>
                  </a:lnTo>
                  <a:lnTo>
                    <a:pt x="6" y="12"/>
                  </a:lnTo>
                  <a:lnTo>
                    <a:pt x="6" y="18"/>
                  </a:lnTo>
                  <a:lnTo>
                    <a:pt x="6"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82" name="Freeform 558"/>
            <p:cNvSpPr>
              <a:spLocks/>
            </p:cNvSpPr>
            <p:nvPr/>
          </p:nvSpPr>
          <p:spPr bwMode="auto">
            <a:xfrm>
              <a:off x="2448" y="1026"/>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81" name="Freeform 557"/>
            <p:cNvSpPr>
              <a:spLocks/>
            </p:cNvSpPr>
            <p:nvPr/>
          </p:nvSpPr>
          <p:spPr bwMode="auto">
            <a:xfrm>
              <a:off x="2442" y="996"/>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80" name="Freeform 556"/>
            <p:cNvSpPr>
              <a:spLocks/>
            </p:cNvSpPr>
            <p:nvPr/>
          </p:nvSpPr>
          <p:spPr bwMode="auto">
            <a:xfrm>
              <a:off x="2442" y="101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79" name="Freeform 555"/>
            <p:cNvSpPr>
              <a:spLocks/>
            </p:cNvSpPr>
            <p:nvPr/>
          </p:nvSpPr>
          <p:spPr bwMode="auto">
            <a:xfrm>
              <a:off x="2448" y="990"/>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78" name="Freeform 554"/>
            <p:cNvSpPr>
              <a:spLocks/>
            </p:cNvSpPr>
            <p:nvPr/>
          </p:nvSpPr>
          <p:spPr bwMode="auto">
            <a:xfrm>
              <a:off x="2442" y="978"/>
              <a:ext cx="6" cy="6"/>
            </a:xfrm>
            <a:custGeom>
              <a:avLst/>
              <a:gdLst/>
              <a:ahLst/>
              <a:cxnLst>
                <a:cxn ang="0">
                  <a:pos x="6" y="6"/>
                </a:cxn>
                <a:cxn ang="0">
                  <a:pos x="0" y="6"/>
                </a:cxn>
                <a:cxn ang="0">
                  <a:pos x="0" y="0"/>
                </a:cxn>
                <a:cxn ang="0">
                  <a:pos x="6" y="0"/>
                </a:cxn>
                <a:cxn ang="0">
                  <a:pos x="6" y="6"/>
                </a:cxn>
              </a:cxnLst>
              <a:rect l="0" t="0" r="r" b="b"/>
              <a:pathLst>
                <a:path w="6" h="6">
                  <a:moveTo>
                    <a:pt x="6" y="6"/>
                  </a:moveTo>
                  <a:lnTo>
                    <a:pt x="0" y="6"/>
                  </a:lnTo>
                  <a:lnTo>
                    <a:pt x="0" y="0"/>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77" name="Freeform 553"/>
            <p:cNvSpPr>
              <a:spLocks/>
            </p:cNvSpPr>
            <p:nvPr/>
          </p:nvSpPr>
          <p:spPr bwMode="auto">
            <a:xfrm>
              <a:off x="2448" y="100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76" name="Freeform 552"/>
            <p:cNvSpPr>
              <a:spLocks/>
            </p:cNvSpPr>
            <p:nvPr/>
          </p:nvSpPr>
          <p:spPr bwMode="auto">
            <a:xfrm>
              <a:off x="2448" y="100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75" name="Freeform 551"/>
            <p:cNvSpPr>
              <a:spLocks/>
            </p:cNvSpPr>
            <p:nvPr/>
          </p:nvSpPr>
          <p:spPr bwMode="auto">
            <a:xfrm>
              <a:off x="2442" y="984"/>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74" name="Freeform 550"/>
            <p:cNvSpPr>
              <a:spLocks/>
            </p:cNvSpPr>
            <p:nvPr/>
          </p:nvSpPr>
          <p:spPr bwMode="auto">
            <a:xfrm>
              <a:off x="2448" y="1014"/>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73" name="Freeform 549"/>
            <p:cNvSpPr>
              <a:spLocks/>
            </p:cNvSpPr>
            <p:nvPr/>
          </p:nvSpPr>
          <p:spPr bwMode="auto">
            <a:xfrm>
              <a:off x="2448" y="98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72" name="Freeform 548"/>
            <p:cNvSpPr>
              <a:spLocks/>
            </p:cNvSpPr>
            <p:nvPr/>
          </p:nvSpPr>
          <p:spPr bwMode="auto">
            <a:xfrm>
              <a:off x="2442" y="100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71" name="Freeform 547"/>
            <p:cNvSpPr>
              <a:spLocks/>
            </p:cNvSpPr>
            <p:nvPr/>
          </p:nvSpPr>
          <p:spPr bwMode="auto">
            <a:xfrm>
              <a:off x="2442" y="1002"/>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70" name="Freeform 546"/>
            <p:cNvSpPr>
              <a:spLocks/>
            </p:cNvSpPr>
            <p:nvPr/>
          </p:nvSpPr>
          <p:spPr bwMode="auto">
            <a:xfrm>
              <a:off x="2442" y="96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69" name="Freeform 545"/>
            <p:cNvSpPr>
              <a:spLocks/>
            </p:cNvSpPr>
            <p:nvPr/>
          </p:nvSpPr>
          <p:spPr bwMode="auto">
            <a:xfrm>
              <a:off x="2442" y="97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68" name="Freeform 544"/>
            <p:cNvSpPr>
              <a:spLocks/>
            </p:cNvSpPr>
            <p:nvPr/>
          </p:nvSpPr>
          <p:spPr bwMode="auto">
            <a:xfrm>
              <a:off x="2742" y="1020"/>
              <a:ext cx="6" cy="6"/>
            </a:xfrm>
            <a:custGeom>
              <a:avLst/>
              <a:gdLst/>
              <a:ahLst/>
              <a:cxnLst>
                <a:cxn ang="0">
                  <a:pos x="0" y="6"/>
                </a:cxn>
                <a:cxn ang="0">
                  <a:pos x="0" y="0"/>
                </a:cxn>
                <a:cxn ang="0">
                  <a:pos x="6" y="0"/>
                </a:cxn>
                <a:cxn ang="0">
                  <a:pos x="0" y="6"/>
                </a:cxn>
              </a:cxnLst>
              <a:rect l="0" t="0" r="r" b="b"/>
              <a:pathLst>
                <a:path w="6" h="6">
                  <a:moveTo>
                    <a:pt x="0" y="6"/>
                  </a:moveTo>
                  <a:lnTo>
                    <a:pt x="0" y="0"/>
                  </a:lnTo>
                  <a:lnTo>
                    <a:pt x="6"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67" name="Freeform 543"/>
            <p:cNvSpPr>
              <a:spLocks/>
            </p:cNvSpPr>
            <p:nvPr/>
          </p:nvSpPr>
          <p:spPr bwMode="auto">
            <a:xfrm>
              <a:off x="2070" y="720"/>
              <a:ext cx="204" cy="150"/>
            </a:xfrm>
            <a:custGeom>
              <a:avLst/>
              <a:gdLst/>
              <a:ahLst/>
              <a:cxnLst>
                <a:cxn ang="0">
                  <a:pos x="6" y="30"/>
                </a:cxn>
                <a:cxn ang="0">
                  <a:pos x="18" y="30"/>
                </a:cxn>
                <a:cxn ang="0">
                  <a:pos x="24" y="24"/>
                </a:cxn>
                <a:cxn ang="0">
                  <a:pos x="30" y="24"/>
                </a:cxn>
                <a:cxn ang="0">
                  <a:pos x="36" y="18"/>
                </a:cxn>
                <a:cxn ang="0">
                  <a:pos x="24" y="12"/>
                </a:cxn>
                <a:cxn ang="0">
                  <a:pos x="48" y="0"/>
                </a:cxn>
                <a:cxn ang="0">
                  <a:pos x="60" y="6"/>
                </a:cxn>
                <a:cxn ang="0">
                  <a:pos x="72" y="12"/>
                </a:cxn>
                <a:cxn ang="0">
                  <a:pos x="102" y="30"/>
                </a:cxn>
                <a:cxn ang="0">
                  <a:pos x="114" y="30"/>
                </a:cxn>
                <a:cxn ang="0">
                  <a:pos x="120" y="30"/>
                </a:cxn>
                <a:cxn ang="0">
                  <a:pos x="126" y="36"/>
                </a:cxn>
                <a:cxn ang="0">
                  <a:pos x="138" y="36"/>
                </a:cxn>
                <a:cxn ang="0">
                  <a:pos x="138" y="48"/>
                </a:cxn>
                <a:cxn ang="0">
                  <a:pos x="144" y="48"/>
                </a:cxn>
                <a:cxn ang="0">
                  <a:pos x="144" y="54"/>
                </a:cxn>
                <a:cxn ang="0">
                  <a:pos x="150" y="54"/>
                </a:cxn>
                <a:cxn ang="0">
                  <a:pos x="156" y="60"/>
                </a:cxn>
                <a:cxn ang="0">
                  <a:pos x="150" y="66"/>
                </a:cxn>
                <a:cxn ang="0">
                  <a:pos x="162" y="78"/>
                </a:cxn>
                <a:cxn ang="0">
                  <a:pos x="168" y="84"/>
                </a:cxn>
                <a:cxn ang="0">
                  <a:pos x="168" y="90"/>
                </a:cxn>
                <a:cxn ang="0">
                  <a:pos x="198" y="96"/>
                </a:cxn>
                <a:cxn ang="0">
                  <a:pos x="204" y="96"/>
                </a:cxn>
                <a:cxn ang="0">
                  <a:pos x="204" y="102"/>
                </a:cxn>
                <a:cxn ang="0">
                  <a:pos x="198" y="120"/>
                </a:cxn>
                <a:cxn ang="0">
                  <a:pos x="168" y="132"/>
                </a:cxn>
                <a:cxn ang="0">
                  <a:pos x="138" y="138"/>
                </a:cxn>
                <a:cxn ang="0">
                  <a:pos x="126" y="144"/>
                </a:cxn>
                <a:cxn ang="0">
                  <a:pos x="126" y="150"/>
                </a:cxn>
                <a:cxn ang="0">
                  <a:pos x="120" y="150"/>
                </a:cxn>
                <a:cxn ang="0">
                  <a:pos x="114" y="150"/>
                </a:cxn>
                <a:cxn ang="0">
                  <a:pos x="108" y="150"/>
                </a:cxn>
                <a:cxn ang="0">
                  <a:pos x="90" y="150"/>
                </a:cxn>
                <a:cxn ang="0">
                  <a:pos x="84" y="144"/>
                </a:cxn>
                <a:cxn ang="0">
                  <a:pos x="84" y="150"/>
                </a:cxn>
                <a:cxn ang="0">
                  <a:pos x="78" y="150"/>
                </a:cxn>
                <a:cxn ang="0">
                  <a:pos x="78" y="144"/>
                </a:cxn>
                <a:cxn ang="0">
                  <a:pos x="66" y="138"/>
                </a:cxn>
                <a:cxn ang="0">
                  <a:pos x="60" y="126"/>
                </a:cxn>
                <a:cxn ang="0">
                  <a:pos x="48" y="114"/>
                </a:cxn>
                <a:cxn ang="0">
                  <a:pos x="42" y="108"/>
                </a:cxn>
                <a:cxn ang="0">
                  <a:pos x="48" y="102"/>
                </a:cxn>
                <a:cxn ang="0">
                  <a:pos x="42" y="102"/>
                </a:cxn>
                <a:cxn ang="0">
                  <a:pos x="48" y="96"/>
                </a:cxn>
                <a:cxn ang="0">
                  <a:pos x="42" y="84"/>
                </a:cxn>
                <a:cxn ang="0">
                  <a:pos x="36" y="78"/>
                </a:cxn>
                <a:cxn ang="0">
                  <a:pos x="30" y="78"/>
                </a:cxn>
                <a:cxn ang="0">
                  <a:pos x="24" y="72"/>
                </a:cxn>
                <a:cxn ang="0">
                  <a:pos x="30" y="72"/>
                </a:cxn>
                <a:cxn ang="0">
                  <a:pos x="6" y="42"/>
                </a:cxn>
                <a:cxn ang="0">
                  <a:pos x="0" y="42"/>
                </a:cxn>
                <a:cxn ang="0">
                  <a:pos x="6" y="30"/>
                </a:cxn>
              </a:cxnLst>
              <a:rect l="0" t="0" r="r" b="b"/>
              <a:pathLst>
                <a:path w="204" h="150">
                  <a:moveTo>
                    <a:pt x="6" y="30"/>
                  </a:moveTo>
                  <a:lnTo>
                    <a:pt x="18" y="30"/>
                  </a:lnTo>
                  <a:lnTo>
                    <a:pt x="24" y="24"/>
                  </a:lnTo>
                  <a:lnTo>
                    <a:pt x="30" y="24"/>
                  </a:lnTo>
                  <a:lnTo>
                    <a:pt x="36" y="18"/>
                  </a:lnTo>
                  <a:lnTo>
                    <a:pt x="24" y="12"/>
                  </a:lnTo>
                  <a:lnTo>
                    <a:pt x="48" y="0"/>
                  </a:lnTo>
                  <a:lnTo>
                    <a:pt x="60" y="6"/>
                  </a:lnTo>
                  <a:lnTo>
                    <a:pt x="72" y="12"/>
                  </a:lnTo>
                  <a:lnTo>
                    <a:pt x="102" y="30"/>
                  </a:lnTo>
                  <a:lnTo>
                    <a:pt x="114" y="30"/>
                  </a:lnTo>
                  <a:lnTo>
                    <a:pt x="120" y="30"/>
                  </a:lnTo>
                  <a:lnTo>
                    <a:pt x="126" y="36"/>
                  </a:lnTo>
                  <a:lnTo>
                    <a:pt x="138" y="36"/>
                  </a:lnTo>
                  <a:lnTo>
                    <a:pt x="138" y="48"/>
                  </a:lnTo>
                  <a:lnTo>
                    <a:pt x="144" y="48"/>
                  </a:lnTo>
                  <a:lnTo>
                    <a:pt x="144" y="54"/>
                  </a:lnTo>
                  <a:lnTo>
                    <a:pt x="150" y="54"/>
                  </a:lnTo>
                  <a:lnTo>
                    <a:pt x="156" y="60"/>
                  </a:lnTo>
                  <a:lnTo>
                    <a:pt x="150" y="66"/>
                  </a:lnTo>
                  <a:lnTo>
                    <a:pt x="162" y="78"/>
                  </a:lnTo>
                  <a:lnTo>
                    <a:pt x="168" y="84"/>
                  </a:lnTo>
                  <a:lnTo>
                    <a:pt x="168" y="90"/>
                  </a:lnTo>
                  <a:lnTo>
                    <a:pt x="198" y="96"/>
                  </a:lnTo>
                  <a:lnTo>
                    <a:pt x="204" y="96"/>
                  </a:lnTo>
                  <a:lnTo>
                    <a:pt x="204" y="102"/>
                  </a:lnTo>
                  <a:lnTo>
                    <a:pt x="198" y="120"/>
                  </a:lnTo>
                  <a:lnTo>
                    <a:pt x="168" y="132"/>
                  </a:lnTo>
                  <a:lnTo>
                    <a:pt x="138" y="138"/>
                  </a:lnTo>
                  <a:lnTo>
                    <a:pt x="126" y="144"/>
                  </a:lnTo>
                  <a:lnTo>
                    <a:pt x="126" y="150"/>
                  </a:lnTo>
                  <a:lnTo>
                    <a:pt x="120" y="150"/>
                  </a:lnTo>
                  <a:lnTo>
                    <a:pt x="114" y="150"/>
                  </a:lnTo>
                  <a:lnTo>
                    <a:pt x="108" y="150"/>
                  </a:lnTo>
                  <a:lnTo>
                    <a:pt x="90" y="150"/>
                  </a:lnTo>
                  <a:lnTo>
                    <a:pt x="84" y="144"/>
                  </a:lnTo>
                  <a:lnTo>
                    <a:pt x="84" y="150"/>
                  </a:lnTo>
                  <a:lnTo>
                    <a:pt x="78" y="150"/>
                  </a:lnTo>
                  <a:lnTo>
                    <a:pt x="78" y="144"/>
                  </a:lnTo>
                  <a:lnTo>
                    <a:pt x="66" y="138"/>
                  </a:lnTo>
                  <a:lnTo>
                    <a:pt x="60" y="126"/>
                  </a:lnTo>
                  <a:lnTo>
                    <a:pt x="48" y="114"/>
                  </a:lnTo>
                  <a:lnTo>
                    <a:pt x="42" y="108"/>
                  </a:lnTo>
                  <a:lnTo>
                    <a:pt x="48" y="102"/>
                  </a:lnTo>
                  <a:lnTo>
                    <a:pt x="42" y="102"/>
                  </a:lnTo>
                  <a:lnTo>
                    <a:pt x="48" y="96"/>
                  </a:lnTo>
                  <a:lnTo>
                    <a:pt x="42" y="84"/>
                  </a:lnTo>
                  <a:lnTo>
                    <a:pt x="36" y="78"/>
                  </a:lnTo>
                  <a:lnTo>
                    <a:pt x="30" y="78"/>
                  </a:lnTo>
                  <a:lnTo>
                    <a:pt x="24" y="72"/>
                  </a:lnTo>
                  <a:lnTo>
                    <a:pt x="30" y="72"/>
                  </a:lnTo>
                  <a:lnTo>
                    <a:pt x="6" y="42"/>
                  </a:lnTo>
                  <a:lnTo>
                    <a:pt x="0" y="42"/>
                  </a:lnTo>
                  <a:lnTo>
                    <a:pt x="6" y="3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66" name="Freeform 542"/>
            <p:cNvSpPr>
              <a:spLocks/>
            </p:cNvSpPr>
            <p:nvPr/>
          </p:nvSpPr>
          <p:spPr bwMode="auto">
            <a:xfrm>
              <a:off x="2172" y="630"/>
              <a:ext cx="54" cy="30"/>
            </a:xfrm>
            <a:custGeom>
              <a:avLst/>
              <a:gdLst/>
              <a:ahLst/>
              <a:cxnLst>
                <a:cxn ang="0">
                  <a:pos x="48" y="12"/>
                </a:cxn>
                <a:cxn ang="0">
                  <a:pos x="42" y="12"/>
                </a:cxn>
                <a:cxn ang="0">
                  <a:pos x="42" y="18"/>
                </a:cxn>
                <a:cxn ang="0">
                  <a:pos x="42" y="24"/>
                </a:cxn>
                <a:cxn ang="0">
                  <a:pos x="36" y="24"/>
                </a:cxn>
                <a:cxn ang="0">
                  <a:pos x="36" y="30"/>
                </a:cxn>
                <a:cxn ang="0">
                  <a:pos x="30" y="30"/>
                </a:cxn>
                <a:cxn ang="0">
                  <a:pos x="36" y="24"/>
                </a:cxn>
                <a:cxn ang="0">
                  <a:pos x="30" y="24"/>
                </a:cxn>
                <a:cxn ang="0">
                  <a:pos x="36" y="24"/>
                </a:cxn>
                <a:cxn ang="0">
                  <a:pos x="30" y="18"/>
                </a:cxn>
                <a:cxn ang="0">
                  <a:pos x="18" y="30"/>
                </a:cxn>
                <a:cxn ang="0">
                  <a:pos x="18" y="24"/>
                </a:cxn>
                <a:cxn ang="0">
                  <a:pos x="12" y="24"/>
                </a:cxn>
                <a:cxn ang="0">
                  <a:pos x="18" y="24"/>
                </a:cxn>
                <a:cxn ang="0">
                  <a:pos x="12" y="24"/>
                </a:cxn>
                <a:cxn ang="0">
                  <a:pos x="18" y="24"/>
                </a:cxn>
                <a:cxn ang="0">
                  <a:pos x="12" y="18"/>
                </a:cxn>
                <a:cxn ang="0">
                  <a:pos x="6" y="18"/>
                </a:cxn>
                <a:cxn ang="0">
                  <a:pos x="12" y="12"/>
                </a:cxn>
                <a:cxn ang="0">
                  <a:pos x="6" y="12"/>
                </a:cxn>
                <a:cxn ang="0">
                  <a:pos x="6" y="6"/>
                </a:cxn>
                <a:cxn ang="0">
                  <a:pos x="0" y="6"/>
                </a:cxn>
                <a:cxn ang="0">
                  <a:pos x="6" y="0"/>
                </a:cxn>
                <a:cxn ang="0">
                  <a:pos x="12" y="6"/>
                </a:cxn>
                <a:cxn ang="0">
                  <a:pos x="18" y="6"/>
                </a:cxn>
                <a:cxn ang="0">
                  <a:pos x="12" y="0"/>
                </a:cxn>
                <a:cxn ang="0">
                  <a:pos x="18" y="0"/>
                </a:cxn>
                <a:cxn ang="0">
                  <a:pos x="24" y="6"/>
                </a:cxn>
                <a:cxn ang="0">
                  <a:pos x="30" y="6"/>
                </a:cxn>
                <a:cxn ang="0">
                  <a:pos x="36" y="0"/>
                </a:cxn>
                <a:cxn ang="0">
                  <a:pos x="42" y="6"/>
                </a:cxn>
                <a:cxn ang="0">
                  <a:pos x="42" y="12"/>
                </a:cxn>
                <a:cxn ang="0">
                  <a:pos x="48" y="12"/>
                </a:cxn>
                <a:cxn ang="0">
                  <a:pos x="54" y="12"/>
                </a:cxn>
                <a:cxn ang="0">
                  <a:pos x="48" y="12"/>
                </a:cxn>
              </a:cxnLst>
              <a:rect l="0" t="0" r="r" b="b"/>
              <a:pathLst>
                <a:path w="54" h="30">
                  <a:moveTo>
                    <a:pt x="48" y="12"/>
                  </a:moveTo>
                  <a:lnTo>
                    <a:pt x="42" y="12"/>
                  </a:lnTo>
                  <a:lnTo>
                    <a:pt x="42" y="18"/>
                  </a:lnTo>
                  <a:lnTo>
                    <a:pt x="42" y="24"/>
                  </a:lnTo>
                  <a:lnTo>
                    <a:pt x="36" y="24"/>
                  </a:lnTo>
                  <a:lnTo>
                    <a:pt x="36" y="30"/>
                  </a:lnTo>
                  <a:lnTo>
                    <a:pt x="30" y="30"/>
                  </a:lnTo>
                  <a:lnTo>
                    <a:pt x="36" y="24"/>
                  </a:lnTo>
                  <a:lnTo>
                    <a:pt x="30" y="24"/>
                  </a:lnTo>
                  <a:lnTo>
                    <a:pt x="36" y="24"/>
                  </a:lnTo>
                  <a:lnTo>
                    <a:pt x="30" y="18"/>
                  </a:lnTo>
                  <a:lnTo>
                    <a:pt x="18" y="30"/>
                  </a:lnTo>
                  <a:lnTo>
                    <a:pt x="18" y="24"/>
                  </a:lnTo>
                  <a:lnTo>
                    <a:pt x="12" y="24"/>
                  </a:lnTo>
                  <a:lnTo>
                    <a:pt x="18" y="24"/>
                  </a:lnTo>
                  <a:lnTo>
                    <a:pt x="12" y="24"/>
                  </a:lnTo>
                  <a:lnTo>
                    <a:pt x="18" y="24"/>
                  </a:lnTo>
                  <a:lnTo>
                    <a:pt x="12" y="18"/>
                  </a:lnTo>
                  <a:lnTo>
                    <a:pt x="6" y="18"/>
                  </a:lnTo>
                  <a:lnTo>
                    <a:pt x="12" y="12"/>
                  </a:lnTo>
                  <a:lnTo>
                    <a:pt x="6" y="12"/>
                  </a:lnTo>
                  <a:lnTo>
                    <a:pt x="6" y="6"/>
                  </a:lnTo>
                  <a:lnTo>
                    <a:pt x="0" y="6"/>
                  </a:lnTo>
                  <a:lnTo>
                    <a:pt x="6" y="0"/>
                  </a:lnTo>
                  <a:lnTo>
                    <a:pt x="12" y="6"/>
                  </a:lnTo>
                  <a:lnTo>
                    <a:pt x="18" y="6"/>
                  </a:lnTo>
                  <a:lnTo>
                    <a:pt x="12" y="0"/>
                  </a:lnTo>
                  <a:lnTo>
                    <a:pt x="18" y="0"/>
                  </a:lnTo>
                  <a:lnTo>
                    <a:pt x="24" y="6"/>
                  </a:lnTo>
                  <a:lnTo>
                    <a:pt x="30" y="6"/>
                  </a:lnTo>
                  <a:lnTo>
                    <a:pt x="36" y="0"/>
                  </a:lnTo>
                  <a:lnTo>
                    <a:pt x="42" y="6"/>
                  </a:lnTo>
                  <a:lnTo>
                    <a:pt x="42" y="12"/>
                  </a:lnTo>
                  <a:lnTo>
                    <a:pt x="48" y="12"/>
                  </a:lnTo>
                  <a:lnTo>
                    <a:pt x="54" y="12"/>
                  </a:lnTo>
                  <a:lnTo>
                    <a:pt x="48"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65" name="Freeform 541"/>
            <p:cNvSpPr>
              <a:spLocks/>
            </p:cNvSpPr>
            <p:nvPr/>
          </p:nvSpPr>
          <p:spPr bwMode="auto">
            <a:xfrm>
              <a:off x="2172" y="648"/>
              <a:ext cx="12" cy="12"/>
            </a:xfrm>
            <a:custGeom>
              <a:avLst/>
              <a:gdLst/>
              <a:ahLst/>
              <a:cxnLst>
                <a:cxn ang="0">
                  <a:pos x="12" y="12"/>
                </a:cxn>
                <a:cxn ang="0">
                  <a:pos x="6" y="6"/>
                </a:cxn>
                <a:cxn ang="0">
                  <a:pos x="0" y="0"/>
                </a:cxn>
                <a:cxn ang="0">
                  <a:pos x="6" y="6"/>
                </a:cxn>
                <a:cxn ang="0">
                  <a:pos x="6" y="0"/>
                </a:cxn>
                <a:cxn ang="0">
                  <a:pos x="6" y="6"/>
                </a:cxn>
                <a:cxn ang="0">
                  <a:pos x="12" y="6"/>
                </a:cxn>
                <a:cxn ang="0">
                  <a:pos x="12" y="12"/>
                </a:cxn>
              </a:cxnLst>
              <a:rect l="0" t="0" r="r" b="b"/>
              <a:pathLst>
                <a:path w="12" h="12">
                  <a:moveTo>
                    <a:pt x="12" y="12"/>
                  </a:moveTo>
                  <a:lnTo>
                    <a:pt x="6" y="6"/>
                  </a:lnTo>
                  <a:lnTo>
                    <a:pt x="0" y="0"/>
                  </a:lnTo>
                  <a:lnTo>
                    <a:pt x="6" y="6"/>
                  </a:lnTo>
                  <a:lnTo>
                    <a:pt x="6" y="0"/>
                  </a:lnTo>
                  <a:lnTo>
                    <a:pt x="6" y="6"/>
                  </a:lnTo>
                  <a:lnTo>
                    <a:pt x="12" y="6"/>
                  </a:lnTo>
                  <a:lnTo>
                    <a:pt x="12"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64" name="Freeform 540"/>
            <p:cNvSpPr>
              <a:spLocks/>
            </p:cNvSpPr>
            <p:nvPr/>
          </p:nvSpPr>
          <p:spPr bwMode="auto">
            <a:xfrm>
              <a:off x="2946" y="618"/>
              <a:ext cx="60" cy="48"/>
            </a:xfrm>
            <a:custGeom>
              <a:avLst/>
              <a:gdLst/>
              <a:ahLst/>
              <a:cxnLst>
                <a:cxn ang="0">
                  <a:pos x="0" y="30"/>
                </a:cxn>
                <a:cxn ang="0">
                  <a:pos x="6" y="24"/>
                </a:cxn>
                <a:cxn ang="0">
                  <a:pos x="18" y="18"/>
                </a:cxn>
                <a:cxn ang="0">
                  <a:pos x="24" y="12"/>
                </a:cxn>
                <a:cxn ang="0">
                  <a:pos x="36" y="18"/>
                </a:cxn>
                <a:cxn ang="0">
                  <a:pos x="36" y="12"/>
                </a:cxn>
                <a:cxn ang="0">
                  <a:pos x="42" y="12"/>
                </a:cxn>
                <a:cxn ang="0">
                  <a:pos x="48" y="6"/>
                </a:cxn>
                <a:cxn ang="0">
                  <a:pos x="54" y="6"/>
                </a:cxn>
                <a:cxn ang="0">
                  <a:pos x="54" y="0"/>
                </a:cxn>
                <a:cxn ang="0">
                  <a:pos x="60" y="6"/>
                </a:cxn>
                <a:cxn ang="0">
                  <a:pos x="54" y="12"/>
                </a:cxn>
                <a:cxn ang="0">
                  <a:pos x="54" y="18"/>
                </a:cxn>
                <a:cxn ang="0">
                  <a:pos x="48" y="24"/>
                </a:cxn>
                <a:cxn ang="0">
                  <a:pos x="36" y="30"/>
                </a:cxn>
                <a:cxn ang="0">
                  <a:pos x="30" y="30"/>
                </a:cxn>
                <a:cxn ang="0">
                  <a:pos x="30" y="36"/>
                </a:cxn>
                <a:cxn ang="0">
                  <a:pos x="36" y="42"/>
                </a:cxn>
                <a:cxn ang="0">
                  <a:pos x="36" y="48"/>
                </a:cxn>
                <a:cxn ang="0">
                  <a:pos x="24" y="48"/>
                </a:cxn>
                <a:cxn ang="0">
                  <a:pos x="18" y="48"/>
                </a:cxn>
                <a:cxn ang="0">
                  <a:pos x="12" y="48"/>
                </a:cxn>
                <a:cxn ang="0">
                  <a:pos x="6" y="48"/>
                </a:cxn>
                <a:cxn ang="0">
                  <a:pos x="6" y="42"/>
                </a:cxn>
                <a:cxn ang="0">
                  <a:pos x="12" y="42"/>
                </a:cxn>
                <a:cxn ang="0">
                  <a:pos x="6" y="42"/>
                </a:cxn>
                <a:cxn ang="0">
                  <a:pos x="12" y="36"/>
                </a:cxn>
                <a:cxn ang="0">
                  <a:pos x="0" y="30"/>
                </a:cxn>
              </a:cxnLst>
              <a:rect l="0" t="0" r="r" b="b"/>
              <a:pathLst>
                <a:path w="60" h="48">
                  <a:moveTo>
                    <a:pt x="0" y="30"/>
                  </a:moveTo>
                  <a:lnTo>
                    <a:pt x="6" y="24"/>
                  </a:lnTo>
                  <a:lnTo>
                    <a:pt x="18" y="18"/>
                  </a:lnTo>
                  <a:lnTo>
                    <a:pt x="24" y="12"/>
                  </a:lnTo>
                  <a:lnTo>
                    <a:pt x="36" y="18"/>
                  </a:lnTo>
                  <a:lnTo>
                    <a:pt x="36" y="12"/>
                  </a:lnTo>
                  <a:lnTo>
                    <a:pt x="42" y="12"/>
                  </a:lnTo>
                  <a:lnTo>
                    <a:pt x="48" y="6"/>
                  </a:lnTo>
                  <a:lnTo>
                    <a:pt x="54" y="6"/>
                  </a:lnTo>
                  <a:lnTo>
                    <a:pt x="54" y="0"/>
                  </a:lnTo>
                  <a:lnTo>
                    <a:pt x="60" y="6"/>
                  </a:lnTo>
                  <a:lnTo>
                    <a:pt x="54" y="12"/>
                  </a:lnTo>
                  <a:lnTo>
                    <a:pt x="54" y="18"/>
                  </a:lnTo>
                  <a:lnTo>
                    <a:pt x="48" y="24"/>
                  </a:lnTo>
                  <a:lnTo>
                    <a:pt x="36" y="30"/>
                  </a:lnTo>
                  <a:lnTo>
                    <a:pt x="30" y="30"/>
                  </a:lnTo>
                  <a:lnTo>
                    <a:pt x="30" y="36"/>
                  </a:lnTo>
                  <a:lnTo>
                    <a:pt x="36" y="42"/>
                  </a:lnTo>
                  <a:lnTo>
                    <a:pt x="36" y="48"/>
                  </a:lnTo>
                  <a:lnTo>
                    <a:pt x="24" y="48"/>
                  </a:lnTo>
                  <a:lnTo>
                    <a:pt x="18" y="48"/>
                  </a:lnTo>
                  <a:lnTo>
                    <a:pt x="12" y="48"/>
                  </a:lnTo>
                  <a:lnTo>
                    <a:pt x="6" y="48"/>
                  </a:lnTo>
                  <a:lnTo>
                    <a:pt x="6" y="42"/>
                  </a:lnTo>
                  <a:lnTo>
                    <a:pt x="12" y="42"/>
                  </a:lnTo>
                  <a:lnTo>
                    <a:pt x="6" y="42"/>
                  </a:lnTo>
                  <a:lnTo>
                    <a:pt x="12" y="36"/>
                  </a:lnTo>
                  <a:lnTo>
                    <a:pt x="0" y="3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63" name="Freeform 539"/>
            <p:cNvSpPr>
              <a:spLocks/>
            </p:cNvSpPr>
            <p:nvPr/>
          </p:nvSpPr>
          <p:spPr bwMode="auto">
            <a:xfrm>
              <a:off x="2442" y="678"/>
              <a:ext cx="66" cy="42"/>
            </a:xfrm>
            <a:custGeom>
              <a:avLst/>
              <a:gdLst/>
              <a:ahLst/>
              <a:cxnLst>
                <a:cxn ang="0">
                  <a:pos x="66" y="42"/>
                </a:cxn>
                <a:cxn ang="0">
                  <a:pos x="60" y="42"/>
                </a:cxn>
                <a:cxn ang="0">
                  <a:pos x="54" y="42"/>
                </a:cxn>
                <a:cxn ang="0">
                  <a:pos x="48" y="42"/>
                </a:cxn>
                <a:cxn ang="0">
                  <a:pos x="48" y="36"/>
                </a:cxn>
                <a:cxn ang="0">
                  <a:pos x="48" y="42"/>
                </a:cxn>
                <a:cxn ang="0">
                  <a:pos x="42" y="36"/>
                </a:cxn>
                <a:cxn ang="0">
                  <a:pos x="36" y="36"/>
                </a:cxn>
                <a:cxn ang="0">
                  <a:pos x="30" y="36"/>
                </a:cxn>
                <a:cxn ang="0">
                  <a:pos x="30" y="42"/>
                </a:cxn>
                <a:cxn ang="0">
                  <a:pos x="24" y="42"/>
                </a:cxn>
                <a:cxn ang="0">
                  <a:pos x="18" y="42"/>
                </a:cxn>
                <a:cxn ang="0">
                  <a:pos x="12" y="42"/>
                </a:cxn>
                <a:cxn ang="0">
                  <a:pos x="12" y="36"/>
                </a:cxn>
                <a:cxn ang="0">
                  <a:pos x="6" y="36"/>
                </a:cxn>
                <a:cxn ang="0">
                  <a:pos x="6" y="30"/>
                </a:cxn>
                <a:cxn ang="0">
                  <a:pos x="12" y="30"/>
                </a:cxn>
                <a:cxn ang="0">
                  <a:pos x="6" y="30"/>
                </a:cxn>
                <a:cxn ang="0">
                  <a:pos x="6" y="24"/>
                </a:cxn>
                <a:cxn ang="0">
                  <a:pos x="12" y="24"/>
                </a:cxn>
                <a:cxn ang="0">
                  <a:pos x="12" y="18"/>
                </a:cxn>
                <a:cxn ang="0">
                  <a:pos x="12" y="12"/>
                </a:cxn>
                <a:cxn ang="0">
                  <a:pos x="6" y="12"/>
                </a:cxn>
                <a:cxn ang="0">
                  <a:pos x="0" y="12"/>
                </a:cxn>
                <a:cxn ang="0">
                  <a:pos x="0" y="6"/>
                </a:cxn>
                <a:cxn ang="0">
                  <a:pos x="0" y="0"/>
                </a:cxn>
                <a:cxn ang="0">
                  <a:pos x="6" y="0"/>
                </a:cxn>
                <a:cxn ang="0">
                  <a:pos x="12" y="0"/>
                </a:cxn>
                <a:cxn ang="0">
                  <a:pos x="18" y="0"/>
                </a:cxn>
                <a:cxn ang="0">
                  <a:pos x="24" y="0"/>
                </a:cxn>
                <a:cxn ang="0">
                  <a:pos x="30" y="0"/>
                </a:cxn>
                <a:cxn ang="0">
                  <a:pos x="30" y="6"/>
                </a:cxn>
                <a:cxn ang="0">
                  <a:pos x="36" y="6"/>
                </a:cxn>
                <a:cxn ang="0">
                  <a:pos x="42" y="6"/>
                </a:cxn>
                <a:cxn ang="0">
                  <a:pos x="42" y="12"/>
                </a:cxn>
                <a:cxn ang="0">
                  <a:pos x="48" y="12"/>
                </a:cxn>
                <a:cxn ang="0">
                  <a:pos x="54" y="12"/>
                </a:cxn>
                <a:cxn ang="0">
                  <a:pos x="60" y="6"/>
                </a:cxn>
                <a:cxn ang="0">
                  <a:pos x="60" y="12"/>
                </a:cxn>
                <a:cxn ang="0">
                  <a:pos x="54" y="12"/>
                </a:cxn>
                <a:cxn ang="0">
                  <a:pos x="60" y="12"/>
                </a:cxn>
                <a:cxn ang="0">
                  <a:pos x="54" y="12"/>
                </a:cxn>
                <a:cxn ang="0">
                  <a:pos x="54" y="18"/>
                </a:cxn>
                <a:cxn ang="0">
                  <a:pos x="54" y="24"/>
                </a:cxn>
                <a:cxn ang="0">
                  <a:pos x="60" y="24"/>
                </a:cxn>
                <a:cxn ang="0">
                  <a:pos x="60" y="30"/>
                </a:cxn>
                <a:cxn ang="0">
                  <a:pos x="60" y="36"/>
                </a:cxn>
                <a:cxn ang="0">
                  <a:pos x="66" y="36"/>
                </a:cxn>
                <a:cxn ang="0">
                  <a:pos x="66" y="42"/>
                </a:cxn>
              </a:cxnLst>
              <a:rect l="0" t="0" r="r" b="b"/>
              <a:pathLst>
                <a:path w="66" h="42">
                  <a:moveTo>
                    <a:pt x="66" y="42"/>
                  </a:moveTo>
                  <a:lnTo>
                    <a:pt x="60" y="42"/>
                  </a:lnTo>
                  <a:lnTo>
                    <a:pt x="54" y="42"/>
                  </a:lnTo>
                  <a:lnTo>
                    <a:pt x="48" y="42"/>
                  </a:lnTo>
                  <a:lnTo>
                    <a:pt x="48" y="36"/>
                  </a:lnTo>
                  <a:lnTo>
                    <a:pt x="48" y="42"/>
                  </a:lnTo>
                  <a:lnTo>
                    <a:pt x="42" y="36"/>
                  </a:lnTo>
                  <a:lnTo>
                    <a:pt x="36" y="36"/>
                  </a:lnTo>
                  <a:lnTo>
                    <a:pt x="30" y="36"/>
                  </a:lnTo>
                  <a:lnTo>
                    <a:pt x="30" y="42"/>
                  </a:lnTo>
                  <a:lnTo>
                    <a:pt x="24" y="42"/>
                  </a:lnTo>
                  <a:lnTo>
                    <a:pt x="18" y="42"/>
                  </a:lnTo>
                  <a:lnTo>
                    <a:pt x="12" y="42"/>
                  </a:lnTo>
                  <a:lnTo>
                    <a:pt x="12" y="36"/>
                  </a:lnTo>
                  <a:lnTo>
                    <a:pt x="6" y="36"/>
                  </a:lnTo>
                  <a:lnTo>
                    <a:pt x="6" y="30"/>
                  </a:lnTo>
                  <a:lnTo>
                    <a:pt x="12" y="30"/>
                  </a:lnTo>
                  <a:lnTo>
                    <a:pt x="6" y="30"/>
                  </a:lnTo>
                  <a:lnTo>
                    <a:pt x="6" y="24"/>
                  </a:lnTo>
                  <a:lnTo>
                    <a:pt x="12" y="24"/>
                  </a:lnTo>
                  <a:lnTo>
                    <a:pt x="12" y="18"/>
                  </a:lnTo>
                  <a:lnTo>
                    <a:pt x="12" y="12"/>
                  </a:lnTo>
                  <a:lnTo>
                    <a:pt x="6" y="12"/>
                  </a:lnTo>
                  <a:lnTo>
                    <a:pt x="0" y="12"/>
                  </a:lnTo>
                  <a:lnTo>
                    <a:pt x="0" y="6"/>
                  </a:lnTo>
                  <a:lnTo>
                    <a:pt x="0" y="0"/>
                  </a:lnTo>
                  <a:lnTo>
                    <a:pt x="6" y="0"/>
                  </a:lnTo>
                  <a:lnTo>
                    <a:pt x="12" y="0"/>
                  </a:lnTo>
                  <a:lnTo>
                    <a:pt x="18" y="0"/>
                  </a:lnTo>
                  <a:lnTo>
                    <a:pt x="24" y="0"/>
                  </a:lnTo>
                  <a:lnTo>
                    <a:pt x="30" y="0"/>
                  </a:lnTo>
                  <a:lnTo>
                    <a:pt x="30" y="6"/>
                  </a:lnTo>
                  <a:lnTo>
                    <a:pt x="36" y="6"/>
                  </a:lnTo>
                  <a:lnTo>
                    <a:pt x="42" y="6"/>
                  </a:lnTo>
                  <a:lnTo>
                    <a:pt x="42" y="12"/>
                  </a:lnTo>
                  <a:lnTo>
                    <a:pt x="48" y="12"/>
                  </a:lnTo>
                  <a:lnTo>
                    <a:pt x="54" y="12"/>
                  </a:lnTo>
                  <a:lnTo>
                    <a:pt x="60" y="6"/>
                  </a:lnTo>
                  <a:lnTo>
                    <a:pt x="60" y="12"/>
                  </a:lnTo>
                  <a:lnTo>
                    <a:pt x="54" y="12"/>
                  </a:lnTo>
                  <a:lnTo>
                    <a:pt x="60" y="12"/>
                  </a:lnTo>
                  <a:lnTo>
                    <a:pt x="54" y="12"/>
                  </a:lnTo>
                  <a:lnTo>
                    <a:pt x="54" y="18"/>
                  </a:lnTo>
                  <a:lnTo>
                    <a:pt x="54" y="24"/>
                  </a:lnTo>
                  <a:lnTo>
                    <a:pt x="60" y="24"/>
                  </a:lnTo>
                  <a:lnTo>
                    <a:pt x="60" y="30"/>
                  </a:lnTo>
                  <a:lnTo>
                    <a:pt x="60" y="36"/>
                  </a:lnTo>
                  <a:lnTo>
                    <a:pt x="66" y="36"/>
                  </a:lnTo>
                  <a:lnTo>
                    <a:pt x="66" y="4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62" name="Freeform 538"/>
            <p:cNvSpPr>
              <a:spLocks/>
            </p:cNvSpPr>
            <p:nvPr/>
          </p:nvSpPr>
          <p:spPr bwMode="auto">
            <a:xfrm>
              <a:off x="2682" y="840"/>
              <a:ext cx="78" cy="144"/>
            </a:xfrm>
            <a:custGeom>
              <a:avLst/>
              <a:gdLst/>
              <a:ahLst/>
              <a:cxnLst>
                <a:cxn ang="0">
                  <a:pos x="78" y="54"/>
                </a:cxn>
                <a:cxn ang="0">
                  <a:pos x="72" y="60"/>
                </a:cxn>
                <a:cxn ang="0">
                  <a:pos x="66" y="54"/>
                </a:cxn>
                <a:cxn ang="0">
                  <a:pos x="54" y="60"/>
                </a:cxn>
                <a:cxn ang="0">
                  <a:pos x="48" y="72"/>
                </a:cxn>
                <a:cxn ang="0">
                  <a:pos x="54" y="78"/>
                </a:cxn>
                <a:cxn ang="0">
                  <a:pos x="48" y="72"/>
                </a:cxn>
                <a:cxn ang="0">
                  <a:pos x="36" y="72"/>
                </a:cxn>
                <a:cxn ang="0">
                  <a:pos x="30" y="66"/>
                </a:cxn>
                <a:cxn ang="0">
                  <a:pos x="24" y="72"/>
                </a:cxn>
                <a:cxn ang="0">
                  <a:pos x="24" y="84"/>
                </a:cxn>
                <a:cxn ang="0">
                  <a:pos x="24" y="90"/>
                </a:cxn>
                <a:cxn ang="0">
                  <a:pos x="18" y="96"/>
                </a:cxn>
                <a:cxn ang="0">
                  <a:pos x="18" y="108"/>
                </a:cxn>
                <a:cxn ang="0">
                  <a:pos x="24" y="114"/>
                </a:cxn>
                <a:cxn ang="0">
                  <a:pos x="30" y="120"/>
                </a:cxn>
                <a:cxn ang="0">
                  <a:pos x="36" y="126"/>
                </a:cxn>
                <a:cxn ang="0">
                  <a:pos x="42" y="132"/>
                </a:cxn>
                <a:cxn ang="0">
                  <a:pos x="42" y="138"/>
                </a:cxn>
                <a:cxn ang="0">
                  <a:pos x="36" y="138"/>
                </a:cxn>
                <a:cxn ang="0">
                  <a:pos x="30" y="132"/>
                </a:cxn>
                <a:cxn ang="0">
                  <a:pos x="24" y="126"/>
                </a:cxn>
                <a:cxn ang="0">
                  <a:pos x="18" y="120"/>
                </a:cxn>
                <a:cxn ang="0">
                  <a:pos x="12" y="114"/>
                </a:cxn>
                <a:cxn ang="0">
                  <a:pos x="12" y="108"/>
                </a:cxn>
                <a:cxn ang="0">
                  <a:pos x="12" y="96"/>
                </a:cxn>
                <a:cxn ang="0">
                  <a:pos x="24" y="84"/>
                </a:cxn>
                <a:cxn ang="0">
                  <a:pos x="18" y="72"/>
                </a:cxn>
                <a:cxn ang="0">
                  <a:pos x="18" y="60"/>
                </a:cxn>
                <a:cxn ang="0">
                  <a:pos x="6" y="48"/>
                </a:cxn>
                <a:cxn ang="0">
                  <a:pos x="12" y="42"/>
                </a:cxn>
                <a:cxn ang="0">
                  <a:pos x="12" y="36"/>
                </a:cxn>
                <a:cxn ang="0">
                  <a:pos x="6" y="24"/>
                </a:cxn>
                <a:cxn ang="0">
                  <a:pos x="6" y="18"/>
                </a:cxn>
                <a:cxn ang="0">
                  <a:pos x="6" y="6"/>
                </a:cxn>
                <a:cxn ang="0">
                  <a:pos x="18" y="6"/>
                </a:cxn>
                <a:cxn ang="0">
                  <a:pos x="24" y="0"/>
                </a:cxn>
                <a:cxn ang="0">
                  <a:pos x="24" y="0"/>
                </a:cxn>
                <a:cxn ang="0">
                  <a:pos x="30" y="6"/>
                </a:cxn>
                <a:cxn ang="0">
                  <a:pos x="42" y="12"/>
                </a:cxn>
                <a:cxn ang="0">
                  <a:pos x="36" y="24"/>
                </a:cxn>
                <a:cxn ang="0">
                  <a:pos x="54" y="24"/>
                </a:cxn>
                <a:cxn ang="0">
                  <a:pos x="66" y="18"/>
                </a:cxn>
                <a:cxn ang="0">
                  <a:pos x="72" y="36"/>
                </a:cxn>
                <a:cxn ang="0">
                  <a:pos x="78" y="48"/>
                </a:cxn>
              </a:cxnLst>
              <a:rect l="0" t="0" r="r" b="b"/>
              <a:pathLst>
                <a:path w="78" h="144">
                  <a:moveTo>
                    <a:pt x="78" y="48"/>
                  </a:moveTo>
                  <a:lnTo>
                    <a:pt x="78" y="54"/>
                  </a:lnTo>
                  <a:lnTo>
                    <a:pt x="78" y="60"/>
                  </a:lnTo>
                  <a:lnTo>
                    <a:pt x="72" y="60"/>
                  </a:lnTo>
                  <a:lnTo>
                    <a:pt x="72" y="54"/>
                  </a:lnTo>
                  <a:lnTo>
                    <a:pt x="66" y="54"/>
                  </a:lnTo>
                  <a:lnTo>
                    <a:pt x="60" y="54"/>
                  </a:lnTo>
                  <a:lnTo>
                    <a:pt x="54" y="60"/>
                  </a:lnTo>
                  <a:lnTo>
                    <a:pt x="48" y="66"/>
                  </a:lnTo>
                  <a:lnTo>
                    <a:pt x="48" y="72"/>
                  </a:lnTo>
                  <a:lnTo>
                    <a:pt x="54" y="72"/>
                  </a:lnTo>
                  <a:lnTo>
                    <a:pt x="54" y="78"/>
                  </a:lnTo>
                  <a:lnTo>
                    <a:pt x="48" y="78"/>
                  </a:lnTo>
                  <a:lnTo>
                    <a:pt x="48" y="72"/>
                  </a:lnTo>
                  <a:lnTo>
                    <a:pt x="42" y="72"/>
                  </a:lnTo>
                  <a:lnTo>
                    <a:pt x="36" y="72"/>
                  </a:lnTo>
                  <a:lnTo>
                    <a:pt x="36" y="66"/>
                  </a:lnTo>
                  <a:lnTo>
                    <a:pt x="30" y="66"/>
                  </a:lnTo>
                  <a:lnTo>
                    <a:pt x="24" y="66"/>
                  </a:lnTo>
                  <a:lnTo>
                    <a:pt x="24" y="72"/>
                  </a:lnTo>
                  <a:lnTo>
                    <a:pt x="24" y="78"/>
                  </a:lnTo>
                  <a:lnTo>
                    <a:pt x="24" y="84"/>
                  </a:lnTo>
                  <a:lnTo>
                    <a:pt x="18" y="90"/>
                  </a:lnTo>
                  <a:lnTo>
                    <a:pt x="24" y="90"/>
                  </a:lnTo>
                  <a:lnTo>
                    <a:pt x="18" y="90"/>
                  </a:lnTo>
                  <a:lnTo>
                    <a:pt x="18" y="96"/>
                  </a:lnTo>
                  <a:lnTo>
                    <a:pt x="18" y="102"/>
                  </a:lnTo>
                  <a:lnTo>
                    <a:pt x="18" y="108"/>
                  </a:lnTo>
                  <a:lnTo>
                    <a:pt x="24" y="108"/>
                  </a:lnTo>
                  <a:lnTo>
                    <a:pt x="24" y="114"/>
                  </a:lnTo>
                  <a:lnTo>
                    <a:pt x="30" y="114"/>
                  </a:lnTo>
                  <a:lnTo>
                    <a:pt x="30" y="120"/>
                  </a:lnTo>
                  <a:lnTo>
                    <a:pt x="30" y="126"/>
                  </a:lnTo>
                  <a:lnTo>
                    <a:pt x="36" y="126"/>
                  </a:lnTo>
                  <a:lnTo>
                    <a:pt x="36" y="132"/>
                  </a:lnTo>
                  <a:lnTo>
                    <a:pt x="42" y="132"/>
                  </a:lnTo>
                  <a:lnTo>
                    <a:pt x="48" y="138"/>
                  </a:lnTo>
                  <a:lnTo>
                    <a:pt x="42" y="138"/>
                  </a:lnTo>
                  <a:lnTo>
                    <a:pt x="36" y="144"/>
                  </a:lnTo>
                  <a:lnTo>
                    <a:pt x="36" y="138"/>
                  </a:lnTo>
                  <a:lnTo>
                    <a:pt x="36" y="132"/>
                  </a:lnTo>
                  <a:lnTo>
                    <a:pt x="30" y="132"/>
                  </a:lnTo>
                  <a:lnTo>
                    <a:pt x="24" y="132"/>
                  </a:lnTo>
                  <a:lnTo>
                    <a:pt x="24" y="126"/>
                  </a:lnTo>
                  <a:lnTo>
                    <a:pt x="18" y="126"/>
                  </a:lnTo>
                  <a:lnTo>
                    <a:pt x="18" y="120"/>
                  </a:lnTo>
                  <a:lnTo>
                    <a:pt x="12" y="120"/>
                  </a:lnTo>
                  <a:lnTo>
                    <a:pt x="12" y="114"/>
                  </a:lnTo>
                  <a:lnTo>
                    <a:pt x="6" y="114"/>
                  </a:lnTo>
                  <a:lnTo>
                    <a:pt x="12" y="108"/>
                  </a:lnTo>
                  <a:lnTo>
                    <a:pt x="12" y="102"/>
                  </a:lnTo>
                  <a:lnTo>
                    <a:pt x="12" y="96"/>
                  </a:lnTo>
                  <a:lnTo>
                    <a:pt x="12" y="90"/>
                  </a:lnTo>
                  <a:lnTo>
                    <a:pt x="24" y="84"/>
                  </a:lnTo>
                  <a:lnTo>
                    <a:pt x="18" y="78"/>
                  </a:lnTo>
                  <a:lnTo>
                    <a:pt x="18" y="72"/>
                  </a:lnTo>
                  <a:lnTo>
                    <a:pt x="18" y="66"/>
                  </a:lnTo>
                  <a:lnTo>
                    <a:pt x="18" y="60"/>
                  </a:lnTo>
                  <a:lnTo>
                    <a:pt x="12" y="54"/>
                  </a:lnTo>
                  <a:lnTo>
                    <a:pt x="6" y="48"/>
                  </a:lnTo>
                  <a:lnTo>
                    <a:pt x="12" y="48"/>
                  </a:lnTo>
                  <a:lnTo>
                    <a:pt x="12" y="42"/>
                  </a:lnTo>
                  <a:lnTo>
                    <a:pt x="18" y="36"/>
                  </a:lnTo>
                  <a:lnTo>
                    <a:pt x="12" y="36"/>
                  </a:lnTo>
                  <a:lnTo>
                    <a:pt x="12" y="30"/>
                  </a:lnTo>
                  <a:lnTo>
                    <a:pt x="6" y="24"/>
                  </a:lnTo>
                  <a:lnTo>
                    <a:pt x="0" y="18"/>
                  </a:lnTo>
                  <a:lnTo>
                    <a:pt x="6" y="18"/>
                  </a:lnTo>
                  <a:lnTo>
                    <a:pt x="6" y="12"/>
                  </a:lnTo>
                  <a:lnTo>
                    <a:pt x="6" y="6"/>
                  </a:lnTo>
                  <a:lnTo>
                    <a:pt x="12" y="6"/>
                  </a:lnTo>
                  <a:lnTo>
                    <a:pt x="18" y="6"/>
                  </a:lnTo>
                  <a:lnTo>
                    <a:pt x="18" y="0"/>
                  </a:lnTo>
                  <a:lnTo>
                    <a:pt x="24" y="0"/>
                  </a:lnTo>
                  <a:lnTo>
                    <a:pt x="18" y="0"/>
                  </a:lnTo>
                  <a:lnTo>
                    <a:pt x="24" y="0"/>
                  </a:lnTo>
                  <a:lnTo>
                    <a:pt x="30" y="0"/>
                  </a:lnTo>
                  <a:lnTo>
                    <a:pt x="30" y="6"/>
                  </a:lnTo>
                  <a:lnTo>
                    <a:pt x="36" y="6"/>
                  </a:lnTo>
                  <a:lnTo>
                    <a:pt x="42" y="12"/>
                  </a:lnTo>
                  <a:lnTo>
                    <a:pt x="36" y="18"/>
                  </a:lnTo>
                  <a:lnTo>
                    <a:pt x="36" y="24"/>
                  </a:lnTo>
                  <a:lnTo>
                    <a:pt x="48" y="18"/>
                  </a:lnTo>
                  <a:lnTo>
                    <a:pt x="54" y="24"/>
                  </a:lnTo>
                  <a:lnTo>
                    <a:pt x="60" y="18"/>
                  </a:lnTo>
                  <a:lnTo>
                    <a:pt x="66" y="18"/>
                  </a:lnTo>
                  <a:lnTo>
                    <a:pt x="72" y="24"/>
                  </a:lnTo>
                  <a:lnTo>
                    <a:pt x="72" y="36"/>
                  </a:lnTo>
                  <a:lnTo>
                    <a:pt x="78" y="42"/>
                  </a:lnTo>
                  <a:lnTo>
                    <a:pt x="78" y="4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61" name="Freeform 537"/>
            <p:cNvSpPr>
              <a:spLocks/>
            </p:cNvSpPr>
            <p:nvPr/>
          </p:nvSpPr>
          <p:spPr bwMode="auto">
            <a:xfrm>
              <a:off x="2844" y="816"/>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60" name="Freeform 536"/>
            <p:cNvSpPr>
              <a:spLocks/>
            </p:cNvSpPr>
            <p:nvPr/>
          </p:nvSpPr>
          <p:spPr bwMode="auto">
            <a:xfrm>
              <a:off x="2148" y="852"/>
              <a:ext cx="102" cy="60"/>
            </a:xfrm>
            <a:custGeom>
              <a:avLst/>
              <a:gdLst/>
              <a:ahLst/>
              <a:cxnLst>
                <a:cxn ang="0">
                  <a:pos x="102" y="24"/>
                </a:cxn>
                <a:cxn ang="0">
                  <a:pos x="96" y="24"/>
                </a:cxn>
                <a:cxn ang="0">
                  <a:pos x="96" y="30"/>
                </a:cxn>
                <a:cxn ang="0">
                  <a:pos x="90" y="36"/>
                </a:cxn>
                <a:cxn ang="0">
                  <a:pos x="84" y="36"/>
                </a:cxn>
                <a:cxn ang="0">
                  <a:pos x="78" y="36"/>
                </a:cxn>
                <a:cxn ang="0">
                  <a:pos x="78" y="42"/>
                </a:cxn>
                <a:cxn ang="0">
                  <a:pos x="72" y="42"/>
                </a:cxn>
                <a:cxn ang="0">
                  <a:pos x="66" y="42"/>
                </a:cxn>
                <a:cxn ang="0">
                  <a:pos x="60" y="48"/>
                </a:cxn>
                <a:cxn ang="0">
                  <a:pos x="54" y="48"/>
                </a:cxn>
                <a:cxn ang="0">
                  <a:pos x="48" y="48"/>
                </a:cxn>
                <a:cxn ang="0">
                  <a:pos x="48" y="54"/>
                </a:cxn>
                <a:cxn ang="0">
                  <a:pos x="42" y="54"/>
                </a:cxn>
                <a:cxn ang="0">
                  <a:pos x="36" y="54"/>
                </a:cxn>
                <a:cxn ang="0">
                  <a:pos x="30" y="54"/>
                </a:cxn>
                <a:cxn ang="0">
                  <a:pos x="30" y="60"/>
                </a:cxn>
                <a:cxn ang="0">
                  <a:pos x="24" y="60"/>
                </a:cxn>
                <a:cxn ang="0">
                  <a:pos x="18" y="60"/>
                </a:cxn>
                <a:cxn ang="0">
                  <a:pos x="12" y="60"/>
                </a:cxn>
                <a:cxn ang="0">
                  <a:pos x="6" y="54"/>
                </a:cxn>
                <a:cxn ang="0">
                  <a:pos x="6" y="48"/>
                </a:cxn>
                <a:cxn ang="0">
                  <a:pos x="6" y="42"/>
                </a:cxn>
                <a:cxn ang="0">
                  <a:pos x="6" y="36"/>
                </a:cxn>
                <a:cxn ang="0">
                  <a:pos x="0" y="36"/>
                </a:cxn>
                <a:cxn ang="0">
                  <a:pos x="6" y="36"/>
                </a:cxn>
                <a:cxn ang="0">
                  <a:pos x="0" y="36"/>
                </a:cxn>
                <a:cxn ang="0">
                  <a:pos x="0" y="30"/>
                </a:cxn>
                <a:cxn ang="0">
                  <a:pos x="6" y="30"/>
                </a:cxn>
                <a:cxn ang="0">
                  <a:pos x="6" y="24"/>
                </a:cxn>
                <a:cxn ang="0">
                  <a:pos x="6" y="18"/>
                </a:cxn>
                <a:cxn ang="0">
                  <a:pos x="6" y="12"/>
                </a:cxn>
                <a:cxn ang="0">
                  <a:pos x="12" y="18"/>
                </a:cxn>
                <a:cxn ang="0">
                  <a:pos x="30" y="18"/>
                </a:cxn>
                <a:cxn ang="0">
                  <a:pos x="36" y="18"/>
                </a:cxn>
                <a:cxn ang="0">
                  <a:pos x="42" y="18"/>
                </a:cxn>
                <a:cxn ang="0">
                  <a:pos x="48" y="18"/>
                </a:cxn>
                <a:cxn ang="0">
                  <a:pos x="48" y="12"/>
                </a:cxn>
                <a:cxn ang="0">
                  <a:pos x="60" y="6"/>
                </a:cxn>
                <a:cxn ang="0">
                  <a:pos x="90" y="0"/>
                </a:cxn>
                <a:cxn ang="0">
                  <a:pos x="96" y="6"/>
                </a:cxn>
                <a:cxn ang="0">
                  <a:pos x="102" y="24"/>
                </a:cxn>
              </a:cxnLst>
              <a:rect l="0" t="0" r="r" b="b"/>
              <a:pathLst>
                <a:path w="102" h="60">
                  <a:moveTo>
                    <a:pt x="102" y="24"/>
                  </a:moveTo>
                  <a:lnTo>
                    <a:pt x="96" y="24"/>
                  </a:lnTo>
                  <a:lnTo>
                    <a:pt x="96" y="30"/>
                  </a:lnTo>
                  <a:lnTo>
                    <a:pt x="90" y="36"/>
                  </a:lnTo>
                  <a:lnTo>
                    <a:pt x="84" y="36"/>
                  </a:lnTo>
                  <a:lnTo>
                    <a:pt x="78" y="36"/>
                  </a:lnTo>
                  <a:lnTo>
                    <a:pt x="78" y="42"/>
                  </a:lnTo>
                  <a:lnTo>
                    <a:pt x="72" y="42"/>
                  </a:lnTo>
                  <a:lnTo>
                    <a:pt x="66" y="42"/>
                  </a:lnTo>
                  <a:lnTo>
                    <a:pt x="60" y="48"/>
                  </a:lnTo>
                  <a:lnTo>
                    <a:pt x="54" y="48"/>
                  </a:lnTo>
                  <a:lnTo>
                    <a:pt x="48" y="48"/>
                  </a:lnTo>
                  <a:lnTo>
                    <a:pt x="48" y="54"/>
                  </a:lnTo>
                  <a:lnTo>
                    <a:pt x="42" y="54"/>
                  </a:lnTo>
                  <a:lnTo>
                    <a:pt x="36" y="54"/>
                  </a:lnTo>
                  <a:lnTo>
                    <a:pt x="30" y="54"/>
                  </a:lnTo>
                  <a:lnTo>
                    <a:pt x="30" y="60"/>
                  </a:lnTo>
                  <a:lnTo>
                    <a:pt x="24" y="60"/>
                  </a:lnTo>
                  <a:lnTo>
                    <a:pt x="18" y="60"/>
                  </a:lnTo>
                  <a:lnTo>
                    <a:pt x="12" y="60"/>
                  </a:lnTo>
                  <a:lnTo>
                    <a:pt x="6" y="54"/>
                  </a:lnTo>
                  <a:lnTo>
                    <a:pt x="6" y="48"/>
                  </a:lnTo>
                  <a:lnTo>
                    <a:pt x="6" y="42"/>
                  </a:lnTo>
                  <a:lnTo>
                    <a:pt x="6" y="36"/>
                  </a:lnTo>
                  <a:lnTo>
                    <a:pt x="0" y="36"/>
                  </a:lnTo>
                  <a:lnTo>
                    <a:pt x="6" y="36"/>
                  </a:lnTo>
                  <a:lnTo>
                    <a:pt x="0" y="36"/>
                  </a:lnTo>
                  <a:lnTo>
                    <a:pt x="0" y="30"/>
                  </a:lnTo>
                  <a:lnTo>
                    <a:pt x="6" y="30"/>
                  </a:lnTo>
                  <a:lnTo>
                    <a:pt x="6" y="24"/>
                  </a:lnTo>
                  <a:lnTo>
                    <a:pt x="6" y="18"/>
                  </a:lnTo>
                  <a:lnTo>
                    <a:pt x="6" y="12"/>
                  </a:lnTo>
                  <a:lnTo>
                    <a:pt x="12" y="18"/>
                  </a:lnTo>
                  <a:lnTo>
                    <a:pt x="30" y="18"/>
                  </a:lnTo>
                  <a:lnTo>
                    <a:pt x="36" y="18"/>
                  </a:lnTo>
                  <a:lnTo>
                    <a:pt x="42" y="18"/>
                  </a:lnTo>
                  <a:lnTo>
                    <a:pt x="48" y="18"/>
                  </a:lnTo>
                  <a:lnTo>
                    <a:pt x="48" y="12"/>
                  </a:lnTo>
                  <a:lnTo>
                    <a:pt x="60" y="6"/>
                  </a:lnTo>
                  <a:lnTo>
                    <a:pt x="90" y="0"/>
                  </a:lnTo>
                  <a:lnTo>
                    <a:pt x="96" y="6"/>
                  </a:lnTo>
                  <a:lnTo>
                    <a:pt x="102"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59" name="Freeform 535"/>
            <p:cNvSpPr>
              <a:spLocks/>
            </p:cNvSpPr>
            <p:nvPr/>
          </p:nvSpPr>
          <p:spPr bwMode="auto">
            <a:xfrm>
              <a:off x="2256" y="912"/>
              <a:ext cx="6" cy="6"/>
            </a:xfrm>
            <a:custGeom>
              <a:avLst/>
              <a:gdLst/>
              <a:ahLst/>
              <a:cxnLst>
                <a:cxn ang="0">
                  <a:pos x="6" y="0"/>
                </a:cxn>
                <a:cxn ang="0">
                  <a:pos x="6" y="6"/>
                </a:cxn>
                <a:cxn ang="0">
                  <a:pos x="0" y="6"/>
                </a:cxn>
                <a:cxn ang="0">
                  <a:pos x="0" y="0"/>
                </a:cxn>
                <a:cxn ang="0">
                  <a:pos x="6" y="0"/>
                </a:cxn>
              </a:cxnLst>
              <a:rect l="0" t="0" r="r" b="b"/>
              <a:pathLst>
                <a:path w="6" h="6">
                  <a:moveTo>
                    <a:pt x="6" y="0"/>
                  </a:move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58" name="Freeform 534"/>
            <p:cNvSpPr>
              <a:spLocks/>
            </p:cNvSpPr>
            <p:nvPr/>
          </p:nvSpPr>
          <p:spPr bwMode="auto">
            <a:xfrm>
              <a:off x="2226" y="780"/>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57" name="Freeform 533"/>
            <p:cNvSpPr>
              <a:spLocks/>
            </p:cNvSpPr>
            <p:nvPr/>
          </p:nvSpPr>
          <p:spPr bwMode="auto">
            <a:xfrm>
              <a:off x="2322" y="660"/>
              <a:ext cx="144" cy="90"/>
            </a:xfrm>
            <a:custGeom>
              <a:avLst/>
              <a:gdLst/>
              <a:ahLst/>
              <a:cxnLst>
                <a:cxn ang="0">
                  <a:pos x="60" y="12"/>
                </a:cxn>
                <a:cxn ang="0">
                  <a:pos x="72" y="12"/>
                </a:cxn>
                <a:cxn ang="0">
                  <a:pos x="72" y="18"/>
                </a:cxn>
                <a:cxn ang="0">
                  <a:pos x="84" y="12"/>
                </a:cxn>
                <a:cxn ang="0">
                  <a:pos x="84" y="18"/>
                </a:cxn>
                <a:cxn ang="0">
                  <a:pos x="90" y="12"/>
                </a:cxn>
                <a:cxn ang="0">
                  <a:pos x="96" y="12"/>
                </a:cxn>
                <a:cxn ang="0">
                  <a:pos x="96" y="6"/>
                </a:cxn>
                <a:cxn ang="0">
                  <a:pos x="102" y="0"/>
                </a:cxn>
                <a:cxn ang="0">
                  <a:pos x="108" y="6"/>
                </a:cxn>
                <a:cxn ang="0">
                  <a:pos x="108" y="18"/>
                </a:cxn>
                <a:cxn ang="0">
                  <a:pos x="120" y="18"/>
                </a:cxn>
                <a:cxn ang="0">
                  <a:pos x="126" y="12"/>
                </a:cxn>
                <a:cxn ang="0">
                  <a:pos x="132" y="12"/>
                </a:cxn>
                <a:cxn ang="0">
                  <a:pos x="138" y="12"/>
                </a:cxn>
                <a:cxn ang="0">
                  <a:pos x="144" y="12"/>
                </a:cxn>
                <a:cxn ang="0">
                  <a:pos x="138" y="12"/>
                </a:cxn>
                <a:cxn ang="0">
                  <a:pos x="138" y="18"/>
                </a:cxn>
                <a:cxn ang="0">
                  <a:pos x="132" y="18"/>
                </a:cxn>
                <a:cxn ang="0">
                  <a:pos x="126" y="18"/>
                </a:cxn>
                <a:cxn ang="0">
                  <a:pos x="114" y="18"/>
                </a:cxn>
                <a:cxn ang="0">
                  <a:pos x="108" y="24"/>
                </a:cxn>
                <a:cxn ang="0">
                  <a:pos x="108" y="36"/>
                </a:cxn>
                <a:cxn ang="0">
                  <a:pos x="102" y="42"/>
                </a:cxn>
                <a:cxn ang="0">
                  <a:pos x="108" y="42"/>
                </a:cxn>
                <a:cxn ang="0">
                  <a:pos x="102" y="42"/>
                </a:cxn>
                <a:cxn ang="0">
                  <a:pos x="96" y="42"/>
                </a:cxn>
                <a:cxn ang="0">
                  <a:pos x="96" y="54"/>
                </a:cxn>
                <a:cxn ang="0">
                  <a:pos x="90" y="54"/>
                </a:cxn>
                <a:cxn ang="0">
                  <a:pos x="84" y="60"/>
                </a:cxn>
                <a:cxn ang="0">
                  <a:pos x="84" y="66"/>
                </a:cxn>
                <a:cxn ang="0">
                  <a:pos x="78" y="66"/>
                </a:cxn>
                <a:cxn ang="0">
                  <a:pos x="72" y="72"/>
                </a:cxn>
                <a:cxn ang="0">
                  <a:pos x="60" y="72"/>
                </a:cxn>
                <a:cxn ang="0">
                  <a:pos x="60" y="78"/>
                </a:cxn>
                <a:cxn ang="0">
                  <a:pos x="60" y="84"/>
                </a:cxn>
                <a:cxn ang="0">
                  <a:pos x="36" y="90"/>
                </a:cxn>
                <a:cxn ang="0">
                  <a:pos x="18" y="90"/>
                </a:cxn>
                <a:cxn ang="0">
                  <a:pos x="6" y="84"/>
                </a:cxn>
                <a:cxn ang="0">
                  <a:pos x="12" y="78"/>
                </a:cxn>
                <a:cxn ang="0">
                  <a:pos x="12" y="72"/>
                </a:cxn>
                <a:cxn ang="0">
                  <a:pos x="6" y="72"/>
                </a:cxn>
                <a:cxn ang="0">
                  <a:pos x="6" y="66"/>
                </a:cxn>
                <a:cxn ang="0">
                  <a:pos x="6" y="60"/>
                </a:cxn>
                <a:cxn ang="0">
                  <a:pos x="0" y="54"/>
                </a:cxn>
                <a:cxn ang="0">
                  <a:pos x="6" y="48"/>
                </a:cxn>
                <a:cxn ang="0">
                  <a:pos x="0" y="42"/>
                </a:cxn>
                <a:cxn ang="0">
                  <a:pos x="6" y="42"/>
                </a:cxn>
                <a:cxn ang="0">
                  <a:pos x="6" y="30"/>
                </a:cxn>
                <a:cxn ang="0">
                  <a:pos x="18" y="30"/>
                </a:cxn>
                <a:cxn ang="0">
                  <a:pos x="18" y="36"/>
                </a:cxn>
                <a:cxn ang="0">
                  <a:pos x="24" y="36"/>
                </a:cxn>
                <a:cxn ang="0">
                  <a:pos x="24" y="30"/>
                </a:cxn>
                <a:cxn ang="0">
                  <a:pos x="30" y="30"/>
                </a:cxn>
                <a:cxn ang="0">
                  <a:pos x="24" y="30"/>
                </a:cxn>
                <a:cxn ang="0">
                  <a:pos x="36" y="24"/>
                </a:cxn>
                <a:cxn ang="0">
                  <a:pos x="42" y="24"/>
                </a:cxn>
                <a:cxn ang="0">
                  <a:pos x="42" y="12"/>
                </a:cxn>
                <a:cxn ang="0">
                  <a:pos x="48" y="12"/>
                </a:cxn>
                <a:cxn ang="0">
                  <a:pos x="54" y="12"/>
                </a:cxn>
                <a:cxn ang="0">
                  <a:pos x="60" y="12"/>
                </a:cxn>
              </a:cxnLst>
              <a:rect l="0" t="0" r="r" b="b"/>
              <a:pathLst>
                <a:path w="144" h="90">
                  <a:moveTo>
                    <a:pt x="60" y="12"/>
                  </a:moveTo>
                  <a:lnTo>
                    <a:pt x="72" y="12"/>
                  </a:lnTo>
                  <a:lnTo>
                    <a:pt x="72" y="18"/>
                  </a:lnTo>
                  <a:lnTo>
                    <a:pt x="84" y="12"/>
                  </a:lnTo>
                  <a:lnTo>
                    <a:pt x="84" y="18"/>
                  </a:lnTo>
                  <a:lnTo>
                    <a:pt x="90" y="12"/>
                  </a:lnTo>
                  <a:lnTo>
                    <a:pt x="96" y="12"/>
                  </a:lnTo>
                  <a:lnTo>
                    <a:pt x="96" y="6"/>
                  </a:lnTo>
                  <a:lnTo>
                    <a:pt x="102" y="0"/>
                  </a:lnTo>
                  <a:lnTo>
                    <a:pt x="108" y="6"/>
                  </a:lnTo>
                  <a:lnTo>
                    <a:pt x="108" y="18"/>
                  </a:lnTo>
                  <a:lnTo>
                    <a:pt x="120" y="18"/>
                  </a:lnTo>
                  <a:lnTo>
                    <a:pt x="126" y="12"/>
                  </a:lnTo>
                  <a:lnTo>
                    <a:pt x="132" y="12"/>
                  </a:lnTo>
                  <a:lnTo>
                    <a:pt x="138" y="12"/>
                  </a:lnTo>
                  <a:lnTo>
                    <a:pt x="144" y="12"/>
                  </a:lnTo>
                  <a:lnTo>
                    <a:pt x="138" y="12"/>
                  </a:lnTo>
                  <a:lnTo>
                    <a:pt x="138" y="18"/>
                  </a:lnTo>
                  <a:lnTo>
                    <a:pt x="132" y="18"/>
                  </a:lnTo>
                  <a:lnTo>
                    <a:pt x="126" y="18"/>
                  </a:lnTo>
                  <a:lnTo>
                    <a:pt x="114" y="18"/>
                  </a:lnTo>
                  <a:lnTo>
                    <a:pt x="108" y="24"/>
                  </a:lnTo>
                  <a:lnTo>
                    <a:pt x="108" y="36"/>
                  </a:lnTo>
                  <a:lnTo>
                    <a:pt x="102" y="42"/>
                  </a:lnTo>
                  <a:lnTo>
                    <a:pt x="108" y="42"/>
                  </a:lnTo>
                  <a:lnTo>
                    <a:pt x="102" y="42"/>
                  </a:lnTo>
                  <a:lnTo>
                    <a:pt x="96" y="42"/>
                  </a:lnTo>
                  <a:lnTo>
                    <a:pt x="96" y="54"/>
                  </a:lnTo>
                  <a:lnTo>
                    <a:pt x="90" y="54"/>
                  </a:lnTo>
                  <a:lnTo>
                    <a:pt x="84" y="60"/>
                  </a:lnTo>
                  <a:lnTo>
                    <a:pt x="84" y="66"/>
                  </a:lnTo>
                  <a:lnTo>
                    <a:pt x="78" y="66"/>
                  </a:lnTo>
                  <a:lnTo>
                    <a:pt x="72" y="72"/>
                  </a:lnTo>
                  <a:lnTo>
                    <a:pt x="60" y="72"/>
                  </a:lnTo>
                  <a:lnTo>
                    <a:pt x="60" y="78"/>
                  </a:lnTo>
                  <a:lnTo>
                    <a:pt x="60" y="84"/>
                  </a:lnTo>
                  <a:lnTo>
                    <a:pt x="36" y="90"/>
                  </a:lnTo>
                  <a:lnTo>
                    <a:pt x="18" y="90"/>
                  </a:lnTo>
                  <a:lnTo>
                    <a:pt x="6" y="84"/>
                  </a:lnTo>
                  <a:lnTo>
                    <a:pt x="12" y="78"/>
                  </a:lnTo>
                  <a:lnTo>
                    <a:pt x="12" y="72"/>
                  </a:lnTo>
                  <a:lnTo>
                    <a:pt x="6" y="72"/>
                  </a:lnTo>
                  <a:lnTo>
                    <a:pt x="6" y="66"/>
                  </a:lnTo>
                  <a:lnTo>
                    <a:pt x="6" y="60"/>
                  </a:lnTo>
                  <a:lnTo>
                    <a:pt x="0" y="54"/>
                  </a:lnTo>
                  <a:lnTo>
                    <a:pt x="6" y="48"/>
                  </a:lnTo>
                  <a:lnTo>
                    <a:pt x="0" y="42"/>
                  </a:lnTo>
                  <a:lnTo>
                    <a:pt x="6" y="42"/>
                  </a:lnTo>
                  <a:lnTo>
                    <a:pt x="6" y="30"/>
                  </a:lnTo>
                  <a:lnTo>
                    <a:pt x="18" y="30"/>
                  </a:lnTo>
                  <a:lnTo>
                    <a:pt x="18" y="36"/>
                  </a:lnTo>
                  <a:lnTo>
                    <a:pt x="24" y="36"/>
                  </a:lnTo>
                  <a:lnTo>
                    <a:pt x="24" y="30"/>
                  </a:lnTo>
                  <a:lnTo>
                    <a:pt x="30" y="30"/>
                  </a:lnTo>
                  <a:lnTo>
                    <a:pt x="24" y="30"/>
                  </a:lnTo>
                  <a:lnTo>
                    <a:pt x="36" y="24"/>
                  </a:lnTo>
                  <a:lnTo>
                    <a:pt x="42" y="24"/>
                  </a:lnTo>
                  <a:lnTo>
                    <a:pt x="42" y="12"/>
                  </a:lnTo>
                  <a:lnTo>
                    <a:pt x="48" y="12"/>
                  </a:lnTo>
                  <a:lnTo>
                    <a:pt x="54" y="12"/>
                  </a:lnTo>
                  <a:lnTo>
                    <a:pt x="6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56" name="Freeform 532"/>
            <p:cNvSpPr>
              <a:spLocks/>
            </p:cNvSpPr>
            <p:nvPr/>
          </p:nvSpPr>
          <p:spPr bwMode="auto">
            <a:xfrm>
              <a:off x="2388" y="636"/>
              <a:ext cx="78" cy="42"/>
            </a:xfrm>
            <a:custGeom>
              <a:avLst/>
              <a:gdLst/>
              <a:ahLst/>
              <a:cxnLst>
                <a:cxn ang="0">
                  <a:pos x="48" y="6"/>
                </a:cxn>
                <a:cxn ang="0">
                  <a:pos x="48" y="12"/>
                </a:cxn>
                <a:cxn ang="0">
                  <a:pos x="54" y="12"/>
                </a:cxn>
                <a:cxn ang="0">
                  <a:pos x="48" y="12"/>
                </a:cxn>
                <a:cxn ang="0">
                  <a:pos x="42" y="12"/>
                </a:cxn>
                <a:cxn ang="0">
                  <a:pos x="42" y="18"/>
                </a:cxn>
                <a:cxn ang="0">
                  <a:pos x="48" y="18"/>
                </a:cxn>
                <a:cxn ang="0">
                  <a:pos x="54" y="18"/>
                </a:cxn>
                <a:cxn ang="0">
                  <a:pos x="60" y="18"/>
                </a:cxn>
                <a:cxn ang="0">
                  <a:pos x="66" y="18"/>
                </a:cxn>
                <a:cxn ang="0">
                  <a:pos x="60" y="18"/>
                </a:cxn>
                <a:cxn ang="0">
                  <a:pos x="66" y="18"/>
                </a:cxn>
                <a:cxn ang="0">
                  <a:pos x="66" y="24"/>
                </a:cxn>
                <a:cxn ang="0">
                  <a:pos x="78" y="24"/>
                </a:cxn>
                <a:cxn ang="0">
                  <a:pos x="78" y="36"/>
                </a:cxn>
                <a:cxn ang="0">
                  <a:pos x="72" y="36"/>
                </a:cxn>
                <a:cxn ang="0">
                  <a:pos x="66" y="36"/>
                </a:cxn>
                <a:cxn ang="0">
                  <a:pos x="60" y="36"/>
                </a:cxn>
                <a:cxn ang="0">
                  <a:pos x="54" y="42"/>
                </a:cxn>
                <a:cxn ang="0">
                  <a:pos x="42" y="42"/>
                </a:cxn>
                <a:cxn ang="0">
                  <a:pos x="42" y="30"/>
                </a:cxn>
                <a:cxn ang="0">
                  <a:pos x="36" y="24"/>
                </a:cxn>
                <a:cxn ang="0">
                  <a:pos x="30" y="30"/>
                </a:cxn>
                <a:cxn ang="0">
                  <a:pos x="30" y="36"/>
                </a:cxn>
                <a:cxn ang="0">
                  <a:pos x="24" y="36"/>
                </a:cxn>
                <a:cxn ang="0">
                  <a:pos x="18" y="42"/>
                </a:cxn>
                <a:cxn ang="0">
                  <a:pos x="18" y="36"/>
                </a:cxn>
                <a:cxn ang="0">
                  <a:pos x="6" y="42"/>
                </a:cxn>
                <a:cxn ang="0">
                  <a:pos x="6" y="36"/>
                </a:cxn>
                <a:cxn ang="0">
                  <a:pos x="12" y="30"/>
                </a:cxn>
                <a:cxn ang="0">
                  <a:pos x="12" y="24"/>
                </a:cxn>
                <a:cxn ang="0">
                  <a:pos x="0" y="18"/>
                </a:cxn>
                <a:cxn ang="0">
                  <a:pos x="6" y="18"/>
                </a:cxn>
                <a:cxn ang="0">
                  <a:pos x="6" y="12"/>
                </a:cxn>
                <a:cxn ang="0">
                  <a:pos x="12" y="18"/>
                </a:cxn>
                <a:cxn ang="0">
                  <a:pos x="18" y="12"/>
                </a:cxn>
                <a:cxn ang="0">
                  <a:pos x="24" y="6"/>
                </a:cxn>
                <a:cxn ang="0">
                  <a:pos x="30" y="0"/>
                </a:cxn>
                <a:cxn ang="0">
                  <a:pos x="36" y="0"/>
                </a:cxn>
                <a:cxn ang="0">
                  <a:pos x="36" y="6"/>
                </a:cxn>
                <a:cxn ang="0">
                  <a:pos x="30" y="6"/>
                </a:cxn>
                <a:cxn ang="0">
                  <a:pos x="36" y="12"/>
                </a:cxn>
                <a:cxn ang="0">
                  <a:pos x="36" y="6"/>
                </a:cxn>
                <a:cxn ang="0">
                  <a:pos x="42" y="6"/>
                </a:cxn>
                <a:cxn ang="0">
                  <a:pos x="42" y="12"/>
                </a:cxn>
                <a:cxn ang="0">
                  <a:pos x="48" y="6"/>
                </a:cxn>
              </a:cxnLst>
              <a:rect l="0" t="0" r="r" b="b"/>
              <a:pathLst>
                <a:path w="78" h="42">
                  <a:moveTo>
                    <a:pt x="48" y="6"/>
                  </a:moveTo>
                  <a:lnTo>
                    <a:pt x="48" y="12"/>
                  </a:lnTo>
                  <a:lnTo>
                    <a:pt x="54" y="12"/>
                  </a:lnTo>
                  <a:lnTo>
                    <a:pt x="48" y="12"/>
                  </a:lnTo>
                  <a:lnTo>
                    <a:pt x="42" y="12"/>
                  </a:lnTo>
                  <a:lnTo>
                    <a:pt x="42" y="18"/>
                  </a:lnTo>
                  <a:lnTo>
                    <a:pt x="48" y="18"/>
                  </a:lnTo>
                  <a:lnTo>
                    <a:pt x="54" y="18"/>
                  </a:lnTo>
                  <a:lnTo>
                    <a:pt x="60" y="18"/>
                  </a:lnTo>
                  <a:lnTo>
                    <a:pt x="66" y="18"/>
                  </a:lnTo>
                  <a:lnTo>
                    <a:pt x="60" y="18"/>
                  </a:lnTo>
                  <a:lnTo>
                    <a:pt x="66" y="18"/>
                  </a:lnTo>
                  <a:lnTo>
                    <a:pt x="66" y="24"/>
                  </a:lnTo>
                  <a:lnTo>
                    <a:pt x="78" y="24"/>
                  </a:lnTo>
                  <a:lnTo>
                    <a:pt x="78" y="36"/>
                  </a:lnTo>
                  <a:lnTo>
                    <a:pt x="72" y="36"/>
                  </a:lnTo>
                  <a:lnTo>
                    <a:pt x="66" y="36"/>
                  </a:lnTo>
                  <a:lnTo>
                    <a:pt x="60" y="36"/>
                  </a:lnTo>
                  <a:lnTo>
                    <a:pt x="54" y="42"/>
                  </a:lnTo>
                  <a:lnTo>
                    <a:pt x="42" y="42"/>
                  </a:lnTo>
                  <a:lnTo>
                    <a:pt x="42" y="30"/>
                  </a:lnTo>
                  <a:lnTo>
                    <a:pt x="36" y="24"/>
                  </a:lnTo>
                  <a:lnTo>
                    <a:pt x="30" y="30"/>
                  </a:lnTo>
                  <a:lnTo>
                    <a:pt x="30" y="36"/>
                  </a:lnTo>
                  <a:lnTo>
                    <a:pt x="24" y="36"/>
                  </a:lnTo>
                  <a:lnTo>
                    <a:pt x="18" y="42"/>
                  </a:lnTo>
                  <a:lnTo>
                    <a:pt x="18" y="36"/>
                  </a:lnTo>
                  <a:lnTo>
                    <a:pt x="6" y="42"/>
                  </a:lnTo>
                  <a:lnTo>
                    <a:pt x="6" y="36"/>
                  </a:lnTo>
                  <a:lnTo>
                    <a:pt x="12" y="30"/>
                  </a:lnTo>
                  <a:lnTo>
                    <a:pt x="12" y="24"/>
                  </a:lnTo>
                  <a:lnTo>
                    <a:pt x="0" y="18"/>
                  </a:lnTo>
                  <a:lnTo>
                    <a:pt x="6" y="18"/>
                  </a:lnTo>
                  <a:lnTo>
                    <a:pt x="6" y="12"/>
                  </a:lnTo>
                  <a:lnTo>
                    <a:pt x="12" y="18"/>
                  </a:lnTo>
                  <a:lnTo>
                    <a:pt x="18" y="12"/>
                  </a:lnTo>
                  <a:lnTo>
                    <a:pt x="24" y="6"/>
                  </a:lnTo>
                  <a:lnTo>
                    <a:pt x="30" y="0"/>
                  </a:lnTo>
                  <a:lnTo>
                    <a:pt x="36" y="0"/>
                  </a:lnTo>
                  <a:lnTo>
                    <a:pt x="36" y="6"/>
                  </a:lnTo>
                  <a:lnTo>
                    <a:pt x="30" y="6"/>
                  </a:lnTo>
                  <a:lnTo>
                    <a:pt x="36" y="12"/>
                  </a:lnTo>
                  <a:lnTo>
                    <a:pt x="36" y="6"/>
                  </a:lnTo>
                  <a:lnTo>
                    <a:pt x="42" y="6"/>
                  </a:lnTo>
                  <a:lnTo>
                    <a:pt x="42" y="12"/>
                  </a:lnTo>
                  <a:lnTo>
                    <a:pt x="4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55" name="Freeform 531"/>
            <p:cNvSpPr>
              <a:spLocks/>
            </p:cNvSpPr>
            <p:nvPr/>
          </p:nvSpPr>
          <p:spPr bwMode="auto">
            <a:xfrm>
              <a:off x="2424" y="642"/>
              <a:ext cx="6" cy="6"/>
            </a:xfrm>
            <a:custGeom>
              <a:avLst/>
              <a:gdLst/>
              <a:ahLst/>
              <a:cxnLst>
                <a:cxn ang="0">
                  <a:pos x="6" y="6"/>
                </a:cxn>
                <a:cxn ang="0">
                  <a:pos x="0" y="6"/>
                </a:cxn>
                <a:cxn ang="0">
                  <a:pos x="0" y="0"/>
                </a:cxn>
                <a:cxn ang="0">
                  <a:pos x="0" y="6"/>
                </a:cxn>
                <a:cxn ang="0">
                  <a:pos x="6" y="6"/>
                </a:cxn>
              </a:cxnLst>
              <a:rect l="0" t="0" r="r" b="b"/>
              <a:pathLst>
                <a:path w="6" h="6">
                  <a:moveTo>
                    <a:pt x="6" y="6"/>
                  </a:moveTo>
                  <a:lnTo>
                    <a:pt x="0" y="6"/>
                  </a:lnTo>
                  <a:lnTo>
                    <a:pt x="0" y="0"/>
                  </a:lnTo>
                  <a:lnTo>
                    <a:pt x="0" y="6"/>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54" name="Freeform 530"/>
            <p:cNvSpPr>
              <a:spLocks/>
            </p:cNvSpPr>
            <p:nvPr/>
          </p:nvSpPr>
          <p:spPr bwMode="auto">
            <a:xfrm>
              <a:off x="2124" y="612"/>
              <a:ext cx="66" cy="24"/>
            </a:xfrm>
            <a:custGeom>
              <a:avLst/>
              <a:gdLst/>
              <a:ahLst/>
              <a:cxnLst>
                <a:cxn ang="0">
                  <a:pos x="0" y="0"/>
                </a:cxn>
                <a:cxn ang="0">
                  <a:pos x="12" y="0"/>
                </a:cxn>
                <a:cxn ang="0">
                  <a:pos x="18" y="6"/>
                </a:cxn>
                <a:cxn ang="0">
                  <a:pos x="24" y="6"/>
                </a:cxn>
                <a:cxn ang="0">
                  <a:pos x="30" y="6"/>
                </a:cxn>
                <a:cxn ang="0">
                  <a:pos x="36" y="6"/>
                </a:cxn>
                <a:cxn ang="0">
                  <a:pos x="36" y="12"/>
                </a:cxn>
                <a:cxn ang="0">
                  <a:pos x="42" y="12"/>
                </a:cxn>
                <a:cxn ang="0">
                  <a:pos x="42" y="6"/>
                </a:cxn>
                <a:cxn ang="0">
                  <a:pos x="48" y="12"/>
                </a:cxn>
                <a:cxn ang="0">
                  <a:pos x="48" y="6"/>
                </a:cxn>
                <a:cxn ang="0">
                  <a:pos x="54" y="12"/>
                </a:cxn>
                <a:cxn ang="0">
                  <a:pos x="60" y="12"/>
                </a:cxn>
                <a:cxn ang="0">
                  <a:pos x="60" y="18"/>
                </a:cxn>
                <a:cxn ang="0">
                  <a:pos x="66" y="24"/>
                </a:cxn>
                <a:cxn ang="0">
                  <a:pos x="60" y="24"/>
                </a:cxn>
                <a:cxn ang="0">
                  <a:pos x="54" y="18"/>
                </a:cxn>
                <a:cxn ang="0">
                  <a:pos x="48" y="24"/>
                </a:cxn>
                <a:cxn ang="0">
                  <a:pos x="36" y="24"/>
                </a:cxn>
                <a:cxn ang="0">
                  <a:pos x="30" y="18"/>
                </a:cxn>
                <a:cxn ang="0">
                  <a:pos x="24" y="18"/>
                </a:cxn>
                <a:cxn ang="0">
                  <a:pos x="12" y="18"/>
                </a:cxn>
                <a:cxn ang="0">
                  <a:pos x="18" y="18"/>
                </a:cxn>
                <a:cxn ang="0">
                  <a:pos x="12" y="6"/>
                </a:cxn>
                <a:cxn ang="0">
                  <a:pos x="0" y="0"/>
                </a:cxn>
              </a:cxnLst>
              <a:rect l="0" t="0" r="r" b="b"/>
              <a:pathLst>
                <a:path w="66" h="24">
                  <a:moveTo>
                    <a:pt x="0" y="0"/>
                  </a:moveTo>
                  <a:lnTo>
                    <a:pt x="12" y="0"/>
                  </a:lnTo>
                  <a:lnTo>
                    <a:pt x="18" y="6"/>
                  </a:lnTo>
                  <a:lnTo>
                    <a:pt x="24" y="6"/>
                  </a:lnTo>
                  <a:lnTo>
                    <a:pt x="30" y="6"/>
                  </a:lnTo>
                  <a:lnTo>
                    <a:pt x="36" y="6"/>
                  </a:lnTo>
                  <a:lnTo>
                    <a:pt x="36" y="12"/>
                  </a:lnTo>
                  <a:lnTo>
                    <a:pt x="42" y="12"/>
                  </a:lnTo>
                  <a:lnTo>
                    <a:pt x="42" y="6"/>
                  </a:lnTo>
                  <a:lnTo>
                    <a:pt x="48" y="12"/>
                  </a:lnTo>
                  <a:lnTo>
                    <a:pt x="48" y="6"/>
                  </a:lnTo>
                  <a:lnTo>
                    <a:pt x="54" y="12"/>
                  </a:lnTo>
                  <a:lnTo>
                    <a:pt x="60" y="12"/>
                  </a:lnTo>
                  <a:lnTo>
                    <a:pt x="60" y="18"/>
                  </a:lnTo>
                  <a:lnTo>
                    <a:pt x="66" y="24"/>
                  </a:lnTo>
                  <a:lnTo>
                    <a:pt x="60" y="24"/>
                  </a:lnTo>
                  <a:lnTo>
                    <a:pt x="54" y="18"/>
                  </a:lnTo>
                  <a:lnTo>
                    <a:pt x="48" y="24"/>
                  </a:lnTo>
                  <a:lnTo>
                    <a:pt x="36" y="24"/>
                  </a:lnTo>
                  <a:lnTo>
                    <a:pt x="30" y="18"/>
                  </a:lnTo>
                  <a:lnTo>
                    <a:pt x="24" y="18"/>
                  </a:lnTo>
                  <a:lnTo>
                    <a:pt x="12" y="18"/>
                  </a:lnTo>
                  <a:lnTo>
                    <a:pt x="18" y="18"/>
                  </a:lnTo>
                  <a:lnTo>
                    <a:pt x="12"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53" name="Freeform 529"/>
            <p:cNvSpPr>
              <a:spLocks/>
            </p:cNvSpPr>
            <p:nvPr/>
          </p:nvSpPr>
          <p:spPr bwMode="auto">
            <a:xfrm>
              <a:off x="2238" y="792"/>
              <a:ext cx="78" cy="84"/>
            </a:xfrm>
            <a:custGeom>
              <a:avLst/>
              <a:gdLst/>
              <a:ahLst/>
              <a:cxnLst>
                <a:cxn ang="0">
                  <a:pos x="72" y="24"/>
                </a:cxn>
                <a:cxn ang="0">
                  <a:pos x="78" y="24"/>
                </a:cxn>
                <a:cxn ang="0">
                  <a:pos x="72" y="36"/>
                </a:cxn>
                <a:cxn ang="0">
                  <a:pos x="66" y="36"/>
                </a:cxn>
                <a:cxn ang="0">
                  <a:pos x="66" y="48"/>
                </a:cxn>
                <a:cxn ang="0">
                  <a:pos x="60" y="48"/>
                </a:cxn>
                <a:cxn ang="0">
                  <a:pos x="60" y="42"/>
                </a:cxn>
                <a:cxn ang="0">
                  <a:pos x="60" y="48"/>
                </a:cxn>
                <a:cxn ang="0">
                  <a:pos x="54" y="54"/>
                </a:cxn>
                <a:cxn ang="0">
                  <a:pos x="60" y="60"/>
                </a:cxn>
                <a:cxn ang="0">
                  <a:pos x="48" y="60"/>
                </a:cxn>
                <a:cxn ang="0">
                  <a:pos x="42" y="72"/>
                </a:cxn>
                <a:cxn ang="0">
                  <a:pos x="36" y="72"/>
                </a:cxn>
                <a:cxn ang="0">
                  <a:pos x="30" y="78"/>
                </a:cxn>
                <a:cxn ang="0">
                  <a:pos x="24" y="78"/>
                </a:cxn>
                <a:cxn ang="0">
                  <a:pos x="12" y="84"/>
                </a:cxn>
                <a:cxn ang="0">
                  <a:pos x="6" y="66"/>
                </a:cxn>
                <a:cxn ang="0">
                  <a:pos x="0" y="60"/>
                </a:cxn>
                <a:cxn ang="0">
                  <a:pos x="30" y="48"/>
                </a:cxn>
                <a:cxn ang="0">
                  <a:pos x="36" y="30"/>
                </a:cxn>
                <a:cxn ang="0">
                  <a:pos x="36" y="24"/>
                </a:cxn>
                <a:cxn ang="0">
                  <a:pos x="36" y="12"/>
                </a:cxn>
                <a:cxn ang="0">
                  <a:pos x="42" y="12"/>
                </a:cxn>
                <a:cxn ang="0">
                  <a:pos x="42" y="6"/>
                </a:cxn>
                <a:cxn ang="0">
                  <a:pos x="42" y="0"/>
                </a:cxn>
                <a:cxn ang="0">
                  <a:pos x="42" y="6"/>
                </a:cxn>
                <a:cxn ang="0">
                  <a:pos x="42" y="0"/>
                </a:cxn>
                <a:cxn ang="0">
                  <a:pos x="48" y="12"/>
                </a:cxn>
                <a:cxn ang="0">
                  <a:pos x="66" y="12"/>
                </a:cxn>
                <a:cxn ang="0">
                  <a:pos x="72" y="24"/>
                </a:cxn>
              </a:cxnLst>
              <a:rect l="0" t="0" r="r" b="b"/>
              <a:pathLst>
                <a:path w="78" h="84">
                  <a:moveTo>
                    <a:pt x="72" y="24"/>
                  </a:moveTo>
                  <a:lnTo>
                    <a:pt x="78" y="24"/>
                  </a:lnTo>
                  <a:lnTo>
                    <a:pt x="72" y="36"/>
                  </a:lnTo>
                  <a:lnTo>
                    <a:pt x="66" y="36"/>
                  </a:lnTo>
                  <a:lnTo>
                    <a:pt x="66" y="48"/>
                  </a:lnTo>
                  <a:lnTo>
                    <a:pt x="60" y="48"/>
                  </a:lnTo>
                  <a:lnTo>
                    <a:pt x="60" y="42"/>
                  </a:lnTo>
                  <a:lnTo>
                    <a:pt x="60" y="48"/>
                  </a:lnTo>
                  <a:lnTo>
                    <a:pt x="54" y="54"/>
                  </a:lnTo>
                  <a:lnTo>
                    <a:pt x="60" y="60"/>
                  </a:lnTo>
                  <a:lnTo>
                    <a:pt x="48" y="60"/>
                  </a:lnTo>
                  <a:lnTo>
                    <a:pt x="42" y="72"/>
                  </a:lnTo>
                  <a:lnTo>
                    <a:pt x="36" y="72"/>
                  </a:lnTo>
                  <a:lnTo>
                    <a:pt x="30" y="78"/>
                  </a:lnTo>
                  <a:lnTo>
                    <a:pt x="24" y="78"/>
                  </a:lnTo>
                  <a:lnTo>
                    <a:pt x="12" y="84"/>
                  </a:lnTo>
                  <a:lnTo>
                    <a:pt x="6" y="66"/>
                  </a:lnTo>
                  <a:lnTo>
                    <a:pt x="0" y="60"/>
                  </a:lnTo>
                  <a:lnTo>
                    <a:pt x="30" y="48"/>
                  </a:lnTo>
                  <a:lnTo>
                    <a:pt x="36" y="30"/>
                  </a:lnTo>
                  <a:lnTo>
                    <a:pt x="36" y="24"/>
                  </a:lnTo>
                  <a:lnTo>
                    <a:pt x="36" y="12"/>
                  </a:lnTo>
                  <a:lnTo>
                    <a:pt x="42" y="12"/>
                  </a:lnTo>
                  <a:lnTo>
                    <a:pt x="42" y="6"/>
                  </a:lnTo>
                  <a:lnTo>
                    <a:pt x="42" y="0"/>
                  </a:lnTo>
                  <a:lnTo>
                    <a:pt x="42" y="6"/>
                  </a:lnTo>
                  <a:lnTo>
                    <a:pt x="42" y="0"/>
                  </a:lnTo>
                  <a:lnTo>
                    <a:pt x="48" y="12"/>
                  </a:lnTo>
                  <a:lnTo>
                    <a:pt x="66" y="12"/>
                  </a:lnTo>
                  <a:lnTo>
                    <a:pt x="72"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52" name="Freeform 528"/>
            <p:cNvSpPr>
              <a:spLocks/>
            </p:cNvSpPr>
            <p:nvPr/>
          </p:nvSpPr>
          <p:spPr bwMode="auto">
            <a:xfrm>
              <a:off x="2280" y="780"/>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51" name="Freeform 527"/>
            <p:cNvSpPr>
              <a:spLocks/>
            </p:cNvSpPr>
            <p:nvPr/>
          </p:nvSpPr>
          <p:spPr bwMode="auto">
            <a:xfrm>
              <a:off x="2592" y="780"/>
              <a:ext cx="42" cy="54"/>
            </a:xfrm>
            <a:custGeom>
              <a:avLst/>
              <a:gdLst/>
              <a:ahLst/>
              <a:cxnLst>
                <a:cxn ang="0">
                  <a:pos x="42" y="48"/>
                </a:cxn>
                <a:cxn ang="0">
                  <a:pos x="42" y="54"/>
                </a:cxn>
                <a:cxn ang="0">
                  <a:pos x="36" y="48"/>
                </a:cxn>
                <a:cxn ang="0">
                  <a:pos x="36" y="42"/>
                </a:cxn>
                <a:cxn ang="0">
                  <a:pos x="36" y="36"/>
                </a:cxn>
                <a:cxn ang="0">
                  <a:pos x="30" y="36"/>
                </a:cxn>
                <a:cxn ang="0">
                  <a:pos x="24" y="36"/>
                </a:cxn>
                <a:cxn ang="0">
                  <a:pos x="24" y="30"/>
                </a:cxn>
                <a:cxn ang="0">
                  <a:pos x="24" y="36"/>
                </a:cxn>
                <a:cxn ang="0">
                  <a:pos x="24" y="30"/>
                </a:cxn>
                <a:cxn ang="0">
                  <a:pos x="24" y="36"/>
                </a:cxn>
                <a:cxn ang="0">
                  <a:pos x="30" y="36"/>
                </a:cxn>
                <a:cxn ang="0">
                  <a:pos x="24" y="36"/>
                </a:cxn>
                <a:cxn ang="0">
                  <a:pos x="24" y="42"/>
                </a:cxn>
                <a:cxn ang="0">
                  <a:pos x="24" y="36"/>
                </a:cxn>
                <a:cxn ang="0">
                  <a:pos x="24" y="42"/>
                </a:cxn>
                <a:cxn ang="0">
                  <a:pos x="18" y="42"/>
                </a:cxn>
                <a:cxn ang="0">
                  <a:pos x="12" y="42"/>
                </a:cxn>
                <a:cxn ang="0">
                  <a:pos x="18" y="42"/>
                </a:cxn>
                <a:cxn ang="0">
                  <a:pos x="18" y="36"/>
                </a:cxn>
                <a:cxn ang="0">
                  <a:pos x="12" y="42"/>
                </a:cxn>
                <a:cxn ang="0">
                  <a:pos x="6" y="36"/>
                </a:cxn>
                <a:cxn ang="0">
                  <a:pos x="6" y="30"/>
                </a:cxn>
                <a:cxn ang="0">
                  <a:pos x="6" y="24"/>
                </a:cxn>
                <a:cxn ang="0">
                  <a:pos x="6" y="18"/>
                </a:cxn>
                <a:cxn ang="0">
                  <a:pos x="0" y="18"/>
                </a:cxn>
                <a:cxn ang="0">
                  <a:pos x="0" y="12"/>
                </a:cxn>
                <a:cxn ang="0">
                  <a:pos x="6" y="12"/>
                </a:cxn>
                <a:cxn ang="0">
                  <a:pos x="6" y="6"/>
                </a:cxn>
                <a:cxn ang="0">
                  <a:pos x="0" y="6"/>
                </a:cxn>
                <a:cxn ang="0">
                  <a:pos x="0" y="0"/>
                </a:cxn>
                <a:cxn ang="0">
                  <a:pos x="6" y="0"/>
                </a:cxn>
                <a:cxn ang="0">
                  <a:pos x="0" y="0"/>
                </a:cxn>
                <a:cxn ang="0">
                  <a:pos x="6" y="0"/>
                </a:cxn>
                <a:cxn ang="0">
                  <a:pos x="12" y="0"/>
                </a:cxn>
                <a:cxn ang="0">
                  <a:pos x="12" y="6"/>
                </a:cxn>
                <a:cxn ang="0">
                  <a:pos x="18" y="0"/>
                </a:cxn>
                <a:cxn ang="0">
                  <a:pos x="18" y="6"/>
                </a:cxn>
                <a:cxn ang="0">
                  <a:pos x="18" y="12"/>
                </a:cxn>
                <a:cxn ang="0">
                  <a:pos x="24" y="12"/>
                </a:cxn>
                <a:cxn ang="0">
                  <a:pos x="30" y="12"/>
                </a:cxn>
                <a:cxn ang="0">
                  <a:pos x="36" y="12"/>
                </a:cxn>
                <a:cxn ang="0">
                  <a:pos x="42" y="12"/>
                </a:cxn>
                <a:cxn ang="0">
                  <a:pos x="42" y="18"/>
                </a:cxn>
                <a:cxn ang="0">
                  <a:pos x="36" y="18"/>
                </a:cxn>
                <a:cxn ang="0">
                  <a:pos x="36" y="24"/>
                </a:cxn>
                <a:cxn ang="0">
                  <a:pos x="36" y="18"/>
                </a:cxn>
                <a:cxn ang="0">
                  <a:pos x="36" y="24"/>
                </a:cxn>
                <a:cxn ang="0">
                  <a:pos x="30" y="24"/>
                </a:cxn>
                <a:cxn ang="0">
                  <a:pos x="30" y="30"/>
                </a:cxn>
                <a:cxn ang="0">
                  <a:pos x="36" y="30"/>
                </a:cxn>
                <a:cxn ang="0">
                  <a:pos x="36" y="24"/>
                </a:cxn>
                <a:cxn ang="0">
                  <a:pos x="42" y="24"/>
                </a:cxn>
                <a:cxn ang="0">
                  <a:pos x="42" y="30"/>
                </a:cxn>
                <a:cxn ang="0">
                  <a:pos x="42" y="36"/>
                </a:cxn>
                <a:cxn ang="0">
                  <a:pos x="42" y="42"/>
                </a:cxn>
                <a:cxn ang="0">
                  <a:pos x="42" y="48"/>
                </a:cxn>
              </a:cxnLst>
              <a:rect l="0" t="0" r="r" b="b"/>
              <a:pathLst>
                <a:path w="42" h="54">
                  <a:moveTo>
                    <a:pt x="42" y="48"/>
                  </a:moveTo>
                  <a:lnTo>
                    <a:pt x="42" y="54"/>
                  </a:lnTo>
                  <a:lnTo>
                    <a:pt x="36" y="48"/>
                  </a:lnTo>
                  <a:lnTo>
                    <a:pt x="36" y="42"/>
                  </a:lnTo>
                  <a:lnTo>
                    <a:pt x="36" y="36"/>
                  </a:lnTo>
                  <a:lnTo>
                    <a:pt x="30" y="36"/>
                  </a:lnTo>
                  <a:lnTo>
                    <a:pt x="24" y="36"/>
                  </a:lnTo>
                  <a:lnTo>
                    <a:pt x="24" y="30"/>
                  </a:lnTo>
                  <a:lnTo>
                    <a:pt x="24" y="36"/>
                  </a:lnTo>
                  <a:lnTo>
                    <a:pt x="24" y="30"/>
                  </a:lnTo>
                  <a:lnTo>
                    <a:pt x="24" y="36"/>
                  </a:lnTo>
                  <a:lnTo>
                    <a:pt x="30" y="36"/>
                  </a:lnTo>
                  <a:lnTo>
                    <a:pt x="24" y="36"/>
                  </a:lnTo>
                  <a:lnTo>
                    <a:pt x="24" y="42"/>
                  </a:lnTo>
                  <a:lnTo>
                    <a:pt x="24" y="36"/>
                  </a:lnTo>
                  <a:lnTo>
                    <a:pt x="24" y="42"/>
                  </a:lnTo>
                  <a:lnTo>
                    <a:pt x="18" y="42"/>
                  </a:lnTo>
                  <a:lnTo>
                    <a:pt x="12" y="42"/>
                  </a:lnTo>
                  <a:lnTo>
                    <a:pt x="18" y="42"/>
                  </a:lnTo>
                  <a:lnTo>
                    <a:pt x="18" y="36"/>
                  </a:lnTo>
                  <a:lnTo>
                    <a:pt x="12" y="42"/>
                  </a:lnTo>
                  <a:lnTo>
                    <a:pt x="6" y="36"/>
                  </a:lnTo>
                  <a:lnTo>
                    <a:pt x="6" y="30"/>
                  </a:lnTo>
                  <a:lnTo>
                    <a:pt x="6" y="24"/>
                  </a:lnTo>
                  <a:lnTo>
                    <a:pt x="6" y="18"/>
                  </a:lnTo>
                  <a:lnTo>
                    <a:pt x="0" y="18"/>
                  </a:lnTo>
                  <a:lnTo>
                    <a:pt x="0" y="12"/>
                  </a:lnTo>
                  <a:lnTo>
                    <a:pt x="6" y="12"/>
                  </a:lnTo>
                  <a:lnTo>
                    <a:pt x="6" y="6"/>
                  </a:lnTo>
                  <a:lnTo>
                    <a:pt x="0" y="6"/>
                  </a:lnTo>
                  <a:lnTo>
                    <a:pt x="0" y="0"/>
                  </a:lnTo>
                  <a:lnTo>
                    <a:pt x="6" y="0"/>
                  </a:lnTo>
                  <a:lnTo>
                    <a:pt x="0" y="0"/>
                  </a:lnTo>
                  <a:lnTo>
                    <a:pt x="6" y="0"/>
                  </a:lnTo>
                  <a:lnTo>
                    <a:pt x="12" y="0"/>
                  </a:lnTo>
                  <a:lnTo>
                    <a:pt x="12" y="6"/>
                  </a:lnTo>
                  <a:lnTo>
                    <a:pt x="18" y="0"/>
                  </a:lnTo>
                  <a:lnTo>
                    <a:pt x="18" y="6"/>
                  </a:lnTo>
                  <a:lnTo>
                    <a:pt x="18" y="12"/>
                  </a:lnTo>
                  <a:lnTo>
                    <a:pt x="24" y="12"/>
                  </a:lnTo>
                  <a:lnTo>
                    <a:pt x="30" y="12"/>
                  </a:lnTo>
                  <a:lnTo>
                    <a:pt x="36" y="12"/>
                  </a:lnTo>
                  <a:lnTo>
                    <a:pt x="42" y="12"/>
                  </a:lnTo>
                  <a:lnTo>
                    <a:pt x="42" y="18"/>
                  </a:lnTo>
                  <a:lnTo>
                    <a:pt x="36" y="18"/>
                  </a:lnTo>
                  <a:lnTo>
                    <a:pt x="36" y="24"/>
                  </a:lnTo>
                  <a:lnTo>
                    <a:pt x="36" y="18"/>
                  </a:lnTo>
                  <a:lnTo>
                    <a:pt x="36" y="24"/>
                  </a:lnTo>
                  <a:lnTo>
                    <a:pt x="30" y="24"/>
                  </a:lnTo>
                  <a:lnTo>
                    <a:pt x="30" y="30"/>
                  </a:lnTo>
                  <a:lnTo>
                    <a:pt x="36" y="30"/>
                  </a:lnTo>
                  <a:lnTo>
                    <a:pt x="36" y="24"/>
                  </a:lnTo>
                  <a:lnTo>
                    <a:pt x="42" y="24"/>
                  </a:lnTo>
                  <a:lnTo>
                    <a:pt x="42" y="30"/>
                  </a:lnTo>
                  <a:lnTo>
                    <a:pt x="42" y="36"/>
                  </a:lnTo>
                  <a:lnTo>
                    <a:pt x="42" y="42"/>
                  </a:lnTo>
                  <a:lnTo>
                    <a:pt x="42" y="4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50" name="Freeform 526"/>
            <p:cNvSpPr>
              <a:spLocks/>
            </p:cNvSpPr>
            <p:nvPr/>
          </p:nvSpPr>
          <p:spPr bwMode="auto">
            <a:xfrm>
              <a:off x="2622" y="816"/>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49" name="Freeform 525"/>
            <p:cNvSpPr>
              <a:spLocks/>
            </p:cNvSpPr>
            <p:nvPr/>
          </p:nvSpPr>
          <p:spPr bwMode="auto">
            <a:xfrm>
              <a:off x="2622" y="81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48" name="Freeform 524"/>
            <p:cNvSpPr>
              <a:spLocks/>
            </p:cNvSpPr>
            <p:nvPr/>
          </p:nvSpPr>
          <p:spPr bwMode="auto">
            <a:xfrm>
              <a:off x="2604" y="82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47" name="Freeform 523"/>
            <p:cNvSpPr>
              <a:spLocks/>
            </p:cNvSpPr>
            <p:nvPr/>
          </p:nvSpPr>
          <p:spPr bwMode="auto">
            <a:xfrm>
              <a:off x="2604" y="822"/>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46" name="Freeform 522"/>
            <p:cNvSpPr>
              <a:spLocks/>
            </p:cNvSpPr>
            <p:nvPr/>
          </p:nvSpPr>
          <p:spPr bwMode="auto">
            <a:xfrm>
              <a:off x="2076" y="714"/>
              <a:ext cx="42" cy="36"/>
            </a:xfrm>
            <a:custGeom>
              <a:avLst/>
              <a:gdLst/>
              <a:ahLst/>
              <a:cxnLst>
                <a:cxn ang="0">
                  <a:pos x="6" y="6"/>
                </a:cxn>
                <a:cxn ang="0">
                  <a:pos x="18" y="6"/>
                </a:cxn>
                <a:cxn ang="0">
                  <a:pos x="36" y="0"/>
                </a:cxn>
                <a:cxn ang="0">
                  <a:pos x="36" y="6"/>
                </a:cxn>
                <a:cxn ang="0">
                  <a:pos x="42" y="6"/>
                </a:cxn>
                <a:cxn ang="0">
                  <a:pos x="18" y="18"/>
                </a:cxn>
                <a:cxn ang="0">
                  <a:pos x="30" y="24"/>
                </a:cxn>
                <a:cxn ang="0">
                  <a:pos x="24" y="30"/>
                </a:cxn>
                <a:cxn ang="0">
                  <a:pos x="18" y="30"/>
                </a:cxn>
                <a:cxn ang="0">
                  <a:pos x="12" y="36"/>
                </a:cxn>
                <a:cxn ang="0">
                  <a:pos x="0" y="36"/>
                </a:cxn>
                <a:cxn ang="0">
                  <a:pos x="6" y="18"/>
                </a:cxn>
                <a:cxn ang="0">
                  <a:pos x="6" y="12"/>
                </a:cxn>
                <a:cxn ang="0">
                  <a:pos x="6" y="6"/>
                </a:cxn>
              </a:cxnLst>
              <a:rect l="0" t="0" r="r" b="b"/>
              <a:pathLst>
                <a:path w="42" h="36">
                  <a:moveTo>
                    <a:pt x="6" y="6"/>
                  </a:moveTo>
                  <a:lnTo>
                    <a:pt x="18" y="6"/>
                  </a:lnTo>
                  <a:lnTo>
                    <a:pt x="36" y="0"/>
                  </a:lnTo>
                  <a:lnTo>
                    <a:pt x="36" y="6"/>
                  </a:lnTo>
                  <a:lnTo>
                    <a:pt x="42" y="6"/>
                  </a:lnTo>
                  <a:lnTo>
                    <a:pt x="18" y="18"/>
                  </a:lnTo>
                  <a:lnTo>
                    <a:pt x="30" y="24"/>
                  </a:lnTo>
                  <a:lnTo>
                    <a:pt x="24" y="30"/>
                  </a:lnTo>
                  <a:lnTo>
                    <a:pt x="18" y="30"/>
                  </a:lnTo>
                  <a:lnTo>
                    <a:pt x="12" y="36"/>
                  </a:lnTo>
                  <a:lnTo>
                    <a:pt x="0" y="36"/>
                  </a:lnTo>
                  <a:lnTo>
                    <a:pt x="6" y="18"/>
                  </a:lnTo>
                  <a:lnTo>
                    <a:pt x="6" y="12"/>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45" name="Freeform 521"/>
            <p:cNvSpPr>
              <a:spLocks/>
            </p:cNvSpPr>
            <p:nvPr/>
          </p:nvSpPr>
          <p:spPr bwMode="auto">
            <a:xfrm>
              <a:off x="2586" y="528"/>
              <a:ext cx="318" cy="102"/>
            </a:xfrm>
            <a:custGeom>
              <a:avLst/>
              <a:gdLst/>
              <a:ahLst/>
              <a:cxnLst>
                <a:cxn ang="0">
                  <a:pos x="6" y="24"/>
                </a:cxn>
                <a:cxn ang="0">
                  <a:pos x="24" y="24"/>
                </a:cxn>
                <a:cxn ang="0">
                  <a:pos x="30" y="18"/>
                </a:cxn>
                <a:cxn ang="0">
                  <a:pos x="42" y="12"/>
                </a:cxn>
                <a:cxn ang="0">
                  <a:pos x="54" y="12"/>
                </a:cxn>
                <a:cxn ang="0">
                  <a:pos x="66" y="18"/>
                </a:cxn>
                <a:cxn ang="0">
                  <a:pos x="78" y="24"/>
                </a:cxn>
                <a:cxn ang="0">
                  <a:pos x="90" y="24"/>
                </a:cxn>
                <a:cxn ang="0">
                  <a:pos x="102" y="24"/>
                </a:cxn>
                <a:cxn ang="0">
                  <a:pos x="102" y="12"/>
                </a:cxn>
                <a:cxn ang="0">
                  <a:pos x="108" y="6"/>
                </a:cxn>
                <a:cxn ang="0">
                  <a:pos x="132" y="6"/>
                </a:cxn>
                <a:cxn ang="0">
                  <a:pos x="144" y="6"/>
                </a:cxn>
                <a:cxn ang="0">
                  <a:pos x="144" y="18"/>
                </a:cxn>
                <a:cxn ang="0">
                  <a:pos x="156" y="18"/>
                </a:cxn>
                <a:cxn ang="0">
                  <a:pos x="174" y="18"/>
                </a:cxn>
                <a:cxn ang="0">
                  <a:pos x="186" y="18"/>
                </a:cxn>
                <a:cxn ang="0">
                  <a:pos x="192" y="24"/>
                </a:cxn>
                <a:cxn ang="0">
                  <a:pos x="204" y="24"/>
                </a:cxn>
                <a:cxn ang="0">
                  <a:pos x="216" y="30"/>
                </a:cxn>
                <a:cxn ang="0">
                  <a:pos x="228" y="30"/>
                </a:cxn>
                <a:cxn ang="0">
                  <a:pos x="240" y="30"/>
                </a:cxn>
                <a:cxn ang="0">
                  <a:pos x="252" y="24"/>
                </a:cxn>
                <a:cxn ang="0">
                  <a:pos x="270" y="24"/>
                </a:cxn>
                <a:cxn ang="0">
                  <a:pos x="282" y="24"/>
                </a:cxn>
                <a:cxn ang="0">
                  <a:pos x="276" y="42"/>
                </a:cxn>
                <a:cxn ang="0">
                  <a:pos x="294" y="42"/>
                </a:cxn>
                <a:cxn ang="0">
                  <a:pos x="312" y="48"/>
                </a:cxn>
                <a:cxn ang="0">
                  <a:pos x="312" y="54"/>
                </a:cxn>
                <a:cxn ang="0">
                  <a:pos x="300" y="54"/>
                </a:cxn>
                <a:cxn ang="0">
                  <a:pos x="288" y="60"/>
                </a:cxn>
                <a:cxn ang="0">
                  <a:pos x="282" y="60"/>
                </a:cxn>
                <a:cxn ang="0">
                  <a:pos x="276" y="66"/>
                </a:cxn>
                <a:cxn ang="0">
                  <a:pos x="258" y="72"/>
                </a:cxn>
                <a:cxn ang="0">
                  <a:pos x="246" y="72"/>
                </a:cxn>
                <a:cxn ang="0">
                  <a:pos x="234" y="72"/>
                </a:cxn>
                <a:cxn ang="0">
                  <a:pos x="240" y="84"/>
                </a:cxn>
                <a:cxn ang="0">
                  <a:pos x="228" y="90"/>
                </a:cxn>
                <a:cxn ang="0">
                  <a:pos x="216" y="96"/>
                </a:cxn>
                <a:cxn ang="0">
                  <a:pos x="192" y="96"/>
                </a:cxn>
                <a:cxn ang="0">
                  <a:pos x="162" y="102"/>
                </a:cxn>
                <a:cxn ang="0">
                  <a:pos x="138" y="96"/>
                </a:cxn>
                <a:cxn ang="0">
                  <a:pos x="120" y="96"/>
                </a:cxn>
                <a:cxn ang="0">
                  <a:pos x="84" y="90"/>
                </a:cxn>
                <a:cxn ang="0">
                  <a:pos x="72" y="78"/>
                </a:cxn>
                <a:cxn ang="0">
                  <a:pos x="60" y="72"/>
                </a:cxn>
                <a:cxn ang="0">
                  <a:pos x="42" y="72"/>
                </a:cxn>
                <a:cxn ang="0">
                  <a:pos x="30" y="66"/>
                </a:cxn>
                <a:cxn ang="0">
                  <a:pos x="36" y="54"/>
                </a:cxn>
                <a:cxn ang="0">
                  <a:pos x="24" y="42"/>
                </a:cxn>
                <a:cxn ang="0">
                  <a:pos x="12" y="36"/>
                </a:cxn>
                <a:cxn ang="0">
                  <a:pos x="0" y="30"/>
                </a:cxn>
              </a:cxnLst>
              <a:rect l="0" t="0" r="r" b="b"/>
              <a:pathLst>
                <a:path w="318" h="102">
                  <a:moveTo>
                    <a:pt x="6" y="30"/>
                  </a:moveTo>
                  <a:lnTo>
                    <a:pt x="6" y="24"/>
                  </a:lnTo>
                  <a:lnTo>
                    <a:pt x="12" y="24"/>
                  </a:lnTo>
                  <a:lnTo>
                    <a:pt x="24" y="24"/>
                  </a:lnTo>
                  <a:lnTo>
                    <a:pt x="18" y="24"/>
                  </a:lnTo>
                  <a:lnTo>
                    <a:pt x="30" y="18"/>
                  </a:lnTo>
                  <a:lnTo>
                    <a:pt x="36" y="18"/>
                  </a:lnTo>
                  <a:lnTo>
                    <a:pt x="42" y="12"/>
                  </a:lnTo>
                  <a:lnTo>
                    <a:pt x="48" y="12"/>
                  </a:lnTo>
                  <a:lnTo>
                    <a:pt x="54" y="12"/>
                  </a:lnTo>
                  <a:lnTo>
                    <a:pt x="54" y="18"/>
                  </a:lnTo>
                  <a:lnTo>
                    <a:pt x="66" y="18"/>
                  </a:lnTo>
                  <a:lnTo>
                    <a:pt x="72" y="24"/>
                  </a:lnTo>
                  <a:lnTo>
                    <a:pt x="78" y="24"/>
                  </a:lnTo>
                  <a:lnTo>
                    <a:pt x="84" y="24"/>
                  </a:lnTo>
                  <a:lnTo>
                    <a:pt x="90" y="24"/>
                  </a:lnTo>
                  <a:lnTo>
                    <a:pt x="96" y="24"/>
                  </a:lnTo>
                  <a:lnTo>
                    <a:pt x="102" y="24"/>
                  </a:lnTo>
                  <a:lnTo>
                    <a:pt x="108" y="18"/>
                  </a:lnTo>
                  <a:lnTo>
                    <a:pt x="102" y="12"/>
                  </a:lnTo>
                  <a:lnTo>
                    <a:pt x="102" y="6"/>
                  </a:lnTo>
                  <a:lnTo>
                    <a:pt x="108" y="6"/>
                  </a:lnTo>
                  <a:lnTo>
                    <a:pt x="114" y="0"/>
                  </a:lnTo>
                  <a:lnTo>
                    <a:pt x="132" y="6"/>
                  </a:lnTo>
                  <a:lnTo>
                    <a:pt x="138" y="6"/>
                  </a:lnTo>
                  <a:lnTo>
                    <a:pt x="144" y="6"/>
                  </a:lnTo>
                  <a:lnTo>
                    <a:pt x="144" y="12"/>
                  </a:lnTo>
                  <a:lnTo>
                    <a:pt x="144" y="18"/>
                  </a:lnTo>
                  <a:lnTo>
                    <a:pt x="150" y="18"/>
                  </a:lnTo>
                  <a:lnTo>
                    <a:pt x="156" y="18"/>
                  </a:lnTo>
                  <a:lnTo>
                    <a:pt x="162" y="18"/>
                  </a:lnTo>
                  <a:lnTo>
                    <a:pt x="174" y="18"/>
                  </a:lnTo>
                  <a:lnTo>
                    <a:pt x="180" y="18"/>
                  </a:lnTo>
                  <a:lnTo>
                    <a:pt x="186" y="18"/>
                  </a:lnTo>
                  <a:lnTo>
                    <a:pt x="192" y="18"/>
                  </a:lnTo>
                  <a:lnTo>
                    <a:pt x="192" y="24"/>
                  </a:lnTo>
                  <a:lnTo>
                    <a:pt x="198" y="24"/>
                  </a:lnTo>
                  <a:lnTo>
                    <a:pt x="204" y="24"/>
                  </a:lnTo>
                  <a:lnTo>
                    <a:pt x="210" y="30"/>
                  </a:lnTo>
                  <a:lnTo>
                    <a:pt x="216" y="30"/>
                  </a:lnTo>
                  <a:lnTo>
                    <a:pt x="222" y="30"/>
                  </a:lnTo>
                  <a:lnTo>
                    <a:pt x="228" y="30"/>
                  </a:lnTo>
                  <a:lnTo>
                    <a:pt x="234" y="30"/>
                  </a:lnTo>
                  <a:lnTo>
                    <a:pt x="240" y="30"/>
                  </a:lnTo>
                  <a:lnTo>
                    <a:pt x="246" y="24"/>
                  </a:lnTo>
                  <a:lnTo>
                    <a:pt x="252" y="24"/>
                  </a:lnTo>
                  <a:lnTo>
                    <a:pt x="264" y="18"/>
                  </a:lnTo>
                  <a:lnTo>
                    <a:pt x="270" y="24"/>
                  </a:lnTo>
                  <a:lnTo>
                    <a:pt x="276" y="24"/>
                  </a:lnTo>
                  <a:lnTo>
                    <a:pt x="282" y="24"/>
                  </a:lnTo>
                  <a:lnTo>
                    <a:pt x="276" y="36"/>
                  </a:lnTo>
                  <a:lnTo>
                    <a:pt x="276" y="42"/>
                  </a:lnTo>
                  <a:lnTo>
                    <a:pt x="288" y="42"/>
                  </a:lnTo>
                  <a:lnTo>
                    <a:pt x="294" y="42"/>
                  </a:lnTo>
                  <a:lnTo>
                    <a:pt x="300" y="42"/>
                  </a:lnTo>
                  <a:lnTo>
                    <a:pt x="312" y="48"/>
                  </a:lnTo>
                  <a:lnTo>
                    <a:pt x="318" y="54"/>
                  </a:lnTo>
                  <a:lnTo>
                    <a:pt x="312" y="54"/>
                  </a:lnTo>
                  <a:lnTo>
                    <a:pt x="306" y="54"/>
                  </a:lnTo>
                  <a:lnTo>
                    <a:pt x="300" y="54"/>
                  </a:lnTo>
                  <a:lnTo>
                    <a:pt x="294" y="54"/>
                  </a:lnTo>
                  <a:lnTo>
                    <a:pt x="288" y="60"/>
                  </a:lnTo>
                  <a:lnTo>
                    <a:pt x="288" y="54"/>
                  </a:lnTo>
                  <a:lnTo>
                    <a:pt x="282" y="60"/>
                  </a:lnTo>
                  <a:lnTo>
                    <a:pt x="282" y="66"/>
                  </a:lnTo>
                  <a:lnTo>
                    <a:pt x="276" y="66"/>
                  </a:lnTo>
                  <a:lnTo>
                    <a:pt x="264" y="66"/>
                  </a:lnTo>
                  <a:lnTo>
                    <a:pt x="258" y="72"/>
                  </a:lnTo>
                  <a:lnTo>
                    <a:pt x="252" y="72"/>
                  </a:lnTo>
                  <a:lnTo>
                    <a:pt x="246" y="72"/>
                  </a:lnTo>
                  <a:lnTo>
                    <a:pt x="240" y="72"/>
                  </a:lnTo>
                  <a:lnTo>
                    <a:pt x="234" y="72"/>
                  </a:lnTo>
                  <a:lnTo>
                    <a:pt x="234" y="78"/>
                  </a:lnTo>
                  <a:lnTo>
                    <a:pt x="240" y="84"/>
                  </a:lnTo>
                  <a:lnTo>
                    <a:pt x="234" y="84"/>
                  </a:lnTo>
                  <a:lnTo>
                    <a:pt x="228" y="90"/>
                  </a:lnTo>
                  <a:lnTo>
                    <a:pt x="222" y="90"/>
                  </a:lnTo>
                  <a:lnTo>
                    <a:pt x="216" y="96"/>
                  </a:lnTo>
                  <a:lnTo>
                    <a:pt x="198" y="96"/>
                  </a:lnTo>
                  <a:lnTo>
                    <a:pt x="192" y="96"/>
                  </a:lnTo>
                  <a:lnTo>
                    <a:pt x="168" y="102"/>
                  </a:lnTo>
                  <a:lnTo>
                    <a:pt x="162" y="102"/>
                  </a:lnTo>
                  <a:lnTo>
                    <a:pt x="144" y="96"/>
                  </a:lnTo>
                  <a:lnTo>
                    <a:pt x="138" y="96"/>
                  </a:lnTo>
                  <a:lnTo>
                    <a:pt x="126" y="90"/>
                  </a:lnTo>
                  <a:lnTo>
                    <a:pt x="120" y="96"/>
                  </a:lnTo>
                  <a:lnTo>
                    <a:pt x="96" y="90"/>
                  </a:lnTo>
                  <a:lnTo>
                    <a:pt x="84" y="90"/>
                  </a:lnTo>
                  <a:lnTo>
                    <a:pt x="78" y="78"/>
                  </a:lnTo>
                  <a:lnTo>
                    <a:pt x="72" y="78"/>
                  </a:lnTo>
                  <a:lnTo>
                    <a:pt x="66" y="72"/>
                  </a:lnTo>
                  <a:lnTo>
                    <a:pt x="60" y="72"/>
                  </a:lnTo>
                  <a:lnTo>
                    <a:pt x="48" y="72"/>
                  </a:lnTo>
                  <a:lnTo>
                    <a:pt x="42" y="72"/>
                  </a:lnTo>
                  <a:lnTo>
                    <a:pt x="36" y="66"/>
                  </a:lnTo>
                  <a:lnTo>
                    <a:pt x="30" y="66"/>
                  </a:lnTo>
                  <a:lnTo>
                    <a:pt x="36" y="60"/>
                  </a:lnTo>
                  <a:lnTo>
                    <a:pt x="36" y="54"/>
                  </a:lnTo>
                  <a:lnTo>
                    <a:pt x="30" y="54"/>
                  </a:lnTo>
                  <a:lnTo>
                    <a:pt x="24" y="42"/>
                  </a:lnTo>
                  <a:lnTo>
                    <a:pt x="18" y="42"/>
                  </a:lnTo>
                  <a:lnTo>
                    <a:pt x="12" y="36"/>
                  </a:lnTo>
                  <a:lnTo>
                    <a:pt x="6" y="36"/>
                  </a:lnTo>
                  <a:lnTo>
                    <a:pt x="0" y="30"/>
                  </a:lnTo>
                  <a:lnTo>
                    <a:pt x="6" y="3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44" name="Freeform 520"/>
            <p:cNvSpPr>
              <a:spLocks/>
            </p:cNvSpPr>
            <p:nvPr/>
          </p:nvSpPr>
          <p:spPr bwMode="auto">
            <a:xfrm>
              <a:off x="2070" y="714"/>
              <a:ext cx="12" cy="36"/>
            </a:xfrm>
            <a:custGeom>
              <a:avLst/>
              <a:gdLst/>
              <a:ahLst/>
              <a:cxnLst>
                <a:cxn ang="0">
                  <a:pos x="6" y="0"/>
                </a:cxn>
                <a:cxn ang="0">
                  <a:pos x="12" y="0"/>
                </a:cxn>
                <a:cxn ang="0">
                  <a:pos x="12" y="6"/>
                </a:cxn>
                <a:cxn ang="0">
                  <a:pos x="6" y="6"/>
                </a:cxn>
                <a:cxn ang="0">
                  <a:pos x="6" y="12"/>
                </a:cxn>
                <a:cxn ang="0">
                  <a:pos x="6" y="18"/>
                </a:cxn>
                <a:cxn ang="0">
                  <a:pos x="12" y="18"/>
                </a:cxn>
                <a:cxn ang="0">
                  <a:pos x="6" y="36"/>
                </a:cxn>
                <a:cxn ang="0">
                  <a:pos x="0" y="24"/>
                </a:cxn>
                <a:cxn ang="0">
                  <a:pos x="0" y="18"/>
                </a:cxn>
                <a:cxn ang="0">
                  <a:pos x="0" y="12"/>
                </a:cxn>
                <a:cxn ang="0">
                  <a:pos x="6" y="0"/>
                </a:cxn>
              </a:cxnLst>
              <a:rect l="0" t="0" r="r" b="b"/>
              <a:pathLst>
                <a:path w="12" h="36">
                  <a:moveTo>
                    <a:pt x="6" y="0"/>
                  </a:moveTo>
                  <a:lnTo>
                    <a:pt x="12" y="0"/>
                  </a:lnTo>
                  <a:lnTo>
                    <a:pt x="12" y="6"/>
                  </a:lnTo>
                  <a:lnTo>
                    <a:pt x="6" y="6"/>
                  </a:lnTo>
                  <a:lnTo>
                    <a:pt x="6" y="12"/>
                  </a:lnTo>
                  <a:lnTo>
                    <a:pt x="6" y="18"/>
                  </a:lnTo>
                  <a:lnTo>
                    <a:pt x="12" y="18"/>
                  </a:lnTo>
                  <a:lnTo>
                    <a:pt x="6" y="36"/>
                  </a:lnTo>
                  <a:lnTo>
                    <a:pt x="0" y="24"/>
                  </a:lnTo>
                  <a:lnTo>
                    <a:pt x="0" y="18"/>
                  </a:lnTo>
                  <a:lnTo>
                    <a:pt x="0" y="12"/>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43" name="Freeform 519"/>
            <p:cNvSpPr>
              <a:spLocks/>
            </p:cNvSpPr>
            <p:nvPr/>
          </p:nvSpPr>
          <p:spPr bwMode="auto">
            <a:xfrm>
              <a:off x="2508" y="942"/>
              <a:ext cx="24" cy="36"/>
            </a:xfrm>
            <a:custGeom>
              <a:avLst/>
              <a:gdLst/>
              <a:ahLst/>
              <a:cxnLst>
                <a:cxn ang="0">
                  <a:pos x="12" y="36"/>
                </a:cxn>
                <a:cxn ang="0">
                  <a:pos x="6" y="36"/>
                </a:cxn>
                <a:cxn ang="0">
                  <a:pos x="0" y="12"/>
                </a:cxn>
                <a:cxn ang="0">
                  <a:pos x="6" y="18"/>
                </a:cxn>
                <a:cxn ang="0">
                  <a:pos x="6" y="6"/>
                </a:cxn>
                <a:cxn ang="0">
                  <a:pos x="6" y="0"/>
                </a:cxn>
                <a:cxn ang="0">
                  <a:pos x="12" y="0"/>
                </a:cxn>
                <a:cxn ang="0">
                  <a:pos x="12" y="6"/>
                </a:cxn>
                <a:cxn ang="0">
                  <a:pos x="18" y="12"/>
                </a:cxn>
                <a:cxn ang="0">
                  <a:pos x="24" y="18"/>
                </a:cxn>
                <a:cxn ang="0">
                  <a:pos x="18" y="18"/>
                </a:cxn>
                <a:cxn ang="0">
                  <a:pos x="24" y="24"/>
                </a:cxn>
                <a:cxn ang="0">
                  <a:pos x="24" y="30"/>
                </a:cxn>
                <a:cxn ang="0">
                  <a:pos x="18" y="36"/>
                </a:cxn>
                <a:cxn ang="0">
                  <a:pos x="12" y="36"/>
                </a:cxn>
              </a:cxnLst>
              <a:rect l="0" t="0" r="r" b="b"/>
              <a:pathLst>
                <a:path w="24" h="36">
                  <a:moveTo>
                    <a:pt x="12" y="36"/>
                  </a:moveTo>
                  <a:lnTo>
                    <a:pt x="6" y="36"/>
                  </a:lnTo>
                  <a:lnTo>
                    <a:pt x="0" y="12"/>
                  </a:lnTo>
                  <a:lnTo>
                    <a:pt x="6" y="18"/>
                  </a:lnTo>
                  <a:lnTo>
                    <a:pt x="6" y="6"/>
                  </a:lnTo>
                  <a:lnTo>
                    <a:pt x="6" y="0"/>
                  </a:lnTo>
                  <a:lnTo>
                    <a:pt x="12" y="0"/>
                  </a:lnTo>
                  <a:lnTo>
                    <a:pt x="12" y="6"/>
                  </a:lnTo>
                  <a:lnTo>
                    <a:pt x="18" y="12"/>
                  </a:lnTo>
                  <a:lnTo>
                    <a:pt x="24" y="18"/>
                  </a:lnTo>
                  <a:lnTo>
                    <a:pt x="18" y="18"/>
                  </a:lnTo>
                  <a:lnTo>
                    <a:pt x="24" y="24"/>
                  </a:lnTo>
                  <a:lnTo>
                    <a:pt x="24" y="30"/>
                  </a:lnTo>
                  <a:lnTo>
                    <a:pt x="18" y="36"/>
                  </a:lnTo>
                  <a:lnTo>
                    <a:pt x="12" y="3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42" name="Freeform 518"/>
            <p:cNvSpPr>
              <a:spLocks/>
            </p:cNvSpPr>
            <p:nvPr/>
          </p:nvSpPr>
          <p:spPr bwMode="auto">
            <a:xfrm>
              <a:off x="2844" y="990"/>
              <a:ext cx="12" cy="6"/>
            </a:xfrm>
            <a:custGeom>
              <a:avLst/>
              <a:gdLst/>
              <a:ahLst/>
              <a:cxnLst>
                <a:cxn ang="0">
                  <a:pos x="12" y="0"/>
                </a:cxn>
                <a:cxn ang="0">
                  <a:pos x="6" y="0"/>
                </a:cxn>
                <a:cxn ang="0">
                  <a:pos x="6" y="6"/>
                </a:cxn>
                <a:cxn ang="0">
                  <a:pos x="0" y="0"/>
                </a:cxn>
                <a:cxn ang="0">
                  <a:pos x="12" y="0"/>
                </a:cxn>
              </a:cxnLst>
              <a:rect l="0" t="0" r="r" b="b"/>
              <a:pathLst>
                <a:path w="12" h="6">
                  <a:moveTo>
                    <a:pt x="12" y="0"/>
                  </a:moveTo>
                  <a:lnTo>
                    <a:pt x="6" y="0"/>
                  </a:lnTo>
                  <a:lnTo>
                    <a:pt x="6" y="6"/>
                  </a:lnTo>
                  <a:lnTo>
                    <a:pt x="0"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41" name="Freeform 517"/>
            <p:cNvSpPr>
              <a:spLocks/>
            </p:cNvSpPr>
            <p:nvPr/>
          </p:nvSpPr>
          <p:spPr bwMode="auto">
            <a:xfrm>
              <a:off x="2856" y="990"/>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40" name="Freeform 516"/>
            <p:cNvSpPr>
              <a:spLocks/>
            </p:cNvSpPr>
            <p:nvPr/>
          </p:nvSpPr>
          <p:spPr bwMode="auto">
            <a:xfrm>
              <a:off x="2598" y="762"/>
              <a:ext cx="36" cy="12"/>
            </a:xfrm>
            <a:custGeom>
              <a:avLst/>
              <a:gdLst/>
              <a:ahLst/>
              <a:cxnLst>
                <a:cxn ang="0">
                  <a:pos x="30" y="12"/>
                </a:cxn>
                <a:cxn ang="0">
                  <a:pos x="24" y="12"/>
                </a:cxn>
                <a:cxn ang="0">
                  <a:pos x="18" y="12"/>
                </a:cxn>
                <a:cxn ang="0">
                  <a:pos x="12" y="12"/>
                </a:cxn>
                <a:cxn ang="0">
                  <a:pos x="6" y="12"/>
                </a:cxn>
                <a:cxn ang="0">
                  <a:pos x="0" y="12"/>
                </a:cxn>
                <a:cxn ang="0">
                  <a:pos x="0" y="6"/>
                </a:cxn>
                <a:cxn ang="0">
                  <a:pos x="6" y="6"/>
                </a:cxn>
                <a:cxn ang="0">
                  <a:pos x="6" y="0"/>
                </a:cxn>
                <a:cxn ang="0">
                  <a:pos x="12" y="0"/>
                </a:cxn>
                <a:cxn ang="0">
                  <a:pos x="18" y="0"/>
                </a:cxn>
                <a:cxn ang="0">
                  <a:pos x="24" y="0"/>
                </a:cxn>
                <a:cxn ang="0">
                  <a:pos x="30" y="0"/>
                </a:cxn>
                <a:cxn ang="0">
                  <a:pos x="30" y="6"/>
                </a:cxn>
                <a:cxn ang="0">
                  <a:pos x="36" y="6"/>
                </a:cxn>
                <a:cxn ang="0">
                  <a:pos x="30" y="12"/>
                </a:cxn>
                <a:cxn ang="0">
                  <a:pos x="36" y="12"/>
                </a:cxn>
                <a:cxn ang="0">
                  <a:pos x="30" y="12"/>
                </a:cxn>
              </a:cxnLst>
              <a:rect l="0" t="0" r="r" b="b"/>
              <a:pathLst>
                <a:path w="36" h="12">
                  <a:moveTo>
                    <a:pt x="30" y="12"/>
                  </a:moveTo>
                  <a:lnTo>
                    <a:pt x="24" y="12"/>
                  </a:lnTo>
                  <a:lnTo>
                    <a:pt x="18" y="12"/>
                  </a:lnTo>
                  <a:lnTo>
                    <a:pt x="12" y="12"/>
                  </a:lnTo>
                  <a:lnTo>
                    <a:pt x="6" y="12"/>
                  </a:lnTo>
                  <a:lnTo>
                    <a:pt x="0" y="12"/>
                  </a:lnTo>
                  <a:lnTo>
                    <a:pt x="0" y="6"/>
                  </a:lnTo>
                  <a:lnTo>
                    <a:pt x="6" y="6"/>
                  </a:lnTo>
                  <a:lnTo>
                    <a:pt x="6" y="0"/>
                  </a:lnTo>
                  <a:lnTo>
                    <a:pt x="12" y="0"/>
                  </a:lnTo>
                  <a:lnTo>
                    <a:pt x="18" y="0"/>
                  </a:lnTo>
                  <a:lnTo>
                    <a:pt x="24" y="0"/>
                  </a:lnTo>
                  <a:lnTo>
                    <a:pt x="30" y="0"/>
                  </a:lnTo>
                  <a:lnTo>
                    <a:pt x="30" y="6"/>
                  </a:lnTo>
                  <a:lnTo>
                    <a:pt x="36" y="6"/>
                  </a:lnTo>
                  <a:lnTo>
                    <a:pt x="30" y="12"/>
                  </a:lnTo>
                  <a:lnTo>
                    <a:pt x="36" y="12"/>
                  </a:lnTo>
                  <a:lnTo>
                    <a:pt x="3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39" name="Freeform 515"/>
            <p:cNvSpPr>
              <a:spLocks/>
            </p:cNvSpPr>
            <p:nvPr/>
          </p:nvSpPr>
          <p:spPr bwMode="auto">
            <a:xfrm>
              <a:off x="2076" y="720"/>
              <a:ext cx="6" cy="12"/>
            </a:xfrm>
            <a:custGeom>
              <a:avLst/>
              <a:gdLst/>
              <a:ahLst/>
              <a:cxnLst>
                <a:cxn ang="0">
                  <a:pos x="6" y="0"/>
                </a:cxn>
                <a:cxn ang="0">
                  <a:pos x="6" y="6"/>
                </a:cxn>
                <a:cxn ang="0">
                  <a:pos x="6" y="12"/>
                </a:cxn>
                <a:cxn ang="0">
                  <a:pos x="0" y="12"/>
                </a:cxn>
                <a:cxn ang="0">
                  <a:pos x="0" y="6"/>
                </a:cxn>
                <a:cxn ang="0">
                  <a:pos x="0" y="0"/>
                </a:cxn>
                <a:cxn ang="0">
                  <a:pos x="6" y="0"/>
                </a:cxn>
              </a:cxnLst>
              <a:rect l="0" t="0" r="r" b="b"/>
              <a:pathLst>
                <a:path w="6" h="12">
                  <a:moveTo>
                    <a:pt x="6" y="0"/>
                  </a:moveTo>
                  <a:lnTo>
                    <a:pt x="6" y="6"/>
                  </a:lnTo>
                  <a:lnTo>
                    <a:pt x="6" y="12"/>
                  </a:lnTo>
                  <a:lnTo>
                    <a:pt x="0" y="12"/>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38" name="Freeform 514"/>
            <p:cNvSpPr>
              <a:spLocks/>
            </p:cNvSpPr>
            <p:nvPr/>
          </p:nvSpPr>
          <p:spPr bwMode="auto">
            <a:xfrm>
              <a:off x="2070" y="726"/>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37" name="Freeform 513"/>
            <p:cNvSpPr>
              <a:spLocks/>
            </p:cNvSpPr>
            <p:nvPr/>
          </p:nvSpPr>
          <p:spPr bwMode="auto">
            <a:xfrm>
              <a:off x="2166" y="648"/>
              <a:ext cx="186" cy="144"/>
            </a:xfrm>
            <a:custGeom>
              <a:avLst/>
              <a:gdLst/>
              <a:ahLst/>
              <a:cxnLst>
                <a:cxn ang="0">
                  <a:pos x="168" y="132"/>
                </a:cxn>
                <a:cxn ang="0">
                  <a:pos x="156" y="138"/>
                </a:cxn>
                <a:cxn ang="0">
                  <a:pos x="144" y="138"/>
                </a:cxn>
                <a:cxn ang="0">
                  <a:pos x="132" y="138"/>
                </a:cxn>
                <a:cxn ang="0">
                  <a:pos x="120" y="126"/>
                </a:cxn>
                <a:cxn ang="0">
                  <a:pos x="102" y="132"/>
                </a:cxn>
                <a:cxn ang="0">
                  <a:pos x="90" y="126"/>
                </a:cxn>
                <a:cxn ang="0">
                  <a:pos x="66" y="114"/>
                </a:cxn>
                <a:cxn ang="0">
                  <a:pos x="60" y="108"/>
                </a:cxn>
                <a:cxn ang="0">
                  <a:pos x="60" y="102"/>
                </a:cxn>
                <a:cxn ang="0">
                  <a:pos x="48" y="96"/>
                </a:cxn>
                <a:cxn ang="0">
                  <a:pos x="42" y="96"/>
                </a:cxn>
                <a:cxn ang="0">
                  <a:pos x="36" y="84"/>
                </a:cxn>
                <a:cxn ang="0">
                  <a:pos x="36" y="78"/>
                </a:cxn>
                <a:cxn ang="0">
                  <a:pos x="18" y="66"/>
                </a:cxn>
                <a:cxn ang="0">
                  <a:pos x="12" y="54"/>
                </a:cxn>
                <a:cxn ang="0">
                  <a:pos x="18" y="48"/>
                </a:cxn>
                <a:cxn ang="0">
                  <a:pos x="18" y="42"/>
                </a:cxn>
                <a:cxn ang="0">
                  <a:pos x="6" y="36"/>
                </a:cxn>
                <a:cxn ang="0">
                  <a:pos x="0" y="24"/>
                </a:cxn>
                <a:cxn ang="0">
                  <a:pos x="0" y="12"/>
                </a:cxn>
                <a:cxn ang="0">
                  <a:pos x="0" y="0"/>
                </a:cxn>
                <a:cxn ang="0">
                  <a:pos x="12" y="6"/>
                </a:cxn>
                <a:cxn ang="0">
                  <a:pos x="24" y="12"/>
                </a:cxn>
                <a:cxn ang="0">
                  <a:pos x="42" y="6"/>
                </a:cxn>
                <a:cxn ang="0">
                  <a:pos x="42" y="6"/>
                </a:cxn>
                <a:cxn ang="0">
                  <a:pos x="42" y="12"/>
                </a:cxn>
                <a:cxn ang="0">
                  <a:pos x="54" y="24"/>
                </a:cxn>
                <a:cxn ang="0">
                  <a:pos x="66" y="30"/>
                </a:cxn>
                <a:cxn ang="0">
                  <a:pos x="84" y="30"/>
                </a:cxn>
                <a:cxn ang="0">
                  <a:pos x="96" y="30"/>
                </a:cxn>
                <a:cxn ang="0">
                  <a:pos x="102" y="24"/>
                </a:cxn>
                <a:cxn ang="0">
                  <a:pos x="108" y="18"/>
                </a:cxn>
                <a:cxn ang="0">
                  <a:pos x="144" y="24"/>
                </a:cxn>
                <a:cxn ang="0">
                  <a:pos x="150" y="30"/>
                </a:cxn>
                <a:cxn ang="0">
                  <a:pos x="162" y="30"/>
                </a:cxn>
                <a:cxn ang="0">
                  <a:pos x="162" y="54"/>
                </a:cxn>
                <a:cxn ang="0">
                  <a:pos x="162" y="60"/>
                </a:cxn>
                <a:cxn ang="0">
                  <a:pos x="162" y="72"/>
                </a:cxn>
                <a:cxn ang="0">
                  <a:pos x="162" y="84"/>
                </a:cxn>
                <a:cxn ang="0">
                  <a:pos x="168" y="90"/>
                </a:cxn>
                <a:cxn ang="0">
                  <a:pos x="174" y="108"/>
                </a:cxn>
                <a:cxn ang="0">
                  <a:pos x="180" y="126"/>
                </a:cxn>
                <a:cxn ang="0">
                  <a:pos x="174" y="132"/>
                </a:cxn>
              </a:cxnLst>
              <a:rect l="0" t="0" r="r" b="b"/>
              <a:pathLst>
                <a:path w="186" h="144">
                  <a:moveTo>
                    <a:pt x="174" y="132"/>
                  </a:moveTo>
                  <a:lnTo>
                    <a:pt x="168" y="132"/>
                  </a:lnTo>
                  <a:lnTo>
                    <a:pt x="168" y="144"/>
                  </a:lnTo>
                  <a:lnTo>
                    <a:pt x="156" y="138"/>
                  </a:lnTo>
                  <a:lnTo>
                    <a:pt x="156" y="144"/>
                  </a:lnTo>
                  <a:lnTo>
                    <a:pt x="144" y="138"/>
                  </a:lnTo>
                  <a:lnTo>
                    <a:pt x="138" y="138"/>
                  </a:lnTo>
                  <a:lnTo>
                    <a:pt x="132" y="138"/>
                  </a:lnTo>
                  <a:lnTo>
                    <a:pt x="126" y="138"/>
                  </a:lnTo>
                  <a:lnTo>
                    <a:pt x="120" y="126"/>
                  </a:lnTo>
                  <a:lnTo>
                    <a:pt x="108" y="126"/>
                  </a:lnTo>
                  <a:lnTo>
                    <a:pt x="102" y="132"/>
                  </a:lnTo>
                  <a:lnTo>
                    <a:pt x="96" y="126"/>
                  </a:lnTo>
                  <a:lnTo>
                    <a:pt x="90" y="126"/>
                  </a:lnTo>
                  <a:lnTo>
                    <a:pt x="72" y="114"/>
                  </a:lnTo>
                  <a:lnTo>
                    <a:pt x="66" y="114"/>
                  </a:lnTo>
                  <a:lnTo>
                    <a:pt x="66" y="108"/>
                  </a:lnTo>
                  <a:lnTo>
                    <a:pt x="60" y="108"/>
                  </a:lnTo>
                  <a:lnTo>
                    <a:pt x="66" y="102"/>
                  </a:lnTo>
                  <a:lnTo>
                    <a:pt x="60" y="102"/>
                  </a:lnTo>
                  <a:lnTo>
                    <a:pt x="54" y="96"/>
                  </a:lnTo>
                  <a:lnTo>
                    <a:pt x="48" y="96"/>
                  </a:lnTo>
                  <a:lnTo>
                    <a:pt x="42" y="90"/>
                  </a:lnTo>
                  <a:lnTo>
                    <a:pt x="42" y="96"/>
                  </a:lnTo>
                  <a:lnTo>
                    <a:pt x="36" y="90"/>
                  </a:lnTo>
                  <a:lnTo>
                    <a:pt x="36" y="84"/>
                  </a:lnTo>
                  <a:lnTo>
                    <a:pt x="30" y="84"/>
                  </a:lnTo>
                  <a:lnTo>
                    <a:pt x="36" y="78"/>
                  </a:lnTo>
                  <a:lnTo>
                    <a:pt x="30" y="72"/>
                  </a:lnTo>
                  <a:lnTo>
                    <a:pt x="18" y="66"/>
                  </a:lnTo>
                  <a:lnTo>
                    <a:pt x="12" y="60"/>
                  </a:lnTo>
                  <a:lnTo>
                    <a:pt x="12" y="54"/>
                  </a:lnTo>
                  <a:lnTo>
                    <a:pt x="12" y="48"/>
                  </a:lnTo>
                  <a:lnTo>
                    <a:pt x="18" y="48"/>
                  </a:lnTo>
                  <a:lnTo>
                    <a:pt x="12" y="42"/>
                  </a:lnTo>
                  <a:lnTo>
                    <a:pt x="18" y="42"/>
                  </a:lnTo>
                  <a:lnTo>
                    <a:pt x="12" y="42"/>
                  </a:lnTo>
                  <a:lnTo>
                    <a:pt x="6" y="36"/>
                  </a:lnTo>
                  <a:lnTo>
                    <a:pt x="6" y="24"/>
                  </a:lnTo>
                  <a:lnTo>
                    <a:pt x="0" y="24"/>
                  </a:lnTo>
                  <a:lnTo>
                    <a:pt x="0" y="18"/>
                  </a:lnTo>
                  <a:lnTo>
                    <a:pt x="0" y="12"/>
                  </a:lnTo>
                  <a:lnTo>
                    <a:pt x="0" y="6"/>
                  </a:lnTo>
                  <a:lnTo>
                    <a:pt x="0" y="0"/>
                  </a:lnTo>
                  <a:lnTo>
                    <a:pt x="6" y="0"/>
                  </a:lnTo>
                  <a:lnTo>
                    <a:pt x="12" y="6"/>
                  </a:lnTo>
                  <a:lnTo>
                    <a:pt x="18" y="12"/>
                  </a:lnTo>
                  <a:lnTo>
                    <a:pt x="24" y="12"/>
                  </a:lnTo>
                  <a:lnTo>
                    <a:pt x="36" y="0"/>
                  </a:lnTo>
                  <a:lnTo>
                    <a:pt x="42" y="6"/>
                  </a:lnTo>
                  <a:lnTo>
                    <a:pt x="36" y="6"/>
                  </a:lnTo>
                  <a:lnTo>
                    <a:pt x="42" y="6"/>
                  </a:lnTo>
                  <a:lnTo>
                    <a:pt x="36" y="12"/>
                  </a:lnTo>
                  <a:lnTo>
                    <a:pt x="42" y="12"/>
                  </a:lnTo>
                  <a:lnTo>
                    <a:pt x="48" y="24"/>
                  </a:lnTo>
                  <a:lnTo>
                    <a:pt x="54" y="24"/>
                  </a:lnTo>
                  <a:lnTo>
                    <a:pt x="60" y="24"/>
                  </a:lnTo>
                  <a:lnTo>
                    <a:pt x="66" y="30"/>
                  </a:lnTo>
                  <a:lnTo>
                    <a:pt x="72" y="30"/>
                  </a:lnTo>
                  <a:lnTo>
                    <a:pt x="84" y="30"/>
                  </a:lnTo>
                  <a:lnTo>
                    <a:pt x="90" y="30"/>
                  </a:lnTo>
                  <a:lnTo>
                    <a:pt x="96" y="30"/>
                  </a:lnTo>
                  <a:lnTo>
                    <a:pt x="96" y="24"/>
                  </a:lnTo>
                  <a:lnTo>
                    <a:pt x="102" y="24"/>
                  </a:lnTo>
                  <a:lnTo>
                    <a:pt x="102" y="18"/>
                  </a:lnTo>
                  <a:lnTo>
                    <a:pt x="108" y="18"/>
                  </a:lnTo>
                  <a:lnTo>
                    <a:pt x="126" y="18"/>
                  </a:lnTo>
                  <a:lnTo>
                    <a:pt x="144" y="24"/>
                  </a:lnTo>
                  <a:lnTo>
                    <a:pt x="150" y="24"/>
                  </a:lnTo>
                  <a:lnTo>
                    <a:pt x="150" y="30"/>
                  </a:lnTo>
                  <a:lnTo>
                    <a:pt x="156" y="30"/>
                  </a:lnTo>
                  <a:lnTo>
                    <a:pt x="162" y="30"/>
                  </a:lnTo>
                  <a:lnTo>
                    <a:pt x="162" y="42"/>
                  </a:lnTo>
                  <a:lnTo>
                    <a:pt x="162" y="54"/>
                  </a:lnTo>
                  <a:lnTo>
                    <a:pt x="156" y="54"/>
                  </a:lnTo>
                  <a:lnTo>
                    <a:pt x="162" y="60"/>
                  </a:lnTo>
                  <a:lnTo>
                    <a:pt x="156" y="66"/>
                  </a:lnTo>
                  <a:lnTo>
                    <a:pt x="162" y="72"/>
                  </a:lnTo>
                  <a:lnTo>
                    <a:pt x="162" y="78"/>
                  </a:lnTo>
                  <a:lnTo>
                    <a:pt x="162" y="84"/>
                  </a:lnTo>
                  <a:lnTo>
                    <a:pt x="168" y="84"/>
                  </a:lnTo>
                  <a:lnTo>
                    <a:pt x="168" y="90"/>
                  </a:lnTo>
                  <a:lnTo>
                    <a:pt x="162" y="96"/>
                  </a:lnTo>
                  <a:lnTo>
                    <a:pt x="174" y="108"/>
                  </a:lnTo>
                  <a:lnTo>
                    <a:pt x="180" y="114"/>
                  </a:lnTo>
                  <a:lnTo>
                    <a:pt x="180" y="126"/>
                  </a:lnTo>
                  <a:lnTo>
                    <a:pt x="186" y="126"/>
                  </a:lnTo>
                  <a:lnTo>
                    <a:pt x="174" y="13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36" name="Freeform 512"/>
            <p:cNvSpPr>
              <a:spLocks/>
            </p:cNvSpPr>
            <p:nvPr/>
          </p:nvSpPr>
          <p:spPr bwMode="auto">
            <a:xfrm>
              <a:off x="2274" y="77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35" name="Freeform 511"/>
            <p:cNvSpPr>
              <a:spLocks/>
            </p:cNvSpPr>
            <p:nvPr/>
          </p:nvSpPr>
          <p:spPr bwMode="auto">
            <a:xfrm>
              <a:off x="2964" y="660"/>
              <a:ext cx="30" cy="42"/>
            </a:xfrm>
            <a:custGeom>
              <a:avLst/>
              <a:gdLst/>
              <a:ahLst/>
              <a:cxnLst>
                <a:cxn ang="0">
                  <a:pos x="30" y="24"/>
                </a:cxn>
                <a:cxn ang="0">
                  <a:pos x="30" y="36"/>
                </a:cxn>
                <a:cxn ang="0">
                  <a:pos x="24" y="36"/>
                </a:cxn>
                <a:cxn ang="0">
                  <a:pos x="18" y="36"/>
                </a:cxn>
                <a:cxn ang="0">
                  <a:pos x="12" y="36"/>
                </a:cxn>
                <a:cxn ang="0">
                  <a:pos x="12" y="42"/>
                </a:cxn>
                <a:cxn ang="0">
                  <a:pos x="12" y="36"/>
                </a:cxn>
                <a:cxn ang="0">
                  <a:pos x="12" y="42"/>
                </a:cxn>
                <a:cxn ang="0">
                  <a:pos x="6" y="42"/>
                </a:cxn>
                <a:cxn ang="0">
                  <a:pos x="0" y="42"/>
                </a:cxn>
                <a:cxn ang="0">
                  <a:pos x="0" y="36"/>
                </a:cxn>
                <a:cxn ang="0">
                  <a:pos x="6" y="36"/>
                </a:cxn>
                <a:cxn ang="0">
                  <a:pos x="0" y="36"/>
                </a:cxn>
                <a:cxn ang="0">
                  <a:pos x="6" y="30"/>
                </a:cxn>
                <a:cxn ang="0">
                  <a:pos x="0" y="30"/>
                </a:cxn>
                <a:cxn ang="0">
                  <a:pos x="6" y="24"/>
                </a:cxn>
                <a:cxn ang="0">
                  <a:pos x="0" y="24"/>
                </a:cxn>
                <a:cxn ang="0">
                  <a:pos x="0" y="18"/>
                </a:cxn>
                <a:cxn ang="0">
                  <a:pos x="6" y="18"/>
                </a:cxn>
                <a:cxn ang="0">
                  <a:pos x="6" y="12"/>
                </a:cxn>
                <a:cxn ang="0">
                  <a:pos x="0" y="12"/>
                </a:cxn>
                <a:cxn ang="0">
                  <a:pos x="0" y="6"/>
                </a:cxn>
                <a:cxn ang="0">
                  <a:pos x="6" y="12"/>
                </a:cxn>
                <a:cxn ang="0">
                  <a:pos x="6" y="6"/>
                </a:cxn>
                <a:cxn ang="0">
                  <a:pos x="18" y="6"/>
                </a:cxn>
                <a:cxn ang="0">
                  <a:pos x="18" y="0"/>
                </a:cxn>
                <a:cxn ang="0">
                  <a:pos x="30" y="12"/>
                </a:cxn>
                <a:cxn ang="0">
                  <a:pos x="30" y="24"/>
                </a:cxn>
              </a:cxnLst>
              <a:rect l="0" t="0" r="r" b="b"/>
              <a:pathLst>
                <a:path w="30" h="42">
                  <a:moveTo>
                    <a:pt x="30" y="24"/>
                  </a:moveTo>
                  <a:lnTo>
                    <a:pt x="30" y="36"/>
                  </a:lnTo>
                  <a:lnTo>
                    <a:pt x="24" y="36"/>
                  </a:lnTo>
                  <a:lnTo>
                    <a:pt x="18" y="36"/>
                  </a:lnTo>
                  <a:lnTo>
                    <a:pt x="12" y="36"/>
                  </a:lnTo>
                  <a:lnTo>
                    <a:pt x="12" y="42"/>
                  </a:lnTo>
                  <a:lnTo>
                    <a:pt x="12" y="36"/>
                  </a:lnTo>
                  <a:lnTo>
                    <a:pt x="12" y="42"/>
                  </a:lnTo>
                  <a:lnTo>
                    <a:pt x="6" y="42"/>
                  </a:lnTo>
                  <a:lnTo>
                    <a:pt x="0" y="42"/>
                  </a:lnTo>
                  <a:lnTo>
                    <a:pt x="0" y="36"/>
                  </a:lnTo>
                  <a:lnTo>
                    <a:pt x="6" y="36"/>
                  </a:lnTo>
                  <a:lnTo>
                    <a:pt x="0" y="36"/>
                  </a:lnTo>
                  <a:lnTo>
                    <a:pt x="6" y="30"/>
                  </a:lnTo>
                  <a:lnTo>
                    <a:pt x="0" y="30"/>
                  </a:lnTo>
                  <a:lnTo>
                    <a:pt x="6" y="24"/>
                  </a:lnTo>
                  <a:lnTo>
                    <a:pt x="0" y="24"/>
                  </a:lnTo>
                  <a:lnTo>
                    <a:pt x="0" y="18"/>
                  </a:lnTo>
                  <a:lnTo>
                    <a:pt x="6" y="18"/>
                  </a:lnTo>
                  <a:lnTo>
                    <a:pt x="6" y="12"/>
                  </a:lnTo>
                  <a:lnTo>
                    <a:pt x="0" y="12"/>
                  </a:lnTo>
                  <a:lnTo>
                    <a:pt x="0" y="6"/>
                  </a:lnTo>
                  <a:lnTo>
                    <a:pt x="6" y="12"/>
                  </a:lnTo>
                  <a:lnTo>
                    <a:pt x="6" y="6"/>
                  </a:lnTo>
                  <a:lnTo>
                    <a:pt x="18" y="6"/>
                  </a:lnTo>
                  <a:lnTo>
                    <a:pt x="18" y="0"/>
                  </a:lnTo>
                  <a:lnTo>
                    <a:pt x="30" y="12"/>
                  </a:lnTo>
                  <a:lnTo>
                    <a:pt x="30"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34" name="Freeform 510"/>
            <p:cNvSpPr>
              <a:spLocks/>
            </p:cNvSpPr>
            <p:nvPr/>
          </p:nvSpPr>
          <p:spPr bwMode="auto">
            <a:xfrm>
              <a:off x="2964" y="708"/>
              <a:ext cx="6" cy="6"/>
            </a:xfrm>
            <a:custGeom>
              <a:avLst/>
              <a:gdLst/>
              <a:ahLst/>
              <a:cxnLst>
                <a:cxn ang="0">
                  <a:pos x="6" y="0"/>
                </a:cxn>
                <a:cxn ang="0">
                  <a:pos x="0" y="6"/>
                </a:cxn>
                <a:cxn ang="0">
                  <a:pos x="6" y="0"/>
                </a:cxn>
              </a:cxnLst>
              <a:rect l="0" t="0" r="r" b="b"/>
              <a:pathLst>
                <a:path w="6" h="6">
                  <a:moveTo>
                    <a:pt x="6" y="0"/>
                  </a:move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33" name="Freeform 509"/>
            <p:cNvSpPr>
              <a:spLocks/>
            </p:cNvSpPr>
            <p:nvPr/>
          </p:nvSpPr>
          <p:spPr bwMode="auto">
            <a:xfrm>
              <a:off x="2730" y="894"/>
              <a:ext cx="54" cy="42"/>
            </a:xfrm>
            <a:custGeom>
              <a:avLst/>
              <a:gdLst/>
              <a:ahLst/>
              <a:cxnLst>
                <a:cxn ang="0">
                  <a:pos x="30" y="0"/>
                </a:cxn>
                <a:cxn ang="0">
                  <a:pos x="30" y="6"/>
                </a:cxn>
                <a:cxn ang="0">
                  <a:pos x="36" y="6"/>
                </a:cxn>
                <a:cxn ang="0">
                  <a:pos x="36" y="0"/>
                </a:cxn>
                <a:cxn ang="0">
                  <a:pos x="42" y="0"/>
                </a:cxn>
                <a:cxn ang="0">
                  <a:pos x="42" y="6"/>
                </a:cxn>
                <a:cxn ang="0">
                  <a:pos x="54" y="0"/>
                </a:cxn>
                <a:cxn ang="0">
                  <a:pos x="48" y="0"/>
                </a:cxn>
                <a:cxn ang="0">
                  <a:pos x="48" y="6"/>
                </a:cxn>
                <a:cxn ang="0">
                  <a:pos x="54" y="6"/>
                </a:cxn>
                <a:cxn ang="0">
                  <a:pos x="54" y="12"/>
                </a:cxn>
                <a:cxn ang="0">
                  <a:pos x="48" y="18"/>
                </a:cxn>
                <a:cxn ang="0">
                  <a:pos x="54" y="18"/>
                </a:cxn>
                <a:cxn ang="0">
                  <a:pos x="54" y="24"/>
                </a:cxn>
                <a:cxn ang="0">
                  <a:pos x="48" y="24"/>
                </a:cxn>
                <a:cxn ang="0">
                  <a:pos x="42" y="24"/>
                </a:cxn>
                <a:cxn ang="0">
                  <a:pos x="42" y="30"/>
                </a:cxn>
                <a:cxn ang="0">
                  <a:pos x="36" y="30"/>
                </a:cxn>
                <a:cxn ang="0">
                  <a:pos x="36" y="36"/>
                </a:cxn>
                <a:cxn ang="0">
                  <a:pos x="30" y="36"/>
                </a:cxn>
                <a:cxn ang="0">
                  <a:pos x="24" y="42"/>
                </a:cxn>
                <a:cxn ang="0">
                  <a:pos x="18" y="42"/>
                </a:cxn>
                <a:cxn ang="0">
                  <a:pos x="18" y="36"/>
                </a:cxn>
                <a:cxn ang="0">
                  <a:pos x="18" y="42"/>
                </a:cxn>
                <a:cxn ang="0">
                  <a:pos x="12" y="42"/>
                </a:cxn>
                <a:cxn ang="0">
                  <a:pos x="12" y="36"/>
                </a:cxn>
                <a:cxn ang="0">
                  <a:pos x="6" y="36"/>
                </a:cxn>
                <a:cxn ang="0">
                  <a:pos x="6" y="30"/>
                </a:cxn>
                <a:cxn ang="0">
                  <a:pos x="6" y="24"/>
                </a:cxn>
                <a:cxn ang="0">
                  <a:pos x="6" y="18"/>
                </a:cxn>
                <a:cxn ang="0">
                  <a:pos x="0" y="18"/>
                </a:cxn>
                <a:cxn ang="0">
                  <a:pos x="0" y="12"/>
                </a:cxn>
                <a:cxn ang="0">
                  <a:pos x="6" y="6"/>
                </a:cxn>
                <a:cxn ang="0">
                  <a:pos x="12" y="0"/>
                </a:cxn>
                <a:cxn ang="0">
                  <a:pos x="18" y="0"/>
                </a:cxn>
                <a:cxn ang="0">
                  <a:pos x="24" y="0"/>
                </a:cxn>
                <a:cxn ang="0">
                  <a:pos x="24" y="6"/>
                </a:cxn>
                <a:cxn ang="0">
                  <a:pos x="30" y="6"/>
                </a:cxn>
                <a:cxn ang="0">
                  <a:pos x="30" y="0"/>
                </a:cxn>
              </a:cxnLst>
              <a:rect l="0" t="0" r="r" b="b"/>
              <a:pathLst>
                <a:path w="54" h="42">
                  <a:moveTo>
                    <a:pt x="30" y="0"/>
                  </a:moveTo>
                  <a:lnTo>
                    <a:pt x="30" y="6"/>
                  </a:lnTo>
                  <a:lnTo>
                    <a:pt x="36" y="6"/>
                  </a:lnTo>
                  <a:lnTo>
                    <a:pt x="36" y="0"/>
                  </a:lnTo>
                  <a:lnTo>
                    <a:pt x="42" y="0"/>
                  </a:lnTo>
                  <a:lnTo>
                    <a:pt x="42" y="6"/>
                  </a:lnTo>
                  <a:lnTo>
                    <a:pt x="54" y="0"/>
                  </a:lnTo>
                  <a:lnTo>
                    <a:pt x="48" y="0"/>
                  </a:lnTo>
                  <a:lnTo>
                    <a:pt x="48" y="6"/>
                  </a:lnTo>
                  <a:lnTo>
                    <a:pt x="54" y="6"/>
                  </a:lnTo>
                  <a:lnTo>
                    <a:pt x="54" y="12"/>
                  </a:lnTo>
                  <a:lnTo>
                    <a:pt x="48" y="18"/>
                  </a:lnTo>
                  <a:lnTo>
                    <a:pt x="54" y="18"/>
                  </a:lnTo>
                  <a:lnTo>
                    <a:pt x="54" y="24"/>
                  </a:lnTo>
                  <a:lnTo>
                    <a:pt x="48" y="24"/>
                  </a:lnTo>
                  <a:lnTo>
                    <a:pt x="42" y="24"/>
                  </a:lnTo>
                  <a:lnTo>
                    <a:pt x="42" y="30"/>
                  </a:lnTo>
                  <a:lnTo>
                    <a:pt x="36" y="30"/>
                  </a:lnTo>
                  <a:lnTo>
                    <a:pt x="36" y="36"/>
                  </a:lnTo>
                  <a:lnTo>
                    <a:pt x="30" y="36"/>
                  </a:lnTo>
                  <a:lnTo>
                    <a:pt x="24" y="42"/>
                  </a:lnTo>
                  <a:lnTo>
                    <a:pt x="18" y="42"/>
                  </a:lnTo>
                  <a:lnTo>
                    <a:pt x="18" y="36"/>
                  </a:lnTo>
                  <a:lnTo>
                    <a:pt x="18" y="42"/>
                  </a:lnTo>
                  <a:lnTo>
                    <a:pt x="12" y="42"/>
                  </a:lnTo>
                  <a:lnTo>
                    <a:pt x="12" y="36"/>
                  </a:lnTo>
                  <a:lnTo>
                    <a:pt x="6" y="36"/>
                  </a:lnTo>
                  <a:lnTo>
                    <a:pt x="6" y="30"/>
                  </a:lnTo>
                  <a:lnTo>
                    <a:pt x="6" y="24"/>
                  </a:lnTo>
                  <a:lnTo>
                    <a:pt x="6" y="18"/>
                  </a:lnTo>
                  <a:lnTo>
                    <a:pt x="0" y="18"/>
                  </a:lnTo>
                  <a:lnTo>
                    <a:pt x="0" y="12"/>
                  </a:lnTo>
                  <a:lnTo>
                    <a:pt x="6" y="6"/>
                  </a:lnTo>
                  <a:lnTo>
                    <a:pt x="12" y="0"/>
                  </a:lnTo>
                  <a:lnTo>
                    <a:pt x="18" y="0"/>
                  </a:lnTo>
                  <a:lnTo>
                    <a:pt x="24" y="0"/>
                  </a:lnTo>
                  <a:lnTo>
                    <a:pt x="24" y="6"/>
                  </a:lnTo>
                  <a:lnTo>
                    <a:pt x="30" y="6"/>
                  </a:lnTo>
                  <a:lnTo>
                    <a:pt x="3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32" name="Freeform 508"/>
            <p:cNvSpPr>
              <a:spLocks/>
            </p:cNvSpPr>
            <p:nvPr/>
          </p:nvSpPr>
          <p:spPr bwMode="auto">
            <a:xfrm>
              <a:off x="2742" y="906"/>
              <a:ext cx="12" cy="6"/>
            </a:xfrm>
            <a:custGeom>
              <a:avLst/>
              <a:gdLst/>
              <a:ahLst/>
              <a:cxnLst>
                <a:cxn ang="0">
                  <a:pos x="12" y="6"/>
                </a:cxn>
                <a:cxn ang="0">
                  <a:pos x="6" y="6"/>
                </a:cxn>
                <a:cxn ang="0">
                  <a:pos x="6" y="0"/>
                </a:cxn>
                <a:cxn ang="0">
                  <a:pos x="0" y="0"/>
                </a:cxn>
                <a:cxn ang="0">
                  <a:pos x="0" y="6"/>
                </a:cxn>
                <a:cxn ang="0">
                  <a:pos x="6" y="6"/>
                </a:cxn>
                <a:cxn ang="0">
                  <a:pos x="12" y="6"/>
                </a:cxn>
              </a:cxnLst>
              <a:rect l="0" t="0" r="r" b="b"/>
              <a:pathLst>
                <a:path w="12" h="6">
                  <a:moveTo>
                    <a:pt x="12" y="6"/>
                  </a:moveTo>
                  <a:lnTo>
                    <a:pt x="6" y="6"/>
                  </a:lnTo>
                  <a:lnTo>
                    <a:pt x="6" y="0"/>
                  </a:lnTo>
                  <a:lnTo>
                    <a:pt x="0" y="0"/>
                  </a:lnTo>
                  <a:lnTo>
                    <a:pt x="0" y="6"/>
                  </a:lnTo>
                  <a:lnTo>
                    <a:pt x="6" y="6"/>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31" name="Freeform 507"/>
            <p:cNvSpPr>
              <a:spLocks/>
            </p:cNvSpPr>
            <p:nvPr/>
          </p:nvSpPr>
          <p:spPr bwMode="auto">
            <a:xfrm>
              <a:off x="2898" y="852"/>
              <a:ext cx="48" cy="60"/>
            </a:xfrm>
            <a:custGeom>
              <a:avLst/>
              <a:gdLst/>
              <a:ahLst/>
              <a:cxnLst>
                <a:cxn ang="0">
                  <a:pos x="42" y="54"/>
                </a:cxn>
                <a:cxn ang="0">
                  <a:pos x="48" y="60"/>
                </a:cxn>
                <a:cxn ang="0">
                  <a:pos x="42" y="60"/>
                </a:cxn>
                <a:cxn ang="0">
                  <a:pos x="36" y="60"/>
                </a:cxn>
                <a:cxn ang="0">
                  <a:pos x="36" y="54"/>
                </a:cxn>
                <a:cxn ang="0">
                  <a:pos x="30" y="54"/>
                </a:cxn>
                <a:cxn ang="0">
                  <a:pos x="30" y="48"/>
                </a:cxn>
                <a:cxn ang="0">
                  <a:pos x="30" y="54"/>
                </a:cxn>
                <a:cxn ang="0">
                  <a:pos x="24" y="54"/>
                </a:cxn>
                <a:cxn ang="0">
                  <a:pos x="24" y="48"/>
                </a:cxn>
                <a:cxn ang="0">
                  <a:pos x="18" y="48"/>
                </a:cxn>
                <a:cxn ang="0">
                  <a:pos x="18" y="54"/>
                </a:cxn>
                <a:cxn ang="0">
                  <a:pos x="12" y="54"/>
                </a:cxn>
                <a:cxn ang="0">
                  <a:pos x="12" y="48"/>
                </a:cxn>
                <a:cxn ang="0">
                  <a:pos x="12" y="42"/>
                </a:cxn>
                <a:cxn ang="0">
                  <a:pos x="6" y="42"/>
                </a:cxn>
                <a:cxn ang="0">
                  <a:pos x="6" y="36"/>
                </a:cxn>
                <a:cxn ang="0">
                  <a:pos x="6" y="30"/>
                </a:cxn>
                <a:cxn ang="0">
                  <a:pos x="0" y="30"/>
                </a:cxn>
                <a:cxn ang="0">
                  <a:pos x="0" y="24"/>
                </a:cxn>
                <a:cxn ang="0">
                  <a:pos x="6" y="24"/>
                </a:cxn>
                <a:cxn ang="0">
                  <a:pos x="6" y="30"/>
                </a:cxn>
                <a:cxn ang="0">
                  <a:pos x="6" y="24"/>
                </a:cxn>
                <a:cxn ang="0">
                  <a:pos x="6" y="18"/>
                </a:cxn>
                <a:cxn ang="0">
                  <a:pos x="12" y="12"/>
                </a:cxn>
                <a:cxn ang="0">
                  <a:pos x="6" y="12"/>
                </a:cxn>
                <a:cxn ang="0">
                  <a:pos x="12" y="12"/>
                </a:cxn>
                <a:cxn ang="0">
                  <a:pos x="12" y="6"/>
                </a:cxn>
                <a:cxn ang="0">
                  <a:pos x="12" y="0"/>
                </a:cxn>
                <a:cxn ang="0">
                  <a:pos x="12" y="6"/>
                </a:cxn>
                <a:cxn ang="0">
                  <a:pos x="18" y="0"/>
                </a:cxn>
                <a:cxn ang="0">
                  <a:pos x="18" y="6"/>
                </a:cxn>
                <a:cxn ang="0">
                  <a:pos x="24" y="6"/>
                </a:cxn>
                <a:cxn ang="0">
                  <a:pos x="30" y="6"/>
                </a:cxn>
                <a:cxn ang="0">
                  <a:pos x="24" y="6"/>
                </a:cxn>
                <a:cxn ang="0">
                  <a:pos x="24" y="12"/>
                </a:cxn>
                <a:cxn ang="0">
                  <a:pos x="24" y="18"/>
                </a:cxn>
                <a:cxn ang="0">
                  <a:pos x="30" y="18"/>
                </a:cxn>
                <a:cxn ang="0">
                  <a:pos x="24" y="24"/>
                </a:cxn>
                <a:cxn ang="0">
                  <a:pos x="24" y="30"/>
                </a:cxn>
                <a:cxn ang="0">
                  <a:pos x="18" y="30"/>
                </a:cxn>
                <a:cxn ang="0">
                  <a:pos x="18" y="36"/>
                </a:cxn>
                <a:cxn ang="0">
                  <a:pos x="18" y="42"/>
                </a:cxn>
                <a:cxn ang="0">
                  <a:pos x="24" y="42"/>
                </a:cxn>
                <a:cxn ang="0">
                  <a:pos x="18" y="42"/>
                </a:cxn>
                <a:cxn ang="0">
                  <a:pos x="24" y="48"/>
                </a:cxn>
                <a:cxn ang="0">
                  <a:pos x="30" y="48"/>
                </a:cxn>
                <a:cxn ang="0">
                  <a:pos x="30" y="42"/>
                </a:cxn>
                <a:cxn ang="0">
                  <a:pos x="30" y="48"/>
                </a:cxn>
                <a:cxn ang="0">
                  <a:pos x="30" y="42"/>
                </a:cxn>
                <a:cxn ang="0">
                  <a:pos x="30" y="48"/>
                </a:cxn>
                <a:cxn ang="0">
                  <a:pos x="36" y="48"/>
                </a:cxn>
                <a:cxn ang="0">
                  <a:pos x="42" y="48"/>
                </a:cxn>
                <a:cxn ang="0">
                  <a:pos x="42" y="54"/>
                </a:cxn>
                <a:cxn ang="0">
                  <a:pos x="42" y="48"/>
                </a:cxn>
                <a:cxn ang="0">
                  <a:pos x="42" y="54"/>
                </a:cxn>
                <a:cxn ang="0">
                  <a:pos x="42" y="60"/>
                </a:cxn>
                <a:cxn ang="0">
                  <a:pos x="42" y="54"/>
                </a:cxn>
              </a:cxnLst>
              <a:rect l="0" t="0" r="r" b="b"/>
              <a:pathLst>
                <a:path w="48" h="60">
                  <a:moveTo>
                    <a:pt x="42" y="54"/>
                  </a:moveTo>
                  <a:lnTo>
                    <a:pt x="48" y="60"/>
                  </a:lnTo>
                  <a:lnTo>
                    <a:pt x="42" y="60"/>
                  </a:lnTo>
                  <a:lnTo>
                    <a:pt x="36" y="60"/>
                  </a:lnTo>
                  <a:lnTo>
                    <a:pt x="36" y="54"/>
                  </a:lnTo>
                  <a:lnTo>
                    <a:pt x="30" y="54"/>
                  </a:lnTo>
                  <a:lnTo>
                    <a:pt x="30" y="48"/>
                  </a:lnTo>
                  <a:lnTo>
                    <a:pt x="30" y="54"/>
                  </a:lnTo>
                  <a:lnTo>
                    <a:pt x="24" y="54"/>
                  </a:lnTo>
                  <a:lnTo>
                    <a:pt x="24" y="48"/>
                  </a:lnTo>
                  <a:lnTo>
                    <a:pt x="18" y="48"/>
                  </a:lnTo>
                  <a:lnTo>
                    <a:pt x="18" y="54"/>
                  </a:lnTo>
                  <a:lnTo>
                    <a:pt x="12" y="54"/>
                  </a:lnTo>
                  <a:lnTo>
                    <a:pt x="12" y="48"/>
                  </a:lnTo>
                  <a:lnTo>
                    <a:pt x="12" y="42"/>
                  </a:lnTo>
                  <a:lnTo>
                    <a:pt x="6" y="42"/>
                  </a:lnTo>
                  <a:lnTo>
                    <a:pt x="6" y="36"/>
                  </a:lnTo>
                  <a:lnTo>
                    <a:pt x="6" y="30"/>
                  </a:lnTo>
                  <a:lnTo>
                    <a:pt x="0" y="30"/>
                  </a:lnTo>
                  <a:lnTo>
                    <a:pt x="0" y="24"/>
                  </a:lnTo>
                  <a:lnTo>
                    <a:pt x="6" y="24"/>
                  </a:lnTo>
                  <a:lnTo>
                    <a:pt x="6" y="30"/>
                  </a:lnTo>
                  <a:lnTo>
                    <a:pt x="6" y="24"/>
                  </a:lnTo>
                  <a:lnTo>
                    <a:pt x="6" y="18"/>
                  </a:lnTo>
                  <a:lnTo>
                    <a:pt x="12" y="12"/>
                  </a:lnTo>
                  <a:lnTo>
                    <a:pt x="6" y="12"/>
                  </a:lnTo>
                  <a:lnTo>
                    <a:pt x="12" y="12"/>
                  </a:lnTo>
                  <a:lnTo>
                    <a:pt x="12" y="6"/>
                  </a:lnTo>
                  <a:lnTo>
                    <a:pt x="12" y="0"/>
                  </a:lnTo>
                  <a:lnTo>
                    <a:pt x="12" y="6"/>
                  </a:lnTo>
                  <a:lnTo>
                    <a:pt x="18" y="0"/>
                  </a:lnTo>
                  <a:lnTo>
                    <a:pt x="18" y="6"/>
                  </a:lnTo>
                  <a:lnTo>
                    <a:pt x="24" y="6"/>
                  </a:lnTo>
                  <a:lnTo>
                    <a:pt x="30" y="6"/>
                  </a:lnTo>
                  <a:lnTo>
                    <a:pt x="24" y="6"/>
                  </a:lnTo>
                  <a:lnTo>
                    <a:pt x="24" y="12"/>
                  </a:lnTo>
                  <a:lnTo>
                    <a:pt x="24" y="18"/>
                  </a:lnTo>
                  <a:lnTo>
                    <a:pt x="30" y="18"/>
                  </a:lnTo>
                  <a:lnTo>
                    <a:pt x="24" y="24"/>
                  </a:lnTo>
                  <a:lnTo>
                    <a:pt x="24" y="30"/>
                  </a:lnTo>
                  <a:lnTo>
                    <a:pt x="18" y="30"/>
                  </a:lnTo>
                  <a:lnTo>
                    <a:pt x="18" y="36"/>
                  </a:lnTo>
                  <a:lnTo>
                    <a:pt x="18" y="42"/>
                  </a:lnTo>
                  <a:lnTo>
                    <a:pt x="24" y="42"/>
                  </a:lnTo>
                  <a:lnTo>
                    <a:pt x="18" y="42"/>
                  </a:lnTo>
                  <a:lnTo>
                    <a:pt x="24" y="48"/>
                  </a:lnTo>
                  <a:lnTo>
                    <a:pt x="30" y="48"/>
                  </a:lnTo>
                  <a:lnTo>
                    <a:pt x="30" y="42"/>
                  </a:lnTo>
                  <a:lnTo>
                    <a:pt x="30" y="48"/>
                  </a:lnTo>
                  <a:lnTo>
                    <a:pt x="30" y="42"/>
                  </a:lnTo>
                  <a:lnTo>
                    <a:pt x="30" y="48"/>
                  </a:lnTo>
                  <a:lnTo>
                    <a:pt x="36" y="48"/>
                  </a:lnTo>
                  <a:lnTo>
                    <a:pt x="42" y="48"/>
                  </a:lnTo>
                  <a:lnTo>
                    <a:pt x="42" y="54"/>
                  </a:lnTo>
                  <a:lnTo>
                    <a:pt x="42" y="48"/>
                  </a:lnTo>
                  <a:lnTo>
                    <a:pt x="42" y="54"/>
                  </a:lnTo>
                  <a:lnTo>
                    <a:pt x="42" y="60"/>
                  </a:lnTo>
                  <a:lnTo>
                    <a:pt x="42" y="5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30" name="Freeform 506"/>
            <p:cNvSpPr>
              <a:spLocks/>
            </p:cNvSpPr>
            <p:nvPr/>
          </p:nvSpPr>
          <p:spPr bwMode="auto">
            <a:xfrm>
              <a:off x="2922" y="942"/>
              <a:ext cx="42" cy="42"/>
            </a:xfrm>
            <a:custGeom>
              <a:avLst/>
              <a:gdLst/>
              <a:ahLst/>
              <a:cxnLst>
                <a:cxn ang="0">
                  <a:pos x="42" y="24"/>
                </a:cxn>
                <a:cxn ang="0">
                  <a:pos x="42" y="30"/>
                </a:cxn>
                <a:cxn ang="0">
                  <a:pos x="36" y="24"/>
                </a:cxn>
                <a:cxn ang="0">
                  <a:pos x="30" y="30"/>
                </a:cxn>
                <a:cxn ang="0">
                  <a:pos x="36" y="30"/>
                </a:cxn>
                <a:cxn ang="0">
                  <a:pos x="36" y="36"/>
                </a:cxn>
                <a:cxn ang="0">
                  <a:pos x="36" y="42"/>
                </a:cxn>
                <a:cxn ang="0">
                  <a:pos x="30" y="42"/>
                </a:cxn>
                <a:cxn ang="0">
                  <a:pos x="30" y="36"/>
                </a:cxn>
                <a:cxn ang="0">
                  <a:pos x="24" y="36"/>
                </a:cxn>
                <a:cxn ang="0">
                  <a:pos x="18" y="30"/>
                </a:cxn>
                <a:cxn ang="0">
                  <a:pos x="18" y="24"/>
                </a:cxn>
                <a:cxn ang="0">
                  <a:pos x="24" y="24"/>
                </a:cxn>
                <a:cxn ang="0">
                  <a:pos x="18" y="18"/>
                </a:cxn>
                <a:cxn ang="0">
                  <a:pos x="12" y="18"/>
                </a:cxn>
                <a:cxn ang="0">
                  <a:pos x="12" y="24"/>
                </a:cxn>
                <a:cxn ang="0">
                  <a:pos x="12" y="18"/>
                </a:cxn>
                <a:cxn ang="0">
                  <a:pos x="6" y="18"/>
                </a:cxn>
                <a:cxn ang="0">
                  <a:pos x="6" y="24"/>
                </a:cxn>
                <a:cxn ang="0">
                  <a:pos x="0" y="24"/>
                </a:cxn>
                <a:cxn ang="0">
                  <a:pos x="0" y="30"/>
                </a:cxn>
                <a:cxn ang="0">
                  <a:pos x="0" y="24"/>
                </a:cxn>
                <a:cxn ang="0">
                  <a:pos x="0" y="18"/>
                </a:cxn>
                <a:cxn ang="0">
                  <a:pos x="6" y="18"/>
                </a:cxn>
                <a:cxn ang="0">
                  <a:pos x="6" y="12"/>
                </a:cxn>
                <a:cxn ang="0">
                  <a:pos x="6" y="18"/>
                </a:cxn>
                <a:cxn ang="0">
                  <a:pos x="6" y="12"/>
                </a:cxn>
                <a:cxn ang="0">
                  <a:pos x="12" y="12"/>
                </a:cxn>
                <a:cxn ang="0">
                  <a:pos x="18" y="12"/>
                </a:cxn>
                <a:cxn ang="0">
                  <a:pos x="24" y="12"/>
                </a:cxn>
                <a:cxn ang="0">
                  <a:pos x="30" y="12"/>
                </a:cxn>
                <a:cxn ang="0">
                  <a:pos x="24" y="6"/>
                </a:cxn>
                <a:cxn ang="0">
                  <a:pos x="30" y="6"/>
                </a:cxn>
                <a:cxn ang="0">
                  <a:pos x="36" y="6"/>
                </a:cxn>
                <a:cxn ang="0">
                  <a:pos x="36" y="0"/>
                </a:cxn>
                <a:cxn ang="0">
                  <a:pos x="42" y="6"/>
                </a:cxn>
                <a:cxn ang="0">
                  <a:pos x="42" y="12"/>
                </a:cxn>
                <a:cxn ang="0">
                  <a:pos x="42" y="18"/>
                </a:cxn>
                <a:cxn ang="0">
                  <a:pos x="42" y="24"/>
                </a:cxn>
              </a:cxnLst>
              <a:rect l="0" t="0" r="r" b="b"/>
              <a:pathLst>
                <a:path w="42" h="42">
                  <a:moveTo>
                    <a:pt x="42" y="24"/>
                  </a:moveTo>
                  <a:lnTo>
                    <a:pt x="42" y="30"/>
                  </a:lnTo>
                  <a:lnTo>
                    <a:pt x="36" y="24"/>
                  </a:lnTo>
                  <a:lnTo>
                    <a:pt x="30" y="30"/>
                  </a:lnTo>
                  <a:lnTo>
                    <a:pt x="36" y="30"/>
                  </a:lnTo>
                  <a:lnTo>
                    <a:pt x="36" y="36"/>
                  </a:lnTo>
                  <a:lnTo>
                    <a:pt x="36" y="42"/>
                  </a:lnTo>
                  <a:lnTo>
                    <a:pt x="30" y="42"/>
                  </a:lnTo>
                  <a:lnTo>
                    <a:pt x="30" y="36"/>
                  </a:lnTo>
                  <a:lnTo>
                    <a:pt x="24" y="36"/>
                  </a:lnTo>
                  <a:lnTo>
                    <a:pt x="18" y="30"/>
                  </a:lnTo>
                  <a:lnTo>
                    <a:pt x="18" y="24"/>
                  </a:lnTo>
                  <a:lnTo>
                    <a:pt x="24" y="24"/>
                  </a:lnTo>
                  <a:lnTo>
                    <a:pt x="18" y="18"/>
                  </a:lnTo>
                  <a:lnTo>
                    <a:pt x="12" y="18"/>
                  </a:lnTo>
                  <a:lnTo>
                    <a:pt x="12" y="24"/>
                  </a:lnTo>
                  <a:lnTo>
                    <a:pt x="12" y="18"/>
                  </a:lnTo>
                  <a:lnTo>
                    <a:pt x="6" y="18"/>
                  </a:lnTo>
                  <a:lnTo>
                    <a:pt x="6" y="24"/>
                  </a:lnTo>
                  <a:lnTo>
                    <a:pt x="0" y="24"/>
                  </a:lnTo>
                  <a:lnTo>
                    <a:pt x="0" y="30"/>
                  </a:lnTo>
                  <a:lnTo>
                    <a:pt x="0" y="24"/>
                  </a:lnTo>
                  <a:lnTo>
                    <a:pt x="0" y="18"/>
                  </a:lnTo>
                  <a:lnTo>
                    <a:pt x="6" y="18"/>
                  </a:lnTo>
                  <a:lnTo>
                    <a:pt x="6" y="12"/>
                  </a:lnTo>
                  <a:lnTo>
                    <a:pt x="6" y="18"/>
                  </a:lnTo>
                  <a:lnTo>
                    <a:pt x="6" y="12"/>
                  </a:lnTo>
                  <a:lnTo>
                    <a:pt x="12" y="12"/>
                  </a:lnTo>
                  <a:lnTo>
                    <a:pt x="18" y="12"/>
                  </a:lnTo>
                  <a:lnTo>
                    <a:pt x="24" y="12"/>
                  </a:lnTo>
                  <a:lnTo>
                    <a:pt x="30" y="12"/>
                  </a:lnTo>
                  <a:lnTo>
                    <a:pt x="24" y="6"/>
                  </a:lnTo>
                  <a:lnTo>
                    <a:pt x="30" y="6"/>
                  </a:lnTo>
                  <a:lnTo>
                    <a:pt x="36" y="6"/>
                  </a:lnTo>
                  <a:lnTo>
                    <a:pt x="36" y="0"/>
                  </a:lnTo>
                  <a:lnTo>
                    <a:pt x="42" y="6"/>
                  </a:lnTo>
                  <a:lnTo>
                    <a:pt x="42" y="12"/>
                  </a:lnTo>
                  <a:lnTo>
                    <a:pt x="42" y="18"/>
                  </a:lnTo>
                  <a:lnTo>
                    <a:pt x="42"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29" name="Freeform 505"/>
            <p:cNvSpPr>
              <a:spLocks/>
            </p:cNvSpPr>
            <p:nvPr/>
          </p:nvSpPr>
          <p:spPr bwMode="auto">
            <a:xfrm>
              <a:off x="2946" y="912"/>
              <a:ext cx="12" cy="24"/>
            </a:xfrm>
            <a:custGeom>
              <a:avLst/>
              <a:gdLst/>
              <a:ahLst/>
              <a:cxnLst>
                <a:cxn ang="0">
                  <a:pos x="12" y="18"/>
                </a:cxn>
                <a:cxn ang="0">
                  <a:pos x="6" y="18"/>
                </a:cxn>
                <a:cxn ang="0">
                  <a:pos x="6" y="12"/>
                </a:cxn>
                <a:cxn ang="0">
                  <a:pos x="6" y="18"/>
                </a:cxn>
                <a:cxn ang="0">
                  <a:pos x="6" y="24"/>
                </a:cxn>
                <a:cxn ang="0">
                  <a:pos x="0" y="24"/>
                </a:cxn>
                <a:cxn ang="0">
                  <a:pos x="6" y="24"/>
                </a:cxn>
                <a:cxn ang="0">
                  <a:pos x="0" y="24"/>
                </a:cxn>
                <a:cxn ang="0">
                  <a:pos x="6" y="18"/>
                </a:cxn>
                <a:cxn ang="0">
                  <a:pos x="0" y="18"/>
                </a:cxn>
                <a:cxn ang="0">
                  <a:pos x="0" y="12"/>
                </a:cxn>
                <a:cxn ang="0">
                  <a:pos x="6" y="12"/>
                </a:cxn>
                <a:cxn ang="0">
                  <a:pos x="0" y="6"/>
                </a:cxn>
                <a:cxn ang="0">
                  <a:pos x="0" y="0"/>
                </a:cxn>
                <a:cxn ang="0">
                  <a:pos x="6" y="0"/>
                </a:cxn>
                <a:cxn ang="0">
                  <a:pos x="6" y="6"/>
                </a:cxn>
                <a:cxn ang="0">
                  <a:pos x="12" y="6"/>
                </a:cxn>
                <a:cxn ang="0">
                  <a:pos x="12" y="12"/>
                </a:cxn>
                <a:cxn ang="0">
                  <a:pos x="12" y="18"/>
                </a:cxn>
              </a:cxnLst>
              <a:rect l="0" t="0" r="r" b="b"/>
              <a:pathLst>
                <a:path w="12" h="24">
                  <a:moveTo>
                    <a:pt x="12" y="18"/>
                  </a:moveTo>
                  <a:lnTo>
                    <a:pt x="6" y="18"/>
                  </a:lnTo>
                  <a:lnTo>
                    <a:pt x="6" y="12"/>
                  </a:lnTo>
                  <a:lnTo>
                    <a:pt x="6" y="18"/>
                  </a:lnTo>
                  <a:lnTo>
                    <a:pt x="6" y="24"/>
                  </a:lnTo>
                  <a:lnTo>
                    <a:pt x="0" y="24"/>
                  </a:lnTo>
                  <a:lnTo>
                    <a:pt x="6" y="24"/>
                  </a:lnTo>
                  <a:lnTo>
                    <a:pt x="0" y="24"/>
                  </a:lnTo>
                  <a:lnTo>
                    <a:pt x="6" y="18"/>
                  </a:lnTo>
                  <a:lnTo>
                    <a:pt x="0" y="18"/>
                  </a:lnTo>
                  <a:lnTo>
                    <a:pt x="0" y="12"/>
                  </a:lnTo>
                  <a:lnTo>
                    <a:pt x="6" y="12"/>
                  </a:lnTo>
                  <a:lnTo>
                    <a:pt x="0" y="6"/>
                  </a:lnTo>
                  <a:lnTo>
                    <a:pt x="0" y="0"/>
                  </a:lnTo>
                  <a:lnTo>
                    <a:pt x="6" y="0"/>
                  </a:lnTo>
                  <a:lnTo>
                    <a:pt x="6" y="6"/>
                  </a:lnTo>
                  <a:lnTo>
                    <a:pt x="12" y="6"/>
                  </a:lnTo>
                  <a:lnTo>
                    <a:pt x="12" y="12"/>
                  </a:lnTo>
                  <a:lnTo>
                    <a:pt x="12"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28" name="Freeform 504"/>
            <p:cNvSpPr>
              <a:spLocks/>
            </p:cNvSpPr>
            <p:nvPr/>
          </p:nvSpPr>
          <p:spPr bwMode="auto">
            <a:xfrm>
              <a:off x="2928" y="930"/>
              <a:ext cx="12" cy="18"/>
            </a:xfrm>
            <a:custGeom>
              <a:avLst/>
              <a:gdLst/>
              <a:ahLst/>
              <a:cxnLst>
                <a:cxn ang="0">
                  <a:pos x="6" y="0"/>
                </a:cxn>
                <a:cxn ang="0">
                  <a:pos x="6" y="6"/>
                </a:cxn>
                <a:cxn ang="0">
                  <a:pos x="6" y="12"/>
                </a:cxn>
                <a:cxn ang="0">
                  <a:pos x="6" y="18"/>
                </a:cxn>
                <a:cxn ang="0">
                  <a:pos x="0" y="18"/>
                </a:cxn>
                <a:cxn ang="0">
                  <a:pos x="0" y="12"/>
                </a:cxn>
                <a:cxn ang="0">
                  <a:pos x="0" y="6"/>
                </a:cxn>
                <a:cxn ang="0">
                  <a:pos x="6" y="0"/>
                </a:cxn>
                <a:cxn ang="0">
                  <a:pos x="12" y="0"/>
                </a:cxn>
                <a:cxn ang="0">
                  <a:pos x="6" y="0"/>
                </a:cxn>
              </a:cxnLst>
              <a:rect l="0" t="0" r="r" b="b"/>
              <a:pathLst>
                <a:path w="12" h="18">
                  <a:moveTo>
                    <a:pt x="6" y="0"/>
                  </a:moveTo>
                  <a:lnTo>
                    <a:pt x="6" y="6"/>
                  </a:lnTo>
                  <a:lnTo>
                    <a:pt x="6" y="12"/>
                  </a:lnTo>
                  <a:lnTo>
                    <a:pt x="6" y="18"/>
                  </a:lnTo>
                  <a:lnTo>
                    <a:pt x="0" y="18"/>
                  </a:lnTo>
                  <a:lnTo>
                    <a:pt x="0" y="12"/>
                  </a:lnTo>
                  <a:lnTo>
                    <a:pt x="0" y="6"/>
                  </a:lnTo>
                  <a:lnTo>
                    <a:pt x="6" y="0"/>
                  </a:lnTo>
                  <a:lnTo>
                    <a:pt x="12"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27" name="Freeform 503"/>
            <p:cNvSpPr>
              <a:spLocks/>
            </p:cNvSpPr>
            <p:nvPr/>
          </p:nvSpPr>
          <p:spPr bwMode="auto">
            <a:xfrm>
              <a:off x="2922" y="918"/>
              <a:ext cx="12" cy="18"/>
            </a:xfrm>
            <a:custGeom>
              <a:avLst/>
              <a:gdLst/>
              <a:ahLst/>
              <a:cxnLst>
                <a:cxn ang="0">
                  <a:pos x="12" y="6"/>
                </a:cxn>
                <a:cxn ang="0">
                  <a:pos x="12" y="12"/>
                </a:cxn>
                <a:cxn ang="0">
                  <a:pos x="6" y="12"/>
                </a:cxn>
                <a:cxn ang="0">
                  <a:pos x="0" y="12"/>
                </a:cxn>
                <a:cxn ang="0">
                  <a:pos x="0" y="18"/>
                </a:cxn>
                <a:cxn ang="0">
                  <a:pos x="0" y="12"/>
                </a:cxn>
                <a:cxn ang="0">
                  <a:pos x="0" y="6"/>
                </a:cxn>
                <a:cxn ang="0">
                  <a:pos x="0" y="0"/>
                </a:cxn>
                <a:cxn ang="0">
                  <a:pos x="0" y="6"/>
                </a:cxn>
                <a:cxn ang="0">
                  <a:pos x="6" y="6"/>
                </a:cxn>
                <a:cxn ang="0">
                  <a:pos x="12" y="6"/>
                </a:cxn>
              </a:cxnLst>
              <a:rect l="0" t="0" r="r" b="b"/>
              <a:pathLst>
                <a:path w="12" h="18">
                  <a:moveTo>
                    <a:pt x="12" y="6"/>
                  </a:moveTo>
                  <a:lnTo>
                    <a:pt x="12" y="12"/>
                  </a:lnTo>
                  <a:lnTo>
                    <a:pt x="6" y="12"/>
                  </a:lnTo>
                  <a:lnTo>
                    <a:pt x="0" y="12"/>
                  </a:lnTo>
                  <a:lnTo>
                    <a:pt x="0" y="18"/>
                  </a:lnTo>
                  <a:lnTo>
                    <a:pt x="0" y="12"/>
                  </a:lnTo>
                  <a:lnTo>
                    <a:pt x="0" y="6"/>
                  </a:lnTo>
                  <a:lnTo>
                    <a:pt x="0" y="0"/>
                  </a:lnTo>
                  <a:lnTo>
                    <a:pt x="0" y="6"/>
                  </a:lnTo>
                  <a:lnTo>
                    <a:pt x="6" y="6"/>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26" name="Freeform 502"/>
            <p:cNvSpPr>
              <a:spLocks/>
            </p:cNvSpPr>
            <p:nvPr/>
          </p:nvSpPr>
          <p:spPr bwMode="auto">
            <a:xfrm>
              <a:off x="2874" y="924"/>
              <a:ext cx="24" cy="30"/>
            </a:xfrm>
            <a:custGeom>
              <a:avLst/>
              <a:gdLst/>
              <a:ahLst/>
              <a:cxnLst>
                <a:cxn ang="0">
                  <a:pos x="24" y="12"/>
                </a:cxn>
                <a:cxn ang="0">
                  <a:pos x="18" y="12"/>
                </a:cxn>
                <a:cxn ang="0">
                  <a:pos x="18" y="18"/>
                </a:cxn>
                <a:cxn ang="0">
                  <a:pos x="12" y="24"/>
                </a:cxn>
                <a:cxn ang="0">
                  <a:pos x="6" y="24"/>
                </a:cxn>
                <a:cxn ang="0">
                  <a:pos x="6" y="30"/>
                </a:cxn>
                <a:cxn ang="0">
                  <a:pos x="0" y="30"/>
                </a:cxn>
                <a:cxn ang="0">
                  <a:pos x="6" y="24"/>
                </a:cxn>
                <a:cxn ang="0">
                  <a:pos x="12" y="24"/>
                </a:cxn>
                <a:cxn ang="0">
                  <a:pos x="12" y="18"/>
                </a:cxn>
                <a:cxn ang="0">
                  <a:pos x="18" y="12"/>
                </a:cxn>
                <a:cxn ang="0">
                  <a:pos x="24" y="12"/>
                </a:cxn>
                <a:cxn ang="0">
                  <a:pos x="24" y="6"/>
                </a:cxn>
                <a:cxn ang="0">
                  <a:pos x="24" y="0"/>
                </a:cxn>
                <a:cxn ang="0">
                  <a:pos x="24" y="6"/>
                </a:cxn>
                <a:cxn ang="0">
                  <a:pos x="24" y="12"/>
                </a:cxn>
              </a:cxnLst>
              <a:rect l="0" t="0" r="r" b="b"/>
              <a:pathLst>
                <a:path w="24" h="30">
                  <a:moveTo>
                    <a:pt x="24" y="12"/>
                  </a:moveTo>
                  <a:lnTo>
                    <a:pt x="18" y="12"/>
                  </a:lnTo>
                  <a:lnTo>
                    <a:pt x="18" y="18"/>
                  </a:lnTo>
                  <a:lnTo>
                    <a:pt x="12" y="24"/>
                  </a:lnTo>
                  <a:lnTo>
                    <a:pt x="6" y="24"/>
                  </a:lnTo>
                  <a:lnTo>
                    <a:pt x="6" y="30"/>
                  </a:lnTo>
                  <a:lnTo>
                    <a:pt x="0" y="30"/>
                  </a:lnTo>
                  <a:lnTo>
                    <a:pt x="6" y="24"/>
                  </a:lnTo>
                  <a:lnTo>
                    <a:pt x="12" y="24"/>
                  </a:lnTo>
                  <a:lnTo>
                    <a:pt x="12" y="18"/>
                  </a:lnTo>
                  <a:lnTo>
                    <a:pt x="18" y="12"/>
                  </a:lnTo>
                  <a:lnTo>
                    <a:pt x="24" y="12"/>
                  </a:lnTo>
                  <a:lnTo>
                    <a:pt x="24" y="6"/>
                  </a:lnTo>
                  <a:lnTo>
                    <a:pt x="24" y="0"/>
                  </a:lnTo>
                  <a:lnTo>
                    <a:pt x="24" y="6"/>
                  </a:lnTo>
                  <a:lnTo>
                    <a:pt x="24"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25" name="Freeform 501"/>
            <p:cNvSpPr>
              <a:spLocks/>
            </p:cNvSpPr>
            <p:nvPr/>
          </p:nvSpPr>
          <p:spPr bwMode="auto">
            <a:xfrm>
              <a:off x="2904" y="906"/>
              <a:ext cx="12" cy="12"/>
            </a:xfrm>
            <a:custGeom>
              <a:avLst/>
              <a:gdLst/>
              <a:ahLst/>
              <a:cxnLst>
                <a:cxn ang="0">
                  <a:pos x="12" y="0"/>
                </a:cxn>
                <a:cxn ang="0">
                  <a:pos x="12" y="6"/>
                </a:cxn>
                <a:cxn ang="0">
                  <a:pos x="12" y="12"/>
                </a:cxn>
                <a:cxn ang="0">
                  <a:pos x="6" y="12"/>
                </a:cxn>
                <a:cxn ang="0">
                  <a:pos x="6" y="6"/>
                </a:cxn>
                <a:cxn ang="0">
                  <a:pos x="6" y="0"/>
                </a:cxn>
                <a:cxn ang="0">
                  <a:pos x="0" y="0"/>
                </a:cxn>
                <a:cxn ang="0">
                  <a:pos x="6" y="0"/>
                </a:cxn>
                <a:cxn ang="0">
                  <a:pos x="12" y="0"/>
                </a:cxn>
              </a:cxnLst>
              <a:rect l="0" t="0" r="r" b="b"/>
              <a:pathLst>
                <a:path w="12" h="12">
                  <a:moveTo>
                    <a:pt x="12" y="0"/>
                  </a:moveTo>
                  <a:lnTo>
                    <a:pt x="12" y="6"/>
                  </a:lnTo>
                  <a:lnTo>
                    <a:pt x="12" y="12"/>
                  </a:lnTo>
                  <a:lnTo>
                    <a:pt x="6" y="12"/>
                  </a:lnTo>
                  <a:lnTo>
                    <a:pt x="6" y="6"/>
                  </a:lnTo>
                  <a:lnTo>
                    <a:pt x="6" y="0"/>
                  </a:lnTo>
                  <a:lnTo>
                    <a:pt x="0" y="0"/>
                  </a:lnTo>
                  <a:lnTo>
                    <a:pt x="6"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24" name="Freeform 500"/>
            <p:cNvSpPr>
              <a:spLocks/>
            </p:cNvSpPr>
            <p:nvPr/>
          </p:nvSpPr>
          <p:spPr bwMode="auto">
            <a:xfrm>
              <a:off x="2934" y="924"/>
              <a:ext cx="6" cy="18"/>
            </a:xfrm>
            <a:custGeom>
              <a:avLst/>
              <a:gdLst/>
              <a:ahLst/>
              <a:cxnLst>
                <a:cxn ang="0">
                  <a:pos x="6" y="12"/>
                </a:cxn>
                <a:cxn ang="0">
                  <a:pos x="6" y="18"/>
                </a:cxn>
                <a:cxn ang="0">
                  <a:pos x="0" y="18"/>
                </a:cxn>
                <a:cxn ang="0">
                  <a:pos x="0" y="12"/>
                </a:cxn>
                <a:cxn ang="0">
                  <a:pos x="6" y="12"/>
                </a:cxn>
                <a:cxn ang="0">
                  <a:pos x="6" y="6"/>
                </a:cxn>
                <a:cxn ang="0">
                  <a:pos x="6" y="0"/>
                </a:cxn>
                <a:cxn ang="0">
                  <a:pos x="6" y="6"/>
                </a:cxn>
                <a:cxn ang="0">
                  <a:pos x="6" y="12"/>
                </a:cxn>
              </a:cxnLst>
              <a:rect l="0" t="0" r="r" b="b"/>
              <a:pathLst>
                <a:path w="6" h="18">
                  <a:moveTo>
                    <a:pt x="6" y="12"/>
                  </a:moveTo>
                  <a:lnTo>
                    <a:pt x="6" y="18"/>
                  </a:lnTo>
                  <a:lnTo>
                    <a:pt x="0" y="18"/>
                  </a:lnTo>
                  <a:lnTo>
                    <a:pt x="0" y="12"/>
                  </a:lnTo>
                  <a:lnTo>
                    <a:pt x="6" y="12"/>
                  </a:lnTo>
                  <a:lnTo>
                    <a:pt x="6" y="6"/>
                  </a:lnTo>
                  <a:lnTo>
                    <a:pt x="6" y="0"/>
                  </a:lnTo>
                  <a:lnTo>
                    <a:pt x="6" y="6"/>
                  </a:lnTo>
                  <a:lnTo>
                    <a:pt x="6"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23" name="Freeform 499"/>
            <p:cNvSpPr>
              <a:spLocks/>
            </p:cNvSpPr>
            <p:nvPr/>
          </p:nvSpPr>
          <p:spPr bwMode="auto">
            <a:xfrm>
              <a:off x="2940" y="936"/>
              <a:ext cx="6" cy="6"/>
            </a:xfrm>
            <a:custGeom>
              <a:avLst/>
              <a:gdLst/>
              <a:ahLst/>
              <a:cxnLst>
                <a:cxn ang="0">
                  <a:pos x="6" y="0"/>
                </a:cxn>
                <a:cxn ang="0">
                  <a:pos x="6" y="6"/>
                </a:cxn>
                <a:cxn ang="0">
                  <a:pos x="0" y="6"/>
                </a:cxn>
                <a:cxn ang="0">
                  <a:pos x="0" y="0"/>
                </a:cxn>
                <a:cxn ang="0">
                  <a:pos x="6" y="0"/>
                </a:cxn>
              </a:cxnLst>
              <a:rect l="0" t="0" r="r" b="b"/>
              <a:pathLst>
                <a:path w="6" h="6">
                  <a:moveTo>
                    <a:pt x="6" y="0"/>
                  </a:move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22" name="Freeform 498"/>
            <p:cNvSpPr>
              <a:spLocks/>
            </p:cNvSpPr>
            <p:nvPr/>
          </p:nvSpPr>
          <p:spPr bwMode="auto">
            <a:xfrm>
              <a:off x="2934" y="912"/>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21" name="Freeform 497"/>
            <p:cNvSpPr>
              <a:spLocks/>
            </p:cNvSpPr>
            <p:nvPr/>
          </p:nvSpPr>
          <p:spPr bwMode="auto">
            <a:xfrm>
              <a:off x="2940" y="900"/>
              <a:ext cx="6" cy="6"/>
            </a:xfrm>
            <a:custGeom>
              <a:avLst/>
              <a:gdLst/>
              <a:ahLst/>
              <a:cxnLst>
                <a:cxn ang="0">
                  <a:pos x="6" y="0"/>
                </a:cxn>
                <a:cxn ang="0">
                  <a:pos x="6" y="6"/>
                </a:cxn>
                <a:cxn ang="0">
                  <a:pos x="0" y="6"/>
                </a:cxn>
                <a:cxn ang="0">
                  <a:pos x="0" y="0"/>
                </a:cxn>
                <a:cxn ang="0">
                  <a:pos x="6" y="0"/>
                </a:cxn>
              </a:cxnLst>
              <a:rect l="0" t="0" r="r" b="b"/>
              <a:pathLst>
                <a:path w="6" h="6">
                  <a:moveTo>
                    <a:pt x="6" y="0"/>
                  </a:move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20" name="Freeform 496"/>
            <p:cNvSpPr>
              <a:spLocks/>
            </p:cNvSpPr>
            <p:nvPr/>
          </p:nvSpPr>
          <p:spPr bwMode="auto">
            <a:xfrm>
              <a:off x="2910" y="97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19" name="Freeform 495"/>
            <p:cNvSpPr>
              <a:spLocks/>
            </p:cNvSpPr>
            <p:nvPr/>
          </p:nvSpPr>
          <p:spPr bwMode="auto">
            <a:xfrm>
              <a:off x="2958" y="936"/>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18" name="Freeform 494"/>
            <p:cNvSpPr>
              <a:spLocks/>
            </p:cNvSpPr>
            <p:nvPr/>
          </p:nvSpPr>
          <p:spPr bwMode="auto">
            <a:xfrm>
              <a:off x="2922" y="91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17" name="Freeform 493"/>
            <p:cNvSpPr>
              <a:spLocks/>
            </p:cNvSpPr>
            <p:nvPr/>
          </p:nvSpPr>
          <p:spPr bwMode="auto">
            <a:xfrm>
              <a:off x="2898" y="98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16" name="Freeform 492"/>
            <p:cNvSpPr>
              <a:spLocks/>
            </p:cNvSpPr>
            <p:nvPr/>
          </p:nvSpPr>
          <p:spPr bwMode="auto">
            <a:xfrm>
              <a:off x="2928" y="930"/>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15" name="Freeform 491"/>
            <p:cNvSpPr>
              <a:spLocks/>
            </p:cNvSpPr>
            <p:nvPr/>
          </p:nvSpPr>
          <p:spPr bwMode="auto">
            <a:xfrm>
              <a:off x="2958" y="936"/>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14" name="Freeform 490"/>
            <p:cNvSpPr>
              <a:spLocks/>
            </p:cNvSpPr>
            <p:nvPr/>
          </p:nvSpPr>
          <p:spPr bwMode="auto">
            <a:xfrm>
              <a:off x="2922" y="888"/>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13" name="Freeform 489"/>
            <p:cNvSpPr>
              <a:spLocks/>
            </p:cNvSpPr>
            <p:nvPr/>
          </p:nvSpPr>
          <p:spPr bwMode="auto">
            <a:xfrm>
              <a:off x="2928" y="91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12" name="Freeform 488"/>
            <p:cNvSpPr>
              <a:spLocks/>
            </p:cNvSpPr>
            <p:nvPr/>
          </p:nvSpPr>
          <p:spPr bwMode="auto">
            <a:xfrm>
              <a:off x="2904" y="918"/>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11" name="Freeform 487"/>
            <p:cNvSpPr>
              <a:spLocks/>
            </p:cNvSpPr>
            <p:nvPr/>
          </p:nvSpPr>
          <p:spPr bwMode="auto">
            <a:xfrm>
              <a:off x="2940" y="91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10" name="Freeform 486"/>
            <p:cNvSpPr>
              <a:spLocks/>
            </p:cNvSpPr>
            <p:nvPr/>
          </p:nvSpPr>
          <p:spPr bwMode="auto">
            <a:xfrm>
              <a:off x="2934" y="906"/>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09" name="Freeform 485"/>
            <p:cNvSpPr>
              <a:spLocks/>
            </p:cNvSpPr>
            <p:nvPr/>
          </p:nvSpPr>
          <p:spPr bwMode="auto">
            <a:xfrm>
              <a:off x="2898" y="930"/>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08" name="Freeform 484"/>
            <p:cNvSpPr>
              <a:spLocks/>
            </p:cNvSpPr>
            <p:nvPr/>
          </p:nvSpPr>
          <p:spPr bwMode="auto">
            <a:xfrm>
              <a:off x="2934" y="94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07" name="Freeform 483"/>
            <p:cNvSpPr>
              <a:spLocks/>
            </p:cNvSpPr>
            <p:nvPr/>
          </p:nvSpPr>
          <p:spPr bwMode="auto">
            <a:xfrm>
              <a:off x="2952" y="936"/>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06" name="Freeform 482"/>
            <p:cNvSpPr>
              <a:spLocks/>
            </p:cNvSpPr>
            <p:nvPr/>
          </p:nvSpPr>
          <p:spPr bwMode="auto">
            <a:xfrm>
              <a:off x="2946" y="94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05" name="Freeform 481"/>
            <p:cNvSpPr>
              <a:spLocks/>
            </p:cNvSpPr>
            <p:nvPr/>
          </p:nvSpPr>
          <p:spPr bwMode="auto">
            <a:xfrm>
              <a:off x="2928" y="96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04" name="Freeform 480"/>
            <p:cNvSpPr>
              <a:spLocks/>
            </p:cNvSpPr>
            <p:nvPr/>
          </p:nvSpPr>
          <p:spPr bwMode="auto">
            <a:xfrm>
              <a:off x="2940" y="924"/>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03" name="Freeform 479"/>
            <p:cNvSpPr>
              <a:spLocks/>
            </p:cNvSpPr>
            <p:nvPr/>
          </p:nvSpPr>
          <p:spPr bwMode="auto">
            <a:xfrm>
              <a:off x="2910" y="97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02" name="Freeform 478"/>
            <p:cNvSpPr>
              <a:spLocks/>
            </p:cNvSpPr>
            <p:nvPr/>
          </p:nvSpPr>
          <p:spPr bwMode="auto">
            <a:xfrm>
              <a:off x="2448" y="516"/>
              <a:ext cx="600" cy="324"/>
            </a:xfrm>
            <a:custGeom>
              <a:avLst/>
              <a:gdLst/>
              <a:ahLst/>
              <a:cxnLst>
                <a:cxn ang="0">
                  <a:pos x="570" y="78"/>
                </a:cxn>
                <a:cxn ang="0">
                  <a:pos x="558" y="108"/>
                </a:cxn>
                <a:cxn ang="0">
                  <a:pos x="534" y="120"/>
                </a:cxn>
                <a:cxn ang="0">
                  <a:pos x="486" y="132"/>
                </a:cxn>
                <a:cxn ang="0">
                  <a:pos x="474" y="126"/>
                </a:cxn>
                <a:cxn ang="0">
                  <a:pos x="444" y="138"/>
                </a:cxn>
                <a:cxn ang="0">
                  <a:pos x="444" y="156"/>
                </a:cxn>
                <a:cxn ang="0">
                  <a:pos x="480" y="156"/>
                </a:cxn>
                <a:cxn ang="0">
                  <a:pos x="456" y="168"/>
                </a:cxn>
                <a:cxn ang="0">
                  <a:pos x="474" y="210"/>
                </a:cxn>
                <a:cxn ang="0">
                  <a:pos x="474" y="228"/>
                </a:cxn>
                <a:cxn ang="0">
                  <a:pos x="468" y="246"/>
                </a:cxn>
                <a:cxn ang="0">
                  <a:pos x="456" y="264"/>
                </a:cxn>
                <a:cxn ang="0">
                  <a:pos x="438" y="282"/>
                </a:cxn>
                <a:cxn ang="0">
                  <a:pos x="420" y="294"/>
                </a:cxn>
                <a:cxn ang="0">
                  <a:pos x="390" y="306"/>
                </a:cxn>
                <a:cxn ang="0">
                  <a:pos x="366" y="312"/>
                </a:cxn>
                <a:cxn ang="0">
                  <a:pos x="354" y="312"/>
                </a:cxn>
                <a:cxn ang="0">
                  <a:pos x="342" y="306"/>
                </a:cxn>
                <a:cxn ang="0">
                  <a:pos x="324" y="300"/>
                </a:cxn>
                <a:cxn ang="0">
                  <a:pos x="294" y="300"/>
                </a:cxn>
                <a:cxn ang="0">
                  <a:pos x="270" y="312"/>
                </a:cxn>
                <a:cxn ang="0">
                  <a:pos x="258" y="294"/>
                </a:cxn>
                <a:cxn ang="0">
                  <a:pos x="234" y="288"/>
                </a:cxn>
                <a:cxn ang="0">
                  <a:pos x="246" y="264"/>
                </a:cxn>
                <a:cxn ang="0">
                  <a:pos x="228" y="246"/>
                </a:cxn>
                <a:cxn ang="0">
                  <a:pos x="216" y="234"/>
                </a:cxn>
                <a:cxn ang="0">
                  <a:pos x="192" y="240"/>
                </a:cxn>
                <a:cxn ang="0">
                  <a:pos x="180" y="246"/>
                </a:cxn>
                <a:cxn ang="0">
                  <a:pos x="150" y="252"/>
                </a:cxn>
                <a:cxn ang="0">
                  <a:pos x="120" y="246"/>
                </a:cxn>
                <a:cxn ang="0">
                  <a:pos x="96" y="234"/>
                </a:cxn>
                <a:cxn ang="0">
                  <a:pos x="66" y="222"/>
                </a:cxn>
                <a:cxn ang="0">
                  <a:pos x="54" y="204"/>
                </a:cxn>
                <a:cxn ang="0">
                  <a:pos x="48" y="186"/>
                </a:cxn>
                <a:cxn ang="0">
                  <a:pos x="42" y="174"/>
                </a:cxn>
                <a:cxn ang="0">
                  <a:pos x="18" y="156"/>
                </a:cxn>
                <a:cxn ang="0">
                  <a:pos x="6" y="132"/>
                </a:cxn>
                <a:cxn ang="0">
                  <a:pos x="36" y="120"/>
                </a:cxn>
                <a:cxn ang="0">
                  <a:pos x="72" y="84"/>
                </a:cxn>
                <a:cxn ang="0">
                  <a:pos x="114" y="66"/>
                </a:cxn>
                <a:cxn ang="0">
                  <a:pos x="138" y="42"/>
                </a:cxn>
                <a:cxn ang="0">
                  <a:pos x="162" y="54"/>
                </a:cxn>
                <a:cxn ang="0">
                  <a:pos x="180" y="84"/>
                </a:cxn>
                <a:cxn ang="0">
                  <a:pos x="222" y="102"/>
                </a:cxn>
                <a:cxn ang="0">
                  <a:pos x="300" y="114"/>
                </a:cxn>
                <a:cxn ang="0">
                  <a:pos x="366" y="102"/>
                </a:cxn>
                <a:cxn ang="0">
                  <a:pos x="384" y="84"/>
                </a:cxn>
                <a:cxn ang="0">
                  <a:pos x="420" y="72"/>
                </a:cxn>
                <a:cxn ang="0">
                  <a:pos x="450" y="66"/>
                </a:cxn>
                <a:cxn ang="0">
                  <a:pos x="414" y="54"/>
                </a:cxn>
                <a:cxn ang="0">
                  <a:pos x="444" y="30"/>
                </a:cxn>
                <a:cxn ang="0">
                  <a:pos x="456" y="6"/>
                </a:cxn>
                <a:cxn ang="0">
                  <a:pos x="498" y="0"/>
                </a:cxn>
                <a:cxn ang="0">
                  <a:pos x="522" y="24"/>
                </a:cxn>
                <a:cxn ang="0">
                  <a:pos x="558" y="42"/>
                </a:cxn>
                <a:cxn ang="0">
                  <a:pos x="582" y="54"/>
                </a:cxn>
                <a:cxn ang="0">
                  <a:pos x="594" y="60"/>
                </a:cxn>
              </a:cxnLst>
              <a:rect l="0" t="0" r="r" b="b"/>
              <a:pathLst>
                <a:path w="600" h="324">
                  <a:moveTo>
                    <a:pt x="594" y="60"/>
                  </a:moveTo>
                  <a:lnTo>
                    <a:pt x="594" y="66"/>
                  </a:lnTo>
                  <a:lnTo>
                    <a:pt x="588" y="72"/>
                  </a:lnTo>
                  <a:lnTo>
                    <a:pt x="588" y="78"/>
                  </a:lnTo>
                  <a:lnTo>
                    <a:pt x="582" y="78"/>
                  </a:lnTo>
                  <a:lnTo>
                    <a:pt x="570" y="78"/>
                  </a:lnTo>
                  <a:lnTo>
                    <a:pt x="564" y="84"/>
                  </a:lnTo>
                  <a:lnTo>
                    <a:pt x="564" y="90"/>
                  </a:lnTo>
                  <a:lnTo>
                    <a:pt x="564" y="96"/>
                  </a:lnTo>
                  <a:lnTo>
                    <a:pt x="564" y="102"/>
                  </a:lnTo>
                  <a:lnTo>
                    <a:pt x="558" y="102"/>
                  </a:lnTo>
                  <a:lnTo>
                    <a:pt x="558" y="108"/>
                  </a:lnTo>
                  <a:lnTo>
                    <a:pt x="552" y="102"/>
                  </a:lnTo>
                  <a:lnTo>
                    <a:pt x="552" y="108"/>
                  </a:lnTo>
                  <a:lnTo>
                    <a:pt x="546" y="108"/>
                  </a:lnTo>
                  <a:lnTo>
                    <a:pt x="540" y="114"/>
                  </a:lnTo>
                  <a:lnTo>
                    <a:pt x="534" y="114"/>
                  </a:lnTo>
                  <a:lnTo>
                    <a:pt x="534" y="120"/>
                  </a:lnTo>
                  <a:lnTo>
                    <a:pt x="522" y="114"/>
                  </a:lnTo>
                  <a:lnTo>
                    <a:pt x="516" y="120"/>
                  </a:lnTo>
                  <a:lnTo>
                    <a:pt x="504" y="126"/>
                  </a:lnTo>
                  <a:lnTo>
                    <a:pt x="498" y="132"/>
                  </a:lnTo>
                  <a:lnTo>
                    <a:pt x="492" y="132"/>
                  </a:lnTo>
                  <a:lnTo>
                    <a:pt x="486" y="132"/>
                  </a:lnTo>
                  <a:lnTo>
                    <a:pt x="468" y="144"/>
                  </a:lnTo>
                  <a:lnTo>
                    <a:pt x="468" y="138"/>
                  </a:lnTo>
                  <a:lnTo>
                    <a:pt x="474" y="138"/>
                  </a:lnTo>
                  <a:lnTo>
                    <a:pt x="468" y="138"/>
                  </a:lnTo>
                  <a:lnTo>
                    <a:pt x="468" y="132"/>
                  </a:lnTo>
                  <a:lnTo>
                    <a:pt x="474" y="126"/>
                  </a:lnTo>
                  <a:lnTo>
                    <a:pt x="474" y="120"/>
                  </a:lnTo>
                  <a:lnTo>
                    <a:pt x="468" y="120"/>
                  </a:lnTo>
                  <a:lnTo>
                    <a:pt x="456" y="126"/>
                  </a:lnTo>
                  <a:lnTo>
                    <a:pt x="450" y="132"/>
                  </a:lnTo>
                  <a:lnTo>
                    <a:pt x="450" y="138"/>
                  </a:lnTo>
                  <a:lnTo>
                    <a:pt x="444" y="138"/>
                  </a:lnTo>
                  <a:lnTo>
                    <a:pt x="438" y="138"/>
                  </a:lnTo>
                  <a:lnTo>
                    <a:pt x="432" y="138"/>
                  </a:lnTo>
                  <a:lnTo>
                    <a:pt x="432" y="144"/>
                  </a:lnTo>
                  <a:lnTo>
                    <a:pt x="438" y="150"/>
                  </a:lnTo>
                  <a:lnTo>
                    <a:pt x="444" y="150"/>
                  </a:lnTo>
                  <a:lnTo>
                    <a:pt x="444" y="156"/>
                  </a:lnTo>
                  <a:lnTo>
                    <a:pt x="450" y="156"/>
                  </a:lnTo>
                  <a:lnTo>
                    <a:pt x="456" y="156"/>
                  </a:lnTo>
                  <a:lnTo>
                    <a:pt x="462" y="150"/>
                  </a:lnTo>
                  <a:lnTo>
                    <a:pt x="468" y="156"/>
                  </a:lnTo>
                  <a:lnTo>
                    <a:pt x="474" y="156"/>
                  </a:lnTo>
                  <a:lnTo>
                    <a:pt x="480" y="156"/>
                  </a:lnTo>
                  <a:lnTo>
                    <a:pt x="480" y="162"/>
                  </a:lnTo>
                  <a:lnTo>
                    <a:pt x="474" y="162"/>
                  </a:lnTo>
                  <a:lnTo>
                    <a:pt x="468" y="162"/>
                  </a:lnTo>
                  <a:lnTo>
                    <a:pt x="462" y="162"/>
                  </a:lnTo>
                  <a:lnTo>
                    <a:pt x="462" y="168"/>
                  </a:lnTo>
                  <a:lnTo>
                    <a:pt x="456" y="168"/>
                  </a:lnTo>
                  <a:lnTo>
                    <a:pt x="450" y="174"/>
                  </a:lnTo>
                  <a:lnTo>
                    <a:pt x="444" y="180"/>
                  </a:lnTo>
                  <a:lnTo>
                    <a:pt x="456" y="186"/>
                  </a:lnTo>
                  <a:lnTo>
                    <a:pt x="462" y="204"/>
                  </a:lnTo>
                  <a:lnTo>
                    <a:pt x="468" y="204"/>
                  </a:lnTo>
                  <a:lnTo>
                    <a:pt x="474" y="210"/>
                  </a:lnTo>
                  <a:lnTo>
                    <a:pt x="462" y="210"/>
                  </a:lnTo>
                  <a:lnTo>
                    <a:pt x="474" y="216"/>
                  </a:lnTo>
                  <a:lnTo>
                    <a:pt x="462" y="222"/>
                  </a:lnTo>
                  <a:lnTo>
                    <a:pt x="462" y="228"/>
                  </a:lnTo>
                  <a:lnTo>
                    <a:pt x="468" y="228"/>
                  </a:lnTo>
                  <a:lnTo>
                    <a:pt x="474" y="228"/>
                  </a:lnTo>
                  <a:lnTo>
                    <a:pt x="468" y="234"/>
                  </a:lnTo>
                  <a:lnTo>
                    <a:pt x="474" y="234"/>
                  </a:lnTo>
                  <a:lnTo>
                    <a:pt x="468" y="234"/>
                  </a:lnTo>
                  <a:lnTo>
                    <a:pt x="474" y="240"/>
                  </a:lnTo>
                  <a:lnTo>
                    <a:pt x="468" y="240"/>
                  </a:lnTo>
                  <a:lnTo>
                    <a:pt x="468" y="246"/>
                  </a:lnTo>
                  <a:lnTo>
                    <a:pt x="462" y="246"/>
                  </a:lnTo>
                  <a:lnTo>
                    <a:pt x="462" y="258"/>
                  </a:lnTo>
                  <a:lnTo>
                    <a:pt x="456" y="258"/>
                  </a:lnTo>
                  <a:lnTo>
                    <a:pt x="450" y="258"/>
                  </a:lnTo>
                  <a:lnTo>
                    <a:pt x="450" y="264"/>
                  </a:lnTo>
                  <a:lnTo>
                    <a:pt x="456" y="264"/>
                  </a:lnTo>
                  <a:lnTo>
                    <a:pt x="450" y="264"/>
                  </a:lnTo>
                  <a:lnTo>
                    <a:pt x="450" y="270"/>
                  </a:lnTo>
                  <a:lnTo>
                    <a:pt x="444" y="270"/>
                  </a:lnTo>
                  <a:lnTo>
                    <a:pt x="444" y="276"/>
                  </a:lnTo>
                  <a:lnTo>
                    <a:pt x="444" y="282"/>
                  </a:lnTo>
                  <a:lnTo>
                    <a:pt x="438" y="282"/>
                  </a:lnTo>
                  <a:lnTo>
                    <a:pt x="432" y="282"/>
                  </a:lnTo>
                  <a:lnTo>
                    <a:pt x="438" y="282"/>
                  </a:lnTo>
                  <a:lnTo>
                    <a:pt x="432" y="288"/>
                  </a:lnTo>
                  <a:lnTo>
                    <a:pt x="426" y="288"/>
                  </a:lnTo>
                  <a:lnTo>
                    <a:pt x="426" y="294"/>
                  </a:lnTo>
                  <a:lnTo>
                    <a:pt x="420" y="294"/>
                  </a:lnTo>
                  <a:lnTo>
                    <a:pt x="414" y="300"/>
                  </a:lnTo>
                  <a:lnTo>
                    <a:pt x="408" y="300"/>
                  </a:lnTo>
                  <a:lnTo>
                    <a:pt x="402" y="300"/>
                  </a:lnTo>
                  <a:lnTo>
                    <a:pt x="396" y="300"/>
                  </a:lnTo>
                  <a:lnTo>
                    <a:pt x="390" y="300"/>
                  </a:lnTo>
                  <a:lnTo>
                    <a:pt x="390" y="306"/>
                  </a:lnTo>
                  <a:lnTo>
                    <a:pt x="390" y="300"/>
                  </a:lnTo>
                  <a:lnTo>
                    <a:pt x="390" y="306"/>
                  </a:lnTo>
                  <a:lnTo>
                    <a:pt x="384" y="306"/>
                  </a:lnTo>
                  <a:lnTo>
                    <a:pt x="378" y="306"/>
                  </a:lnTo>
                  <a:lnTo>
                    <a:pt x="372" y="312"/>
                  </a:lnTo>
                  <a:lnTo>
                    <a:pt x="366" y="312"/>
                  </a:lnTo>
                  <a:lnTo>
                    <a:pt x="360" y="318"/>
                  </a:lnTo>
                  <a:lnTo>
                    <a:pt x="360" y="324"/>
                  </a:lnTo>
                  <a:lnTo>
                    <a:pt x="354" y="324"/>
                  </a:lnTo>
                  <a:lnTo>
                    <a:pt x="360" y="324"/>
                  </a:lnTo>
                  <a:lnTo>
                    <a:pt x="354" y="318"/>
                  </a:lnTo>
                  <a:lnTo>
                    <a:pt x="354" y="312"/>
                  </a:lnTo>
                  <a:lnTo>
                    <a:pt x="354" y="306"/>
                  </a:lnTo>
                  <a:lnTo>
                    <a:pt x="354" y="312"/>
                  </a:lnTo>
                  <a:lnTo>
                    <a:pt x="348" y="312"/>
                  </a:lnTo>
                  <a:lnTo>
                    <a:pt x="348" y="306"/>
                  </a:lnTo>
                  <a:lnTo>
                    <a:pt x="342" y="312"/>
                  </a:lnTo>
                  <a:lnTo>
                    <a:pt x="342" y="306"/>
                  </a:lnTo>
                  <a:lnTo>
                    <a:pt x="342" y="312"/>
                  </a:lnTo>
                  <a:lnTo>
                    <a:pt x="336" y="312"/>
                  </a:lnTo>
                  <a:lnTo>
                    <a:pt x="330" y="312"/>
                  </a:lnTo>
                  <a:lnTo>
                    <a:pt x="330" y="306"/>
                  </a:lnTo>
                  <a:lnTo>
                    <a:pt x="324" y="306"/>
                  </a:lnTo>
                  <a:lnTo>
                    <a:pt x="324" y="300"/>
                  </a:lnTo>
                  <a:lnTo>
                    <a:pt x="318" y="300"/>
                  </a:lnTo>
                  <a:lnTo>
                    <a:pt x="312" y="294"/>
                  </a:lnTo>
                  <a:lnTo>
                    <a:pt x="306" y="294"/>
                  </a:lnTo>
                  <a:lnTo>
                    <a:pt x="306" y="300"/>
                  </a:lnTo>
                  <a:lnTo>
                    <a:pt x="300" y="300"/>
                  </a:lnTo>
                  <a:lnTo>
                    <a:pt x="294" y="300"/>
                  </a:lnTo>
                  <a:lnTo>
                    <a:pt x="288" y="300"/>
                  </a:lnTo>
                  <a:lnTo>
                    <a:pt x="282" y="300"/>
                  </a:lnTo>
                  <a:lnTo>
                    <a:pt x="276" y="300"/>
                  </a:lnTo>
                  <a:lnTo>
                    <a:pt x="276" y="306"/>
                  </a:lnTo>
                  <a:lnTo>
                    <a:pt x="276" y="312"/>
                  </a:lnTo>
                  <a:lnTo>
                    <a:pt x="270" y="312"/>
                  </a:lnTo>
                  <a:lnTo>
                    <a:pt x="270" y="306"/>
                  </a:lnTo>
                  <a:lnTo>
                    <a:pt x="264" y="312"/>
                  </a:lnTo>
                  <a:lnTo>
                    <a:pt x="258" y="306"/>
                  </a:lnTo>
                  <a:lnTo>
                    <a:pt x="252" y="306"/>
                  </a:lnTo>
                  <a:lnTo>
                    <a:pt x="252" y="300"/>
                  </a:lnTo>
                  <a:lnTo>
                    <a:pt x="258" y="294"/>
                  </a:lnTo>
                  <a:lnTo>
                    <a:pt x="252" y="294"/>
                  </a:lnTo>
                  <a:lnTo>
                    <a:pt x="246" y="288"/>
                  </a:lnTo>
                  <a:lnTo>
                    <a:pt x="252" y="288"/>
                  </a:lnTo>
                  <a:lnTo>
                    <a:pt x="246" y="288"/>
                  </a:lnTo>
                  <a:lnTo>
                    <a:pt x="240" y="288"/>
                  </a:lnTo>
                  <a:lnTo>
                    <a:pt x="234" y="288"/>
                  </a:lnTo>
                  <a:lnTo>
                    <a:pt x="240" y="282"/>
                  </a:lnTo>
                  <a:lnTo>
                    <a:pt x="234" y="282"/>
                  </a:lnTo>
                  <a:lnTo>
                    <a:pt x="240" y="276"/>
                  </a:lnTo>
                  <a:lnTo>
                    <a:pt x="240" y="270"/>
                  </a:lnTo>
                  <a:lnTo>
                    <a:pt x="246" y="270"/>
                  </a:lnTo>
                  <a:lnTo>
                    <a:pt x="246" y="264"/>
                  </a:lnTo>
                  <a:lnTo>
                    <a:pt x="246" y="258"/>
                  </a:lnTo>
                  <a:lnTo>
                    <a:pt x="246" y="252"/>
                  </a:lnTo>
                  <a:lnTo>
                    <a:pt x="240" y="246"/>
                  </a:lnTo>
                  <a:lnTo>
                    <a:pt x="240" y="240"/>
                  </a:lnTo>
                  <a:lnTo>
                    <a:pt x="234" y="246"/>
                  </a:lnTo>
                  <a:lnTo>
                    <a:pt x="228" y="246"/>
                  </a:lnTo>
                  <a:lnTo>
                    <a:pt x="222" y="246"/>
                  </a:lnTo>
                  <a:lnTo>
                    <a:pt x="222" y="240"/>
                  </a:lnTo>
                  <a:lnTo>
                    <a:pt x="228" y="240"/>
                  </a:lnTo>
                  <a:lnTo>
                    <a:pt x="222" y="240"/>
                  </a:lnTo>
                  <a:lnTo>
                    <a:pt x="222" y="234"/>
                  </a:lnTo>
                  <a:lnTo>
                    <a:pt x="216" y="234"/>
                  </a:lnTo>
                  <a:lnTo>
                    <a:pt x="216" y="240"/>
                  </a:lnTo>
                  <a:lnTo>
                    <a:pt x="210" y="234"/>
                  </a:lnTo>
                  <a:lnTo>
                    <a:pt x="204" y="234"/>
                  </a:lnTo>
                  <a:lnTo>
                    <a:pt x="204" y="240"/>
                  </a:lnTo>
                  <a:lnTo>
                    <a:pt x="198" y="240"/>
                  </a:lnTo>
                  <a:lnTo>
                    <a:pt x="192" y="240"/>
                  </a:lnTo>
                  <a:lnTo>
                    <a:pt x="192" y="246"/>
                  </a:lnTo>
                  <a:lnTo>
                    <a:pt x="186" y="246"/>
                  </a:lnTo>
                  <a:lnTo>
                    <a:pt x="186" y="252"/>
                  </a:lnTo>
                  <a:lnTo>
                    <a:pt x="186" y="246"/>
                  </a:lnTo>
                  <a:lnTo>
                    <a:pt x="180" y="252"/>
                  </a:lnTo>
                  <a:lnTo>
                    <a:pt x="180" y="246"/>
                  </a:lnTo>
                  <a:lnTo>
                    <a:pt x="174" y="246"/>
                  </a:lnTo>
                  <a:lnTo>
                    <a:pt x="168" y="246"/>
                  </a:lnTo>
                  <a:lnTo>
                    <a:pt x="162" y="246"/>
                  </a:lnTo>
                  <a:lnTo>
                    <a:pt x="156" y="246"/>
                  </a:lnTo>
                  <a:lnTo>
                    <a:pt x="156" y="252"/>
                  </a:lnTo>
                  <a:lnTo>
                    <a:pt x="150" y="252"/>
                  </a:lnTo>
                  <a:lnTo>
                    <a:pt x="150" y="246"/>
                  </a:lnTo>
                  <a:lnTo>
                    <a:pt x="144" y="246"/>
                  </a:lnTo>
                  <a:lnTo>
                    <a:pt x="138" y="252"/>
                  </a:lnTo>
                  <a:lnTo>
                    <a:pt x="132" y="246"/>
                  </a:lnTo>
                  <a:lnTo>
                    <a:pt x="126" y="246"/>
                  </a:lnTo>
                  <a:lnTo>
                    <a:pt x="120" y="246"/>
                  </a:lnTo>
                  <a:lnTo>
                    <a:pt x="114" y="246"/>
                  </a:lnTo>
                  <a:lnTo>
                    <a:pt x="114" y="240"/>
                  </a:lnTo>
                  <a:lnTo>
                    <a:pt x="108" y="240"/>
                  </a:lnTo>
                  <a:lnTo>
                    <a:pt x="108" y="234"/>
                  </a:lnTo>
                  <a:lnTo>
                    <a:pt x="102" y="234"/>
                  </a:lnTo>
                  <a:lnTo>
                    <a:pt x="96" y="234"/>
                  </a:lnTo>
                  <a:lnTo>
                    <a:pt x="84" y="228"/>
                  </a:lnTo>
                  <a:lnTo>
                    <a:pt x="84" y="222"/>
                  </a:lnTo>
                  <a:lnTo>
                    <a:pt x="78" y="222"/>
                  </a:lnTo>
                  <a:lnTo>
                    <a:pt x="78" y="228"/>
                  </a:lnTo>
                  <a:lnTo>
                    <a:pt x="72" y="228"/>
                  </a:lnTo>
                  <a:lnTo>
                    <a:pt x="66" y="222"/>
                  </a:lnTo>
                  <a:lnTo>
                    <a:pt x="66" y="216"/>
                  </a:lnTo>
                  <a:lnTo>
                    <a:pt x="60" y="216"/>
                  </a:lnTo>
                  <a:lnTo>
                    <a:pt x="54" y="216"/>
                  </a:lnTo>
                  <a:lnTo>
                    <a:pt x="54" y="210"/>
                  </a:lnTo>
                  <a:lnTo>
                    <a:pt x="48" y="204"/>
                  </a:lnTo>
                  <a:lnTo>
                    <a:pt x="54" y="204"/>
                  </a:lnTo>
                  <a:lnTo>
                    <a:pt x="60" y="204"/>
                  </a:lnTo>
                  <a:lnTo>
                    <a:pt x="60" y="198"/>
                  </a:lnTo>
                  <a:lnTo>
                    <a:pt x="54" y="198"/>
                  </a:lnTo>
                  <a:lnTo>
                    <a:pt x="54" y="192"/>
                  </a:lnTo>
                  <a:lnTo>
                    <a:pt x="54" y="186"/>
                  </a:lnTo>
                  <a:lnTo>
                    <a:pt x="48" y="186"/>
                  </a:lnTo>
                  <a:lnTo>
                    <a:pt x="48" y="180"/>
                  </a:lnTo>
                  <a:lnTo>
                    <a:pt x="48" y="174"/>
                  </a:lnTo>
                  <a:lnTo>
                    <a:pt x="54" y="174"/>
                  </a:lnTo>
                  <a:lnTo>
                    <a:pt x="54" y="168"/>
                  </a:lnTo>
                  <a:lnTo>
                    <a:pt x="48" y="174"/>
                  </a:lnTo>
                  <a:lnTo>
                    <a:pt x="42" y="174"/>
                  </a:lnTo>
                  <a:lnTo>
                    <a:pt x="36" y="168"/>
                  </a:lnTo>
                  <a:lnTo>
                    <a:pt x="24" y="162"/>
                  </a:lnTo>
                  <a:lnTo>
                    <a:pt x="18" y="162"/>
                  </a:lnTo>
                  <a:lnTo>
                    <a:pt x="12" y="162"/>
                  </a:lnTo>
                  <a:lnTo>
                    <a:pt x="12" y="156"/>
                  </a:lnTo>
                  <a:lnTo>
                    <a:pt x="18" y="156"/>
                  </a:lnTo>
                  <a:lnTo>
                    <a:pt x="18" y="144"/>
                  </a:lnTo>
                  <a:lnTo>
                    <a:pt x="6" y="144"/>
                  </a:lnTo>
                  <a:lnTo>
                    <a:pt x="6" y="138"/>
                  </a:lnTo>
                  <a:lnTo>
                    <a:pt x="0" y="138"/>
                  </a:lnTo>
                  <a:lnTo>
                    <a:pt x="6" y="138"/>
                  </a:lnTo>
                  <a:lnTo>
                    <a:pt x="6" y="132"/>
                  </a:lnTo>
                  <a:lnTo>
                    <a:pt x="18" y="126"/>
                  </a:lnTo>
                  <a:lnTo>
                    <a:pt x="12" y="126"/>
                  </a:lnTo>
                  <a:lnTo>
                    <a:pt x="18" y="126"/>
                  </a:lnTo>
                  <a:lnTo>
                    <a:pt x="24" y="126"/>
                  </a:lnTo>
                  <a:lnTo>
                    <a:pt x="30" y="126"/>
                  </a:lnTo>
                  <a:lnTo>
                    <a:pt x="36" y="120"/>
                  </a:lnTo>
                  <a:lnTo>
                    <a:pt x="48" y="120"/>
                  </a:lnTo>
                  <a:lnTo>
                    <a:pt x="66" y="108"/>
                  </a:lnTo>
                  <a:lnTo>
                    <a:pt x="66" y="102"/>
                  </a:lnTo>
                  <a:lnTo>
                    <a:pt x="72" y="102"/>
                  </a:lnTo>
                  <a:lnTo>
                    <a:pt x="66" y="90"/>
                  </a:lnTo>
                  <a:lnTo>
                    <a:pt x="72" y="84"/>
                  </a:lnTo>
                  <a:lnTo>
                    <a:pt x="66" y="84"/>
                  </a:lnTo>
                  <a:lnTo>
                    <a:pt x="84" y="78"/>
                  </a:lnTo>
                  <a:lnTo>
                    <a:pt x="90" y="78"/>
                  </a:lnTo>
                  <a:lnTo>
                    <a:pt x="96" y="60"/>
                  </a:lnTo>
                  <a:lnTo>
                    <a:pt x="108" y="60"/>
                  </a:lnTo>
                  <a:lnTo>
                    <a:pt x="114" y="66"/>
                  </a:lnTo>
                  <a:lnTo>
                    <a:pt x="120" y="60"/>
                  </a:lnTo>
                  <a:lnTo>
                    <a:pt x="120" y="54"/>
                  </a:lnTo>
                  <a:lnTo>
                    <a:pt x="120" y="48"/>
                  </a:lnTo>
                  <a:lnTo>
                    <a:pt x="132" y="48"/>
                  </a:lnTo>
                  <a:lnTo>
                    <a:pt x="132" y="42"/>
                  </a:lnTo>
                  <a:lnTo>
                    <a:pt x="138" y="42"/>
                  </a:lnTo>
                  <a:lnTo>
                    <a:pt x="144" y="42"/>
                  </a:lnTo>
                  <a:lnTo>
                    <a:pt x="138" y="42"/>
                  </a:lnTo>
                  <a:lnTo>
                    <a:pt x="144" y="48"/>
                  </a:lnTo>
                  <a:lnTo>
                    <a:pt x="150" y="48"/>
                  </a:lnTo>
                  <a:lnTo>
                    <a:pt x="156" y="54"/>
                  </a:lnTo>
                  <a:lnTo>
                    <a:pt x="162" y="54"/>
                  </a:lnTo>
                  <a:lnTo>
                    <a:pt x="168" y="66"/>
                  </a:lnTo>
                  <a:lnTo>
                    <a:pt x="174" y="66"/>
                  </a:lnTo>
                  <a:lnTo>
                    <a:pt x="174" y="72"/>
                  </a:lnTo>
                  <a:lnTo>
                    <a:pt x="168" y="78"/>
                  </a:lnTo>
                  <a:lnTo>
                    <a:pt x="174" y="78"/>
                  </a:lnTo>
                  <a:lnTo>
                    <a:pt x="180" y="84"/>
                  </a:lnTo>
                  <a:lnTo>
                    <a:pt x="186" y="84"/>
                  </a:lnTo>
                  <a:lnTo>
                    <a:pt x="198" y="84"/>
                  </a:lnTo>
                  <a:lnTo>
                    <a:pt x="204" y="84"/>
                  </a:lnTo>
                  <a:lnTo>
                    <a:pt x="210" y="90"/>
                  </a:lnTo>
                  <a:lnTo>
                    <a:pt x="216" y="90"/>
                  </a:lnTo>
                  <a:lnTo>
                    <a:pt x="222" y="102"/>
                  </a:lnTo>
                  <a:lnTo>
                    <a:pt x="234" y="102"/>
                  </a:lnTo>
                  <a:lnTo>
                    <a:pt x="258" y="108"/>
                  </a:lnTo>
                  <a:lnTo>
                    <a:pt x="264" y="102"/>
                  </a:lnTo>
                  <a:lnTo>
                    <a:pt x="276" y="108"/>
                  </a:lnTo>
                  <a:lnTo>
                    <a:pt x="282" y="108"/>
                  </a:lnTo>
                  <a:lnTo>
                    <a:pt x="300" y="114"/>
                  </a:lnTo>
                  <a:lnTo>
                    <a:pt x="306" y="114"/>
                  </a:lnTo>
                  <a:lnTo>
                    <a:pt x="330" y="108"/>
                  </a:lnTo>
                  <a:lnTo>
                    <a:pt x="336" y="108"/>
                  </a:lnTo>
                  <a:lnTo>
                    <a:pt x="354" y="108"/>
                  </a:lnTo>
                  <a:lnTo>
                    <a:pt x="360" y="102"/>
                  </a:lnTo>
                  <a:lnTo>
                    <a:pt x="366" y="102"/>
                  </a:lnTo>
                  <a:lnTo>
                    <a:pt x="372" y="96"/>
                  </a:lnTo>
                  <a:lnTo>
                    <a:pt x="378" y="96"/>
                  </a:lnTo>
                  <a:lnTo>
                    <a:pt x="372" y="90"/>
                  </a:lnTo>
                  <a:lnTo>
                    <a:pt x="372" y="84"/>
                  </a:lnTo>
                  <a:lnTo>
                    <a:pt x="378" y="84"/>
                  </a:lnTo>
                  <a:lnTo>
                    <a:pt x="384" y="84"/>
                  </a:lnTo>
                  <a:lnTo>
                    <a:pt x="390" y="84"/>
                  </a:lnTo>
                  <a:lnTo>
                    <a:pt x="396" y="84"/>
                  </a:lnTo>
                  <a:lnTo>
                    <a:pt x="402" y="78"/>
                  </a:lnTo>
                  <a:lnTo>
                    <a:pt x="414" y="78"/>
                  </a:lnTo>
                  <a:lnTo>
                    <a:pt x="420" y="78"/>
                  </a:lnTo>
                  <a:lnTo>
                    <a:pt x="420" y="72"/>
                  </a:lnTo>
                  <a:lnTo>
                    <a:pt x="426" y="66"/>
                  </a:lnTo>
                  <a:lnTo>
                    <a:pt x="426" y="72"/>
                  </a:lnTo>
                  <a:lnTo>
                    <a:pt x="432" y="66"/>
                  </a:lnTo>
                  <a:lnTo>
                    <a:pt x="438" y="66"/>
                  </a:lnTo>
                  <a:lnTo>
                    <a:pt x="444" y="66"/>
                  </a:lnTo>
                  <a:lnTo>
                    <a:pt x="450" y="66"/>
                  </a:lnTo>
                  <a:lnTo>
                    <a:pt x="456" y="66"/>
                  </a:lnTo>
                  <a:lnTo>
                    <a:pt x="450" y="60"/>
                  </a:lnTo>
                  <a:lnTo>
                    <a:pt x="438" y="54"/>
                  </a:lnTo>
                  <a:lnTo>
                    <a:pt x="432" y="54"/>
                  </a:lnTo>
                  <a:lnTo>
                    <a:pt x="426" y="54"/>
                  </a:lnTo>
                  <a:lnTo>
                    <a:pt x="414" y="54"/>
                  </a:lnTo>
                  <a:lnTo>
                    <a:pt x="414" y="48"/>
                  </a:lnTo>
                  <a:lnTo>
                    <a:pt x="420" y="36"/>
                  </a:lnTo>
                  <a:lnTo>
                    <a:pt x="432" y="36"/>
                  </a:lnTo>
                  <a:lnTo>
                    <a:pt x="438" y="36"/>
                  </a:lnTo>
                  <a:lnTo>
                    <a:pt x="450" y="30"/>
                  </a:lnTo>
                  <a:lnTo>
                    <a:pt x="444" y="30"/>
                  </a:lnTo>
                  <a:lnTo>
                    <a:pt x="450" y="30"/>
                  </a:lnTo>
                  <a:lnTo>
                    <a:pt x="450" y="24"/>
                  </a:lnTo>
                  <a:lnTo>
                    <a:pt x="456" y="18"/>
                  </a:lnTo>
                  <a:lnTo>
                    <a:pt x="462" y="12"/>
                  </a:lnTo>
                  <a:lnTo>
                    <a:pt x="462" y="6"/>
                  </a:lnTo>
                  <a:lnTo>
                    <a:pt x="456" y="6"/>
                  </a:lnTo>
                  <a:lnTo>
                    <a:pt x="462" y="0"/>
                  </a:lnTo>
                  <a:lnTo>
                    <a:pt x="468" y="0"/>
                  </a:lnTo>
                  <a:lnTo>
                    <a:pt x="480" y="0"/>
                  </a:lnTo>
                  <a:lnTo>
                    <a:pt x="486" y="0"/>
                  </a:lnTo>
                  <a:lnTo>
                    <a:pt x="492" y="0"/>
                  </a:lnTo>
                  <a:lnTo>
                    <a:pt x="498" y="0"/>
                  </a:lnTo>
                  <a:lnTo>
                    <a:pt x="504" y="6"/>
                  </a:lnTo>
                  <a:lnTo>
                    <a:pt x="510" y="6"/>
                  </a:lnTo>
                  <a:lnTo>
                    <a:pt x="516" y="6"/>
                  </a:lnTo>
                  <a:lnTo>
                    <a:pt x="516" y="12"/>
                  </a:lnTo>
                  <a:lnTo>
                    <a:pt x="522" y="18"/>
                  </a:lnTo>
                  <a:lnTo>
                    <a:pt x="522" y="24"/>
                  </a:lnTo>
                  <a:lnTo>
                    <a:pt x="528" y="30"/>
                  </a:lnTo>
                  <a:lnTo>
                    <a:pt x="528" y="36"/>
                  </a:lnTo>
                  <a:lnTo>
                    <a:pt x="534" y="36"/>
                  </a:lnTo>
                  <a:lnTo>
                    <a:pt x="540" y="36"/>
                  </a:lnTo>
                  <a:lnTo>
                    <a:pt x="552" y="42"/>
                  </a:lnTo>
                  <a:lnTo>
                    <a:pt x="558" y="42"/>
                  </a:lnTo>
                  <a:lnTo>
                    <a:pt x="558" y="48"/>
                  </a:lnTo>
                  <a:lnTo>
                    <a:pt x="558" y="54"/>
                  </a:lnTo>
                  <a:lnTo>
                    <a:pt x="564" y="54"/>
                  </a:lnTo>
                  <a:lnTo>
                    <a:pt x="570" y="54"/>
                  </a:lnTo>
                  <a:lnTo>
                    <a:pt x="576" y="54"/>
                  </a:lnTo>
                  <a:lnTo>
                    <a:pt x="582" y="54"/>
                  </a:lnTo>
                  <a:lnTo>
                    <a:pt x="588" y="54"/>
                  </a:lnTo>
                  <a:lnTo>
                    <a:pt x="594" y="48"/>
                  </a:lnTo>
                  <a:lnTo>
                    <a:pt x="600" y="54"/>
                  </a:lnTo>
                  <a:lnTo>
                    <a:pt x="594" y="54"/>
                  </a:lnTo>
                  <a:lnTo>
                    <a:pt x="600" y="54"/>
                  </a:lnTo>
                  <a:lnTo>
                    <a:pt x="594" y="6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01" name="Freeform 477"/>
            <p:cNvSpPr>
              <a:spLocks/>
            </p:cNvSpPr>
            <p:nvPr/>
          </p:nvSpPr>
          <p:spPr bwMode="auto">
            <a:xfrm>
              <a:off x="2904" y="792"/>
              <a:ext cx="18" cy="30"/>
            </a:xfrm>
            <a:custGeom>
              <a:avLst/>
              <a:gdLst/>
              <a:ahLst/>
              <a:cxnLst>
                <a:cxn ang="0">
                  <a:pos x="18" y="0"/>
                </a:cxn>
                <a:cxn ang="0">
                  <a:pos x="12" y="18"/>
                </a:cxn>
                <a:cxn ang="0">
                  <a:pos x="6" y="24"/>
                </a:cxn>
                <a:cxn ang="0">
                  <a:pos x="6" y="30"/>
                </a:cxn>
                <a:cxn ang="0">
                  <a:pos x="0" y="18"/>
                </a:cxn>
                <a:cxn ang="0">
                  <a:pos x="0" y="12"/>
                </a:cxn>
                <a:cxn ang="0">
                  <a:pos x="12" y="0"/>
                </a:cxn>
                <a:cxn ang="0">
                  <a:pos x="18" y="0"/>
                </a:cxn>
              </a:cxnLst>
              <a:rect l="0" t="0" r="r" b="b"/>
              <a:pathLst>
                <a:path w="18" h="30">
                  <a:moveTo>
                    <a:pt x="18" y="0"/>
                  </a:moveTo>
                  <a:lnTo>
                    <a:pt x="12" y="18"/>
                  </a:lnTo>
                  <a:lnTo>
                    <a:pt x="6" y="24"/>
                  </a:lnTo>
                  <a:lnTo>
                    <a:pt x="6" y="30"/>
                  </a:lnTo>
                  <a:lnTo>
                    <a:pt x="0" y="18"/>
                  </a:lnTo>
                  <a:lnTo>
                    <a:pt x="0" y="12"/>
                  </a:lnTo>
                  <a:lnTo>
                    <a:pt x="12"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00" name="Freeform 476"/>
            <p:cNvSpPr>
              <a:spLocks/>
            </p:cNvSpPr>
            <p:nvPr/>
          </p:nvSpPr>
          <p:spPr bwMode="auto">
            <a:xfrm>
              <a:off x="2790" y="840"/>
              <a:ext cx="24" cy="18"/>
            </a:xfrm>
            <a:custGeom>
              <a:avLst/>
              <a:gdLst/>
              <a:ahLst/>
              <a:cxnLst>
                <a:cxn ang="0">
                  <a:pos x="24" y="6"/>
                </a:cxn>
                <a:cxn ang="0">
                  <a:pos x="18" y="12"/>
                </a:cxn>
                <a:cxn ang="0">
                  <a:pos x="12" y="18"/>
                </a:cxn>
                <a:cxn ang="0">
                  <a:pos x="0" y="18"/>
                </a:cxn>
                <a:cxn ang="0">
                  <a:pos x="0" y="12"/>
                </a:cxn>
                <a:cxn ang="0">
                  <a:pos x="0" y="6"/>
                </a:cxn>
                <a:cxn ang="0">
                  <a:pos x="6" y="6"/>
                </a:cxn>
                <a:cxn ang="0">
                  <a:pos x="6" y="0"/>
                </a:cxn>
                <a:cxn ang="0">
                  <a:pos x="18" y="0"/>
                </a:cxn>
                <a:cxn ang="0">
                  <a:pos x="24" y="0"/>
                </a:cxn>
                <a:cxn ang="0">
                  <a:pos x="24" y="6"/>
                </a:cxn>
              </a:cxnLst>
              <a:rect l="0" t="0" r="r" b="b"/>
              <a:pathLst>
                <a:path w="24" h="18">
                  <a:moveTo>
                    <a:pt x="24" y="6"/>
                  </a:moveTo>
                  <a:lnTo>
                    <a:pt x="18" y="12"/>
                  </a:lnTo>
                  <a:lnTo>
                    <a:pt x="12" y="18"/>
                  </a:lnTo>
                  <a:lnTo>
                    <a:pt x="0" y="18"/>
                  </a:lnTo>
                  <a:lnTo>
                    <a:pt x="0" y="12"/>
                  </a:lnTo>
                  <a:lnTo>
                    <a:pt x="0" y="6"/>
                  </a:lnTo>
                  <a:lnTo>
                    <a:pt x="6" y="6"/>
                  </a:lnTo>
                  <a:lnTo>
                    <a:pt x="6" y="0"/>
                  </a:lnTo>
                  <a:lnTo>
                    <a:pt x="18" y="0"/>
                  </a:lnTo>
                  <a:lnTo>
                    <a:pt x="24" y="0"/>
                  </a:lnTo>
                  <a:lnTo>
                    <a:pt x="24"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99" name="Freeform 475"/>
            <p:cNvSpPr>
              <a:spLocks/>
            </p:cNvSpPr>
            <p:nvPr/>
          </p:nvSpPr>
          <p:spPr bwMode="auto">
            <a:xfrm>
              <a:off x="2400" y="714"/>
              <a:ext cx="282" cy="246"/>
            </a:xfrm>
            <a:custGeom>
              <a:avLst/>
              <a:gdLst/>
              <a:ahLst/>
              <a:cxnLst>
                <a:cxn ang="0">
                  <a:pos x="282" y="60"/>
                </a:cxn>
                <a:cxn ang="0">
                  <a:pos x="258" y="78"/>
                </a:cxn>
                <a:cxn ang="0">
                  <a:pos x="246" y="90"/>
                </a:cxn>
                <a:cxn ang="0">
                  <a:pos x="234" y="102"/>
                </a:cxn>
                <a:cxn ang="0">
                  <a:pos x="228" y="96"/>
                </a:cxn>
                <a:cxn ang="0">
                  <a:pos x="228" y="84"/>
                </a:cxn>
                <a:cxn ang="0">
                  <a:pos x="234" y="78"/>
                </a:cxn>
                <a:cxn ang="0">
                  <a:pos x="210" y="78"/>
                </a:cxn>
                <a:cxn ang="0">
                  <a:pos x="204" y="66"/>
                </a:cxn>
                <a:cxn ang="0">
                  <a:pos x="192" y="66"/>
                </a:cxn>
                <a:cxn ang="0">
                  <a:pos x="192" y="78"/>
                </a:cxn>
                <a:cxn ang="0">
                  <a:pos x="198" y="96"/>
                </a:cxn>
                <a:cxn ang="0">
                  <a:pos x="192" y="108"/>
                </a:cxn>
                <a:cxn ang="0">
                  <a:pos x="180" y="126"/>
                </a:cxn>
                <a:cxn ang="0">
                  <a:pos x="156" y="138"/>
                </a:cxn>
                <a:cxn ang="0">
                  <a:pos x="138" y="156"/>
                </a:cxn>
                <a:cxn ang="0">
                  <a:pos x="126" y="168"/>
                </a:cxn>
                <a:cxn ang="0">
                  <a:pos x="114" y="168"/>
                </a:cxn>
                <a:cxn ang="0">
                  <a:pos x="114" y="192"/>
                </a:cxn>
                <a:cxn ang="0">
                  <a:pos x="114" y="210"/>
                </a:cxn>
                <a:cxn ang="0">
                  <a:pos x="102" y="228"/>
                </a:cxn>
                <a:cxn ang="0">
                  <a:pos x="90" y="240"/>
                </a:cxn>
                <a:cxn ang="0">
                  <a:pos x="78" y="228"/>
                </a:cxn>
                <a:cxn ang="0">
                  <a:pos x="72" y="210"/>
                </a:cxn>
                <a:cxn ang="0">
                  <a:pos x="60" y="192"/>
                </a:cxn>
                <a:cxn ang="0">
                  <a:pos x="54" y="174"/>
                </a:cxn>
                <a:cxn ang="0">
                  <a:pos x="48" y="156"/>
                </a:cxn>
                <a:cxn ang="0">
                  <a:pos x="42" y="144"/>
                </a:cxn>
                <a:cxn ang="0">
                  <a:pos x="42" y="132"/>
                </a:cxn>
                <a:cxn ang="0">
                  <a:pos x="42" y="108"/>
                </a:cxn>
                <a:cxn ang="0">
                  <a:pos x="36" y="120"/>
                </a:cxn>
                <a:cxn ang="0">
                  <a:pos x="18" y="114"/>
                </a:cxn>
                <a:cxn ang="0">
                  <a:pos x="6" y="108"/>
                </a:cxn>
                <a:cxn ang="0">
                  <a:pos x="24" y="96"/>
                </a:cxn>
                <a:cxn ang="0">
                  <a:pos x="6" y="96"/>
                </a:cxn>
                <a:cxn ang="0">
                  <a:pos x="6" y="84"/>
                </a:cxn>
                <a:cxn ang="0">
                  <a:pos x="24" y="78"/>
                </a:cxn>
                <a:cxn ang="0">
                  <a:pos x="12" y="66"/>
                </a:cxn>
                <a:cxn ang="0">
                  <a:pos x="18" y="48"/>
                </a:cxn>
                <a:cxn ang="0">
                  <a:pos x="30" y="48"/>
                </a:cxn>
                <a:cxn ang="0">
                  <a:pos x="48" y="36"/>
                </a:cxn>
                <a:cxn ang="0">
                  <a:pos x="60" y="24"/>
                </a:cxn>
                <a:cxn ang="0">
                  <a:pos x="66" y="6"/>
                </a:cxn>
                <a:cxn ang="0">
                  <a:pos x="84" y="0"/>
                </a:cxn>
                <a:cxn ang="0">
                  <a:pos x="96" y="6"/>
                </a:cxn>
                <a:cxn ang="0">
                  <a:pos x="114" y="18"/>
                </a:cxn>
                <a:cxn ang="0">
                  <a:pos x="120" y="36"/>
                </a:cxn>
                <a:cxn ang="0">
                  <a:pos x="120" y="48"/>
                </a:cxn>
                <a:cxn ang="0">
                  <a:pos x="132" y="48"/>
                </a:cxn>
                <a:cxn ang="0">
                  <a:pos x="156" y="54"/>
                </a:cxn>
                <a:cxn ang="0">
                  <a:pos x="168" y="66"/>
                </a:cxn>
                <a:cxn ang="0">
                  <a:pos x="186" y="66"/>
                </a:cxn>
                <a:cxn ang="0">
                  <a:pos x="192" y="48"/>
                </a:cxn>
                <a:cxn ang="0">
                  <a:pos x="204" y="60"/>
                </a:cxn>
                <a:cxn ang="0">
                  <a:pos x="228" y="60"/>
                </a:cxn>
                <a:cxn ang="0">
                  <a:pos x="228" y="54"/>
                </a:cxn>
                <a:cxn ang="0">
                  <a:pos x="240" y="48"/>
                </a:cxn>
                <a:cxn ang="0">
                  <a:pos x="252" y="36"/>
                </a:cxn>
                <a:cxn ang="0">
                  <a:pos x="270" y="36"/>
                </a:cxn>
                <a:cxn ang="0">
                  <a:pos x="270" y="48"/>
                </a:cxn>
              </a:cxnLst>
              <a:rect l="0" t="0" r="r" b="b"/>
              <a:pathLst>
                <a:path w="282" h="246">
                  <a:moveTo>
                    <a:pt x="282" y="48"/>
                  </a:moveTo>
                  <a:lnTo>
                    <a:pt x="282" y="54"/>
                  </a:lnTo>
                  <a:lnTo>
                    <a:pt x="276" y="54"/>
                  </a:lnTo>
                  <a:lnTo>
                    <a:pt x="282" y="60"/>
                  </a:lnTo>
                  <a:lnTo>
                    <a:pt x="276" y="54"/>
                  </a:lnTo>
                  <a:lnTo>
                    <a:pt x="270" y="60"/>
                  </a:lnTo>
                  <a:lnTo>
                    <a:pt x="258" y="66"/>
                  </a:lnTo>
                  <a:lnTo>
                    <a:pt x="258" y="78"/>
                  </a:lnTo>
                  <a:lnTo>
                    <a:pt x="258" y="84"/>
                  </a:lnTo>
                  <a:lnTo>
                    <a:pt x="252" y="84"/>
                  </a:lnTo>
                  <a:lnTo>
                    <a:pt x="252" y="90"/>
                  </a:lnTo>
                  <a:lnTo>
                    <a:pt x="246" y="90"/>
                  </a:lnTo>
                  <a:lnTo>
                    <a:pt x="240" y="96"/>
                  </a:lnTo>
                  <a:lnTo>
                    <a:pt x="240" y="108"/>
                  </a:lnTo>
                  <a:lnTo>
                    <a:pt x="234" y="108"/>
                  </a:lnTo>
                  <a:lnTo>
                    <a:pt x="234" y="102"/>
                  </a:lnTo>
                  <a:lnTo>
                    <a:pt x="234" y="96"/>
                  </a:lnTo>
                  <a:lnTo>
                    <a:pt x="234" y="90"/>
                  </a:lnTo>
                  <a:lnTo>
                    <a:pt x="228" y="90"/>
                  </a:lnTo>
                  <a:lnTo>
                    <a:pt x="228" y="96"/>
                  </a:lnTo>
                  <a:lnTo>
                    <a:pt x="222" y="96"/>
                  </a:lnTo>
                  <a:lnTo>
                    <a:pt x="222" y="90"/>
                  </a:lnTo>
                  <a:lnTo>
                    <a:pt x="228" y="90"/>
                  </a:lnTo>
                  <a:lnTo>
                    <a:pt x="228" y="84"/>
                  </a:lnTo>
                  <a:lnTo>
                    <a:pt x="228" y="90"/>
                  </a:lnTo>
                  <a:lnTo>
                    <a:pt x="228" y="84"/>
                  </a:lnTo>
                  <a:lnTo>
                    <a:pt x="234" y="84"/>
                  </a:lnTo>
                  <a:lnTo>
                    <a:pt x="234" y="78"/>
                  </a:lnTo>
                  <a:lnTo>
                    <a:pt x="228" y="78"/>
                  </a:lnTo>
                  <a:lnTo>
                    <a:pt x="222" y="78"/>
                  </a:lnTo>
                  <a:lnTo>
                    <a:pt x="216" y="78"/>
                  </a:lnTo>
                  <a:lnTo>
                    <a:pt x="210" y="78"/>
                  </a:lnTo>
                  <a:lnTo>
                    <a:pt x="210" y="72"/>
                  </a:lnTo>
                  <a:lnTo>
                    <a:pt x="210" y="66"/>
                  </a:lnTo>
                  <a:lnTo>
                    <a:pt x="204" y="72"/>
                  </a:lnTo>
                  <a:lnTo>
                    <a:pt x="204" y="66"/>
                  </a:lnTo>
                  <a:lnTo>
                    <a:pt x="198" y="66"/>
                  </a:lnTo>
                  <a:lnTo>
                    <a:pt x="192" y="66"/>
                  </a:lnTo>
                  <a:lnTo>
                    <a:pt x="198" y="66"/>
                  </a:lnTo>
                  <a:lnTo>
                    <a:pt x="192" y="66"/>
                  </a:lnTo>
                  <a:lnTo>
                    <a:pt x="192" y="72"/>
                  </a:lnTo>
                  <a:lnTo>
                    <a:pt x="198" y="72"/>
                  </a:lnTo>
                  <a:lnTo>
                    <a:pt x="198" y="78"/>
                  </a:lnTo>
                  <a:lnTo>
                    <a:pt x="192" y="78"/>
                  </a:lnTo>
                  <a:lnTo>
                    <a:pt x="192" y="84"/>
                  </a:lnTo>
                  <a:lnTo>
                    <a:pt x="198" y="84"/>
                  </a:lnTo>
                  <a:lnTo>
                    <a:pt x="198" y="90"/>
                  </a:lnTo>
                  <a:lnTo>
                    <a:pt x="198" y="96"/>
                  </a:lnTo>
                  <a:lnTo>
                    <a:pt x="198" y="102"/>
                  </a:lnTo>
                  <a:lnTo>
                    <a:pt x="204" y="108"/>
                  </a:lnTo>
                  <a:lnTo>
                    <a:pt x="198" y="108"/>
                  </a:lnTo>
                  <a:lnTo>
                    <a:pt x="192" y="108"/>
                  </a:lnTo>
                  <a:lnTo>
                    <a:pt x="186" y="114"/>
                  </a:lnTo>
                  <a:lnTo>
                    <a:pt x="180" y="114"/>
                  </a:lnTo>
                  <a:lnTo>
                    <a:pt x="180" y="120"/>
                  </a:lnTo>
                  <a:lnTo>
                    <a:pt x="180" y="126"/>
                  </a:lnTo>
                  <a:lnTo>
                    <a:pt x="174" y="126"/>
                  </a:lnTo>
                  <a:lnTo>
                    <a:pt x="168" y="132"/>
                  </a:lnTo>
                  <a:lnTo>
                    <a:pt x="162" y="138"/>
                  </a:lnTo>
                  <a:lnTo>
                    <a:pt x="156" y="138"/>
                  </a:lnTo>
                  <a:lnTo>
                    <a:pt x="156" y="144"/>
                  </a:lnTo>
                  <a:lnTo>
                    <a:pt x="150" y="144"/>
                  </a:lnTo>
                  <a:lnTo>
                    <a:pt x="144" y="150"/>
                  </a:lnTo>
                  <a:lnTo>
                    <a:pt x="138" y="156"/>
                  </a:lnTo>
                  <a:lnTo>
                    <a:pt x="138" y="162"/>
                  </a:lnTo>
                  <a:lnTo>
                    <a:pt x="132" y="162"/>
                  </a:lnTo>
                  <a:lnTo>
                    <a:pt x="126" y="162"/>
                  </a:lnTo>
                  <a:lnTo>
                    <a:pt x="126" y="168"/>
                  </a:lnTo>
                  <a:lnTo>
                    <a:pt x="120" y="168"/>
                  </a:lnTo>
                  <a:lnTo>
                    <a:pt x="126" y="168"/>
                  </a:lnTo>
                  <a:lnTo>
                    <a:pt x="120" y="168"/>
                  </a:lnTo>
                  <a:lnTo>
                    <a:pt x="114" y="168"/>
                  </a:lnTo>
                  <a:lnTo>
                    <a:pt x="114" y="174"/>
                  </a:lnTo>
                  <a:lnTo>
                    <a:pt x="114" y="180"/>
                  </a:lnTo>
                  <a:lnTo>
                    <a:pt x="114" y="186"/>
                  </a:lnTo>
                  <a:lnTo>
                    <a:pt x="114" y="192"/>
                  </a:lnTo>
                  <a:lnTo>
                    <a:pt x="114" y="198"/>
                  </a:lnTo>
                  <a:lnTo>
                    <a:pt x="114" y="204"/>
                  </a:lnTo>
                  <a:lnTo>
                    <a:pt x="108" y="210"/>
                  </a:lnTo>
                  <a:lnTo>
                    <a:pt x="114" y="210"/>
                  </a:lnTo>
                  <a:lnTo>
                    <a:pt x="114" y="216"/>
                  </a:lnTo>
                  <a:lnTo>
                    <a:pt x="114" y="222"/>
                  </a:lnTo>
                  <a:lnTo>
                    <a:pt x="108" y="222"/>
                  </a:lnTo>
                  <a:lnTo>
                    <a:pt x="102" y="228"/>
                  </a:lnTo>
                  <a:lnTo>
                    <a:pt x="102" y="234"/>
                  </a:lnTo>
                  <a:lnTo>
                    <a:pt x="96" y="234"/>
                  </a:lnTo>
                  <a:lnTo>
                    <a:pt x="96" y="240"/>
                  </a:lnTo>
                  <a:lnTo>
                    <a:pt x="90" y="240"/>
                  </a:lnTo>
                  <a:lnTo>
                    <a:pt x="90" y="246"/>
                  </a:lnTo>
                  <a:lnTo>
                    <a:pt x="84" y="240"/>
                  </a:lnTo>
                  <a:lnTo>
                    <a:pt x="78" y="234"/>
                  </a:lnTo>
                  <a:lnTo>
                    <a:pt x="78" y="228"/>
                  </a:lnTo>
                  <a:lnTo>
                    <a:pt x="78" y="222"/>
                  </a:lnTo>
                  <a:lnTo>
                    <a:pt x="72" y="222"/>
                  </a:lnTo>
                  <a:lnTo>
                    <a:pt x="72" y="216"/>
                  </a:lnTo>
                  <a:lnTo>
                    <a:pt x="72" y="210"/>
                  </a:lnTo>
                  <a:lnTo>
                    <a:pt x="66" y="204"/>
                  </a:lnTo>
                  <a:lnTo>
                    <a:pt x="66" y="198"/>
                  </a:lnTo>
                  <a:lnTo>
                    <a:pt x="60" y="198"/>
                  </a:lnTo>
                  <a:lnTo>
                    <a:pt x="60" y="192"/>
                  </a:lnTo>
                  <a:lnTo>
                    <a:pt x="60" y="186"/>
                  </a:lnTo>
                  <a:lnTo>
                    <a:pt x="60" y="180"/>
                  </a:lnTo>
                  <a:lnTo>
                    <a:pt x="54" y="180"/>
                  </a:lnTo>
                  <a:lnTo>
                    <a:pt x="54" y="174"/>
                  </a:lnTo>
                  <a:lnTo>
                    <a:pt x="54" y="168"/>
                  </a:lnTo>
                  <a:lnTo>
                    <a:pt x="48" y="168"/>
                  </a:lnTo>
                  <a:lnTo>
                    <a:pt x="48" y="162"/>
                  </a:lnTo>
                  <a:lnTo>
                    <a:pt x="48" y="156"/>
                  </a:lnTo>
                  <a:lnTo>
                    <a:pt x="48" y="150"/>
                  </a:lnTo>
                  <a:lnTo>
                    <a:pt x="42" y="144"/>
                  </a:lnTo>
                  <a:lnTo>
                    <a:pt x="48" y="144"/>
                  </a:lnTo>
                  <a:lnTo>
                    <a:pt x="42" y="144"/>
                  </a:lnTo>
                  <a:lnTo>
                    <a:pt x="42" y="138"/>
                  </a:lnTo>
                  <a:lnTo>
                    <a:pt x="48" y="138"/>
                  </a:lnTo>
                  <a:lnTo>
                    <a:pt x="42" y="138"/>
                  </a:lnTo>
                  <a:lnTo>
                    <a:pt x="42" y="132"/>
                  </a:lnTo>
                  <a:lnTo>
                    <a:pt x="42" y="126"/>
                  </a:lnTo>
                  <a:lnTo>
                    <a:pt x="42" y="120"/>
                  </a:lnTo>
                  <a:lnTo>
                    <a:pt x="42" y="114"/>
                  </a:lnTo>
                  <a:lnTo>
                    <a:pt x="42" y="108"/>
                  </a:lnTo>
                  <a:lnTo>
                    <a:pt x="36" y="108"/>
                  </a:lnTo>
                  <a:lnTo>
                    <a:pt x="42" y="114"/>
                  </a:lnTo>
                  <a:lnTo>
                    <a:pt x="36" y="114"/>
                  </a:lnTo>
                  <a:lnTo>
                    <a:pt x="36" y="120"/>
                  </a:lnTo>
                  <a:lnTo>
                    <a:pt x="30" y="120"/>
                  </a:lnTo>
                  <a:lnTo>
                    <a:pt x="24" y="120"/>
                  </a:lnTo>
                  <a:lnTo>
                    <a:pt x="18" y="120"/>
                  </a:lnTo>
                  <a:lnTo>
                    <a:pt x="18" y="114"/>
                  </a:lnTo>
                  <a:lnTo>
                    <a:pt x="12" y="114"/>
                  </a:lnTo>
                  <a:lnTo>
                    <a:pt x="6" y="108"/>
                  </a:lnTo>
                  <a:lnTo>
                    <a:pt x="6" y="102"/>
                  </a:lnTo>
                  <a:lnTo>
                    <a:pt x="6" y="108"/>
                  </a:lnTo>
                  <a:lnTo>
                    <a:pt x="12" y="102"/>
                  </a:lnTo>
                  <a:lnTo>
                    <a:pt x="18" y="102"/>
                  </a:lnTo>
                  <a:lnTo>
                    <a:pt x="18" y="96"/>
                  </a:lnTo>
                  <a:lnTo>
                    <a:pt x="24" y="96"/>
                  </a:lnTo>
                  <a:lnTo>
                    <a:pt x="18" y="96"/>
                  </a:lnTo>
                  <a:lnTo>
                    <a:pt x="12" y="102"/>
                  </a:lnTo>
                  <a:lnTo>
                    <a:pt x="6" y="102"/>
                  </a:lnTo>
                  <a:lnTo>
                    <a:pt x="6" y="96"/>
                  </a:lnTo>
                  <a:lnTo>
                    <a:pt x="0" y="96"/>
                  </a:lnTo>
                  <a:lnTo>
                    <a:pt x="0" y="90"/>
                  </a:lnTo>
                  <a:lnTo>
                    <a:pt x="6" y="90"/>
                  </a:lnTo>
                  <a:lnTo>
                    <a:pt x="6" y="84"/>
                  </a:lnTo>
                  <a:lnTo>
                    <a:pt x="12" y="84"/>
                  </a:lnTo>
                  <a:lnTo>
                    <a:pt x="18" y="84"/>
                  </a:lnTo>
                  <a:lnTo>
                    <a:pt x="24" y="84"/>
                  </a:lnTo>
                  <a:lnTo>
                    <a:pt x="24" y="78"/>
                  </a:lnTo>
                  <a:lnTo>
                    <a:pt x="24" y="72"/>
                  </a:lnTo>
                  <a:lnTo>
                    <a:pt x="18" y="72"/>
                  </a:lnTo>
                  <a:lnTo>
                    <a:pt x="18" y="66"/>
                  </a:lnTo>
                  <a:lnTo>
                    <a:pt x="12" y="66"/>
                  </a:lnTo>
                  <a:lnTo>
                    <a:pt x="12" y="60"/>
                  </a:lnTo>
                  <a:lnTo>
                    <a:pt x="12" y="54"/>
                  </a:lnTo>
                  <a:lnTo>
                    <a:pt x="18" y="54"/>
                  </a:lnTo>
                  <a:lnTo>
                    <a:pt x="18" y="48"/>
                  </a:lnTo>
                  <a:lnTo>
                    <a:pt x="24" y="48"/>
                  </a:lnTo>
                  <a:lnTo>
                    <a:pt x="24" y="54"/>
                  </a:lnTo>
                  <a:lnTo>
                    <a:pt x="30" y="54"/>
                  </a:lnTo>
                  <a:lnTo>
                    <a:pt x="30" y="48"/>
                  </a:lnTo>
                  <a:lnTo>
                    <a:pt x="36" y="48"/>
                  </a:lnTo>
                  <a:lnTo>
                    <a:pt x="36" y="42"/>
                  </a:lnTo>
                  <a:lnTo>
                    <a:pt x="42" y="42"/>
                  </a:lnTo>
                  <a:lnTo>
                    <a:pt x="48" y="36"/>
                  </a:lnTo>
                  <a:lnTo>
                    <a:pt x="48" y="30"/>
                  </a:lnTo>
                  <a:lnTo>
                    <a:pt x="54" y="30"/>
                  </a:lnTo>
                  <a:lnTo>
                    <a:pt x="54" y="24"/>
                  </a:lnTo>
                  <a:lnTo>
                    <a:pt x="60" y="24"/>
                  </a:lnTo>
                  <a:lnTo>
                    <a:pt x="60" y="18"/>
                  </a:lnTo>
                  <a:lnTo>
                    <a:pt x="60" y="12"/>
                  </a:lnTo>
                  <a:lnTo>
                    <a:pt x="66" y="12"/>
                  </a:lnTo>
                  <a:lnTo>
                    <a:pt x="66" y="6"/>
                  </a:lnTo>
                  <a:lnTo>
                    <a:pt x="72" y="6"/>
                  </a:lnTo>
                  <a:lnTo>
                    <a:pt x="72" y="0"/>
                  </a:lnTo>
                  <a:lnTo>
                    <a:pt x="78" y="0"/>
                  </a:lnTo>
                  <a:lnTo>
                    <a:pt x="84" y="0"/>
                  </a:lnTo>
                  <a:lnTo>
                    <a:pt x="90" y="6"/>
                  </a:lnTo>
                  <a:lnTo>
                    <a:pt x="90" y="0"/>
                  </a:lnTo>
                  <a:lnTo>
                    <a:pt x="90" y="6"/>
                  </a:lnTo>
                  <a:lnTo>
                    <a:pt x="96" y="6"/>
                  </a:lnTo>
                  <a:lnTo>
                    <a:pt x="102" y="12"/>
                  </a:lnTo>
                  <a:lnTo>
                    <a:pt x="102" y="18"/>
                  </a:lnTo>
                  <a:lnTo>
                    <a:pt x="108" y="18"/>
                  </a:lnTo>
                  <a:lnTo>
                    <a:pt x="114" y="18"/>
                  </a:lnTo>
                  <a:lnTo>
                    <a:pt x="114" y="24"/>
                  </a:lnTo>
                  <a:lnTo>
                    <a:pt x="120" y="30"/>
                  </a:lnTo>
                  <a:lnTo>
                    <a:pt x="114" y="30"/>
                  </a:lnTo>
                  <a:lnTo>
                    <a:pt x="120" y="36"/>
                  </a:lnTo>
                  <a:lnTo>
                    <a:pt x="114" y="36"/>
                  </a:lnTo>
                  <a:lnTo>
                    <a:pt x="114" y="42"/>
                  </a:lnTo>
                  <a:lnTo>
                    <a:pt x="120" y="42"/>
                  </a:lnTo>
                  <a:lnTo>
                    <a:pt x="120" y="48"/>
                  </a:lnTo>
                  <a:lnTo>
                    <a:pt x="126" y="48"/>
                  </a:lnTo>
                  <a:lnTo>
                    <a:pt x="132" y="48"/>
                  </a:lnTo>
                  <a:lnTo>
                    <a:pt x="132" y="54"/>
                  </a:lnTo>
                  <a:lnTo>
                    <a:pt x="132" y="48"/>
                  </a:lnTo>
                  <a:lnTo>
                    <a:pt x="138" y="54"/>
                  </a:lnTo>
                  <a:lnTo>
                    <a:pt x="144" y="54"/>
                  </a:lnTo>
                  <a:lnTo>
                    <a:pt x="150" y="54"/>
                  </a:lnTo>
                  <a:lnTo>
                    <a:pt x="156" y="54"/>
                  </a:lnTo>
                  <a:lnTo>
                    <a:pt x="156" y="60"/>
                  </a:lnTo>
                  <a:lnTo>
                    <a:pt x="162" y="60"/>
                  </a:lnTo>
                  <a:lnTo>
                    <a:pt x="168" y="60"/>
                  </a:lnTo>
                  <a:lnTo>
                    <a:pt x="168" y="66"/>
                  </a:lnTo>
                  <a:lnTo>
                    <a:pt x="174" y="60"/>
                  </a:lnTo>
                  <a:lnTo>
                    <a:pt x="174" y="66"/>
                  </a:lnTo>
                  <a:lnTo>
                    <a:pt x="180" y="66"/>
                  </a:lnTo>
                  <a:lnTo>
                    <a:pt x="186" y="66"/>
                  </a:lnTo>
                  <a:lnTo>
                    <a:pt x="192" y="66"/>
                  </a:lnTo>
                  <a:lnTo>
                    <a:pt x="192" y="60"/>
                  </a:lnTo>
                  <a:lnTo>
                    <a:pt x="192" y="54"/>
                  </a:lnTo>
                  <a:lnTo>
                    <a:pt x="192" y="48"/>
                  </a:lnTo>
                  <a:lnTo>
                    <a:pt x="198" y="48"/>
                  </a:lnTo>
                  <a:lnTo>
                    <a:pt x="198" y="54"/>
                  </a:lnTo>
                  <a:lnTo>
                    <a:pt x="198" y="60"/>
                  </a:lnTo>
                  <a:lnTo>
                    <a:pt x="204" y="60"/>
                  </a:lnTo>
                  <a:lnTo>
                    <a:pt x="210" y="60"/>
                  </a:lnTo>
                  <a:lnTo>
                    <a:pt x="216" y="60"/>
                  </a:lnTo>
                  <a:lnTo>
                    <a:pt x="222" y="60"/>
                  </a:lnTo>
                  <a:lnTo>
                    <a:pt x="228" y="60"/>
                  </a:lnTo>
                  <a:lnTo>
                    <a:pt x="234" y="60"/>
                  </a:lnTo>
                  <a:lnTo>
                    <a:pt x="228" y="60"/>
                  </a:lnTo>
                  <a:lnTo>
                    <a:pt x="234" y="54"/>
                  </a:lnTo>
                  <a:lnTo>
                    <a:pt x="228" y="54"/>
                  </a:lnTo>
                  <a:lnTo>
                    <a:pt x="234" y="48"/>
                  </a:lnTo>
                  <a:lnTo>
                    <a:pt x="234" y="54"/>
                  </a:lnTo>
                  <a:lnTo>
                    <a:pt x="234" y="48"/>
                  </a:lnTo>
                  <a:lnTo>
                    <a:pt x="240" y="48"/>
                  </a:lnTo>
                  <a:lnTo>
                    <a:pt x="240" y="42"/>
                  </a:lnTo>
                  <a:lnTo>
                    <a:pt x="246" y="42"/>
                  </a:lnTo>
                  <a:lnTo>
                    <a:pt x="252" y="42"/>
                  </a:lnTo>
                  <a:lnTo>
                    <a:pt x="252" y="36"/>
                  </a:lnTo>
                  <a:lnTo>
                    <a:pt x="258" y="36"/>
                  </a:lnTo>
                  <a:lnTo>
                    <a:pt x="264" y="42"/>
                  </a:lnTo>
                  <a:lnTo>
                    <a:pt x="264" y="36"/>
                  </a:lnTo>
                  <a:lnTo>
                    <a:pt x="270" y="36"/>
                  </a:lnTo>
                  <a:lnTo>
                    <a:pt x="270" y="42"/>
                  </a:lnTo>
                  <a:lnTo>
                    <a:pt x="276" y="42"/>
                  </a:lnTo>
                  <a:lnTo>
                    <a:pt x="270" y="42"/>
                  </a:lnTo>
                  <a:lnTo>
                    <a:pt x="270" y="48"/>
                  </a:lnTo>
                  <a:lnTo>
                    <a:pt x="276" y="48"/>
                  </a:lnTo>
                  <a:lnTo>
                    <a:pt x="282" y="4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98" name="Freeform 474"/>
            <p:cNvSpPr>
              <a:spLocks/>
            </p:cNvSpPr>
            <p:nvPr/>
          </p:nvSpPr>
          <p:spPr bwMode="auto">
            <a:xfrm>
              <a:off x="2634" y="906"/>
              <a:ext cx="6" cy="18"/>
            </a:xfrm>
            <a:custGeom>
              <a:avLst/>
              <a:gdLst/>
              <a:ahLst/>
              <a:cxnLst>
                <a:cxn ang="0">
                  <a:pos x="6" y="6"/>
                </a:cxn>
                <a:cxn ang="0">
                  <a:pos x="6" y="12"/>
                </a:cxn>
                <a:cxn ang="0">
                  <a:pos x="6" y="18"/>
                </a:cxn>
                <a:cxn ang="0">
                  <a:pos x="0" y="18"/>
                </a:cxn>
                <a:cxn ang="0">
                  <a:pos x="0" y="12"/>
                </a:cxn>
                <a:cxn ang="0">
                  <a:pos x="6" y="6"/>
                </a:cxn>
                <a:cxn ang="0">
                  <a:pos x="6" y="0"/>
                </a:cxn>
                <a:cxn ang="0">
                  <a:pos x="6" y="6"/>
                </a:cxn>
              </a:cxnLst>
              <a:rect l="0" t="0" r="r" b="b"/>
              <a:pathLst>
                <a:path w="6" h="18">
                  <a:moveTo>
                    <a:pt x="6" y="6"/>
                  </a:moveTo>
                  <a:lnTo>
                    <a:pt x="6" y="12"/>
                  </a:lnTo>
                  <a:lnTo>
                    <a:pt x="6" y="18"/>
                  </a:lnTo>
                  <a:lnTo>
                    <a:pt x="0" y="18"/>
                  </a:lnTo>
                  <a:lnTo>
                    <a:pt x="0" y="12"/>
                  </a:lnTo>
                  <a:lnTo>
                    <a:pt x="6" y="6"/>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97" name="Freeform 473"/>
            <p:cNvSpPr>
              <a:spLocks/>
            </p:cNvSpPr>
            <p:nvPr/>
          </p:nvSpPr>
          <p:spPr bwMode="auto">
            <a:xfrm>
              <a:off x="2646" y="966"/>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96" name="Freeform 472"/>
            <p:cNvSpPr>
              <a:spLocks/>
            </p:cNvSpPr>
            <p:nvPr/>
          </p:nvSpPr>
          <p:spPr bwMode="auto">
            <a:xfrm>
              <a:off x="2634" y="930"/>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95" name="Freeform 471"/>
            <p:cNvSpPr>
              <a:spLocks/>
            </p:cNvSpPr>
            <p:nvPr/>
          </p:nvSpPr>
          <p:spPr bwMode="auto">
            <a:xfrm>
              <a:off x="2598" y="822"/>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94" name="Freeform 470"/>
            <p:cNvSpPr>
              <a:spLocks/>
            </p:cNvSpPr>
            <p:nvPr/>
          </p:nvSpPr>
          <p:spPr bwMode="auto">
            <a:xfrm>
              <a:off x="2994" y="630"/>
              <a:ext cx="126" cy="102"/>
            </a:xfrm>
            <a:custGeom>
              <a:avLst/>
              <a:gdLst/>
              <a:ahLst/>
              <a:cxnLst>
                <a:cxn ang="0">
                  <a:pos x="120" y="36"/>
                </a:cxn>
                <a:cxn ang="0">
                  <a:pos x="114" y="36"/>
                </a:cxn>
                <a:cxn ang="0">
                  <a:pos x="108" y="54"/>
                </a:cxn>
                <a:cxn ang="0">
                  <a:pos x="108" y="60"/>
                </a:cxn>
                <a:cxn ang="0">
                  <a:pos x="102" y="66"/>
                </a:cxn>
                <a:cxn ang="0">
                  <a:pos x="102" y="66"/>
                </a:cxn>
                <a:cxn ang="0">
                  <a:pos x="96" y="66"/>
                </a:cxn>
                <a:cxn ang="0">
                  <a:pos x="90" y="66"/>
                </a:cxn>
                <a:cxn ang="0">
                  <a:pos x="72" y="72"/>
                </a:cxn>
                <a:cxn ang="0">
                  <a:pos x="72" y="66"/>
                </a:cxn>
                <a:cxn ang="0">
                  <a:pos x="66" y="72"/>
                </a:cxn>
                <a:cxn ang="0">
                  <a:pos x="54" y="78"/>
                </a:cxn>
                <a:cxn ang="0">
                  <a:pos x="60" y="72"/>
                </a:cxn>
                <a:cxn ang="0">
                  <a:pos x="54" y="72"/>
                </a:cxn>
                <a:cxn ang="0">
                  <a:pos x="36" y="72"/>
                </a:cxn>
                <a:cxn ang="0">
                  <a:pos x="24" y="78"/>
                </a:cxn>
                <a:cxn ang="0">
                  <a:pos x="18" y="78"/>
                </a:cxn>
                <a:cxn ang="0">
                  <a:pos x="18" y="84"/>
                </a:cxn>
                <a:cxn ang="0">
                  <a:pos x="24" y="90"/>
                </a:cxn>
                <a:cxn ang="0">
                  <a:pos x="12" y="102"/>
                </a:cxn>
                <a:cxn ang="0">
                  <a:pos x="12" y="102"/>
                </a:cxn>
                <a:cxn ang="0">
                  <a:pos x="12" y="96"/>
                </a:cxn>
                <a:cxn ang="0">
                  <a:pos x="12" y="90"/>
                </a:cxn>
                <a:cxn ang="0">
                  <a:pos x="6" y="84"/>
                </a:cxn>
                <a:cxn ang="0">
                  <a:pos x="12" y="90"/>
                </a:cxn>
                <a:cxn ang="0">
                  <a:pos x="0" y="84"/>
                </a:cxn>
                <a:cxn ang="0">
                  <a:pos x="6" y="78"/>
                </a:cxn>
                <a:cxn ang="0">
                  <a:pos x="18" y="72"/>
                </a:cxn>
                <a:cxn ang="0">
                  <a:pos x="36" y="60"/>
                </a:cxn>
                <a:cxn ang="0">
                  <a:pos x="54" y="60"/>
                </a:cxn>
                <a:cxn ang="0">
                  <a:pos x="66" y="60"/>
                </a:cxn>
                <a:cxn ang="0">
                  <a:pos x="72" y="48"/>
                </a:cxn>
                <a:cxn ang="0">
                  <a:pos x="78" y="42"/>
                </a:cxn>
                <a:cxn ang="0">
                  <a:pos x="78" y="48"/>
                </a:cxn>
                <a:cxn ang="0">
                  <a:pos x="90" y="36"/>
                </a:cxn>
                <a:cxn ang="0">
                  <a:pos x="102" y="30"/>
                </a:cxn>
                <a:cxn ang="0">
                  <a:pos x="102" y="12"/>
                </a:cxn>
                <a:cxn ang="0">
                  <a:pos x="114" y="6"/>
                </a:cxn>
                <a:cxn ang="0">
                  <a:pos x="114" y="0"/>
                </a:cxn>
                <a:cxn ang="0">
                  <a:pos x="120" y="12"/>
                </a:cxn>
                <a:cxn ang="0">
                  <a:pos x="120" y="24"/>
                </a:cxn>
              </a:cxnLst>
              <a:rect l="0" t="0" r="r" b="b"/>
              <a:pathLst>
                <a:path w="126" h="102">
                  <a:moveTo>
                    <a:pt x="120" y="30"/>
                  </a:moveTo>
                  <a:lnTo>
                    <a:pt x="120" y="36"/>
                  </a:lnTo>
                  <a:lnTo>
                    <a:pt x="114" y="30"/>
                  </a:lnTo>
                  <a:lnTo>
                    <a:pt x="114" y="36"/>
                  </a:lnTo>
                  <a:lnTo>
                    <a:pt x="114" y="42"/>
                  </a:lnTo>
                  <a:lnTo>
                    <a:pt x="108" y="54"/>
                  </a:lnTo>
                  <a:lnTo>
                    <a:pt x="114" y="60"/>
                  </a:lnTo>
                  <a:lnTo>
                    <a:pt x="108" y="60"/>
                  </a:lnTo>
                  <a:lnTo>
                    <a:pt x="108" y="66"/>
                  </a:lnTo>
                  <a:lnTo>
                    <a:pt x="102" y="66"/>
                  </a:lnTo>
                  <a:lnTo>
                    <a:pt x="102" y="60"/>
                  </a:lnTo>
                  <a:lnTo>
                    <a:pt x="102" y="66"/>
                  </a:lnTo>
                  <a:lnTo>
                    <a:pt x="96" y="60"/>
                  </a:lnTo>
                  <a:lnTo>
                    <a:pt x="96" y="66"/>
                  </a:lnTo>
                  <a:lnTo>
                    <a:pt x="90" y="72"/>
                  </a:lnTo>
                  <a:lnTo>
                    <a:pt x="90" y="66"/>
                  </a:lnTo>
                  <a:lnTo>
                    <a:pt x="84" y="72"/>
                  </a:lnTo>
                  <a:lnTo>
                    <a:pt x="72" y="72"/>
                  </a:lnTo>
                  <a:lnTo>
                    <a:pt x="78" y="66"/>
                  </a:lnTo>
                  <a:lnTo>
                    <a:pt x="72" y="66"/>
                  </a:lnTo>
                  <a:lnTo>
                    <a:pt x="72" y="72"/>
                  </a:lnTo>
                  <a:lnTo>
                    <a:pt x="66" y="72"/>
                  </a:lnTo>
                  <a:lnTo>
                    <a:pt x="60" y="78"/>
                  </a:lnTo>
                  <a:lnTo>
                    <a:pt x="54" y="78"/>
                  </a:lnTo>
                  <a:lnTo>
                    <a:pt x="54" y="72"/>
                  </a:lnTo>
                  <a:lnTo>
                    <a:pt x="60" y="72"/>
                  </a:lnTo>
                  <a:lnTo>
                    <a:pt x="60" y="66"/>
                  </a:lnTo>
                  <a:lnTo>
                    <a:pt x="54" y="72"/>
                  </a:lnTo>
                  <a:lnTo>
                    <a:pt x="48" y="66"/>
                  </a:lnTo>
                  <a:lnTo>
                    <a:pt x="36" y="72"/>
                  </a:lnTo>
                  <a:lnTo>
                    <a:pt x="30" y="72"/>
                  </a:lnTo>
                  <a:lnTo>
                    <a:pt x="24" y="78"/>
                  </a:lnTo>
                  <a:lnTo>
                    <a:pt x="24" y="72"/>
                  </a:lnTo>
                  <a:lnTo>
                    <a:pt x="18" y="78"/>
                  </a:lnTo>
                  <a:lnTo>
                    <a:pt x="24" y="78"/>
                  </a:lnTo>
                  <a:lnTo>
                    <a:pt x="18" y="84"/>
                  </a:lnTo>
                  <a:lnTo>
                    <a:pt x="24" y="84"/>
                  </a:lnTo>
                  <a:lnTo>
                    <a:pt x="24" y="90"/>
                  </a:lnTo>
                  <a:lnTo>
                    <a:pt x="18" y="102"/>
                  </a:lnTo>
                  <a:lnTo>
                    <a:pt x="12" y="102"/>
                  </a:lnTo>
                  <a:lnTo>
                    <a:pt x="12" y="96"/>
                  </a:lnTo>
                  <a:lnTo>
                    <a:pt x="12" y="102"/>
                  </a:lnTo>
                  <a:lnTo>
                    <a:pt x="6" y="102"/>
                  </a:lnTo>
                  <a:lnTo>
                    <a:pt x="12" y="96"/>
                  </a:lnTo>
                  <a:lnTo>
                    <a:pt x="6" y="96"/>
                  </a:lnTo>
                  <a:lnTo>
                    <a:pt x="12" y="90"/>
                  </a:lnTo>
                  <a:lnTo>
                    <a:pt x="12" y="84"/>
                  </a:lnTo>
                  <a:lnTo>
                    <a:pt x="6" y="84"/>
                  </a:lnTo>
                  <a:lnTo>
                    <a:pt x="12" y="84"/>
                  </a:lnTo>
                  <a:lnTo>
                    <a:pt x="12" y="90"/>
                  </a:lnTo>
                  <a:lnTo>
                    <a:pt x="6" y="90"/>
                  </a:lnTo>
                  <a:lnTo>
                    <a:pt x="0" y="84"/>
                  </a:lnTo>
                  <a:lnTo>
                    <a:pt x="6" y="84"/>
                  </a:lnTo>
                  <a:lnTo>
                    <a:pt x="6" y="78"/>
                  </a:lnTo>
                  <a:lnTo>
                    <a:pt x="12" y="78"/>
                  </a:lnTo>
                  <a:lnTo>
                    <a:pt x="18" y="72"/>
                  </a:lnTo>
                  <a:lnTo>
                    <a:pt x="30" y="60"/>
                  </a:lnTo>
                  <a:lnTo>
                    <a:pt x="36" y="60"/>
                  </a:lnTo>
                  <a:lnTo>
                    <a:pt x="42" y="60"/>
                  </a:lnTo>
                  <a:lnTo>
                    <a:pt x="54" y="60"/>
                  </a:lnTo>
                  <a:lnTo>
                    <a:pt x="60" y="60"/>
                  </a:lnTo>
                  <a:lnTo>
                    <a:pt x="66" y="60"/>
                  </a:lnTo>
                  <a:lnTo>
                    <a:pt x="66" y="54"/>
                  </a:lnTo>
                  <a:lnTo>
                    <a:pt x="72" y="48"/>
                  </a:lnTo>
                  <a:lnTo>
                    <a:pt x="72" y="42"/>
                  </a:lnTo>
                  <a:lnTo>
                    <a:pt x="78" y="42"/>
                  </a:lnTo>
                  <a:lnTo>
                    <a:pt x="72" y="48"/>
                  </a:lnTo>
                  <a:lnTo>
                    <a:pt x="78" y="48"/>
                  </a:lnTo>
                  <a:lnTo>
                    <a:pt x="90" y="42"/>
                  </a:lnTo>
                  <a:lnTo>
                    <a:pt x="90" y="36"/>
                  </a:lnTo>
                  <a:lnTo>
                    <a:pt x="96" y="36"/>
                  </a:lnTo>
                  <a:lnTo>
                    <a:pt x="102" y="30"/>
                  </a:lnTo>
                  <a:lnTo>
                    <a:pt x="102" y="18"/>
                  </a:lnTo>
                  <a:lnTo>
                    <a:pt x="102" y="12"/>
                  </a:lnTo>
                  <a:lnTo>
                    <a:pt x="108" y="6"/>
                  </a:lnTo>
                  <a:lnTo>
                    <a:pt x="114" y="6"/>
                  </a:lnTo>
                  <a:lnTo>
                    <a:pt x="108" y="6"/>
                  </a:lnTo>
                  <a:lnTo>
                    <a:pt x="114" y="0"/>
                  </a:lnTo>
                  <a:lnTo>
                    <a:pt x="120" y="6"/>
                  </a:lnTo>
                  <a:lnTo>
                    <a:pt x="120" y="12"/>
                  </a:lnTo>
                  <a:lnTo>
                    <a:pt x="126" y="24"/>
                  </a:lnTo>
                  <a:lnTo>
                    <a:pt x="120" y="24"/>
                  </a:lnTo>
                  <a:lnTo>
                    <a:pt x="120" y="3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93" name="Freeform 469"/>
            <p:cNvSpPr>
              <a:spLocks/>
            </p:cNvSpPr>
            <p:nvPr/>
          </p:nvSpPr>
          <p:spPr bwMode="auto">
            <a:xfrm>
              <a:off x="3096" y="594"/>
              <a:ext cx="60" cy="42"/>
            </a:xfrm>
            <a:custGeom>
              <a:avLst/>
              <a:gdLst/>
              <a:ahLst/>
              <a:cxnLst>
                <a:cxn ang="0">
                  <a:pos x="48" y="24"/>
                </a:cxn>
                <a:cxn ang="0">
                  <a:pos x="42" y="24"/>
                </a:cxn>
                <a:cxn ang="0">
                  <a:pos x="36" y="30"/>
                </a:cxn>
                <a:cxn ang="0">
                  <a:pos x="30" y="36"/>
                </a:cxn>
                <a:cxn ang="0">
                  <a:pos x="18" y="30"/>
                </a:cxn>
                <a:cxn ang="0">
                  <a:pos x="12" y="30"/>
                </a:cxn>
                <a:cxn ang="0">
                  <a:pos x="6" y="30"/>
                </a:cxn>
                <a:cxn ang="0">
                  <a:pos x="12" y="36"/>
                </a:cxn>
                <a:cxn ang="0">
                  <a:pos x="6" y="36"/>
                </a:cxn>
                <a:cxn ang="0">
                  <a:pos x="0" y="42"/>
                </a:cxn>
                <a:cxn ang="0">
                  <a:pos x="0" y="36"/>
                </a:cxn>
                <a:cxn ang="0">
                  <a:pos x="0" y="30"/>
                </a:cxn>
                <a:cxn ang="0">
                  <a:pos x="6" y="24"/>
                </a:cxn>
                <a:cxn ang="0">
                  <a:pos x="6" y="18"/>
                </a:cxn>
                <a:cxn ang="0">
                  <a:pos x="12" y="24"/>
                </a:cxn>
                <a:cxn ang="0">
                  <a:pos x="12" y="18"/>
                </a:cxn>
                <a:cxn ang="0">
                  <a:pos x="18" y="12"/>
                </a:cxn>
                <a:cxn ang="0">
                  <a:pos x="18" y="6"/>
                </a:cxn>
                <a:cxn ang="0">
                  <a:pos x="18" y="0"/>
                </a:cxn>
                <a:cxn ang="0">
                  <a:pos x="36" y="12"/>
                </a:cxn>
                <a:cxn ang="0">
                  <a:pos x="48" y="12"/>
                </a:cxn>
                <a:cxn ang="0">
                  <a:pos x="54" y="12"/>
                </a:cxn>
                <a:cxn ang="0">
                  <a:pos x="48" y="18"/>
                </a:cxn>
                <a:cxn ang="0">
                  <a:pos x="54" y="18"/>
                </a:cxn>
                <a:cxn ang="0">
                  <a:pos x="60" y="18"/>
                </a:cxn>
                <a:cxn ang="0">
                  <a:pos x="48" y="24"/>
                </a:cxn>
              </a:cxnLst>
              <a:rect l="0" t="0" r="r" b="b"/>
              <a:pathLst>
                <a:path w="60" h="42">
                  <a:moveTo>
                    <a:pt x="48" y="24"/>
                  </a:moveTo>
                  <a:lnTo>
                    <a:pt x="42" y="24"/>
                  </a:lnTo>
                  <a:lnTo>
                    <a:pt x="36" y="30"/>
                  </a:lnTo>
                  <a:lnTo>
                    <a:pt x="30" y="36"/>
                  </a:lnTo>
                  <a:lnTo>
                    <a:pt x="18" y="30"/>
                  </a:lnTo>
                  <a:lnTo>
                    <a:pt x="12" y="30"/>
                  </a:lnTo>
                  <a:lnTo>
                    <a:pt x="6" y="30"/>
                  </a:lnTo>
                  <a:lnTo>
                    <a:pt x="12" y="36"/>
                  </a:lnTo>
                  <a:lnTo>
                    <a:pt x="6" y="36"/>
                  </a:lnTo>
                  <a:lnTo>
                    <a:pt x="0" y="42"/>
                  </a:lnTo>
                  <a:lnTo>
                    <a:pt x="0" y="36"/>
                  </a:lnTo>
                  <a:lnTo>
                    <a:pt x="0" y="30"/>
                  </a:lnTo>
                  <a:lnTo>
                    <a:pt x="6" y="24"/>
                  </a:lnTo>
                  <a:lnTo>
                    <a:pt x="6" y="18"/>
                  </a:lnTo>
                  <a:lnTo>
                    <a:pt x="12" y="24"/>
                  </a:lnTo>
                  <a:lnTo>
                    <a:pt x="12" y="18"/>
                  </a:lnTo>
                  <a:lnTo>
                    <a:pt x="18" y="12"/>
                  </a:lnTo>
                  <a:lnTo>
                    <a:pt x="18" y="6"/>
                  </a:lnTo>
                  <a:lnTo>
                    <a:pt x="18" y="0"/>
                  </a:lnTo>
                  <a:lnTo>
                    <a:pt x="36" y="12"/>
                  </a:lnTo>
                  <a:lnTo>
                    <a:pt x="48" y="12"/>
                  </a:lnTo>
                  <a:lnTo>
                    <a:pt x="54" y="12"/>
                  </a:lnTo>
                  <a:lnTo>
                    <a:pt x="48" y="18"/>
                  </a:lnTo>
                  <a:lnTo>
                    <a:pt x="54" y="18"/>
                  </a:lnTo>
                  <a:lnTo>
                    <a:pt x="60" y="18"/>
                  </a:lnTo>
                  <a:lnTo>
                    <a:pt x="48"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92" name="Freeform 468"/>
            <p:cNvSpPr>
              <a:spLocks/>
            </p:cNvSpPr>
            <p:nvPr/>
          </p:nvSpPr>
          <p:spPr bwMode="auto">
            <a:xfrm>
              <a:off x="3024" y="702"/>
              <a:ext cx="24" cy="18"/>
            </a:xfrm>
            <a:custGeom>
              <a:avLst/>
              <a:gdLst/>
              <a:ahLst/>
              <a:cxnLst>
                <a:cxn ang="0">
                  <a:pos x="24" y="0"/>
                </a:cxn>
                <a:cxn ang="0">
                  <a:pos x="24" y="6"/>
                </a:cxn>
                <a:cxn ang="0">
                  <a:pos x="18" y="6"/>
                </a:cxn>
                <a:cxn ang="0">
                  <a:pos x="18" y="12"/>
                </a:cxn>
                <a:cxn ang="0">
                  <a:pos x="12" y="6"/>
                </a:cxn>
                <a:cxn ang="0">
                  <a:pos x="6" y="12"/>
                </a:cxn>
                <a:cxn ang="0">
                  <a:pos x="6" y="18"/>
                </a:cxn>
                <a:cxn ang="0">
                  <a:pos x="0" y="18"/>
                </a:cxn>
                <a:cxn ang="0">
                  <a:pos x="0" y="12"/>
                </a:cxn>
                <a:cxn ang="0">
                  <a:pos x="0" y="6"/>
                </a:cxn>
                <a:cxn ang="0">
                  <a:pos x="6" y="0"/>
                </a:cxn>
                <a:cxn ang="0">
                  <a:pos x="6" y="6"/>
                </a:cxn>
                <a:cxn ang="0">
                  <a:pos x="12" y="6"/>
                </a:cxn>
                <a:cxn ang="0">
                  <a:pos x="12" y="0"/>
                </a:cxn>
                <a:cxn ang="0">
                  <a:pos x="18" y="0"/>
                </a:cxn>
                <a:cxn ang="0">
                  <a:pos x="24" y="0"/>
                </a:cxn>
              </a:cxnLst>
              <a:rect l="0" t="0" r="r" b="b"/>
              <a:pathLst>
                <a:path w="24" h="18">
                  <a:moveTo>
                    <a:pt x="24" y="0"/>
                  </a:moveTo>
                  <a:lnTo>
                    <a:pt x="24" y="6"/>
                  </a:lnTo>
                  <a:lnTo>
                    <a:pt x="18" y="6"/>
                  </a:lnTo>
                  <a:lnTo>
                    <a:pt x="18" y="12"/>
                  </a:lnTo>
                  <a:lnTo>
                    <a:pt x="12" y="6"/>
                  </a:lnTo>
                  <a:lnTo>
                    <a:pt x="6" y="12"/>
                  </a:lnTo>
                  <a:lnTo>
                    <a:pt x="6" y="18"/>
                  </a:lnTo>
                  <a:lnTo>
                    <a:pt x="0" y="18"/>
                  </a:lnTo>
                  <a:lnTo>
                    <a:pt x="0" y="12"/>
                  </a:lnTo>
                  <a:lnTo>
                    <a:pt x="0" y="6"/>
                  </a:lnTo>
                  <a:lnTo>
                    <a:pt x="6" y="0"/>
                  </a:lnTo>
                  <a:lnTo>
                    <a:pt x="6" y="6"/>
                  </a:lnTo>
                  <a:lnTo>
                    <a:pt x="12" y="6"/>
                  </a:lnTo>
                  <a:lnTo>
                    <a:pt x="12" y="0"/>
                  </a:lnTo>
                  <a:lnTo>
                    <a:pt x="18"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91" name="Freeform 467"/>
            <p:cNvSpPr>
              <a:spLocks/>
            </p:cNvSpPr>
            <p:nvPr/>
          </p:nvSpPr>
          <p:spPr bwMode="auto">
            <a:xfrm>
              <a:off x="3078" y="66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90" name="Freeform 466"/>
            <p:cNvSpPr>
              <a:spLocks/>
            </p:cNvSpPr>
            <p:nvPr/>
          </p:nvSpPr>
          <p:spPr bwMode="auto">
            <a:xfrm>
              <a:off x="2976" y="774"/>
              <a:ext cx="6" cy="6"/>
            </a:xfrm>
            <a:custGeom>
              <a:avLst/>
              <a:gdLst/>
              <a:ahLst/>
              <a:cxnLst>
                <a:cxn ang="0">
                  <a:pos x="6" y="0"/>
                </a:cxn>
                <a:cxn ang="0">
                  <a:pos x="0" y="6"/>
                </a:cxn>
                <a:cxn ang="0">
                  <a:pos x="6" y="0"/>
                </a:cxn>
              </a:cxnLst>
              <a:rect l="0" t="0" r="r" b="b"/>
              <a:pathLst>
                <a:path w="6" h="6">
                  <a:moveTo>
                    <a:pt x="6" y="0"/>
                  </a:move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89" name="Freeform 465"/>
            <p:cNvSpPr>
              <a:spLocks/>
            </p:cNvSpPr>
            <p:nvPr/>
          </p:nvSpPr>
          <p:spPr bwMode="auto">
            <a:xfrm>
              <a:off x="2802" y="966"/>
              <a:ext cx="90" cy="60"/>
            </a:xfrm>
            <a:custGeom>
              <a:avLst/>
              <a:gdLst/>
              <a:ahLst/>
              <a:cxnLst>
                <a:cxn ang="0">
                  <a:pos x="84" y="24"/>
                </a:cxn>
                <a:cxn ang="0">
                  <a:pos x="84" y="30"/>
                </a:cxn>
                <a:cxn ang="0">
                  <a:pos x="78" y="30"/>
                </a:cxn>
                <a:cxn ang="0">
                  <a:pos x="72" y="30"/>
                </a:cxn>
                <a:cxn ang="0">
                  <a:pos x="66" y="30"/>
                </a:cxn>
                <a:cxn ang="0">
                  <a:pos x="60" y="30"/>
                </a:cxn>
                <a:cxn ang="0">
                  <a:pos x="54" y="42"/>
                </a:cxn>
                <a:cxn ang="0">
                  <a:pos x="54" y="48"/>
                </a:cxn>
                <a:cxn ang="0">
                  <a:pos x="48" y="48"/>
                </a:cxn>
                <a:cxn ang="0">
                  <a:pos x="48" y="54"/>
                </a:cxn>
                <a:cxn ang="0">
                  <a:pos x="42" y="54"/>
                </a:cxn>
                <a:cxn ang="0">
                  <a:pos x="42" y="60"/>
                </a:cxn>
                <a:cxn ang="0">
                  <a:pos x="30" y="54"/>
                </a:cxn>
                <a:cxn ang="0">
                  <a:pos x="24" y="54"/>
                </a:cxn>
                <a:cxn ang="0">
                  <a:pos x="24" y="60"/>
                </a:cxn>
                <a:cxn ang="0">
                  <a:pos x="18" y="60"/>
                </a:cxn>
                <a:cxn ang="0">
                  <a:pos x="12" y="60"/>
                </a:cxn>
                <a:cxn ang="0">
                  <a:pos x="6" y="60"/>
                </a:cxn>
                <a:cxn ang="0">
                  <a:pos x="0" y="54"/>
                </a:cxn>
                <a:cxn ang="0">
                  <a:pos x="0" y="48"/>
                </a:cxn>
                <a:cxn ang="0">
                  <a:pos x="0" y="54"/>
                </a:cxn>
                <a:cxn ang="0">
                  <a:pos x="6" y="54"/>
                </a:cxn>
                <a:cxn ang="0">
                  <a:pos x="12" y="54"/>
                </a:cxn>
                <a:cxn ang="0">
                  <a:pos x="18" y="48"/>
                </a:cxn>
                <a:cxn ang="0">
                  <a:pos x="12" y="48"/>
                </a:cxn>
                <a:cxn ang="0">
                  <a:pos x="18" y="48"/>
                </a:cxn>
                <a:cxn ang="0">
                  <a:pos x="18" y="42"/>
                </a:cxn>
                <a:cxn ang="0">
                  <a:pos x="30" y="42"/>
                </a:cxn>
                <a:cxn ang="0">
                  <a:pos x="42" y="24"/>
                </a:cxn>
                <a:cxn ang="0">
                  <a:pos x="48" y="30"/>
                </a:cxn>
                <a:cxn ang="0">
                  <a:pos x="48" y="24"/>
                </a:cxn>
                <a:cxn ang="0">
                  <a:pos x="54" y="24"/>
                </a:cxn>
                <a:cxn ang="0">
                  <a:pos x="54" y="30"/>
                </a:cxn>
                <a:cxn ang="0">
                  <a:pos x="54" y="24"/>
                </a:cxn>
                <a:cxn ang="0">
                  <a:pos x="60" y="18"/>
                </a:cxn>
                <a:cxn ang="0">
                  <a:pos x="54" y="18"/>
                </a:cxn>
                <a:cxn ang="0">
                  <a:pos x="60" y="18"/>
                </a:cxn>
                <a:cxn ang="0">
                  <a:pos x="66" y="0"/>
                </a:cxn>
                <a:cxn ang="0">
                  <a:pos x="72" y="6"/>
                </a:cxn>
                <a:cxn ang="0">
                  <a:pos x="72" y="0"/>
                </a:cxn>
                <a:cxn ang="0">
                  <a:pos x="72" y="6"/>
                </a:cxn>
                <a:cxn ang="0">
                  <a:pos x="78" y="6"/>
                </a:cxn>
                <a:cxn ang="0">
                  <a:pos x="78" y="12"/>
                </a:cxn>
                <a:cxn ang="0">
                  <a:pos x="84" y="12"/>
                </a:cxn>
                <a:cxn ang="0">
                  <a:pos x="78" y="12"/>
                </a:cxn>
                <a:cxn ang="0">
                  <a:pos x="78" y="18"/>
                </a:cxn>
                <a:cxn ang="0">
                  <a:pos x="84" y="12"/>
                </a:cxn>
                <a:cxn ang="0">
                  <a:pos x="90" y="18"/>
                </a:cxn>
                <a:cxn ang="0">
                  <a:pos x="84" y="24"/>
                </a:cxn>
              </a:cxnLst>
              <a:rect l="0" t="0" r="r" b="b"/>
              <a:pathLst>
                <a:path w="90" h="60">
                  <a:moveTo>
                    <a:pt x="84" y="24"/>
                  </a:moveTo>
                  <a:lnTo>
                    <a:pt x="84" y="30"/>
                  </a:lnTo>
                  <a:lnTo>
                    <a:pt x="78" y="30"/>
                  </a:lnTo>
                  <a:lnTo>
                    <a:pt x="72" y="30"/>
                  </a:lnTo>
                  <a:lnTo>
                    <a:pt x="66" y="30"/>
                  </a:lnTo>
                  <a:lnTo>
                    <a:pt x="60" y="30"/>
                  </a:lnTo>
                  <a:lnTo>
                    <a:pt x="54" y="42"/>
                  </a:lnTo>
                  <a:lnTo>
                    <a:pt x="54" y="48"/>
                  </a:lnTo>
                  <a:lnTo>
                    <a:pt x="48" y="48"/>
                  </a:lnTo>
                  <a:lnTo>
                    <a:pt x="48" y="54"/>
                  </a:lnTo>
                  <a:lnTo>
                    <a:pt x="42" y="54"/>
                  </a:lnTo>
                  <a:lnTo>
                    <a:pt x="42" y="60"/>
                  </a:lnTo>
                  <a:lnTo>
                    <a:pt x="30" y="54"/>
                  </a:lnTo>
                  <a:lnTo>
                    <a:pt x="24" y="54"/>
                  </a:lnTo>
                  <a:lnTo>
                    <a:pt x="24" y="60"/>
                  </a:lnTo>
                  <a:lnTo>
                    <a:pt x="18" y="60"/>
                  </a:lnTo>
                  <a:lnTo>
                    <a:pt x="12" y="60"/>
                  </a:lnTo>
                  <a:lnTo>
                    <a:pt x="6" y="60"/>
                  </a:lnTo>
                  <a:lnTo>
                    <a:pt x="0" y="54"/>
                  </a:lnTo>
                  <a:lnTo>
                    <a:pt x="0" y="48"/>
                  </a:lnTo>
                  <a:lnTo>
                    <a:pt x="0" y="54"/>
                  </a:lnTo>
                  <a:lnTo>
                    <a:pt x="6" y="54"/>
                  </a:lnTo>
                  <a:lnTo>
                    <a:pt x="12" y="54"/>
                  </a:lnTo>
                  <a:lnTo>
                    <a:pt x="18" y="48"/>
                  </a:lnTo>
                  <a:lnTo>
                    <a:pt x="12" y="48"/>
                  </a:lnTo>
                  <a:lnTo>
                    <a:pt x="18" y="48"/>
                  </a:lnTo>
                  <a:lnTo>
                    <a:pt x="18" y="42"/>
                  </a:lnTo>
                  <a:lnTo>
                    <a:pt x="30" y="42"/>
                  </a:lnTo>
                  <a:lnTo>
                    <a:pt x="42" y="24"/>
                  </a:lnTo>
                  <a:lnTo>
                    <a:pt x="48" y="30"/>
                  </a:lnTo>
                  <a:lnTo>
                    <a:pt x="48" y="24"/>
                  </a:lnTo>
                  <a:lnTo>
                    <a:pt x="54" y="24"/>
                  </a:lnTo>
                  <a:lnTo>
                    <a:pt x="54" y="30"/>
                  </a:lnTo>
                  <a:lnTo>
                    <a:pt x="54" y="24"/>
                  </a:lnTo>
                  <a:lnTo>
                    <a:pt x="60" y="18"/>
                  </a:lnTo>
                  <a:lnTo>
                    <a:pt x="54" y="18"/>
                  </a:lnTo>
                  <a:lnTo>
                    <a:pt x="60" y="18"/>
                  </a:lnTo>
                  <a:lnTo>
                    <a:pt x="66" y="0"/>
                  </a:lnTo>
                  <a:lnTo>
                    <a:pt x="72" y="6"/>
                  </a:lnTo>
                  <a:lnTo>
                    <a:pt x="72" y="0"/>
                  </a:lnTo>
                  <a:lnTo>
                    <a:pt x="72" y="6"/>
                  </a:lnTo>
                  <a:lnTo>
                    <a:pt x="78" y="6"/>
                  </a:lnTo>
                  <a:lnTo>
                    <a:pt x="78" y="12"/>
                  </a:lnTo>
                  <a:lnTo>
                    <a:pt x="84" y="12"/>
                  </a:lnTo>
                  <a:lnTo>
                    <a:pt x="78" y="12"/>
                  </a:lnTo>
                  <a:lnTo>
                    <a:pt x="78" y="18"/>
                  </a:lnTo>
                  <a:lnTo>
                    <a:pt x="84" y="12"/>
                  </a:lnTo>
                  <a:lnTo>
                    <a:pt x="90" y="18"/>
                  </a:lnTo>
                  <a:lnTo>
                    <a:pt x="84"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88" name="Freeform 464"/>
            <p:cNvSpPr>
              <a:spLocks/>
            </p:cNvSpPr>
            <p:nvPr/>
          </p:nvSpPr>
          <p:spPr bwMode="auto">
            <a:xfrm>
              <a:off x="2712" y="972"/>
              <a:ext cx="36" cy="54"/>
            </a:xfrm>
            <a:custGeom>
              <a:avLst/>
              <a:gdLst/>
              <a:ahLst/>
              <a:cxnLst>
                <a:cxn ang="0">
                  <a:pos x="36" y="48"/>
                </a:cxn>
                <a:cxn ang="0">
                  <a:pos x="30" y="48"/>
                </a:cxn>
                <a:cxn ang="0">
                  <a:pos x="30" y="54"/>
                </a:cxn>
                <a:cxn ang="0">
                  <a:pos x="30" y="48"/>
                </a:cxn>
                <a:cxn ang="0">
                  <a:pos x="6" y="36"/>
                </a:cxn>
                <a:cxn ang="0">
                  <a:pos x="6" y="30"/>
                </a:cxn>
                <a:cxn ang="0">
                  <a:pos x="0" y="24"/>
                </a:cxn>
                <a:cxn ang="0">
                  <a:pos x="6" y="24"/>
                </a:cxn>
                <a:cxn ang="0">
                  <a:pos x="0" y="24"/>
                </a:cxn>
                <a:cxn ang="0">
                  <a:pos x="0" y="18"/>
                </a:cxn>
                <a:cxn ang="0">
                  <a:pos x="0" y="12"/>
                </a:cxn>
                <a:cxn ang="0">
                  <a:pos x="0" y="6"/>
                </a:cxn>
                <a:cxn ang="0">
                  <a:pos x="0" y="0"/>
                </a:cxn>
                <a:cxn ang="0">
                  <a:pos x="6" y="0"/>
                </a:cxn>
                <a:cxn ang="0">
                  <a:pos x="6" y="6"/>
                </a:cxn>
                <a:cxn ang="0">
                  <a:pos x="6" y="12"/>
                </a:cxn>
                <a:cxn ang="0">
                  <a:pos x="12" y="6"/>
                </a:cxn>
                <a:cxn ang="0">
                  <a:pos x="18" y="6"/>
                </a:cxn>
                <a:cxn ang="0">
                  <a:pos x="24" y="12"/>
                </a:cxn>
                <a:cxn ang="0">
                  <a:pos x="30" y="18"/>
                </a:cxn>
                <a:cxn ang="0">
                  <a:pos x="30" y="36"/>
                </a:cxn>
                <a:cxn ang="0">
                  <a:pos x="36" y="42"/>
                </a:cxn>
                <a:cxn ang="0">
                  <a:pos x="36" y="48"/>
                </a:cxn>
              </a:cxnLst>
              <a:rect l="0" t="0" r="r" b="b"/>
              <a:pathLst>
                <a:path w="36" h="54">
                  <a:moveTo>
                    <a:pt x="36" y="48"/>
                  </a:moveTo>
                  <a:lnTo>
                    <a:pt x="30" y="48"/>
                  </a:lnTo>
                  <a:lnTo>
                    <a:pt x="30" y="54"/>
                  </a:lnTo>
                  <a:lnTo>
                    <a:pt x="30" y="48"/>
                  </a:lnTo>
                  <a:lnTo>
                    <a:pt x="6" y="36"/>
                  </a:lnTo>
                  <a:lnTo>
                    <a:pt x="6" y="30"/>
                  </a:lnTo>
                  <a:lnTo>
                    <a:pt x="0" y="24"/>
                  </a:lnTo>
                  <a:lnTo>
                    <a:pt x="6" y="24"/>
                  </a:lnTo>
                  <a:lnTo>
                    <a:pt x="0" y="24"/>
                  </a:lnTo>
                  <a:lnTo>
                    <a:pt x="0" y="18"/>
                  </a:lnTo>
                  <a:lnTo>
                    <a:pt x="0" y="12"/>
                  </a:lnTo>
                  <a:lnTo>
                    <a:pt x="0" y="6"/>
                  </a:lnTo>
                  <a:lnTo>
                    <a:pt x="0" y="0"/>
                  </a:lnTo>
                  <a:lnTo>
                    <a:pt x="6" y="0"/>
                  </a:lnTo>
                  <a:lnTo>
                    <a:pt x="6" y="6"/>
                  </a:lnTo>
                  <a:lnTo>
                    <a:pt x="6" y="12"/>
                  </a:lnTo>
                  <a:lnTo>
                    <a:pt x="12" y="6"/>
                  </a:lnTo>
                  <a:lnTo>
                    <a:pt x="18" y="6"/>
                  </a:lnTo>
                  <a:lnTo>
                    <a:pt x="24" y="12"/>
                  </a:lnTo>
                  <a:lnTo>
                    <a:pt x="30" y="18"/>
                  </a:lnTo>
                  <a:lnTo>
                    <a:pt x="30" y="36"/>
                  </a:lnTo>
                  <a:lnTo>
                    <a:pt x="36" y="42"/>
                  </a:lnTo>
                  <a:lnTo>
                    <a:pt x="36" y="4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87" name="Freeform 463"/>
            <p:cNvSpPr>
              <a:spLocks/>
            </p:cNvSpPr>
            <p:nvPr/>
          </p:nvSpPr>
          <p:spPr bwMode="auto">
            <a:xfrm>
              <a:off x="2160" y="636"/>
              <a:ext cx="30" cy="24"/>
            </a:xfrm>
            <a:custGeom>
              <a:avLst/>
              <a:gdLst/>
              <a:ahLst/>
              <a:cxnLst>
                <a:cxn ang="0">
                  <a:pos x="12" y="0"/>
                </a:cxn>
                <a:cxn ang="0">
                  <a:pos x="18" y="0"/>
                </a:cxn>
                <a:cxn ang="0">
                  <a:pos x="18" y="6"/>
                </a:cxn>
                <a:cxn ang="0">
                  <a:pos x="24" y="6"/>
                </a:cxn>
                <a:cxn ang="0">
                  <a:pos x="18" y="12"/>
                </a:cxn>
                <a:cxn ang="0">
                  <a:pos x="24" y="12"/>
                </a:cxn>
                <a:cxn ang="0">
                  <a:pos x="30" y="18"/>
                </a:cxn>
                <a:cxn ang="0">
                  <a:pos x="24" y="18"/>
                </a:cxn>
                <a:cxn ang="0">
                  <a:pos x="30" y="18"/>
                </a:cxn>
                <a:cxn ang="0">
                  <a:pos x="24" y="18"/>
                </a:cxn>
                <a:cxn ang="0">
                  <a:pos x="30" y="18"/>
                </a:cxn>
                <a:cxn ang="0">
                  <a:pos x="30" y="24"/>
                </a:cxn>
                <a:cxn ang="0">
                  <a:pos x="24" y="24"/>
                </a:cxn>
                <a:cxn ang="0">
                  <a:pos x="24" y="18"/>
                </a:cxn>
                <a:cxn ang="0">
                  <a:pos x="18" y="18"/>
                </a:cxn>
                <a:cxn ang="0">
                  <a:pos x="18" y="12"/>
                </a:cxn>
                <a:cxn ang="0">
                  <a:pos x="18" y="18"/>
                </a:cxn>
                <a:cxn ang="0">
                  <a:pos x="12" y="12"/>
                </a:cxn>
                <a:cxn ang="0">
                  <a:pos x="6" y="12"/>
                </a:cxn>
                <a:cxn ang="0">
                  <a:pos x="0" y="12"/>
                </a:cxn>
                <a:cxn ang="0">
                  <a:pos x="0" y="6"/>
                </a:cxn>
                <a:cxn ang="0">
                  <a:pos x="0" y="0"/>
                </a:cxn>
                <a:cxn ang="0">
                  <a:pos x="12" y="0"/>
                </a:cxn>
              </a:cxnLst>
              <a:rect l="0" t="0" r="r" b="b"/>
              <a:pathLst>
                <a:path w="30" h="24">
                  <a:moveTo>
                    <a:pt x="12" y="0"/>
                  </a:moveTo>
                  <a:lnTo>
                    <a:pt x="18" y="0"/>
                  </a:lnTo>
                  <a:lnTo>
                    <a:pt x="18" y="6"/>
                  </a:lnTo>
                  <a:lnTo>
                    <a:pt x="24" y="6"/>
                  </a:lnTo>
                  <a:lnTo>
                    <a:pt x="18" y="12"/>
                  </a:lnTo>
                  <a:lnTo>
                    <a:pt x="24" y="12"/>
                  </a:lnTo>
                  <a:lnTo>
                    <a:pt x="30" y="18"/>
                  </a:lnTo>
                  <a:lnTo>
                    <a:pt x="24" y="18"/>
                  </a:lnTo>
                  <a:lnTo>
                    <a:pt x="30" y="18"/>
                  </a:lnTo>
                  <a:lnTo>
                    <a:pt x="24" y="18"/>
                  </a:lnTo>
                  <a:lnTo>
                    <a:pt x="30" y="18"/>
                  </a:lnTo>
                  <a:lnTo>
                    <a:pt x="30" y="24"/>
                  </a:lnTo>
                  <a:lnTo>
                    <a:pt x="24" y="24"/>
                  </a:lnTo>
                  <a:lnTo>
                    <a:pt x="24" y="18"/>
                  </a:lnTo>
                  <a:lnTo>
                    <a:pt x="18" y="18"/>
                  </a:lnTo>
                  <a:lnTo>
                    <a:pt x="18" y="12"/>
                  </a:lnTo>
                  <a:lnTo>
                    <a:pt x="18" y="18"/>
                  </a:lnTo>
                  <a:lnTo>
                    <a:pt x="12" y="12"/>
                  </a:lnTo>
                  <a:lnTo>
                    <a:pt x="6" y="12"/>
                  </a:lnTo>
                  <a:lnTo>
                    <a:pt x="0" y="12"/>
                  </a:lnTo>
                  <a:lnTo>
                    <a:pt x="0" y="6"/>
                  </a:lnTo>
                  <a:lnTo>
                    <a:pt x="0"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86" name="Freeform 462"/>
            <p:cNvSpPr>
              <a:spLocks/>
            </p:cNvSpPr>
            <p:nvPr/>
          </p:nvSpPr>
          <p:spPr bwMode="auto">
            <a:xfrm>
              <a:off x="2190" y="744"/>
              <a:ext cx="18" cy="12"/>
            </a:xfrm>
            <a:custGeom>
              <a:avLst/>
              <a:gdLst/>
              <a:ahLst/>
              <a:cxnLst>
                <a:cxn ang="0">
                  <a:pos x="12" y="6"/>
                </a:cxn>
                <a:cxn ang="0">
                  <a:pos x="18" y="12"/>
                </a:cxn>
                <a:cxn ang="0">
                  <a:pos x="6" y="12"/>
                </a:cxn>
                <a:cxn ang="0">
                  <a:pos x="0" y="6"/>
                </a:cxn>
                <a:cxn ang="0">
                  <a:pos x="6" y="0"/>
                </a:cxn>
                <a:cxn ang="0">
                  <a:pos x="12" y="0"/>
                </a:cxn>
                <a:cxn ang="0">
                  <a:pos x="12" y="6"/>
                </a:cxn>
              </a:cxnLst>
              <a:rect l="0" t="0" r="r" b="b"/>
              <a:pathLst>
                <a:path w="18" h="12">
                  <a:moveTo>
                    <a:pt x="12" y="6"/>
                  </a:moveTo>
                  <a:lnTo>
                    <a:pt x="18" y="12"/>
                  </a:lnTo>
                  <a:lnTo>
                    <a:pt x="6" y="12"/>
                  </a:lnTo>
                  <a:lnTo>
                    <a:pt x="0" y="6"/>
                  </a:lnTo>
                  <a:lnTo>
                    <a:pt x="6" y="0"/>
                  </a:lnTo>
                  <a:lnTo>
                    <a:pt x="12"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85" name="Freeform 461"/>
            <p:cNvSpPr>
              <a:spLocks/>
            </p:cNvSpPr>
            <p:nvPr/>
          </p:nvSpPr>
          <p:spPr bwMode="auto">
            <a:xfrm>
              <a:off x="2202" y="744"/>
              <a:ext cx="6" cy="6"/>
            </a:xfrm>
            <a:custGeom>
              <a:avLst/>
              <a:gdLst/>
              <a:ahLst/>
              <a:cxnLst>
                <a:cxn ang="0">
                  <a:pos x="0" y="0"/>
                </a:cxn>
                <a:cxn ang="0">
                  <a:pos x="6" y="0"/>
                </a:cxn>
                <a:cxn ang="0">
                  <a:pos x="0" y="6"/>
                </a:cxn>
                <a:cxn ang="0">
                  <a:pos x="0" y="0"/>
                </a:cxn>
              </a:cxnLst>
              <a:rect l="0" t="0" r="r" b="b"/>
              <a:pathLst>
                <a:path w="6" h="6">
                  <a:moveTo>
                    <a:pt x="0" y="0"/>
                  </a:moveTo>
                  <a:lnTo>
                    <a:pt x="6" y="0"/>
                  </a:ln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84" name="Freeform 460"/>
            <p:cNvSpPr>
              <a:spLocks/>
            </p:cNvSpPr>
            <p:nvPr/>
          </p:nvSpPr>
          <p:spPr bwMode="auto">
            <a:xfrm>
              <a:off x="2706" y="816"/>
              <a:ext cx="78" cy="84"/>
            </a:xfrm>
            <a:custGeom>
              <a:avLst/>
              <a:gdLst/>
              <a:ahLst/>
              <a:cxnLst>
                <a:cxn ang="0">
                  <a:pos x="12" y="12"/>
                </a:cxn>
                <a:cxn ang="0">
                  <a:pos x="18" y="12"/>
                </a:cxn>
                <a:cxn ang="0">
                  <a:pos x="18" y="6"/>
                </a:cxn>
                <a:cxn ang="0">
                  <a:pos x="18" y="0"/>
                </a:cxn>
                <a:cxn ang="0">
                  <a:pos x="24" y="0"/>
                </a:cxn>
                <a:cxn ang="0">
                  <a:pos x="30" y="12"/>
                </a:cxn>
                <a:cxn ang="0">
                  <a:pos x="30" y="6"/>
                </a:cxn>
                <a:cxn ang="0">
                  <a:pos x="30" y="12"/>
                </a:cxn>
                <a:cxn ang="0">
                  <a:pos x="30" y="18"/>
                </a:cxn>
                <a:cxn ang="0">
                  <a:pos x="36" y="18"/>
                </a:cxn>
                <a:cxn ang="0">
                  <a:pos x="42" y="18"/>
                </a:cxn>
                <a:cxn ang="0">
                  <a:pos x="48" y="18"/>
                </a:cxn>
                <a:cxn ang="0">
                  <a:pos x="42" y="24"/>
                </a:cxn>
                <a:cxn ang="0">
                  <a:pos x="48" y="24"/>
                </a:cxn>
                <a:cxn ang="0">
                  <a:pos x="48" y="30"/>
                </a:cxn>
                <a:cxn ang="0">
                  <a:pos x="42" y="30"/>
                </a:cxn>
                <a:cxn ang="0">
                  <a:pos x="54" y="36"/>
                </a:cxn>
                <a:cxn ang="0">
                  <a:pos x="54" y="42"/>
                </a:cxn>
                <a:cxn ang="0">
                  <a:pos x="60" y="48"/>
                </a:cxn>
                <a:cxn ang="0">
                  <a:pos x="66" y="54"/>
                </a:cxn>
                <a:cxn ang="0">
                  <a:pos x="66" y="60"/>
                </a:cxn>
                <a:cxn ang="0">
                  <a:pos x="72" y="66"/>
                </a:cxn>
                <a:cxn ang="0">
                  <a:pos x="78" y="72"/>
                </a:cxn>
                <a:cxn ang="0">
                  <a:pos x="72" y="72"/>
                </a:cxn>
                <a:cxn ang="0">
                  <a:pos x="78" y="78"/>
                </a:cxn>
                <a:cxn ang="0">
                  <a:pos x="66" y="84"/>
                </a:cxn>
                <a:cxn ang="0">
                  <a:pos x="66" y="78"/>
                </a:cxn>
                <a:cxn ang="0">
                  <a:pos x="60" y="78"/>
                </a:cxn>
                <a:cxn ang="0">
                  <a:pos x="60" y="84"/>
                </a:cxn>
                <a:cxn ang="0">
                  <a:pos x="54" y="84"/>
                </a:cxn>
                <a:cxn ang="0">
                  <a:pos x="54" y="78"/>
                </a:cxn>
                <a:cxn ang="0">
                  <a:pos x="54" y="72"/>
                </a:cxn>
                <a:cxn ang="0">
                  <a:pos x="54" y="66"/>
                </a:cxn>
                <a:cxn ang="0">
                  <a:pos x="48" y="60"/>
                </a:cxn>
                <a:cxn ang="0">
                  <a:pos x="48" y="48"/>
                </a:cxn>
                <a:cxn ang="0">
                  <a:pos x="42" y="42"/>
                </a:cxn>
                <a:cxn ang="0">
                  <a:pos x="36" y="42"/>
                </a:cxn>
                <a:cxn ang="0">
                  <a:pos x="30" y="48"/>
                </a:cxn>
                <a:cxn ang="0">
                  <a:pos x="24" y="42"/>
                </a:cxn>
                <a:cxn ang="0">
                  <a:pos x="12" y="48"/>
                </a:cxn>
                <a:cxn ang="0">
                  <a:pos x="12" y="42"/>
                </a:cxn>
                <a:cxn ang="0">
                  <a:pos x="18" y="36"/>
                </a:cxn>
                <a:cxn ang="0">
                  <a:pos x="12" y="30"/>
                </a:cxn>
                <a:cxn ang="0">
                  <a:pos x="6" y="30"/>
                </a:cxn>
                <a:cxn ang="0">
                  <a:pos x="6" y="24"/>
                </a:cxn>
                <a:cxn ang="0">
                  <a:pos x="0" y="24"/>
                </a:cxn>
                <a:cxn ang="0">
                  <a:pos x="6" y="18"/>
                </a:cxn>
                <a:cxn ang="0">
                  <a:pos x="6" y="12"/>
                </a:cxn>
                <a:cxn ang="0">
                  <a:pos x="12" y="12"/>
                </a:cxn>
              </a:cxnLst>
              <a:rect l="0" t="0" r="r" b="b"/>
              <a:pathLst>
                <a:path w="78" h="84">
                  <a:moveTo>
                    <a:pt x="12" y="12"/>
                  </a:moveTo>
                  <a:lnTo>
                    <a:pt x="18" y="12"/>
                  </a:lnTo>
                  <a:lnTo>
                    <a:pt x="18" y="6"/>
                  </a:lnTo>
                  <a:lnTo>
                    <a:pt x="18" y="0"/>
                  </a:lnTo>
                  <a:lnTo>
                    <a:pt x="24" y="0"/>
                  </a:lnTo>
                  <a:lnTo>
                    <a:pt x="30" y="12"/>
                  </a:lnTo>
                  <a:lnTo>
                    <a:pt x="30" y="6"/>
                  </a:lnTo>
                  <a:lnTo>
                    <a:pt x="30" y="12"/>
                  </a:lnTo>
                  <a:lnTo>
                    <a:pt x="30" y="18"/>
                  </a:lnTo>
                  <a:lnTo>
                    <a:pt x="36" y="18"/>
                  </a:lnTo>
                  <a:lnTo>
                    <a:pt x="42" y="18"/>
                  </a:lnTo>
                  <a:lnTo>
                    <a:pt x="48" y="18"/>
                  </a:lnTo>
                  <a:lnTo>
                    <a:pt x="42" y="24"/>
                  </a:lnTo>
                  <a:lnTo>
                    <a:pt x="48" y="24"/>
                  </a:lnTo>
                  <a:lnTo>
                    <a:pt x="48" y="30"/>
                  </a:lnTo>
                  <a:lnTo>
                    <a:pt x="42" y="30"/>
                  </a:lnTo>
                  <a:lnTo>
                    <a:pt x="54" y="36"/>
                  </a:lnTo>
                  <a:lnTo>
                    <a:pt x="54" y="42"/>
                  </a:lnTo>
                  <a:lnTo>
                    <a:pt x="60" y="48"/>
                  </a:lnTo>
                  <a:lnTo>
                    <a:pt x="66" y="54"/>
                  </a:lnTo>
                  <a:lnTo>
                    <a:pt x="66" y="60"/>
                  </a:lnTo>
                  <a:lnTo>
                    <a:pt x="72" y="66"/>
                  </a:lnTo>
                  <a:lnTo>
                    <a:pt x="78" y="72"/>
                  </a:lnTo>
                  <a:lnTo>
                    <a:pt x="72" y="72"/>
                  </a:lnTo>
                  <a:lnTo>
                    <a:pt x="78" y="78"/>
                  </a:lnTo>
                  <a:lnTo>
                    <a:pt x="66" y="84"/>
                  </a:lnTo>
                  <a:lnTo>
                    <a:pt x="66" y="78"/>
                  </a:lnTo>
                  <a:lnTo>
                    <a:pt x="60" y="78"/>
                  </a:lnTo>
                  <a:lnTo>
                    <a:pt x="60" y="84"/>
                  </a:lnTo>
                  <a:lnTo>
                    <a:pt x="54" y="84"/>
                  </a:lnTo>
                  <a:lnTo>
                    <a:pt x="54" y="78"/>
                  </a:lnTo>
                  <a:lnTo>
                    <a:pt x="54" y="72"/>
                  </a:lnTo>
                  <a:lnTo>
                    <a:pt x="54" y="66"/>
                  </a:lnTo>
                  <a:lnTo>
                    <a:pt x="48" y="60"/>
                  </a:lnTo>
                  <a:lnTo>
                    <a:pt x="48" y="48"/>
                  </a:lnTo>
                  <a:lnTo>
                    <a:pt x="42" y="42"/>
                  </a:lnTo>
                  <a:lnTo>
                    <a:pt x="36" y="42"/>
                  </a:lnTo>
                  <a:lnTo>
                    <a:pt x="30" y="48"/>
                  </a:lnTo>
                  <a:lnTo>
                    <a:pt x="24" y="42"/>
                  </a:lnTo>
                  <a:lnTo>
                    <a:pt x="12" y="48"/>
                  </a:lnTo>
                  <a:lnTo>
                    <a:pt x="12" y="42"/>
                  </a:lnTo>
                  <a:lnTo>
                    <a:pt x="18" y="36"/>
                  </a:lnTo>
                  <a:lnTo>
                    <a:pt x="12" y="30"/>
                  </a:lnTo>
                  <a:lnTo>
                    <a:pt x="6" y="30"/>
                  </a:lnTo>
                  <a:lnTo>
                    <a:pt x="6" y="24"/>
                  </a:lnTo>
                  <a:lnTo>
                    <a:pt x="0" y="24"/>
                  </a:lnTo>
                  <a:lnTo>
                    <a:pt x="6" y="18"/>
                  </a:lnTo>
                  <a:lnTo>
                    <a:pt x="6" y="12"/>
                  </a:lnTo>
                  <a:lnTo>
                    <a:pt x="12"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83" name="Freeform 459"/>
            <p:cNvSpPr>
              <a:spLocks/>
            </p:cNvSpPr>
            <p:nvPr/>
          </p:nvSpPr>
          <p:spPr bwMode="auto">
            <a:xfrm>
              <a:off x="2244" y="618"/>
              <a:ext cx="138" cy="78"/>
            </a:xfrm>
            <a:custGeom>
              <a:avLst/>
              <a:gdLst/>
              <a:ahLst/>
              <a:cxnLst>
                <a:cxn ang="0">
                  <a:pos x="0" y="12"/>
                </a:cxn>
                <a:cxn ang="0">
                  <a:pos x="6" y="6"/>
                </a:cxn>
                <a:cxn ang="0">
                  <a:pos x="18" y="6"/>
                </a:cxn>
                <a:cxn ang="0">
                  <a:pos x="24" y="12"/>
                </a:cxn>
                <a:cxn ang="0">
                  <a:pos x="30" y="18"/>
                </a:cxn>
                <a:cxn ang="0">
                  <a:pos x="36" y="18"/>
                </a:cxn>
                <a:cxn ang="0">
                  <a:pos x="48" y="18"/>
                </a:cxn>
                <a:cxn ang="0">
                  <a:pos x="48" y="12"/>
                </a:cxn>
                <a:cxn ang="0">
                  <a:pos x="48" y="6"/>
                </a:cxn>
                <a:cxn ang="0">
                  <a:pos x="54" y="6"/>
                </a:cxn>
                <a:cxn ang="0">
                  <a:pos x="60" y="6"/>
                </a:cxn>
                <a:cxn ang="0">
                  <a:pos x="54" y="6"/>
                </a:cxn>
                <a:cxn ang="0">
                  <a:pos x="60" y="0"/>
                </a:cxn>
                <a:cxn ang="0">
                  <a:pos x="66" y="6"/>
                </a:cxn>
                <a:cxn ang="0">
                  <a:pos x="72" y="6"/>
                </a:cxn>
                <a:cxn ang="0">
                  <a:pos x="72" y="12"/>
                </a:cxn>
                <a:cxn ang="0">
                  <a:pos x="78" y="12"/>
                </a:cxn>
                <a:cxn ang="0">
                  <a:pos x="78" y="18"/>
                </a:cxn>
                <a:cxn ang="0">
                  <a:pos x="90" y="18"/>
                </a:cxn>
                <a:cxn ang="0">
                  <a:pos x="96" y="30"/>
                </a:cxn>
                <a:cxn ang="0">
                  <a:pos x="114" y="36"/>
                </a:cxn>
                <a:cxn ang="0">
                  <a:pos x="120" y="42"/>
                </a:cxn>
                <a:cxn ang="0">
                  <a:pos x="138" y="48"/>
                </a:cxn>
                <a:cxn ang="0">
                  <a:pos x="138" y="54"/>
                </a:cxn>
                <a:cxn ang="0">
                  <a:pos x="132" y="54"/>
                </a:cxn>
                <a:cxn ang="0">
                  <a:pos x="126" y="54"/>
                </a:cxn>
                <a:cxn ang="0">
                  <a:pos x="120" y="54"/>
                </a:cxn>
                <a:cxn ang="0">
                  <a:pos x="120" y="66"/>
                </a:cxn>
                <a:cxn ang="0">
                  <a:pos x="114" y="66"/>
                </a:cxn>
                <a:cxn ang="0">
                  <a:pos x="102" y="72"/>
                </a:cxn>
                <a:cxn ang="0">
                  <a:pos x="108" y="72"/>
                </a:cxn>
                <a:cxn ang="0">
                  <a:pos x="102" y="72"/>
                </a:cxn>
                <a:cxn ang="0">
                  <a:pos x="102" y="78"/>
                </a:cxn>
                <a:cxn ang="0">
                  <a:pos x="96" y="78"/>
                </a:cxn>
                <a:cxn ang="0">
                  <a:pos x="96" y="72"/>
                </a:cxn>
                <a:cxn ang="0">
                  <a:pos x="84" y="72"/>
                </a:cxn>
                <a:cxn ang="0">
                  <a:pos x="84" y="60"/>
                </a:cxn>
                <a:cxn ang="0">
                  <a:pos x="78" y="60"/>
                </a:cxn>
                <a:cxn ang="0">
                  <a:pos x="72" y="60"/>
                </a:cxn>
                <a:cxn ang="0">
                  <a:pos x="72" y="54"/>
                </a:cxn>
                <a:cxn ang="0">
                  <a:pos x="66" y="54"/>
                </a:cxn>
                <a:cxn ang="0">
                  <a:pos x="48" y="48"/>
                </a:cxn>
                <a:cxn ang="0">
                  <a:pos x="30" y="48"/>
                </a:cxn>
                <a:cxn ang="0">
                  <a:pos x="24" y="48"/>
                </a:cxn>
                <a:cxn ang="0">
                  <a:pos x="24" y="54"/>
                </a:cxn>
                <a:cxn ang="0">
                  <a:pos x="18" y="54"/>
                </a:cxn>
                <a:cxn ang="0">
                  <a:pos x="12" y="42"/>
                </a:cxn>
                <a:cxn ang="0">
                  <a:pos x="18" y="42"/>
                </a:cxn>
                <a:cxn ang="0">
                  <a:pos x="12" y="36"/>
                </a:cxn>
                <a:cxn ang="0">
                  <a:pos x="6" y="36"/>
                </a:cxn>
                <a:cxn ang="0">
                  <a:pos x="12" y="30"/>
                </a:cxn>
                <a:cxn ang="0">
                  <a:pos x="6" y="30"/>
                </a:cxn>
                <a:cxn ang="0">
                  <a:pos x="6" y="24"/>
                </a:cxn>
                <a:cxn ang="0">
                  <a:pos x="6" y="18"/>
                </a:cxn>
                <a:cxn ang="0">
                  <a:pos x="0" y="12"/>
                </a:cxn>
              </a:cxnLst>
              <a:rect l="0" t="0" r="r" b="b"/>
              <a:pathLst>
                <a:path w="138" h="78">
                  <a:moveTo>
                    <a:pt x="0" y="12"/>
                  </a:moveTo>
                  <a:lnTo>
                    <a:pt x="6" y="6"/>
                  </a:lnTo>
                  <a:lnTo>
                    <a:pt x="18" y="6"/>
                  </a:lnTo>
                  <a:lnTo>
                    <a:pt x="24" y="12"/>
                  </a:lnTo>
                  <a:lnTo>
                    <a:pt x="30" y="18"/>
                  </a:lnTo>
                  <a:lnTo>
                    <a:pt x="36" y="18"/>
                  </a:lnTo>
                  <a:lnTo>
                    <a:pt x="48" y="18"/>
                  </a:lnTo>
                  <a:lnTo>
                    <a:pt x="48" y="12"/>
                  </a:lnTo>
                  <a:lnTo>
                    <a:pt x="48" y="6"/>
                  </a:lnTo>
                  <a:lnTo>
                    <a:pt x="54" y="6"/>
                  </a:lnTo>
                  <a:lnTo>
                    <a:pt x="60" y="6"/>
                  </a:lnTo>
                  <a:lnTo>
                    <a:pt x="54" y="6"/>
                  </a:lnTo>
                  <a:lnTo>
                    <a:pt x="60" y="0"/>
                  </a:lnTo>
                  <a:lnTo>
                    <a:pt x="66" y="6"/>
                  </a:lnTo>
                  <a:lnTo>
                    <a:pt x="72" y="6"/>
                  </a:lnTo>
                  <a:lnTo>
                    <a:pt x="72" y="12"/>
                  </a:lnTo>
                  <a:lnTo>
                    <a:pt x="78" y="12"/>
                  </a:lnTo>
                  <a:lnTo>
                    <a:pt x="78" y="18"/>
                  </a:lnTo>
                  <a:lnTo>
                    <a:pt x="90" y="18"/>
                  </a:lnTo>
                  <a:lnTo>
                    <a:pt x="96" y="30"/>
                  </a:lnTo>
                  <a:lnTo>
                    <a:pt x="114" y="36"/>
                  </a:lnTo>
                  <a:lnTo>
                    <a:pt x="120" y="42"/>
                  </a:lnTo>
                  <a:lnTo>
                    <a:pt x="138" y="48"/>
                  </a:lnTo>
                  <a:lnTo>
                    <a:pt x="138" y="54"/>
                  </a:lnTo>
                  <a:lnTo>
                    <a:pt x="132" y="54"/>
                  </a:lnTo>
                  <a:lnTo>
                    <a:pt x="126" y="54"/>
                  </a:lnTo>
                  <a:lnTo>
                    <a:pt x="120" y="54"/>
                  </a:lnTo>
                  <a:lnTo>
                    <a:pt x="120" y="66"/>
                  </a:lnTo>
                  <a:lnTo>
                    <a:pt x="114" y="66"/>
                  </a:lnTo>
                  <a:lnTo>
                    <a:pt x="102" y="72"/>
                  </a:lnTo>
                  <a:lnTo>
                    <a:pt x="108" y="72"/>
                  </a:lnTo>
                  <a:lnTo>
                    <a:pt x="102" y="72"/>
                  </a:lnTo>
                  <a:lnTo>
                    <a:pt x="102" y="78"/>
                  </a:lnTo>
                  <a:lnTo>
                    <a:pt x="96" y="78"/>
                  </a:lnTo>
                  <a:lnTo>
                    <a:pt x="96" y="72"/>
                  </a:lnTo>
                  <a:lnTo>
                    <a:pt x="84" y="72"/>
                  </a:lnTo>
                  <a:lnTo>
                    <a:pt x="84" y="60"/>
                  </a:lnTo>
                  <a:lnTo>
                    <a:pt x="78" y="60"/>
                  </a:lnTo>
                  <a:lnTo>
                    <a:pt x="72" y="60"/>
                  </a:lnTo>
                  <a:lnTo>
                    <a:pt x="72" y="54"/>
                  </a:lnTo>
                  <a:lnTo>
                    <a:pt x="66" y="54"/>
                  </a:lnTo>
                  <a:lnTo>
                    <a:pt x="48" y="48"/>
                  </a:lnTo>
                  <a:lnTo>
                    <a:pt x="30" y="48"/>
                  </a:lnTo>
                  <a:lnTo>
                    <a:pt x="24" y="48"/>
                  </a:lnTo>
                  <a:lnTo>
                    <a:pt x="24" y="54"/>
                  </a:lnTo>
                  <a:lnTo>
                    <a:pt x="18" y="54"/>
                  </a:lnTo>
                  <a:lnTo>
                    <a:pt x="12" y="42"/>
                  </a:lnTo>
                  <a:lnTo>
                    <a:pt x="18" y="42"/>
                  </a:lnTo>
                  <a:lnTo>
                    <a:pt x="12" y="36"/>
                  </a:lnTo>
                  <a:lnTo>
                    <a:pt x="6" y="36"/>
                  </a:lnTo>
                  <a:lnTo>
                    <a:pt x="12" y="30"/>
                  </a:lnTo>
                  <a:lnTo>
                    <a:pt x="6" y="30"/>
                  </a:lnTo>
                  <a:lnTo>
                    <a:pt x="6" y="24"/>
                  </a:lnTo>
                  <a:lnTo>
                    <a:pt x="6" y="18"/>
                  </a:lnTo>
                  <a:lnTo>
                    <a:pt x="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82" name="Freeform 458"/>
            <p:cNvSpPr>
              <a:spLocks/>
            </p:cNvSpPr>
            <p:nvPr/>
          </p:nvSpPr>
          <p:spPr bwMode="auto">
            <a:xfrm>
              <a:off x="2082" y="672"/>
              <a:ext cx="66" cy="48"/>
            </a:xfrm>
            <a:custGeom>
              <a:avLst/>
              <a:gdLst/>
              <a:ahLst/>
              <a:cxnLst>
                <a:cxn ang="0">
                  <a:pos x="0" y="12"/>
                </a:cxn>
                <a:cxn ang="0">
                  <a:pos x="6" y="18"/>
                </a:cxn>
                <a:cxn ang="0">
                  <a:pos x="6" y="12"/>
                </a:cxn>
                <a:cxn ang="0">
                  <a:pos x="12" y="12"/>
                </a:cxn>
                <a:cxn ang="0">
                  <a:pos x="6" y="12"/>
                </a:cxn>
                <a:cxn ang="0">
                  <a:pos x="12" y="6"/>
                </a:cxn>
                <a:cxn ang="0">
                  <a:pos x="24" y="6"/>
                </a:cxn>
                <a:cxn ang="0">
                  <a:pos x="36" y="6"/>
                </a:cxn>
                <a:cxn ang="0">
                  <a:pos x="66" y="0"/>
                </a:cxn>
                <a:cxn ang="0">
                  <a:pos x="66" y="6"/>
                </a:cxn>
                <a:cxn ang="0">
                  <a:pos x="54" y="12"/>
                </a:cxn>
                <a:cxn ang="0">
                  <a:pos x="54" y="18"/>
                </a:cxn>
                <a:cxn ang="0">
                  <a:pos x="54" y="30"/>
                </a:cxn>
                <a:cxn ang="0">
                  <a:pos x="30" y="42"/>
                </a:cxn>
                <a:cxn ang="0">
                  <a:pos x="12" y="48"/>
                </a:cxn>
                <a:cxn ang="0">
                  <a:pos x="0" y="48"/>
                </a:cxn>
                <a:cxn ang="0">
                  <a:pos x="0" y="42"/>
                </a:cxn>
                <a:cxn ang="0">
                  <a:pos x="12" y="30"/>
                </a:cxn>
                <a:cxn ang="0">
                  <a:pos x="6" y="30"/>
                </a:cxn>
                <a:cxn ang="0">
                  <a:pos x="0" y="24"/>
                </a:cxn>
                <a:cxn ang="0">
                  <a:pos x="0" y="18"/>
                </a:cxn>
                <a:cxn ang="0">
                  <a:pos x="0" y="12"/>
                </a:cxn>
              </a:cxnLst>
              <a:rect l="0" t="0" r="r" b="b"/>
              <a:pathLst>
                <a:path w="66" h="48">
                  <a:moveTo>
                    <a:pt x="0" y="12"/>
                  </a:moveTo>
                  <a:lnTo>
                    <a:pt x="6" y="18"/>
                  </a:lnTo>
                  <a:lnTo>
                    <a:pt x="6" y="12"/>
                  </a:lnTo>
                  <a:lnTo>
                    <a:pt x="12" y="12"/>
                  </a:lnTo>
                  <a:lnTo>
                    <a:pt x="6" y="12"/>
                  </a:lnTo>
                  <a:lnTo>
                    <a:pt x="12" y="6"/>
                  </a:lnTo>
                  <a:lnTo>
                    <a:pt x="24" y="6"/>
                  </a:lnTo>
                  <a:lnTo>
                    <a:pt x="36" y="6"/>
                  </a:lnTo>
                  <a:lnTo>
                    <a:pt x="66" y="0"/>
                  </a:lnTo>
                  <a:lnTo>
                    <a:pt x="66" y="6"/>
                  </a:lnTo>
                  <a:lnTo>
                    <a:pt x="54" y="12"/>
                  </a:lnTo>
                  <a:lnTo>
                    <a:pt x="54" y="18"/>
                  </a:lnTo>
                  <a:lnTo>
                    <a:pt x="54" y="30"/>
                  </a:lnTo>
                  <a:lnTo>
                    <a:pt x="30" y="42"/>
                  </a:lnTo>
                  <a:lnTo>
                    <a:pt x="12" y="48"/>
                  </a:lnTo>
                  <a:lnTo>
                    <a:pt x="0" y="48"/>
                  </a:lnTo>
                  <a:lnTo>
                    <a:pt x="0" y="42"/>
                  </a:lnTo>
                  <a:lnTo>
                    <a:pt x="12" y="30"/>
                  </a:lnTo>
                  <a:lnTo>
                    <a:pt x="6" y="30"/>
                  </a:lnTo>
                  <a:lnTo>
                    <a:pt x="0" y="24"/>
                  </a:lnTo>
                  <a:lnTo>
                    <a:pt x="0" y="18"/>
                  </a:lnTo>
                  <a:lnTo>
                    <a:pt x="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81" name="Freeform 457"/>
            <p:cNvSpPr>
              <a:spLocks/>
            </p:cNvSpPr>
            <p:nvPr/>
          </p:nvSpPr>
          <p:spPr bwMode="auto">
            <a:xfrm>
              <a:off x="2190" y="498"/>
              <a:ext cx="396" cy="144"/>
            </a:xfrm>
            <a:custGeom>
              <a:avLst/>
              <a:gdLst/>
              <a:ahLst/>
              <a:cxnLst>
                <a:cxn ang="0">
                  <a:pos x="24" y="84"/>
                </a:cxn>
                <a:cxn ang="0">
                  <a:pos x="6" y="72"/>
                </a:cxn>
                <a:cxn ang="0">
                  <a:pos x="0" y="54"/>
                </a:cxn>
                <a:cxn ang="0">
                  <a:pos x="12" y="48"/>
                </a:cxn>
                <a:cxn ang="0">
                  <a:pos x="24" y="42"/>
                </a:cxn>
                <a:cxn ang="0">
                  <a:pos x="42" y="36"/>
                </a:cxn>
                <a:cxn ang="0">
                  <a:pos x="60" y="36"/>
                </a:cxn>
                <a:cxn ang="0">
                  <a:pos x="78" y="42"/>
                </a:cxn>
                <a:cxn ang="0">
                  <a:pos x="96" y="42"/>
                </a:cxn>
                <a:cxn ang="0">
                  <a:pos x="114" y="42"/>
                </a:cxn>
                <a:cxn ang="0">
                  <a:pos x="132" y="42"/>
                </a:cxn>
                <a:cxn ang="0">
                  <a:pos x="138" y="36"/>
                </a:cxn>
                <a:cxn ang="0">
                  <a:pos x="138" y="30"/>
                </a:cxn>
                <a:cxn ang="0">
                  <a:pos x="150" y="24"/>
                </a:cxn>
                <a:cxn ang="0">
                  <a:pos x="138" y="12"/>
                </a:cxn>
                <a:cxn ang="0">
                  <a:pos x="156" y="12"/>
                </a:cxn>
                <a:cxn ang="0">
                  <a:pos x="180" y="12"/>
                </a:cxn>
                <a:cxn ang="0">
                  <a:pos x="192" y="6"/>
                </a:cxn>
                <a:cxn ang="0">
                  <a:pos x="210" y="0"/>
                </a:cxn>
                <a:cxn ang="0">
                  <a:pos x="228" y="0"/>
                </a:cxn>
                <a:cxn ang="0">
                  <a:pos x="240" y="6"/>
                </a:cxn>
                <a:cxn ang="0">
                  <a:pos x="246" y="12"/>
                </a:cxn>
                <a:cxn ang="0">
                  <a:pos x="264" y="12"/>
                </a:cxn>
                <a:cxn ang="0">
                  <a:pos x="264" y="18"/>
                </a:cxn>
                <a:cxn ang="0">
                  <a:pos x="282" y="12"/>
                </a:cxn>
                <a:cxn ang="0">
                  <a:pos x="288" y="12"/>
                </a:cxn>
                <a:cxn ang="0">
                  <a:pos x="288" y="12"/>
                </a:cxn>
                <a:cxn ang="0">
                  <a:pos x="330" y="42"/>
                </a:cxn>
                <a:cxn ang="0">
                  <a:pos x="348" y="42"/>
                </a:cxn>
                <a:cxn ang="0">
                  <a:pos x="366" y="48"/>
                </a:cxn>
                <a:cxn ang="0">
                  <a:pos x="378" y="54"/>
                </a:cxn>
                <a:cxn ang="0">
                  <a:pos x="390" y="60"/>
                </a:cxn>
                <a:cxn ang="0">
                  <a:pos x="390" y="66"/>
                </a:cxn>
                <a:cxn ang="0">
                  <a:pos x="378" y="78"/>
                </a:cxn>
                <a:cxn ang="0">
                  <a:pos x="354" y="78"/>
                </a:cxn>
                <a:cxn ang="0">
                  <a:pos x="324" y="102"/>
                </a:cxn>
                <a:cxn ang="0">
                  <a:pos x="330" y="120"/>
                </a:cxn>
                <a:cxn ang="0">
                  <a:pos x="318" y="126"/>
                </a:cxn>
                <a:cxn ang="0">
                  <a:pos x="282" y="120"/>
                </a:cxn>
                <a:cxn ang="0">
                  <a:pos x="258" y="126"/>
                </a:cxn>
                <a:cxn ang="0">
                  <a:pos x="234" y="126"/>
                </a:cxn>
                <a:cxn ang="0">
                  <a:pos x="210" y="138"/>
                </a:cxn>
                <a:cxn ang="0">
                  <a:pos x="192" y="138"/>
                </a:cxn>
                <a:cxn ang="0">
                  <a:pos x="186" y="120"/>
                </a:cxn>
                <a:cxn ang="0">
                  <a:pos x="150" y="114"/>
                </a:cxn>
                <a:cxn ang="0">
                  <a:pos x="108" y="96"/>
                </a:cxn>
                <a:cxn ang="0">
                  <a:pos x="90" y="138"/>
                </a:cxn>
                <a:cxn ang="0">
                  <a:pos x="72" y="126"/>
                </a:cxn>
                <a:cxn ang="0">
                  <a:pos x="54" y="126"/>
                </a:cxn>
                <a:cxn ang="0">
                  <a:pos x="48" y="120"/>
                </a:cxn>
                <a:cxn ang="0">
                  <a:pos x="42" y="108"/>
                </a:cxn>
                <a:cxn ang="0">
                  <a:pos x="48" y="102"/>
                </a:cxn>
                <a:cxn ang="0">
                  <a:pos x="60" y="96"/>
                </a:cxn>
                <a:cxn ang="0">
                  <a:pos x="54" y="84"/>
                </a:cxn>
                <a:cxn ang="0">
                  <a:pos x="36" y="84"/>
                </a:cxn>
              </a:cxnLst>
              <a:rect l="0" t="0" r="r" b="b"/>
              <a:pathLst>
                <a:path w="396" h="144">
                  <a:moveTo>
                    <a:pt x="24" y="84"/>
                  </a:moveTo>
                  <a:lnTo>
                    <a:pt x="18" y="84"/>
                  </a:lnTo>
                  <a:lnTo>
                    <a:pt x="24" y="84"/>
                  </a:lnTo>
                  <a:lnTo>
                    <a:pt x="18" y="78"/>
                  </a:lnTo>
                  <a:lnTo>
                    <a:pt x="12" y="72"/>
                  </a:lnTo>
                  <a:lnTo>
                    <a:pt x="6" y="72"/>
                  </a:lnTo>
                  <a:lnTo>
                    <a:pt x="0" y="66"/>
                  </a:lnTo>
                  <a:lnTo>
                    <a:pt x="0" y="60"/>
                  </a:lnTo>
                  <a:lnTo>
                    <a:pt x="0" y="54"/>
                  </a:lnTo>
                  <a:lnTo>
                    <a:pt x="6" y="54"/>
                  </a:lnTo>
                  <a:lnTo>
                    <a:pt x="6" y="48"/>
                  </a:lnTo>
                  <a:lnTo>
                    <a:pt x="12" y="48"/>
                  </a:lnTo>
                  <a:lnTo>
                    <a:pt x="12" y="54"/>
                  </a:lnTo>
                  <a:lnTo>
                    <a:pt x="18" y="48"/>
                  </a:lnTo>
                  <a:lnTo>
                    <a:pt x="24" y="42"/>
                  </a:lnTo>
                  <a:lnTo>
                    <a:pt x="30" y="42"/>
                  </a:lnTo>
                  <a:lnTo>
                    <a:pt x="36" y="36"/>
                  </a:lnTo>
                  <a:lnTo>
                    <a:pt x="42" y="36"/>
                  </a:lnTo>
                  <a:lnTo>
                    <a:pt x="48" y="36"/>
                  </a:lnTo>
                  <a:lnTo>
                    <a:pt x="54" y="36"/>
                  </a:lnTo>
                  <a:lnTo>
                    <a:pt x="60" y="36"/>
                  </a:lnTo>
                  <a:lnTo>
                    <a:pt x="72" y="42"/>
                  </a:lnTo>
                  <a:lnTo>
                    <a:pt x="78" y="48"/>
                  </a:lnTo>
                  <a:lnTo>
                    <a:pt x="78" y="42"/>
                  </a:lnTo>
                  <a:lnTo>
                    <a:pt x="84" y="48"/>
                  </a:lnTo>
                  <a:lnTo>
                    <a:pt x="90" y="48"/>
                  </a:lnTo>
                  <a:lnTo>
                    <a:pt x="96" y="42"/>
                  </a:lnTo>
                  <a:lnTo>
                    <a:pt x="102" y="42"/>
                  </a:lnTo>
                  <a:lnTo>
                    <a:pt x="108" y="42"/>
                  </a:lnTo>
                  <a:lnTo>
                    <a:pt x="114" y="42"/>
                  </a:lnTo>
                  <a:lnTo>
                    <a:pt x="120" y="48"/>
                  </a:lnTo>
                  <a:lnTo>
                    <a:pt x="126" y="48"/>
                  </a:lnTo>
                  <a:lnTo>
                    <a:pt x="132" y="42"/>
                  </a:lnTo>
                  <a:lnTo>
                    <a:pt x="144" y="42"/>
                  </a:lnTo>
                  <a:lnTo>
                    <a:pt x="144" y="36"/>
                  </a:lnTo>
                  <a:lnTo>
                    <a:pt x="138" y="36"/>
                  </a:lnTo>
                  <a:lnTo>
                    <a:pt x="132" y="36"/>
                  </a:lnTo>
                  <a:lnTo>
                    <a:pt x="132" y="30"/>
                  </a:lnTo>
                  <a:lnTo>
                    <a:pt x="138" y="30"/>
                  </a:lnTo>
                  <a:lnTo>
                    <a:pt x="138" y="24"/>
                  </a:lnTo>
                  <a:lnTo>
                    <a:pt x="144" y="24"/>
                  </a:lnTo>
                  <a:lnTo>
                    <a:pt x="150" y="24"/>
                  </a:lnTo>
                  <a:lnTo>
                    <a:pt x="144" y="18"/>
                  </a:lnTo>
                  <a:lnTo>
                    <a:pt x="138" y="18"/>
                  </a:lnTo>
                  <a:lnTo>
                    <a:pt x="138" y="12"/>
                  </a:lnTo>
                  <a:lnTo>
                    <a:pt x="144" y="12"/>
                  </a:lnTo>
                  <a:lnTo>
                    <a:pt x="150" y="12"/>
                  </a:lnTo>
                  <a:lnTo>
                    <a:pt x="156" y="12"/>
                  </a:lnTo>
                  <a:lnTo>
                    <a:pt x="162" y="12"/>
                  </a:lnTo>
                  <a:lnTo>
                    <a:pt x="174" y="12"/>
                  </a:lnTo>
                  <a:lnTo>
                    <a:pt x="180" y="12"/>
                  </a:lnTo>
                  <a:lnTo>
                    <a:pt x="180" y="6"/>
                  </a:lnTo>
                  <a:lnTo>
                    <a:pt x="186" y="6"/>
                  </a:lnTo>
                  <a:lnTo>
                    <a:pt x="192" y="6"/>
                  </a:lnTo>
                  <a:lnTo>
                    <a:pt x="198" y="6"/>
                  </a:lnTo>
                  <a:lnTo>
                    <a:pt x="204" y="6"/>
                  </a:lnTo>
                  <a:lnTo>
                    <a:pt x="210" y="0"/>
                  </a:lnTo>
                  <a:lnTo>
                    <a:pt x="216" y="0"/>
                  </a:lnTo>
                  <a:lnTo>
                    <a:pt x="222" y="0"/>
                  </a:lnTo>
                  <a:lnTo>
                    <a:pt x="228" y="0"/>
                  </a:lnTo>
                  <a:lnTo>
                    <a:pt x="234" y="0"/>
                  </a:lnTo>
                  <a:lnTo>
                    <a:pt x="234" y="6"/>
                  </a:lnTo>
                  <a:lnTo>
                    <a:pt x="240" y="6"/>
                  </a:lnTo>
                  <a:lnTo>
                    <a:pt x="234" y="12"/>
                  </a:lnTo>
                  <a:lnTo>
                    <a:pt x="240" y="12"/>
                  </a:lnTo>
                  <a:lnTo>
                    <a:pt x="246" y="12"/>
                  </a:lnTo>
                  <a:lnTo>
                    <a:pt x="252" y="12"/>
                  </a:lnTo>
                  <a:lnTo>
                    <a:pt x="258" y="12"/>
                  </a:lnTo>
                  <a:lnTo>
                    <a:pt x="264" y="12"/>
                  </a:lnTo>
                  <a:lnTo>
                    <a:pt x="258" y="12"/>
                  </a:lnTo>
                  <a:lnTo>
                    <a:pt x="258" y="18"/>
                  </a:lnTo>
                  <a:lnTo>
                    <a:pt x="264" y="18"/>
                  </a:lnTo>
                  <a:lnTo>
                    <a:pt x="270" y="18"/>
                  </a:lnTo>
                  <a:lnTo>
                    <a:pt x="276" y="12"/>
                  </a:lnTo>
                  <a:lnTo>
                    <a:pt x="282" y="12"/>
                  </a:lnTo>
                  <a:lnTo>
                    <a:pt x="276" y="12"/>
                  </a:lnTo>
                  <a:lnTo>
                    <a:pt x="282" y="12"/>
                  </a:lnTo>
                  <a:lnTo>
                    <a:pt x="288" y="12"/>
                  </a:lnTo>
                  <a:lnTo>
                    <a:pt x="294" y="6"/>
                  </a:lnTo>
                  <a:lnTo>
                    <a:pt x="294" y="12"/>
                  </a:lnTo>
                  <a:lnTo>
                    <a:pt x="288" y="12"/>
                  </a:lnTo>
                  <a:lnTo>
                    <a:pt x="300" y="18"/>
                  </a:lnTo>
                  <a:lnTo>
                    <a:pt x="324" y="42"/>
                  </a:lnTo>
                  <a:lnTo>
                    <a:pt x="330" y="42"/>
                  </a:lnTo>
                  <a:lnTo>
                    <a:pt x="336" y="42"/>
                  </a:lnTo>
                  <a:lnTo>
                    <a:pt x="342" y="42"/>
                  </a:lnTo>
                  <a:lnTo>
                    <a:pt x="348" y="42"/>
                  </a:lnTo>
                  <a:lnTo>
                    <a:pt x="354" y="42"/>
                  </a:lnTo>
                  <a:lnTo>
                    <a:pt x="360" y="42"/>
                  </a:lnTo>
                  <a:lnTo>
                    <a:pt x="366" y="48"/>
                  </a:lnTo>
                  <a:lnTo>
                    <a:pt x="372" y="48"/>
                  </a:lnTo>
                  <a:lnTo>
                    <a:pt x="372" y="54"/>
                  </a:lnTo>
                  <a:lnTo>
                    <a:pt x="378" y="54"/>
                  </a:lnTo>
                  <a:lnTo>
                    <a:pt x="384" y="54"/>
                  </a:lnTo>
                  <a:lnTo>
                    <a:pt x="390" y="54"/>
                  </a:lnTo>
                  <a:lnTo>
                    <a:pt x="390" y="60"/>
                  </a:lnTo>
                  <a:lnTo>
                    <a:pt x="396" y="60"/>
                  </a:lnTo>
                  <a:lnTo>
                    <a:pt x="390" y="60"/>
                  </a:lnTo>
                  <a:lnTo>
                    <a:pt x="390" y="66"/>
                  </a:lnTo>
                  <a:lnTo>
                    <a:pt x="378" y="66"/>
                  </a:lnTo>
                  <a:lnTo>
                    <a:pt x="378" y="72"/>
                  </a:lnTo>
                  <a:lnTo>
                    <a:pt x="378" y="78"/>
                  </a:lnTo>
                  <a:lnTo>
                    <a:pt x="372" y="84"/>
                  </a:lnTo>
                  <a:lnTo>
                    <a:pt x="366" y="78"/>
                  </a:lnTo>
                  <a:lnTo>
                    <a:pt x="354" y="78"/>
                  </a:lnTo>
                  <a:lnTo>
                    <a:pt x="348" y="96"/>
                  </a:lnTo>
                  <a:lnTo>
                    <a:pt x="342" y="96"/>
                  </a:lnTo>
                  <a:lnTo>
                    <a:pt x="324" y="102"/>
                  </a:lnTo>
                  <a:lnTo>
                    <a:pt x="330" y="102"/>
                  </a:lnTo>
                  <a:lnTo>
                    <a:pt x="324" y="108"/>
                  </a:lnTo>
                  <a:lnTo>
                    <a:pt x="330" y="120"/>
                  </a:lnTo>
                  <a:lnTo>
                    <a:pt x="324" y="120"/>
                  </a:lnTo>
                  <a:lnTo>
                    <a:pt x="324" y="126"/>
                  </a:lnTo>
                  <a:lnTo>
                    <a:pt x="318" y="126"/>
                  </a:lnTo>
                  <a:lnTo>
                    <a:pt x="318" y="120"/>
                  </a:lnTo>
                  <a:lnTo>
                    <a:pt x="306" y="120"/>
                  </a:lnTo>
                  <a:lnTo>
                    <a:pt x="282" y="120"/>
                  </a:lnTo>
                  <a:lnTo>
                    <a:pt x="270" y="120"/>
                  </a:lnTo>
                  <a:lnTo>
                    <a:pt x="258" y="120"/>
                  </a:lnTo>
                  <a:lnTo>
                    <a:pt x="258" y="126"/>
                  </a:lnTo>
                  <a:lnTo>
                    <a:pt x="246" y="120"/>
                  </a:lnTo>
                  <a:lnTo>
                    <a:pt x="240" y="120"/>
                  </a:lnTo>
                  <a:lnTo>
                    <a:pt x="234" y="126"/>
                  </a:lnTo>
                  <a:lnTo>
                    <a:pt x="228" y="132"/>
                  </a:lnTo>
                  <a:lnTo>
                    <a:pt x="216" y="132"/>
                  </a:lnTo>
                  <a:lnTo>
                    <a:pt x="210" y="138"/>
                  </a:lnTo>
                  <a:lnTo>
                    <a:pt x="210" y="144"/>
                  </a:lnTo>
                  <a:lnTo>
                    <a:pt x="204" y="138"/>
                  </a:lnTo>
                  <a:lnTo>
                    <a:pt x="192" y="138"/>
                  </a:lnTo>
                  <a:lnTo>
                    <a:pt x="192" y="132"/>
                  </a:lnTo>
                  <a:lnTo>
                    <a:pt x="186" y="132"/>
                  </a:lnTo>
                  <a:lnTo>
                    <a:pt x="186" y="120"/>
                  </a:lnTo>
                  <a:lnTo>
                    <a:pt x="186" y="114"/>
                  </a:lnTo>
                  <a:lnTo>
                    <a:pt x="180" y="114"/>
                  </a:lnTo>
                  <a:lnTo>
                    <a:pt x="150" y="114"/>
                  </a:lnTo>
                  <a:lnTo>
                    <a:pt x="138" y="108"/>
                  </a:lnTo>
                  <a:lnTo>
                    <a:pt x="114" y="96"/>
                  </a:lnTo>
                  <a:lnTo>
                    <a:pt x="108" y="96"/>
                  </a:lnTo>
                  <a:lnTo>
                    <a:pt x="96" y="96"/>
                  </a:lnTo>
                  <a:lnTo>
                    <a:pt x="90" y="102"/>
                  </a:lnTo>
                  <a:lnTo>
                    <a:pt x="90" y="138"/>
                  </a:lnTo>
                  <a:lnTo>
                    <a:pt x="84" y="138"/>
                  </a:lnTo>
                  <a:lnTo>
                    <a:pt x="78" y="132"/>
                  </a:lnTo>
                  <a:lnTo>
                    <a:pt x="72" y="126"/>
                  </a:lnTo>
                  <a:lnTo>
                    <a:pt x="60" y="126"/>
                  </a:lnTo>
                  <a:lnTo>
                    <a:pt x="54" y="132"/>
                  </a:lnTo>
                  <a:lnTo>
                    <a:pt x="54" y="126"/>
                  </a:lnTo>
                  <a:lnTo>
                    <a:pt x="60" y="126"/>
                  </a:lnTo>
                  <a:lnTo>
                    <a:pt x="60" y="120"/>
                  </a:lnTo>
                  <a:lnTo>
                    <a:pt x="48" y="120"/>
                  </a:lnTo>
                  <a:lnTo>
                    <a:pt x="42" y="120"/>
                  </a:lnTo>
                  <a:lnTo>
                    <a:pt x="42" y="114"/>
                  </a:lnTo>
                  <a:lnTo>
                    <a:pt x="42" y="108"/>
                  </a:lnTo>
                  <a:lnTo>
                    <a:pt x="36" y="108"/>
                  </a:lnTo>
                  <a:lnTo>
                    <a:pt x="36" y="102"/>
                  </a:lnTo>
                  <a:lnTo>
                    <a:pt x="48" y="102"/>
                  </a:lnTo>
                  <a:lnTo>
                    <a:pt x="42" y="102"/>
                  </a:lnTo>
                  <a:lnTo>
                    <a:pt x="48" y="96"/>
                  </a:lnTo>
                  <a:lnTo>
                    <a:pt x="60" y="96"/>
                  </a:lnTo>
                  <a:lnTo>
                    <a:pt x="60" y="90"/>
                  </a:lnTo>
                  <a:lnTo>
                    <a:pt x="60" y="84"/>
                  </a:lnTo>
                  <a:lnTo>
                    <a:pt x="54" y="84"/>
                  </a:lnTo>
                  <a:lnTo>
                    <a:pt x="48" y="84"/>
                  </a:lnTo>
                  <a:lnTo>
                    <a:pt x="42" y="78"/>
                  </a:lnTo>
                  <a:lnTo>
                    <a:pt x="36" y="84"/>
                  </a:lnTo>
                  <a:lnTo>
                    <a:pt x="30" y="90"/>
                  </a:lnTo>
                  <a:lnTo>
                    <a:pt x="24" y="8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80" name="Freeform 456"/>
            <p:cNvSpPr>
              <a:spLocks/>
            </p:cNvSpPr>
            <p:nvPr/>
          </p:nvSpPr>
          <p:spPr bwMode="auto">
            <a:xfrm>
              <a:off x="1794" y="504"/>
              <a:ext cx="84" cy="72"/>
            </a:xfrm>
            <a:custGeom>
              <a:avLst/>
              <a:gdLst/>
              <a:ahLst/>
              <a:cxnLst>
                <a:cxn ang="0">
                  <a:pos x="24" y="0"/>
                </a:cxn>
                <a:cxn ang="0">
                  <a:pos x="36" y="0"/>
                </a:cxn>
                <a:cxn ang="0">
                  <a:pos x="42" y="0"/>
                </a:cxn>
                <a:cxn ang="0">
                  <a:pos x="42" y="6"/>
                </a:cxn>
                <a:cxn ang="0">
                  <a:pos x="48" y="0"/>
                </a:cxn>
                <a:cxn ang="0">
                  <a:pos x="48" y="6"/>
                </a:cxn>
                <a:cxn ang="0">
                  <a:pos x="54" y="6"/>
                </a:cxn>
                <a:cxn ang="0">
                  <a:pos x="60" y="6"/>
                </a:cxn>
                <a:cxn ang="0">
                  <a:pos x="60" y="0"/>
                </a:cxn>
                <a:cxn ang="0">
                  <a:pos x="66" y="0"/>
                </a:cxn>
                <a:cxn ang="0">
                  <a:pos x="66" y="6"/>
                </a:cxn>
                <a:cxn ang="0">
                  <a:pos x="72" y="0"/>
                </a:cxn>
                <a:cxn ang="0">
                  <a:pos x="66" y="0"/>
                </a:cxn>
                <a:cxn ang="0">
                  <a:pos x="72" y="0"/>
                </a:cxn>
                <a:cxn ang="0">
                  <a:pos x="72" y="6"/>
                </a:cxn>
                <a:cxn ang="0">
                  <a:pos x="78" y="6"/>
                </a:cxn>
                <a:cxn ang="0">
                  <a:pos x="78" y="12"/>
                </a:cxn>
                <a:cxn ang="0">
                  <a:pos x="84" y="12"/>
                </a:cxn>
                <a:cxn ang="0">
                  <a:pos x="78" y="18"/>
                </a:cxn>
                <a:cxn ang="0">
                  <a:pos x="84" y="18"/>
                </a:cxn>
                <a:cxn ang="0">
                  <a:pos x="84" y="24"/>
                </a:cxn>
                <a:cxn ang="0">
                  <a:pos x="84" y="30"/>
                </a:cxn>
                <a:cxn ang="0">
                  <a:pos x="84" y="36"/>
                </a:cxn>
                <a:cxn ang="0">
                  <a:pos x="78" y="36"/>
                </a:cxn>
                <a:cxn ang="0">
                  <a:pos x="60" y="42"/>
                </a:cxn>
                <a:cxn ang="0">
                  <a:pos x="60" y="48"/>
                </a:cxn>
                <a:cxn ang="0">
                  <a:pos x="66" y="54"/>
                </a:cxn>
                <a:cxn ang="0">
                  <a:pos x="78" y="60"/>
                </a:cxn>
                <a:cxn ang="0">
                  <a:pos x="72" y="60"/>
                </a:cxn>
                <a:cxn ang="0">
                  <a:pos x="66" y="66"/>
                </a:cxn>
                <a:cxn ang="0">
                  <a:pos x="66" y="72"/>
                </a:cxn>
                <a:cxn ang="0">
                  <a:pos x="66" y="66"/>
                </a:cxn>
                <a:cxn ang="0">
                  <a:pos x="48" y="72"/>
                </a:cxn>
                <a:cxn ang="0">
                  <a:pos x="42" y="72"/>
                </a:cxn>
                <a:cxn ang="0">
                  <a:pos x="36" y="72"/>
                </a:cxn>
                <a:cxn ang="0">
                  <a:pos x="30" y="72"/>
                </a:cxn>
                <a:cxn ang="0">
                  <a:pos x="24" y="66"/>
                </a:cxn>
                <a:cxn ang="0">
                  <a:pos x="18" y="66"/>
                </a:cxn>
                <a:cxn ang="0">
                  <a:pos x="12" y="72"/>
                </a:cxn>
                <a:cxn ang="0">
                  <a:pos x="12" y="66"/>
                </a:cxn>
                <a:cxn ang="0">
                  <a:pos x="18" y="54"/>
                </a:cxn>
                <a:cxn ang="0">
                  <a:pos x="6" y="54"/>
                </a:cxn>
                <a:cxn ang="0">
                  <a:pos x="0" y="48"/>
                </a:cxn>
                <a:cxn ang="0">
                  <a:pos x="6" y="48"/>
                </a:cxn>
                <a:cxn ang="0">
                  <a:pos x="0" y="42"/>
                </a:cxn>
                <a:cxn ang="0">
                  <a:pos x="0" y="36"/>
                </a:cxn>
                <a:cxn ang="0">
                  <a:pos x="0" y="30"/>
                </a:cxn>
                <a:cxn ang="0">
                  <a:pos x="6" y="24"/>
                </a:cxn>
                <a:cxn ang="0">
                  <a:pos x="12" y="24"/>
                </a:cxn>
                <a:cxn ang="0">
                  <a:pos x="6" y="18"/>
                </a:cxn>
                <a:cxn ang="0">
                  <a:pos x="12" y="18"/>
                </a:cxn>
                <a:cxn ang="0">
                  <a:pos x="12" y="12"/>
                </a:cxn>
                <a:cxn ang="0">
                  <a:pos x="6" y="12"/>
                </a:cxn>
                <a:cxn ang="0">
                  <a:pos x="12" y="12"/>
                </a:cxn>
                <a:cxn ang="0">
                  <a:pos x="18" y="12"/>
                </a:cxn>
                <a:cxn ang="0">
                  <a:pos x="24" y="12"/>
                </a:cxn>
                <a:cxn ang="0">
                  <a:pos x="24" y="6"/>
                </a:cxn>
                <a:cxn ang="0">
                  <a:pos x="30" y="6"/>
                </a:cxn>
                <a:cxn ang="0">
                  <a:pos x="24" y="6"/>
                </a:cxn>
                <a:cxn ang="0">
                  <a:pos x="30" y="6"/>
                </a:cxn>
                <a:cxn ang="0">
                  <a:pos x="30" y="0"/>
                </a:cxn>
                <a:cxn ang="0">
                  <a:pos x="24" y="0"/>
                </a:cxn>
              </a:cxnLst>
              <a:rect l="0" t="0" r="r" b="b"/>
              <a:pathLst>
                <a:path w="84" h="72">
                  <a:moveTo>
                    <a:pt x="24" y="0"/>
                  </a:moveTo>
                  <a:lnTo>
                    <a:pt x="36" y="0"/>
                  </a:lnTo>
                  <a:lnTo>
                    <a:pt x="42" y="0"/>
                  </a:lnTo>
                  <a:lnTo>
                    <a:pt x="42" y="6"/>
                  </a:lnTo>
                  <a:lnTo>
                    <a:pt x="48" y="0"/>
                  </a:lnTo>
                  <a:lnTo>
                    <a:pt x="48" y="6"/>
                  </a:lnTo>
                  <a:lnTo>
                    <a:pt x="54" y="6"/>
                  </a:lnTo>
                  <a:lnTo>
                    <a:pt x="60" y="6"/>
                  </a:lnTo>
                  <a:lnTo>
                    <a:pt x="60" y="0"/>
                  </a:lnTo>
                  <a:lnTo>
                    <a:pt x="66" y="0"/>
                  </a:lnTo>
                  <a:lnTo>
                    <a:pt x="66" y="6"/>
                  </a:lnTo>
                  <a:lnTo>
                    <a:pt x="72" y="0"/>
                  </a:lnTo>
                  <a:lnTo>
                    <a:pt x="66" y="0"/>
                  </a:lnTo>
                  <a:lnTo>
                    <a:pt x="72" y="0"/>
                  </a:lnTo>
                  <a:lnTo>
                    <a:pt x="72" y="6"/>
                  </a:lnTo>
                  <a:lnTo>
                    <a:pt x="78" y="6"/>
                  </a:lnTo>
                  <a:lnTo>
                    <a:pt x="78" y="12"/>
                  </a:lnTo>
                  <a:lnTo>
                    <a:pt x="84" y="12"/>
                  </a:lnTo>
                  <a:lnTo>
                    <a:pt x="78" y="18"/>
                  </a:lnTo>
                  <a:lnTo>
                    <a:pt x="84" y="18"/>
                  </a:lnTo>
                  <a:lnTo>
                    <a:pt x="84" y="24"/>
                  </a:lnTo>
                  <a:lnTo>
                    <a:pt x="84" y="30"/>
                  </a:lnTo>
                  <a:lnTo>
                    <a:pt x="84" y="36"/>
                  </a:lnTo>
                  <a:lnTo>
                    <a:pt x="78" y="36"/>
                  </a:lnTo>
                  <a:lnTo>
                    <a:pt x="60" y="42"/>
                  </a:lnTo>
                  <a:lnTo>
                    <a:pt x="60" y="48"/>
                  </a:lnTo>
                  <a:lnTo>
                    <a:pt x="66" y="54"/>
                  </a:lnTo>
                  <a:lnTo>
                    <a:pt x="78" y="60"/>
                  </a:lnTo>
                  <a:lnTo>
                    <a:pt x="72" y="60"/>
                  </a:lnTo>
                  <a:lnTo>
                    <a:pt x="66" y="66"/>
                  </a:lnTo>
                  <a:lnTo>
                    <a:pt x="66" y="72"/>
                  </a:lnTo>
                  <a:lnTo>
                    <a:pt x="66" y="66"/>
                  </a:lnTo>
                  <a:lnTo>
                    <a:pt x="48" y="72"/>
                  </a:lnTo>
                  <a:lnTo>
                    <a:pt x="42" y="72"/>
                  </a:lnTo>
                  <a:lnTo>
                    <a:pt x="36" y="72"/>
                  </a:lnTo>
                  <a:lnTo>
                    <a:pt x="30" y="72"/>
                  </a:lnTo>
                  <a:lnTo>
                    <a:pt x="24" y="66"/>
                  </a:lnTo>
                  <a:lnTo>
                    <a:pt x="18" y="66"/>
                  </a:lnTo>
                  <a:lnTo>
                    <a:pt x="12" y="72"/>
                  </a:lnTo>
                  <a:lnTo>
                    <a:pt x="12" y="66"/>
                  </a:lnTo>
                  <a:lnTo>
                    <a:pt x="18" y="54"/>
                  </a:lnTo>
                  <a:lnTo>
                    <a:pt x="6" y="54"/>
                  </a:lnTo>
                  <a:lnTo>
                    <a:pt x="0" y="48"/>
                  </a:lnTo>
                  <a:lnTo>
                    <a:pt x="6" y="48"/>
                  </a:lnTo>
                  <a:lnTo>
                    <a:pt x="0" y="42"/>
                  </a:lnTo>
                  <a:lnTo>
                    <a:pt x="0" y="36"/>
                  </a:lnTo>
                  <a:lnTo>
                    <a:pt x="0" y="30"/>
                  </a:lnTo>
                  <a:lnTo>
                    <a:pt x="6" y="24"/>
                  </a:lnTo>
                  <a:lnTo>
                    <a:pt x="12" y="24"/>
                  </a:lnTo>
                  <a:lnTo>
                    <a:pt x="6" y="18"/>
                  </a:lnTo>
                  <a:lnTo>
                    <a:pt x="12" y="18"/>
                  </a:lnTo>
                  <a:lnTo>
                    <a:pt x="12" y="12"/>
                  </a:lnTo>
                  <a:lnTo>
                    <a:pt x="6" y="12"/>
                  </a:lnTo>
                  <a:lnTo>
                    <a:pt x="12" y="12"/>
                  </a:lnTo>
                  <a:lnTo>
                    <a:pt x="18" y="12"/>
                  </a:lnTo>
                  <a:lnTo>
                    <a:pt x="24" y="12"/>
                  </a:lnTo>
                  <a:lnTo>
                    <a:pt x="24" y="6"/>
                  </a:lnTo>
                  <a:lnTo>
                    <a:pt x="30" y="6"/>
                  </a:lnTo>
                  <a:lnTo>
                    <a:pt x="24" y="6"/>
                  </a:lnTo>
                  <a:lnTo>
                    <a:pt x="30" y="6"/>
                  </a:lnTo>
                  <a:lnTo>
                    <a:pt x="30"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79" name="Freeform 455"/>
            <p:cNvSpPr>
              <a:spLocks/>
            </p:cNvSpPr>
            <p:nvPr/>
          </p:nvSpPr>
          <p:spPr bwMode="auto">
            <a:xfrm>
              <a:off x="1926" y="450"/>
              <a:ext cx="6" cy="1"/>
            </a:xfrm>
            <a:custGeom>
              <a:avLst/>
              <a:gdLst/>
              <a:ahLst/>
              <a:cxnLst>
                <a:cxn ang="0">
                  <a:pos x="0" y="0"/>
                </a:cxn>
                <a:cxn ang="0">
                  <a:pos x="6" y="0"/>
                </a:cxn>
                <a:cxn ang="0">
                  <a:pos x="0" y="0"/>
                </a:cxn>
                <a:cxn ang="0">
                  <a:pos x="6" y="0"/>
                </a:cxn>
                <a:cxn ang="0">
                  <a:pos x="0" y="0"/>
                </a:cxn>
              </a:cxnLst>
              <a:rect l="0" t="0" r="r" b="b"/>
              <a:pathLst>
                <a:path w="6" h="1">
                  <a:moveTo>
                    <a:pt x="0" y="0"/>
                  </a:moveTo>
                  <a:lnTo>
                    <a:pt x="6" y="0"/>
                  </a:lnTo>
                  <a:lnTo>
                    <a:pt x="0" y="0"/>
                  </a:ln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78" name="Freeform 454"/>
            <p:cNvSpPr>
              <a:spLocks/>
            </p:cNvSpPr>
            <p:nvPr/>
          </p:nvSpPr>
          <p:spPr bwMode="auto">
            <a:xfrm>
              <a:off x="1920" y="618"/>
              <a:ext cx="18" cy="30"/>
            </a:xfrm>
            <a:custGeom>
              <a:avLst/>
              <a:gdLst/>
              <a:ahLst/>
              <a:cxnLst>
                <a:cxn ang="0">
                  <a:pos x="6" y="0"/>
                </a:cxn>
                <a:cxn ang="0">
                  <a:pos x="12" y="6"/>
                </a:cxn>
                <a:cxn ang="0">
                  <a:pos x="12" y="12"/>
                </a:cxn>
                <a:cxn ang="0">
                  <a:pos x="12" y="18"/>
                </a:cxn>
                <a:cxn ang="0">
                  <a:pos x="18" y="18"/>
                </a:cxn>
                <a:cxn ang="0">
                  <a:pos x="18" y="24"/>
                </a:cxn>
                <a:cxn ang="0">
                  <a:pos x="18" y="30"/>
                </a:cxn>
                <a:cxn ang="0">
                  <a:pos x="12" y="30"/>
                </a:cxn>
                <a:cxn ang="0">
                  <a:pos x="6" y="30"/>
                </a:cxn>
                <a:cxn ang="0">
                  <a:pos x="6" y="24"/>
                </a:cxn>
                <a:cxn ang="0">
                  <a:pos x="0" y="24"/>
                </a:cxn>
                <a:cxn ang="0">
                  <a:pos x="6" y="18"/>
                </a:cxn>
                <a:cxn ang="0">
                  <a:pos x="6" y="12"/>
                </a:cxn>
                <a:cxn ang="0">
                  <a:pos x="0" y="6"/>
                </a:cxn>
                <a:cxn ang="0">
                  <a:pos x="6" y="0"/>
                </a:cxn>
              </a:cxnLst>
              <a:rect l="0" t="0" r="r" b="b"/>
              <a:pathLst>
                <a:path w="18" h="30">
                  <a:moveTo>
                    <a:pt x="6" y="0"/>
                  </a:moveTo>
                  <a:lnTo>
                    <a:pt x="12" y="6"/>
                  </a:lnTo>
                  <a:lnTo>
                    <a:pt x="12" y="12"/>
                  </a:lnTo>
                  <a:lnTo>
                    <a:pt x="12" y="18"/>
                  </a:lnTo>
                  <a:lnTo>
                    <a:pt x="18" y="18"/>
                  </a:lnTo>
                  <a:lnTo>
                    <a:pt x="18" y="24"/>
                  </a:lnTo>
                  <a:lnTo>
                    <a:pt x="18" y="30"/>
                  </a:lnTo>
                  <a:lnTo>
                    <a:pt x="12" y="30"/>
                  </a:lnTo>
                  <a:lnTo>
                    <a:pt x="6" y="30"/>
                  </a:lnTo>
                  <a:lnTo>
                    <a:pt x="6" y="24"/>
                  </a:lnTo>
                  <a:lnTo>
                    <a:pt x="0" y="24"/>
                  </a:lnTo>
                  <a:lnTo>
                    <a:pt x="6" y="18"/>
                  </a:lnTo>
                  <a:lnTo>
                    <a:pt x="6" y="12"/>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77" name="Freeform 453"/>
            <p:cNvSpPr>
              <a:spLocks/>
            </p:cNvSpPr>
            <p:nvPr/>
          </p:nvSpPr>
          <p:spPr bwMode="auto">
            <a:xfrm>
              <a:off x="1770" y="516"/>
              <a:ext cx="36" cy="24"/>
            </a:xfrm>
            <a:custGeom>
              <a:avLst/>
              <a:gdLst/>
              <a:ahLst/>
              <a:cxnLst>
                <a:cxn ang="0">
                  <a:pos x="6" y="18"/>
                </a:cxn>
                <a:cxn ang="0">
                  <a:pos x="0" y="18"/>
                </a:cxn>
                <a:cxn ang="0">
                  <a:pos x="12" y="12"/>
                </a:cxn>
                <a:cxn ang="0">
                  <a:pos x="18" y="6"/>
                </a:cxn>
                <a:cxn ang="0">
                  <a:pos x="12" y="6"/>
                </a:cxn>
                <a:cxn ang="0">
                  <a:pos x="18" y="6"/>
                </a:cxn>
                <a:cxn ang="0">
                  <a:pos x="12" y="6"/>
                </a:cxn>
                <a:cxn ang="0">
                  <a:pos x="12" y="12"/>
                </a:cxn>
                <a:cxn ang="0">
                  <a:pos x="12" y="6"/>
                </a:cxn>
                <a:cxn ang="0">
                  <a:pos x="24" y="0"/>
                </a:cxn>
                <a:cxn ang="0">
                  <a:pos x="30" y="0"/>
                </a:cxn>
                <a:cxn ang="0">
                  <a:pos x="36" y="0"/>
                </a:cxn>
                <a:cxn ang="0">
                  <a:pos x="36" y="6"/>
                </a:cxn>
                <a:cxn ang="0">
                  <a:pos x="30" y="6"/>
                </a:cxn>
                <a:cxn ang="0">
                  <a:pos x="36" y="12"/>
                </a:cxn>
                <a:cxn ang="0">
                  <a:pos x="30" y="12"/>
                </a:cxn>
                <a:cxn ang="0">
                  <a:pos x="24" y="18"/>
                </a:cxn>
                <a:cxn ang="0">
                  <a:pos x="24" y="24"/>
                </a:cxn>
                <a:cxn ang="0">
                  <a:pos x="18" y="24"/>
                </a:cxn>
                <a:cxn ang="0">
                  <a:pos x="24" y="24"/>
                </a:cxn>
                <a:cxn ang="0">
                  <a:pos x="12" y="18"/>
                </a:cxn>
                <a:cxn ang="0">
                  <a:pos x="6" y="18"/>
                </a:cxn>
              </a:cxnLst>
              <a:rect l="0" t="0" r="r" b="b"/>
              <a:pathLst>
                <a:path w="36" h="24">
                  <a:moveTo>
                    <a:pt x="6" y="18"/>
                  </a:moveTo>
                  <a:lnTo>
                    <a:pt x="0" y="18"/>
                  </a:lnTo>
                  <a:lnTo>
                    <a:pt x="12" y="12"/>
                  </a:lnTo>
                  <a:lnTo>
                    <a:pt x="18" y="6"/>
                  </a:lnTo>
                  <a:lnTo>
                    <a:pt x="12" y="6"/>
                  </a:lnTo>
                  <a:lnTo>
                    <a:pt x="18" y="6"/>
                  </a:lnTo>
                  <a:lnTo>
                    <a:pt x="12" y="6"/>
                  </a:lnTo>
                  <a:lnTo>
                    <a:pt x="12" y="12"/>
                  </a:lnTo>
                  <a:lnTo>
                    <a:pt x="12" y="6"/>
                  </a:lnTo>
                  <a:lnTo>
                    <a:pt x="24" y="0"/>
                  </a:lnTo>
                  <a:lnTo>
                    <a:pt x="30" y="0"/>
                  </a:lnTo>
                  <a:lnTo>
                    <a:pt x="36" y="0"/>
                  </a:lnTo>
                  <a:lnTo>
                    <a:pt x="36" y="6"/>
                  </a:lnTo>
                  <a:lnTo>
                    <a:pt x="30" y="6"/>
                  </a:lnTo>
                  <a:lnTo>
                    <a:pt x="36" y="12"/>
                  </a:lnTo>
                  <a:lnTo>
                    <a:pt x="30" y="12"/>
                  </a:lnTo>
                  <a:lnTo>
                    <a:pt x="24" y="18"/>
                  </a:lnTo>
                  <a:lnTo>
                    <a:pt x="24" y="24"/>
                  </a:lnTo>
                  <a:lnTo>
                    <a:pt x="18" y="24"/>
                  </a:lnTo>
                  <a:lnTo>
                    <a:pt x="24" y="24"/>
                  </a:lnTo>
                  <a:lnTo>
                    <a:pt x="12" y="18"/>
                  </a:lnTo>
                  <a:lnTo>
                    <a:pt x="6"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76" name="Freeform 452"/>
            <p:cNvSpPr>
              <a:spLocks/>
            </p:cNvSpPr>
            <p:nvPr/>
          </p:nvSpPr>
          <p:spPr bwMode="auto">
            <a:xfrm>
              <a:off x="1896" y="552"/>
              <a:ext cx="60" cy="18"/>
            </a:xfrm>
            <a:custGeom>
              <a:avLst/>
              <a:gdLst/>
              <a:ahLst/>
              <a:cxnLst>
                <a:cxn ang="0">
                  <a:pos x="24" y="0"/>
                </a:cxn>
                <a:cxn ang="0">
                  <a:pos x="24" y="6"/>
                </a:cxn>
                <a:cxn ang="0">
                  <a:pos x="30" y="0"/>
                </a:cxn>
                <a:cxn ang="0">
                  <a:pos x="30" y="6"/>
                </a:cxn>
                <a:cxn ang="0">
                  <a:pos x="36" y="6"/>
                </a:cxn>
                <a:cxn ang="0">
                  <a:pos x="48" y="0"/>
                </a:cxn>
                <a:cxn ang="0">
                  <a:pos x="60" y="6"/>
                </a:cxn>
                <a:cxn ang="0">
                  <a:pos x="54" y="12"/>
                </a:cxn>
                <a:cxn ang="0">
                  <a:pos x="42" y="12"/>
                </a:cxn>
                <a:cxn ang="0">
                  <a:pos x="36" y="12"/>
                </a:cxn>
                <a:cxn ang="0">
                  <a:pos x="24" y="18"/>
                </a:cxn>
                <a:cxn ang="0">
                  <a:pos x="18" y="18"/>
                </a:cxn>
                <a:cxn ang="0">
                  <a:pos x="6" y="18"/>
                </a:cxn>
                <a:cxn ang="0">
                  <a:pos x="0" y="12"/>
                </a:cxn>
                <a:cxn ang="0">
                  <a:pos x="6" y="12"/>
                </a:cxn>
                <a:cxn ang="0">
                  <a:pos x="6" y="6"/>
                </a:cxn>
                <a:cxn ang="0">
                  <a:pos x="12" y="6"/>
                </a:cxn>
                <a:cxn ang="0">
                  <a:pos x="24" y="0"/>
                </a:cxn>
              </a:cxnLst>
              <a:rect l="0" t="0" r="r" b="b"/>
              <a:pathLst>
                <a:path w="60" h="18">
                  <a:moveTo>
                    <a:pt x="24" y="0"/>
                  </a:moveTo>
                  <a:lnTo>
                    <a:pt x="24" y="6"/>
                  </a:lnTo>
                  <a:lnTo>
                    <a:pt x="30" y="0"/>
                  </a:lnTo>
                  <a:lnTo>
                    <a:pt x="30" y="6"/>
                  </a:lnTo>
                  <a:lnTo>
                    <a:pt x="36" y="6"/>
                  </a:lnTo>
                  <a:lnTo>
                    <a:pt x="48" y="0"/>
                  </a:lnTo>
                  <a:lnTo>
                    <a:pt x="60" y="6"/>
                  </a:lnTo>
                  <a:lnTo>
                    <a:pt x="54" y="12"/>
                  </a:lnTo>
                  <a:lnTo>
                    <a:pt x="42" y="12"/>
                  </a:lnTo>
                  <a:lnTo>
                    <a:pt x="36" y="12"/>
                  </a:lnTo>
                  <a:lnTo>
                    <a:pt x="24" y="18"/>
                  </a:lnTo>
                  <a:lnTo>
                    <a:pt x="18" y="18"/>
                  </a:lnTo>
                  <a:lnTo>
                    <a:pt x="6" y="18"/>
                  </a:lnTo>
                  <a:lnTo>
                    <a:pt x="0" y="12"/>
                  </a:lnTo>
                  <a:lnTo>
                    <a:pt x="6" y="12"/>
                  </a:lnTo>
                  <a:lnTo>
                    <a:pt x="6" y="6"/>
                  </a:lnTo>
                  <a:lnTo>
                    <a:pt x="12" y="6"/>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75" name="Freeform 451"/>
            <p:cNvSpPr>
              <a:spLocks/>
            </p:cNvSpPr>
            <p:nvPr/>
          </p:nvSpPr>
          <p:spPr bwMode="auto">
            <a:xfrm>
              <a:off x="1494" y="390"/>
              <a:ext cx="108" cy="30"/>
            </a:xfrm>
            <a:custGeom>
              <a:avLst/>
              <a:gdLst/>
              <a:ahLst/>
              <a:cxnLst>
                <a:cxn ang="0">
                  <a:pos x="60" y="30"/>
                </a:cxn>
                <a:cxn ang="0">
                  <a:pos x="42" y="30"/>
                </a:cxn>
                <a:cxn ang="0">
                  <a:pos x="42" y="24"/>
                </a:cxn>
                <a:cxn ang="0">
                  <a:pos x="36" y="24"/>
                </a:cxn>
                <a:cxn ang="0">
                  <a:pos x="18" y="24"/>
                </a:cxn>
                <a:cxn ang="0">
                  <a:pos x="24" y="24"/>
                </a:cxn>
                <a:cxn ang="0">
                  <a:pos x="30" y="24"/>
                </a:cxn>
                <a:cxn ang="0">
                  <a:pos x="30" y="18"/>
                </a:cxn>
                <a:cxn ang="0">
                  <a:pos x="24" y="18"/>
                </a:cxn>
                <a:cxn ang="0">
                  <a:pos x="30" y="18"/>
                </a:cxn>
                <a:cxn ang="0">
                  <a:pos x="24" y="18"/>
                </a:cxn>
                <a:cxn ang="0">
                  <a:pos x="6" y="18"/>
                </a:cxn>
                <a:cxn ang="0">
                  <a:pos x="6" y="12"/>
                </a:cxn>
                <a:cxn ang="0">
                  <a:pos x="30" y="12"/>
                </a:cxn>
                <a:cxn ang="0">
                  <a:pos x="18" y="12"/>
                </a:cxn>
                <a:cxn ang="0">
                  <a:pos x="30" y="12"/>
                </a:cxn>
                <a:cxn ang="0">
                  <a:pos x="24" y="12"/>
                </a:cxn>
                <a:cxn ang="0">
                  <a:pos x="24" y="6"/>
                </a:cxn>
                <a:cxn ang="0">
                  <a:pos x="6" y="12"/>
                </a:cxn>
                <a:cxn ang="0">
                  <a:pos x="0" y="6"/>
                </a:cxn>
                <a:cxn ang="0">
                  <a:pos x="6" y="6"/>
                </a:cxn>
                <a:cxn ang="0">
                  <a:pos x="12" y="6"/>
                </a:cxn>
                <a:cxn ang="0">
                  <a:pos x="6" y="6"/>
                </a:cxn>
                <a:cxn ang="0">
                  <a:pos x="12" y="0"/>
                </a:cxn>
                <a:cxn ang="0">
                  <a:pos x="24" y="6"/>
                </a:cxn>
                <a:cxn ang="0">
                  <a:pos x="18" y="0"/>
                </a:cxn>
                <a:cxn ang="0">
                  <a:pos x="30" y="6"/>
                </a:cxn>
                <a:cxn ang="0">
                  <a:pos x="36" y="6"/>
                </a:cxn>
                <a:cxn ang="0">
                  <a:pos x="30" y="6"/>
                </a:cxn>
                <a:cxn ang="0">
                  <a:pos x="36" y="6"/>
                </a:cxn>
                <a:cxn ang="0">
                  <a:pos x="36" y="12"/>
                </a:cxn>
                <a:cxn ang="0">
                  <a:pos x="36" y="6"/>
                </a:cxn>
                <a:cxn ang="0">
                  <a:pos x="42" y="6"/>
                </a:cxn>
                <a:cxn ang="0">
                  <a:pos x="42" y="0"/>
                </a:cxn>
                <a:cxn ang="0">
                  <a:pos x="48" y="0"/>
                </a:cxn>
                <a:cxn ang="0">
                  <a:pos x="54" y="6"/>
                </a:cxn>
                <a:cxn ang="0">
                  <a:pos x="60" y="0"/>
                </a:cxn>
                <a:cxn ang="0">
                  <a:pos x="66" y="6"/>
                </a:cxn>
                <a:cxn ang="0">
                  <a:pos x="60" y="0"/>
                </a:cxn>
                <a:cxn ang="0">
                  <a:pos x="72" y="6"/>
                </a:cxn>
                <a:cxn ang="0">
                  <a:pos x="72" y="0"/>
                </a:cxn>
                <a:cxn ang="0">
                  <a:pos x="78" y="0"/>
                </a:cxn>
                <a:cxn ang="0">
                  <a:pos x="84" y="0"/>
                </a:cxn>
                <a:cxn ang="0">
                  <a:pos x="90" y="0"/>
                </a:cxn>
                <a:cxn ang="0">
                  <a:pos x="96" y="6"/>
                </a:cxn>
                <a:cxn ang="0">
                  <a:pos x="102" y="6"/>
                </a:cxn>
                <a:cxn ang="0">
                  <a:pos x="108" y="6"/>
                </a:cxn>
                <a:cxn ang="0">
                  <a:pos x="108" y="12"/>
                </a:cxn>
                <a:cxn ang="0">
                  <a:pos x="102" y="12"/>
                </a:cxn>
                <a:cxn ang="0">
                  <a:pos x="108" y="12"/>
                </a:cxn>
                <a:cxn ang="0">
                  <a:pos x="102" y="18"/>
                </a:cxn>
                <a:cxn ang="0">
                  <a:pos x="96" y="18"/>
                </a:cxn>
                <a:cxn ang="0">
                  <a:pos x="102" y="18"/>
                </a:cxn>
                <a:cxn ang="0">
                  <a:pos x="96" y="18"/>
                </a:cxn>
                <a:cxn ang="0">
                  <a:pos x="90" y="18"/>
                </a:cxn>
                <a:cxn ang="0">
                  <a:pos x="78" y="24"/>
                </a:cxn>
                <a:cxn ang="0">
                  <a:pos x="66" y="24"/>
                </a:cxn>
                <a:cxn ang="0">
                  <a:pos x="66" y="30"/>
                </a:cxn>
                <a:cxn ang="0">
                  <a:pos x="60" y="30"/>
                </a:cxn>
              </a:cxnLst>
              <a:rect l="0" t="0" r="r" b="b"/>
              <a:pathLst>
                <a:path w="108" h="30">
                  <a:moveTo>
                    <a:pt x="60" y="30"/>
                  </a:moveTo>
                  <a:lnTo>
                    <a:pt x="42" y="30"/>
                  </a:lnTo>
                  <a:lnTo>
                    <a:pt x="42" y="24"/>
                  </a:lnTo>
                  <a:lnTo>
                    <a:pt x="36" y="24"/>
                  </a:lnTo>
                  <a:lnTo>
                    <a:pt x="18" y="24"/>
                  </a:lnTo>
                  <a:lnTo>
                    <a:pt x="24" y="24"/>
                  </a:lnTo>
                  <a:lnTo>
                    <a:pt x="30" y="24"/>
                  </a:lnTo>
                  <a:lnTo>
                    <a:pt x="30" y="18"/>
                  </a:lnTo>
                  <a:lnTo>
                    <a:pt x="24" y="18"/>
                  </a:lnTo>
                  <a:lnTo>
                    <a:pt x="30" y="18"/>
                  </a:lnTo>
                  <a:lnTo>
                    <a:pt x="24" y="18"/>
                  </a:lnTo>
                  <a:lnTo>
                    <a:pt x="6" y="18"/>
                  </a:lnTo>
                  <a:lnTo>
                    <a:pt x="6" y="12"/>
                  </a:lnTo>
                  <a:lnTo>
                    <a:pt x="30" y="12"/>
                  </a:lnTo>
                  <a:lnTo>
                    <a:pt x="18" y="12"/>
                  </a:lnTo>
                  <a:lnTo>
                    <a:pt x="30" y="12"/>
                  </a:lnTo>
                  <a:lnTo>
                    <a:pt x="24" y="12"/>
                  </a:lnTo>
                  <a:lnTo>
                    <a:pt x="24" y="6"/>
                  </a:lnTo>
                  <a:lnTo>
                    <a:pt x="6" y="12"/>
                  </a:lnTo>
                  <a:lnTo>
                    <a:pt x="0" y="6"/>
                  </a:lnTo>
                  <a:lnTo>
                    <a:pt x="6" y="6"/>
                  </a:lnTo>
                  <a:lnTo>
                    <a:pt x="12" y="6"/>
                  </a:lnTo>
                  <a:lnTo>
                    <a:pt x="6" y="6"/>
                  </a:lnTo>
                  <a:lnTo>
                    <a:pt x="12" y="0"/>
                  </a:lnTo>
                  <a:lnTo>
                    <a:pt x="24" y="6"/>
                  </a:lnTo>
                  <a:lnTo>
                    <a:pt x="18" y="0"/>
                  </a:lnTo>
                  <a:lnTo>
                    <a:pt x="30" y="6"/>
                  </a:lnTo>
                  <a:lnTo>
                    <a:pt x="36" y="6"/>
                  </a:lnTo>
                  <a:lnTo>
                    <a:pt x="30" y="6"/>
                  </a:lnTo>
                  <a:lnTo>
                    <a:pt x="36" y="6"/>
                  </a:lnTo>
                  <a:lnTo>
                    <a:pt x="36" y="12"/>
                  </a:lnTo>
                  <a:lnTo>
                    <a:pt x="36" y="6"/>
                  </a:lnTo>
                  <a:lnTo>
                    <a:pt x="42" y="6"/>
                  </a:lnTo>
                  <a:lnTo>
                    <a:pt x="42" y="0"/>
                  </a:lnTo>
                  <a:lnTo>
                    <a:pt x="48" y="0"/>
                  </a:lnTo>
                  <a:lnTo>
                    <a:pt x="54" y="6"/>
                  </a:lnTo>
                  <a:lnTo>
                    <a:pt x="60" y="0"/>
                  </a:lnTo>
                  <a:lnTo>
                    <a:pt x="66" y="6"/>
                  </a:lnTo>
                  <a:lnTo>
                    <a:pt x="60" y="0"/>
                  </a:lnTo>
                  <a:lnTo>
                    <a:pt x="72" y="6"/>
                  </a:lnTo>
                  <a:lnTo>
                    <a:pt x="72" y="0"/>
                  </a:lnTo>
                  <a:lnTo>
                    <a:pt x="78" y="0"/>
                  </a:lnTo>
                  <a:lnTo>
                    <a:pt x="84" y="0"/>
                  </a:lnTo>
                  <a:lnTo>
                    <a:pt x="90" y="0"/>
                  </a:lnTo>
                  <a:lnTo>
                    <a:pt x="96" y="6"/>
                  </a:lnTo>
                  <a:lnTo>
                    <a:pt x="102" y="6"/>
                  </a:lnTo>
                  <a:lnTo>
                    <a:pt x="108" y="6"/>
                  </a:lnTo>
                  <a:lnTo>
                    <a:pt x="108" y="12"/>
                  </a:lnTo>
                  <a:lnTo>
                    <a:pt x="102" y="12"/>
                  </a:lnTo>
                  <a:lnTo>
                    <a:pt x="108" y="12"/>
                  </a:lnTo>
                  <a:lnTo>
                    <a:pt x="102" y="18"/>
                  </a:lnTo>
                  <a:lnTo>
                    <a:pt x="96" y="18"/>
                  </a:lnTo>
                  <a:lnTo>
                    <a:pt x="102" y="18"/>
                  </a:lnTo>
                  <a:lnTo>
                    <a:pt x="96" y="18"/>
                  </a:lnTo>
                  <a:lnTo>
                    <a:pt x="90" y="18"/>
                  </a:lnTo>
                  <a:lnTo>
                    <a:pt x="78" y="24"/>
                  </a:lnTo>
                  <a:lnTo>
                    <a:pt x="66" y="24"/>
                  </a:lnTo>
                  <a:lnTo>
                    <a:pt x="66" y="30"/>
                  </a:lnTo>
                  <a:lnTo>
                    <a:pt x="60" y="3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74" name="Freeform 450"/>
            <p:cNvSpPr>
              <a:spLocks/>
            </p:cNvSpPr>
            <p:nvPr/>
          </p:nvSpPr>
          <p:spPr bwMode="auto">
            <a:xfrm>
              <a:off x="1812" y="474"/>
              <a:ext cx="30" cy="30"/>
            </a:xfrm>
            <a:custGeom>
              <a:avLst/>
              <a:gdLst/>
              <a:ahLst/>
              <a:cxnLst>
                <a:cxn ang="0">
                  <a:pos x="24" y="18"/>
                </a:cxn>
                <a:cxn ang="0">
                  <a:pos x="18" y="18"/>
                </a:cxn>
                <a:cxn ang="0">
                  <a:pos x="18" y="24"/>
                </a:cxn>
                <a:cxn ang="0">
                  <a:pos x="12" y="24"/>
                </a:cxn>
                <a:cxn ang="0">
                  <a:pos x="18" y="30"/>
                </a:cxn>
                <a:cxn ang="0">
                  <a:pos x="6" y="30"/>
                </a:cxn>
                <a:cxn ang="0">
                  <a:pos x="6" y="24"/>
                </a:cxn>
                <a:cxn ang="0">
                  <a:pos x="0" y="24"/>
                </a:cxn>
                <a:cxn ang="0">
                  <a:pos x="0" y="18"/>
                </a:cxn>
                <a:cxn ang="0">
                  <a:pos x="6" y="18"/>
                </a:cxn>
                <a:cxn ang="0">
                  <a:pos x="0" y="18"/>
                </a:cxn>
                <a:cxn ang="0">
                  <a:pos x="0" y="12"/>
                </a:cxn>
                <a:cxn ang="0">
                  <a:pos x="6" y="12"/>
                </a:cxn>
                <a:cxn ang="0">
                  <a:pos x="12" y="12"/>
                </a:cxn>
                <a:cxn ang="0">
                  <a:pos x="12" y="6"/>
                </a:cxn>
                <a:cxn ang="0">
                  <a:pos x="18" y="6"/>
                </a:cxn>
                <a:cxn ang="0">
                  <a:pos x="12" y="6"/>
                </a:cxn>
                <a:cxn ang="0">
                  <a:pos x="6" y="6"/>
                </a:cxn>
                <a:cxn ang="0">
                  <a:pos x="6" y="12"/>
                </a:cxn>
                <a:cxn ang="0">
                  <a:pos x="0" y="12"/>
                </a:cxn>
                <a:cxn ang="0">
                  <a:pos x="6" y="6"/>
                </a:cxn>
                <a:cxn ang="0">
                  <a:pos x="12" y="6"/>
                </a:cxn>
                <a:cxn ang="0">
                  <a:pos x="18" y="0"/>
                </a:cxn>
                <a:cxn ang="0">
                  <a:pos x="24" y="0"/>
                </a:cxn>
                <a:cxn ang="0">
                  <a:pos x="24" y="6"/>
                </a:cxn>
                <a:cxn ang="0">
                  <a:pos x="24" y="12"/>
                </a:cxn>
                <a:cxn ang="0">
                  <a:pos x="30" y="12"/>
                </a:cxn>
                <a:cxn ang="0">
                  <a:pos x="30" y="18"/>
                </a:cxn>
                <a:cxn ang="0">
                  <a:pos x="24" y="18"/>
                </a:cxn>
              </a:cxnLst>
              <a:rect l="0" t="0" r="r" b="b"/>
              <a:pathLst>
                <a:path w="30" h="30">
                  <a:moveTo>
                    <a:pt x="24" y="18"/>
                  </a:moveTo>
                  <a:lnTo>
                    <a:pt x="18" y="18"/>
                  </a:lnTo>
                  <a:lnTo>
                    <a:pt x="18" y="24"/>
                  </a:lnTo>
                  <a:lnTo>
                    <a:pt x="12" y="24"/>
                  </a:lnTo>
                  <a:lnTo>
                    <a:pt x="18" y="30"/>
                  </a:lnTo>
                  <a:lnTo>
                    <a:pt x="6" y="30"/>
                  </a:lnTo>
                  <a:lnTo>
                    <a:pt x="6" y="24"/>
                  </a:lnTo>
                  <a:lnTo>
                    <a:pt x="0" y="24"/>
                  </a:lnTo>
                  <a:lnTo>
                    <a:pt x="0" y="18"/>
                  </a:lnTo>
                  <a:lnTo>
                    <a:pt x="6" y="18"/>
                  </a:lnTo>
                  <a:lnTo>
                    <a:pt x="0" y="18"/>
                  </a:lnTo>
                  <a:lnTo>
                    <a:pt x="0" y="12"/>
                  </a:lnTo>
                  <a:lnTo>
                    <a:pt x="6" y="12"/>
                  </a:lnTo>
                  <a:lnTo>
                    <a:pt x="12" y="12"/>
                  </a:lnTo>
                  <a:lnTo>
                    <a:pt x="12" y="6"/>
                  </a:lnTo>
                  <a:lnTo>
                    <a:pt x="18" y="6"/>
                  </a:lnTo>
                  <a:lnTo>
                    <a:pt x="12" y="6"/>
                  </a:lnTo>
                  <a:lnTo>
                    <a:pt x="6" y="6"/>
                  </a:lnTo>
                  <a:lnTo>
                    <a:pt x="6" y="12"/>
                  </a:lnTo>
                  <a:lnTo>
                    <a:pt x="0" y="12"/>
                  </a:lnTo>
                  <a:lnTo>
                    <a:pt x="6" y="6"/>
                  </a:lnTo>
                  <a:lnTo>
                    <a:pt x="12" y="6"/>
                  </a:lnTo>
                  <a:lnTo>
                    <a:pt x="18" y="0"/>
                  </a:lnTo>
                  <a:lnTo>
                    <a:pt x="24" y="0"/>
                  </a:lnTo>
                  <a:lnTo>
                    <a:pt x="24" y="6"/>
                  </a:lnTo>
                  <a:lnTo>
                    <a:pt x="24" y="12"/>
                  </a:lnTo>
                  <a:lnTo>
                    <a:pt x="30" y="12"/>
                  </a:lnTo>
                  <a:lnTo>
                    <a:pt x="30" y="18"/>
                  </a:lnTo>
                  <a:lnTo>
                    <a:pt x="24"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73" name="Freeform 449"/>
            <p:cNvSpPr>
              <a:spLocks/>
            </p:cNvSpPr>
            <p:nvPr/>
          </p:nvSpPr>
          <p:spPr bwMode="auto">
            <a:xfrm>
              <a:off x="1842" y="492"/>
              <a:ext cx="18" cy="12"/>
            </a:xfrm>
            <a:custGeom>
              <a:avLst/>
              <a:gdLst/>
              <a:ahLst/>
              <a:cxnLst>
                <a:cxn ang="0">
                  <a:pos x="12" y="6"/>
                </a:cxn>
                <a:cxn ang="0">
                  <a:pos x="12" y="12"/>
                </a:cxn>
                <a:cxn ang="0">
                  <a:pos x="6" y="6"/>
                </a:cxn>
                <a:cxn ang="0">
                  <a:pos x="0" y="6"/>
                </a:cxn>
                <a:cxn ang="0">
                  <a:pos x="0" y="0"/>
                </a:cxn>
                <a:cxn ang="0">
                  <a:pos x="6" y="0"/>
                </a:cxn>
                <a:cxn ang="0">
                  <a:pos x="12" y="0"/>
                </a:cxn>
                <a:cxn ang="0">
                  <a:pos x="18" y="0"/>
                </a:cxn>
                <a:cxn ang="0">
                  <a:pos x="12" y="6"/>
                </a:cxn>
              </a:cxnLst>
              <a:rect l="0" t="0" r="r" b="b"/>
              <a:pathLst>
                <a:path w="18" h="12">
                  <a:moveTo>
                    <a:pt x="12" y="6"/>
                  </a:moveTo>
                  <a:lnTo>
                    <a:pt x="12" y="12"/>
                  </a:lnTo>
                  <a:lnTo>
                    <a:pt x="6" y="6"/>
                  </a:lnTo>
                  <a:lnTo>
                    <a:pt x="0" y="6"/>
                  </a:lnTo>
                  <a:lnTo>
                    <a:pt x="0" y="0"/>
                  </a:lnTo>
                  <a:lnTo>
                    <a:pt x="6" y="0"/>
                  </a:lnTo>
                  <a:lnTo>
                    <a:pt x="12" y="0"/>
                  </a:lnTo>
                  <a:lnTo>
                    <a:pt x="18"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72" name="Freeform 448"/>
            <p:cNvSpPr>
              <a:spLocks/>
            </p:cNvSpPr>
            <p:nvPr/>
          </p:nvSpPr>
          <p:spPr bwMode="auto">
            <a:xfrm>
              <a:off x="1842" y="504"/>
              <a:ext cx="12" cy="1"/>
            </a:xfrm>
            <a:custGeom>
              <a:avLst/>
              <a:gdLst/>
              <a:ahLst/>
              <a:cxnLst>
                <a:cxn ang="0">
                  <a:pos x="12" y="0"/>
                </a:cxn>
                <a:cxn ang="0">
                  <a:pos x="6" y="0"/>
                </a:cxn>
                <a:cxn ang="0">
                  <a:pos x="0" y="0"/>
                </a:cxn>
                <a:cxn ang="0">
                  <a:pos x="6" y="0"/>
                </a:cxn>
                <a:cxn ang="0">
                  <a:pos x="12" y="0"/>
                </a:cxn>
              </a:cxnLst>
              <a:rect l="0" t="0" r="r" b="b"/>
              <a:pathLst>
                <a:path w="12" h="1">
                  <a:moveTo>
                    <a:pt x="12" y="0"/>
                  </a:moveTo>
                  <a:lnTo>
                    <a:pt x="6" y="0"/>
                  </a:lnTo>
                  <a:lnTo>
                    <a:pt x="0" y="0"/>
                  </a:lnTo>
                  <a:lnTo>
                    <a:pt x="6"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71" name="Freeform 447"/>
            <p:cNvSpPr>
              <a:spLocks/>
            </p:cNvSpPr>
            <p:nvPr/>
          </p:nvSpPr>
          <p:spPr bwMode="auto">
            <a:xfrm>
              <a:off x="1878" y="49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70" name="Freeform 446"/>
            <p:cNvSpPr>
              <a:spLocks/>
            </p:cNvSpPr>
            <p:nvPr/>
          </p:nvSpPr>
          <p:spPr bwMode="auto">
            <a:xfrm>
              <a:off x="1818" y="480"/>
              <a:ext cx="6" cy="6"/>
            </a:xfrm>
            <a:custGeom>
              <a:avLst/>
              <a:gdLst/>
              <a:ahLst/>
              <a:cxnLst>
                <a:cxn ang="0">
                  <a:pos x="6" y="0"/>
                </a:cxn>
                <a:cxn ang="0">
                  <a:pos x="0" y="6"/>
                </a:cxn>
                <a:cxn ang="0">
                  <a:pos x="6" y="0"/>
                </a:cxn>
              </a:cxnLst>
              <a:rect l="0" t="0" r="r" b="b"/>
              <a:pathLst>
                <a:path w="6" h="6">
                  <a:moveTo>
                    <a:pt x="6" y="0"/>
                  </a:move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69" name="Freeform 445"/>
            <p:cNvSpPr>
              <a:spLocks/>
            </p:cNvSpPr>
            <p:nvPr/>
          </p:nvSpPr>
          <p:spPr bwMode="auto">
            <a:xfrm>
              <a:off x="1674" y="468"/>
              <a:ext cx="78" cy="84"/>
            </a:xfrm>
            <a:custGeom>
              <a:avLst/>
              <a:gdLst/>
              <a:ahLst/>
              <a:cxnLst>
                <a:cxn ang="0">
                  <a:pos x="72" y="60"/>
                </a:cxn>
                <a:cxn ang="0">
                  <a:pos x="66" y="66"/>
                </a:cxn>
                <a:cxn ang="0">
                  <a:pos x="66" y="66"/>
                </a:cxn>
                <a:cxn ang="0">
                  <a:pos x="72" y="72"/>
                </a:cxn>
                <a:cxn ang="0">
                  <a:pos x="48" y="72"/>
                </a:cxn>
                <a:cxn ang="0">
                  <a:pos x="30" y="72"/>
                </a:cxn>
                <a:cxn ang="0">
                  <a:pos x="24" y="78"/>
                </a:cxn>
                <a:cxn ang="0">
                  <a:pos x="12" y="78"/>
                </a:cxn>
                <a:cxn ang="0">
                  <a:pos x="6" y="78"/>
                </a:cxn>
                <a:cxn ang="0">
                  <a:pos x="18" y="72"/>
                </a:cxn>
                <a:cxn ang="0">
                  <a:pos x="36" y="66"/>
                </a:cxn>
                <a:cxn ang="0">
                  <a:pos x="24" y="66"/>
                </a:cxn>
                <a:cxn ang="0">
                  <a:pos x="12" y="66"/>
                </a:cxn>
                <a:cxn ang="0">
                  <a:pos x="18" y="60"/>
                </a:cxn>
                <a:cxn ang="0">
                  <a:pos x="18" y="54"/>
                </a:cxn>
                <a:cxn ang="0">
                  <a:pos x="12" y="54"/>
                </a:cxn>
                <a:cxn ang="0">
                  <a:pos x="36" y="48"/>
                </a:cxn>
                <a:cxn ang="0">
                  <a:pos x="36" y="42"/>
                </a:cxn>
                <a:cxn ang="0">
                  <a:pos x="24" y="36"/>
                </a:cxn>
                <a:cxn ang="0">
                  <a:pos x="24" y="30"/>
                </a:cxn>
                <a:cxn ang="0">
                  <a:pos x="18" y="36"/>
                </a:cxn>
                <a:cxn ang="0">
                  <a:pos x="18" y="30"/>
                </a:cxn>
                <a:cxn ang="0">
                  <a:pos x="6" y="24"/>
                </a:cxn>
                <a:cxn ang="0">
                  <a:pos x="12" y="30"/>
                </a:cxn>
                <a:cxn ang="0">
                  <a:pos x="6" y="24"/>
                </a:cxn>
                <a:cxn ang="0">
                  <a:pos x="6" y="24"/>
                </a:cxn>
                <a:cxn ang="0">
                  <a:pos x="0" y="18"/>
                </a:cxn>
                <a:cxn ang="0">
                  <a:pos x="0" y="12"/>
                </a:cxn>
                <a:cxn ang="0">
                  <a:pos x="6" y="6"/>
                </a:cxn>
                <a:cxn ang="0">
                  <a:pos x="6" y="0"/>
                </a:cxn>
                <a:cxn ang="0">
                  <a:pos x="6" y="0"/>
                </a:cxn>
                <a:cxn ang="0">
                  <a:pos x="18" y="0"/>
                </a:cxn>
                <a:cxn ang="0">
                  <a:pos x="18" y="6"/>
                </a:cxn>
                <a:cxn ang="0">
                  <a:pos x="18" y="6"/>
                </a:cxn>
                <a:cxn ang="0">
                  <a:pos x="36" y="18"/>
                </a:cxn>
                <a:cxn ang="0">
                  <a:pos x="36" y="18"/>
                </a:cxn>
                <a:cxn ang="0">
                  <a:pos x="42" y="24"/>
                </a:cxn>
                <a:cxn ang="0">
                  <a:pos x="48" y="36"/>
                </a:cxn>
                <a:cxn ang="0">
                  <a:pos x="60" y="42"/>
                </a:cxn>
                <a:cxn ang="0">
                  <a:pos x="66" y="54"/>
                </a:cxn>
                <a:cxn ang="0">
                  <a:pos x="66" y="54"/>
                </a:cxn>
                <a:cxn ang="0">
                  <a:pos x="78" y="54"/>
                </a:cxn>
              </a:cxnLst>
              <a:rect l="0" t="0" r="r" b="b"/>
              <a:pathLst>
                <a:path w="78" h="84">
                  <a:moveTo>
                    <a:pt x="78" y="60"/>
                  </a:moveTo>
                  <a:lnTo>
                    <a:pt x="72" y="60"/>
                  </a:lnTo>
                  <a:lnTo>
                    <a:pt x="72" y="66"/>
                  </a:lnTo>
                  <a:lnTo>
                    <a:pt x="66" y="66"/>
                  </a:lnTo>
                  <a:lnTo>
                    <a:pt x="72" y="66"/>
                  </a:lnTo>
                  <a:lnTo>
                    <a:pt x="66" y="66"/>
                  </a:lnTo>
                  <a:lnTo>
                    <a:pt x="72" y="66"/>
                  </a:lnTo>
                  <a:lnTo>
                    <a:pt x="72" y="72"/>
                  </a:lnTo>
                  <a:lnTo>
                    <a:pt x="54" y="72"/>
                  </a:lnTo>
                  <a:lnTo>
                    <a:pt x="48" y="72"/>
                  </a:lnTo>
                  <a:lnTo>
                    <a:pt x="36" y="78"/>
                  </a:lnTo>
                  <a:lnTo>
                    <a:pt x="30" y="72"/>
                  </a:lnTo>
                  <a:lnTo>
                    <a:pt x="24" y="72"/>
                  </a:lnTo>
                  <a:lnTo>
                    <a:pt x="24" y="78"/>
                  </a:lnTo>
                  <a:lnTo>
                    <a:pt x="18" y="78"/>
                  </a:lnTo>
                  <a:lnTo>
                    <a:pt x="12" y="78"/>
                  </a:lnTo>
                  <a:lnTo>
                    <a:pt x="12" y="84"/>
                  </a:lnTo>
                  <a:lnTo>
                    <a:pt x="6" y="78"/>
                  </a:lnTo>
                  <a:lnTo>
                    <a:pt x="12" y="78"/>
                  </a:lnTo>
                  <a:lnTo>
                    <a:pt x="18" y="72"/>
                  </a:lnTo>
                  <a:lnTo>
                    <a:pt x="30" y="72"/>
                  </a:lnTo>
                  <a:lnTo>
                    <a:pt x="36" y="66"/>
                  </a:lnTo>
                  <a:lnTo>
                    <a:pt x="30" y="66"/>
                  </a:lnTo>
                  <a:lnTo>
                    <a:pt x="24" y="66"/>
                  </a:lnTo>
                  <a:lnTo>
                    <a:pt x="18" y="66"/>
                  </a:lnTo>
                  <a:lnTo>
                    <a:pt x="12" y="66"/>
                  </a:lnTo>
                  <a:lnTo>
                    <a:pt x="12" y="60"/>
                  </a:lnTo>
                  <a:lnTo>
                    <a:pt x="18" y="60"/>
                  </a:lnTo>
                  <a:lnTo>
                    <a:pt x="24" y="54"/>
                  </a:lnTo>
                  <a:lnTo>
                    <a:pt x="18" y="54"/>
                  </a:lnTo>
                  <a:lnTo>
                    <a:pt x="24" y="54"/>
                  </a:lnTo>
                  <a:lnTo>
                    <a:pt x="12" y="54"/>
                  </a:lnTo>
                  <a:lnTo>
                    <a:pt x="18" y="48"/>
                  </a:lnTo>
                  <a:lnTo>
                    <a:pt x="36" y="48"/>
                  </a:lnTo>
                  <a:lnTo>
                    <a:pt x="30" y="48"/>
                  </a:lnTo>
                  <a:lnTo>
                    <a:pt x="36" y="42"/>
                  </a:lnTo>
                  <a:lnTo>
                    <a:pt x="30" y="42"/>
                  </a:lnTo>
                  <a:lnTo>
                    <a:pt x="24" y="36"/>
                  </a:lnTo>
                  <a:lnTo>
                    <a:pt x="30" y="36"/>
                  </a:lnTo>
                  <a:lnTo>
                    <a:pt x="24" y="30"/>
                  </a:lnTo>
                  <a:lnTo>
                    <a:pt x="24" y="36"/>
                  </a:lnTo>
                  <a:lnTo>
                    <a:pt x="18" y="36"/>
                  </a:lnTo>
                  <a:lnTo>
                    <a:pt x="12" y="36"/>
                  </a:lnTo>
                  <a:lnTo>
                    <a:pt x="18" y="30"/>
                  </a:lnTo>
                  <a:lnTo>
                    <a:pt x="12" y="24"/>
                  </a:lnTo>
                  <a:lnTo>
                    <a:pt x="6" y="24"/>
                  </a:lnTo>
                  <a:lnTo>
                    <a:pt x="12" y="24"/>
                  </a:lnTo>
                  <a:lnTo>
                    <a:pt x="12" y="30"/>
                  </a:lnTo>
                  <a:lnTo>
                    <a:pt x="6" y="30"/>
                  </a:lnTo>
                  <a:lnTo>
                    <a:pt x="6" y="24"/>
                  </a:lnTo>
                  <a:lnTo>
                    <a:pt x="6" y="30"/>
                  </a:lnTo>
                  <a:lnTo>
                    <a:pt x="6" y="24"/>
                  </a:lnTo>
                  <a:lnTo>
                    <a:pt x="6" y="18"/>
                  </a:lnTo>
                  <a:lnTo>
                    <a:pt x="0" y="18"/>
                  </a:lnTo>
                  <a:lnTo>
                    <a:pt x="6" y="18"/>
                  </a:lnTo>
                  <a:lnTo>
                    <a:pt x="0" y="12"/>
                  </a:lnTo>
                  <a:lnTo>
                    <a:pt x="6" y="12"/>
                  </a:lnTo>
                  <a:lnTo>
                    <a:pt x="6" y="6"/>
                  </a:lnTo>
                  <a:lnTo>
                    <a:pt x="12" y="6"/>
                  </a:lnTo>
                  <a:lnTo>
                    <a:pt x="6" y="0"/>
                  </a:lnTo>
                  <a:lnTo>
                    <a:pt x="12" y="0"/>
                  </a:lnTo>
                  <a:lnTo>
                    <a:pt x="6" y="0"/>
                  </a:lnTo>
                  <a:lnTo>
                    <a:pt x="12" y="0"/>
                  </a:lnTo>
                  <a:lnTo>
                    <a:pt x="18" y="0"/>
                  </a:lnTo>
                  <a:lnTo>
                    <a:pt x="30" y="0"/>
                  </a:lnTo>
                  <a:lnTo>
                    <a:pt x="18" y="6"/>
                  </a:lnTo>
                  <a:lnTo>
                    <a:pt x="24" y="6"/>
                  </a:lnTo>
                  <a:lnTo>
                    <a:pt x="18" y="6"/>
                  </a:lnTo>
                  <a:lnTo>
                    <a:pt x="42" y="6"/>
                  </a:lnTo>
                  <a:lnTo>
                    <a:pt x="36" y="18"/>
                  </a:lnTo>
                  <a:lnTo>
                    <a:pt x="30" y="18"/>
                  </a:lnTo>
                  <a:lnTo>
                    <a:pt x="36" y="18"/>
                  </a:lnTo>
                  <a:lnTo>
                    <a:pt x="30" y="24"/>
                  </a:lnTo>
                  <a:lnTo>
                    <a:pt x="42" y="24"/>
                  </a:lnTo>
                  <a:lnTo>
                    <a:pt x="42" y="30"/>
                  </a:lnTo>
                  <a:lnTo>
                    <a:pt x="48" y="36"/>
                  </a:lnTo>
                  <a:lnTo>
                    <a:pt x="54" y="36"/>
                  </a:lnTo>
                  <a:lnTo>
                    <a:pt x="60" y="42"/>
                  </a:lnTo>
                  <a:lnTo>
                    <a:pt x="60" y="48"/>
                  </a:lnTo>
                  <a:lnTo>
                    <a:pt x="66" y="54"/>
                  </a:lnTo>
                  <a:lnTo>
                    <a:pt x="60" y="54"/>
                  </a:lnTo>
                  <a:lnTo>
                    <a:pt x="66" y="54"/>
                  </a:lnTo>
                  <a:lnTo>
                    <a:pt x="72" y="54"/>
                  </a:lnTo>
                  <a:lnTo>
                    <a:pt x="78" y="54"/>
                  </a:lnTo>
                  <a:lnTo>
                    <a:pt x="78" y="6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68" name="Freeform 444"/>
            <p:cNvSpPr>
              <a:spLocks/>
            </p:cNvSpPr>
            <p:nvPr/>
          </p:nvSpPr>
          <p:spPr bwMode="auto">
            <a:xfrm>
              <a:off x="1656" y="498"/>
              <a:ext cx="24" cy="12"/>
            </a:xfrm>
            <a:custGeom>
              <a:avLst/>
              <a:gdLst/>
              <a:ahLst/>
              <a:cxnLst>
                <a:cxn ang="0">
                  <a:pos x="18" y="12"/>
                </a:cxn>
                <a:cxn ang="0">
                  <a:pos x="12" y="12"/>
                </a:cxn>
                <a:cxn ang="0">
                  <a:pos x="12" y="6"/>
                </a:cxn>
                <a:cxn ang="0">
                  <a:pos x="12" y="12"/>
                </a:cxn>
                <a:cxn ang="0">
                  <a:pos x="6" y="12"/>
                </a:cxn>
                <a:cxn ang="0">
                  <a:pos x="0" y="12"/>
                </a:cxn>
                <a:cxn ang="0">
                  <a:pos x="0" y="6"/>
                </a:cxn>
                <a:cxn ang="0">
                  <a:pos x="6" y="6"/>
                </a:cxn>
                <a:cxn ang="0">
                  <a:pos x="6" y="0"/>
                </a:cxn>
                <a:cxn ang="0">
                  <a:pos x="12" y="0"/>
                </a:cxn>
                <a:cxn ang="0">
                  <a:pos x="18" y="0"/>
                </a:cxn>
                <a:cxn ang="0">
                  <a:pos x="24" y="6"/>
                </a:cxn>
                <a:cxn ang="0">
                  <a:pos x="24" y="12"/>
                </a:cxn>
                <a:cxn ang="0">
                  <a:pos x="18" y="12"/>
                </a:cxn>
              </a:cxnLst>
              <a:rect l="0" t="0" r="r" b="b"/>
              <a:pathLst>
                <a:path w="24" h="12">
                  <a:moveTo>
                    <a:pt x="18" y="12"/>
                  </a:moveTo>
                  <a:lnTo>
                    <a:pt x="12" y="12"/>
                  </a:lnTo>
                  <a:lnTo>
                    <a:pt x="12" y="6"/>
                  </a:lnTo>
                  <a:lnTo>
                    <a:pt x="12" y="12"/>
                  </a:lnTo>
                  <a:lnTo>
                    <a:pt x="6" y="12"/>
                  </a:lnTo>
                  <a:lnTo>
                    <a:pt x="0" y="12"/>
                  </a:lnTo>
                  <a:lnTo>
                    <a:pt x="0" y="6"/>
                  </a:lnTo>
                  <a:lnTo>
                    <a:pt x="6" y="6"/>
                  </a:lnTo>
                  <a:lnTo>
                    <a:pt x="6" y="0"/>
                  </a:lnTo>
                  <a:lnTo>
                    <a:pt x="12" y="0"/>
                  </a:lnTo>
                  <a:lnTo>
                    <a:pt x="18" y="0"/>
                  </a:lnTo>
                  <a:lnTo>
                    <a:pt x="24" y="6"/>
                  </a:lnTo>
                  <a:lnTo>
                    <a:pt x="24" y="12"/>
                  </a:lnTo>
                  <a:lnTo>
                    <a:pt x="18"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67" name="Freeform 443"/>
            <p:cNvSpPr>
              <a:spLocks/>
            </p:cNvSpPr>
            <p:nvPr/>
          </p:nvSpPr>
          <p:spPr bwMode="auto">
            <a:xfrm>
              <a:off x="1668" y="468"/>
              <a:ext cx="6" cy="6"/>
            </a:xfrm>
            <a:custGeom>
              <a:avLst/>
              <a:gdLst/>
              <a:ahLst/>
              <a:cxnLst>
                <a:cxn ang="0">
                  <a:pos x="0" y="0"/>
                </a:cxn>
                <a:cxn ang="0">
                  <a:pos x="6" y="0"/>
                </a:cxn>
                <a:cxn ang="0">
                  <a:pos x="6" y="6"/>
                </a:cxn>
                <a:cxn ang="0">
                  <a:pos x="0" y="6"/>
                </a:cxn>
                <a:cxn ang="0">
                  <a:pos x="0" y="0"/>
                </a:cxn>
                <a:cxn ang="0">
                  <a:pos x="6" y="0"/>
                </a:cxn>
                <a:cxn ang="0">
                  <a:pos x="0" y="0"/>
                </a:cxn>
              </a:cxnLst>
              <a:rect l="0" t="0" r="r" b="b"/>
              <a:pathLst>
                <a:path w="6" h="6">
                  <a:moveTo>
                    <a:pt x="0" y="0"/>
                  </a:moveTo>
                  <a:lnTo>
                    <a:pt x="6" y="0"/>
                  </a:lnTo>
                  <a:lnTo>
                    <a:pt x="6" y="6"/>
                  </a:lnTo>
                  <a:lnTo>
                    <a:pt x="0" y="6"/>
                  </a:lnTo>
                  <a:lnTo>
                    <a:pt x="0" y="0"/>
                  </a:ln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66" name="Freeform 442"/>
            <p:cNvSpPr>
              <a:spLocks/>
            </p:cNvSpPr>
            <p:nvPr/>
          </p:nvSpPr>
          <p:spPr bwMode="auto">
            <a:xfrm>
              <a:off x="1668" y="474"/>
              <a:ext cx="12" cy="6"/>
            </a:xfrm>
            <a:custGeom>
              <a:avLst/>
              <a:gdLst/>
              <a:ahLst/>
              <a:cxnLst>
                <a:cxn ang="0">
                  <a:pos x="12" y="6"/>
                </a:cxn>
                <a:cxn ang="0">
                  <a:pos x="6" y="6"/>
                </a:cxn>
                <a:cxn ang="0">
                  <a:pos x="0" y="6"/>
                </a:cxn>
                <a:cxn ang="0">
                  <a:pos x="0" y="0"/>
                </a:cxn>
                <a:cxn ang="0">
                  <a:pos x="6" y="0"/>
                </a:cxn>
                <a:cxn ang="0">
                  <a:pos x="6" y="6"/>
                </a:cxn>
                <a:cxn ang="0">
                  <a:pos x="12" y="6"/>
                </a:cxn>
              </a:cxnLst>
              <a:rect l="0" t="0" r="r" b="b"/>
              <a:pathLst>
                <a:path w="12" h="6">
                  <a:moveTo>
                    <a:pt x="12" y="6"/>
                  </a:moveTo>
                  <a:lnTo>
                    <a:pt x="6" y="6"/>
                  </a:lnTo>
                  <a:lnTo>
                    <a:pt x="0" y="6"/>
                  </a:lnTo>
                  <a:lnTo>
                    <a:pt x="0" y="0"/>
                  </a:lnTo>
                  <a:lnTo>
                    <a:pt x="6" y="0"/>
                  </a:lnTo>
                  <a:lnTo>
                    <a:pt x="6" y="6"/>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65" name="Freeform 441"/>
            <p:cNvSpPr>
              <a:spLocks/>
            </p:cNvSpPr>
            <p:nvPr/>
          </p:nvSpPr>
          <p:spPr bwMode="auto">
            <a:xfrm>
              <a:off x="1716" y="444"/>
              <a:ext cx="6" cy="12"/>
            </a:xfrm>
            <a:custGeom>
              <a:avLst/>
              <a:gdLst/>
              <a:ahLst/>
              <a:cxnLst>
                <a:cxn ang="0">
                  <a:pos x="0" y="6"/>
                </a:cxn>
                <a:cxn ang="0">
                  <a:pos x="6" y="0"/>
                </a:cxn>
                <a:cxn ang="0">
                  <a:pos x="6" y="6"/>
                </a:cxn>
                <a:cxn ang="0">
                  <a:pos x="6" y="12"/>
                </a:cxn>
                <a:cxn ang="0">
                  <a:pos x="6" y="6"/>
                </a:cxn>
                <a:cxn ang="0">
                  <a:pos x="0" y="6"/>
                </a:cxn>
              </a:cxnLst>
              <a:rect l="0" t="0" r="r" b="b"/>
              <a:pathLst>
                <a:path w="6" h="12">
                  <a:moveTo>
                    <a:pt x="0" y="6"/>
                  </a:moveTo>
                  <a:lnTo>
                    <a:pt x="6" y="0"/>
                  </a:lnTo>
                  <a:lnTo>
                    <a:pt x="6" y="6"/>
                  </a:lnTo>
                  <a:lnTo>
                    <a:pt x="6" y="12"/>
                  </a:lnTo>
                  <a:lnTo>
                    <a:pt x="6" y="6"/>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64" name="Freeform 440"/>
            <p:cNvSpPr>
              <a:spLocks/>
            </p:cNvSpPr>
            <p:nvPr/>
          </p:nvSpPr>
          <p:spPr bwMode="auto">
            <a:xfrm>
              <a:off x="1674" y="48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63" name="Freeform 439"/>
            <p:cNvSpPr>
              <a:spLocks/>
            </p:cNvSpPr>
            <p:nvPr/>
          </p:nvSpPr>
          <p:spPr bwMode="auto">
            <a:xfrm>
              <a:off x="1692" y="516"/>
              <a:ext cx="6" cy="6"/>
            </a:xfrm>
            <a:custGeom>
              <a:avLst/>
              <a:gdLst/>
              <a:ahLst/>
              <a:cxnLst>
                <a:cxn ang="0">
                  <a:pos x="6" y="0"/>
                </a:cxn>
                <a:cxn ang="0">
                  <a:pos x="0" y="0"/>
                </a:cxn>
                <a:cxn ang="0">
                  <a:pos x="0" y="6"/>
                </a:cxn>
                <a:cxn ang="0">
                  <a:pos x="0" y="0"/>
                </a:cxn>
                <a:cxn ang="0">
                  <a:pos x="6" y="0"/>
                </a:cxn>
              </a:cxnLst>
              <a:rect l="0" t="0" r="r" b="b"/>
              <a:pathLst>
                <a:path w="6" h="6">
                  <a:moveTo>
                    <a:pt x="6" y="0"/>
                  </a:moveTo>
                  <a:lnTo>
                    <a:pt x="0" y="0"/>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62" name="Freeform 438"/>
            <p:cNvSpPr>
              <a:spLocks/>
            </p:cNvSpPr>
            <p:nvPr/>
          </p:nvSpPr>
          <p:spPr bwMode="auto">
            <a:xfrm>
              <a:off x="1722" y="444"/>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61" name="Freeform 437"/>
            <p:cNvSpPr>
              <a:spLocks/>
            </p:cNvSpPr>
            <p:nvPr/>
          </p:nvSpPr>
          <p:spPr bwMode="auto">
            <a:xfrm>
              <a:off x="1938" y="486"/>
              <a:ext cx="60" cy="24"/>
            </a:xfrm>
            <a:custGeom>
              <a:avLst/>
              <a:gdLst/>
              <a:ahLst/>
              <a:cxnLst>
                <a:cxn ang="0">
                  <a:pos x="0" y="6"/>
                </a:cxn>
                <a:cxn ang="0">
                  <a:pos x="12" y="0"/>
                </a:cxn>
                <a:cxn ang="0">
                  <a:pos x="30" y="0"/>
                </a:cxn>
                <a:cxn ang="0">
                  <a:pos x="36" y="0"/>
                </a:cxn>
                <a:cxn ang="0">
                  <a:pos x="42" y="6"/>
                </a:cxn>
                <a:cxn ang="0">
                  <a:pos x="54" y="6"/>
                </a:cxn>
                <a:cxn ang="0">
                  <a:pos x="54" y="12"/>
                </a:cxn>
                <a:cxn ang="0">
                  <a:pos x="60" y="12"/>
                </a:cxn>
                <a:cxn ang="0">
                  <a:pos x="48" y="18"/>
                </a:cxn>
                <a:cxn ang="0">
                  <a:pos x="48" y="24"/>
                </a:cxn>
                <a:cxn ang="0">
                  <a:pos x="36" y="24"/>
                </a:cxn>
                <a:cxn ang="0">
                  <a:pos x="24" y="24"/>
                </a:cxn>
                <a:cxn ang="0">
                  <a:pos x="18" y="18"/>
                </a:cxn>
                <a:cxn ang="0">
                  <a:pos x="18" y="12"/>
                </a:cxn>
                <a:cxn ang="0">
                  <a:pos x="6" y="12"/>
                </a:cxn>
                <a:cxn ang="0">
                  <a:pos x="0" y="6"/>
                </a:cxn>
              </a:cxnLst>
              <a:rect l="0" t="0" r="r" b="b"/>
              <a:pathLst>
                <a:path w="60" h="24">
                  <a:moveTo>
                    <a:pt x="0" y="6"/>
                  </a:moveTo>
                  <a:lnTo>
                    <a:pt x="12" y="0"/>
                  </a:lnTo>
                  <a:lnTo>
                    <a:pt x="30" y="0"/>
                  </a:lnTo>
                  <a:lnTo>
                    <a:pt x="36" y="0"/>
                  </a:lnTo>
                  <a:lnTo>
                    <a:pt x="42" y="6"/>
                  </a:lnTo>
                  <a:lnTo>
                    <a:pt x="54" y="6"/>
                  </a:lnTo>
                  <a:lnTo>
                    <a:pt x="54" y="12"/>
                  </a:lnTo>
                  <a:lnTo>
                    <a:pt x="60" y="12"/>
                  </a:lnTo>
                  <a:lnTo>
                    <a:pt x="48" y="18"/>
                  </a:lnTo>
                  <a:lnTo>
                    <a:pt x="48" y="24"/>
                  </a:lnTo>
                  <a:lnTo>
                    <a:pt x="36" y="24"/>
                  </a:lnTo>
                  <a:lnTo>
                    <a:pt x="24" y="24"/>
                  </a:lnTo>
                  <a:lnTo>
                    <a:pt x="18" y="18"/>
                  </a:lnTo>
                  <a:lnTo>
                    <a:pt x="18" y="12"/>
                  </a:lnTo>
                  <a:lnTo>
                    <a:pt x="6" y="12"/>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60" name="Freeform 436"/>
            <p:cNvSpPr>
              <a:spLocks/>
            </p:cNvSpPr>
            <p:nvPr/>
          </p:nvSpPr>
          <p:spPr bwMode="auto">
            <a:xfrm>
              <a:off x="1932" y="354"/>
              <a:ext cx="108" cy="96"/>
            </a:xfrm>
            <a:custGeom>
              <a:avLst/>
              <a:gdLst/>
              <a:ahLst/>
              <a:cxnLst>
                <a:cxn ang="0">
                  <a:pos x="6" y="12"/>
                </a:cxn>
                <a:cxn ang="0">
                  <a:pos x="12" y="6"/>
                </a:cxn>
                <a:cxn ang="0">
                  <a:pos x="30" y="12"/>
                </a:cxn>
                <a:cxn ang="0">
                  <a:pos x="48" y="12"/>
                </a:cxn>
                <a:cxn ang="0">
                  <a:pos x="54" y="6"/>
                </a:cxn>
                <a:cxn ang="0">
                  <a:pos x="72" y="0"/>
                </a:cxn>
                <a:cxn ang="0">
                  <a:pos x="90" y="6"/>
                </a:cxn>
                <a:cxn ang="0">
                  <a:pos x="84" y="12"/>
                </a:cxn>
                <a:cxn ang="0">
                  <a:pos x="84" y="18"/>
                </a:cxn>
                <a:cxn ang="0">
                  <a:pos x="90" y="24"/>
                </a:cxn>
                <a:cxn ang="0">
                  <a:pos x="90" y="30"/>
                </a:cxn>
                <a:cxn ang="0">
                  <a:pos x="96" y="42"/>
                </a:cxn>
                <a:cxn ang="0">
                  <a:pos x="90" y="48"/>
                </a:cxn>
                <a:cxn ang="0">
                  <a:pos x="90" y="48"/>
                </a:cxn>
                <a:cxn ang="0">
                  <a:pos x="102" y="60"/>
                </a:cxn>
                <a:cxn ang="0">
                  <a:pos x="102" y="66"/>
                </a:cxn>
                <a:cxn ang="0">
                  <a:pos x="108" y="72"/>
                </a:cxn>
                <a:cxn ang="0">
                  <a:pos x="96" y="78"/>
                </a:cxn>
                <a:cxn ang="0">
                  <a:pos x="84" y="90"/>
                </a:cxn>
                <a:cxn ang="0">
                  <a:pos x="72" y="90"/>
                </a:cxn>
                <a:cxn ang="0">
                  <a:pos x="54" y="96"/>
                </a:cxn>
                <a:cxn ang="0">
                  <a:pos x="30" y="96"/>
                </a:cxn>
                <a:cxn ang="0">
                  <a:pos x="12" y="90"/>
                </a:cxn>
                <a:cxn ang="0">
                  <a:pos x="12" y="78"/>
                </a:cxn>
                <a:cxn ang="0">
                  <a:pos x="12" y="66"/>
                </a:cxn>
                <a:cxn ang="0">
                  <a:pos x="30" y="60"/>
                </a:cxn>
                <a:cxn ang="0">
                  <a:pos x="48" y="48"/>
                </a:cxn>
                <a:cxn ang="0">
                  <a:pos x="42" y="42"/>
                </a:cxn>
                <a:cxn ang="0">
                  <a:pos x="30" y="36"/>
                </a:cxn>
                <a:cxn ang="0">
                  <a:pos x="30" y="30"/>
                </a:cxn>
                <a:cxn ang="0">
                  <a:pos x="30" y="24"/>
                </a:cxn>
                <a:cxn ang="0">
                  <a:pos x="24" y="18"/>
                </a:cxn>
                <a:cxn ang="0">
                  <a:pos x="0" y="12"/>
                </a:cxn>
              </a:cxnLst>
              <a:rect l="0" t="0" r="r" b="b"/>
              <a:pathLst>
                <a:path w="108" h="96">
                  <a:moveTo>
                    <a:pt x="0" y="12"/>
                  </a:moveTo>
                  <a:lnTo>
                    <a:pt x="6" y="12"/>
                  </a:lnTo>
                  <a:lnTo>
                    <a:pt x="6" y="6"/>
                  </a:lnTo>
                  <a:lnTo>
                    <a:pt x="12" y="6"/>
                  </a:lnTo>
                  <a:lnTo>
                    <a:pt x="18" y="12"/>
                  </a:lnTo>
                  <a:lnTo>
                    <a:pt x="30" y="12"/>
                  </a:lnTo>
                  <a:lnTo>
                    <a:pt x="36" y="12"/>
                  </a:lnTo>
                  <a:lnTo>
                    <a:pt x="48" y="12"/>
                  </a:lnTo>
                  <a:lnTo>
                    <a:pt x="54" y="12"/>
                  </a:lnTo>
                  <a:lnTo>
                    <a:pt x="54" y="6"/>
                  </a:lnTo>
                  <a:lnTo>
                    <a:pt x="60" y="0"/>
                  </a:lnTo>
                  <a:lnTo>
                    <a:pt x="72" y="0"/>
                  </a:lnTo>
                  <a:lnTo>
                    <a:pt x="84" y="6"/>
                  </a:lnTo>
                  <a:lnTo>
                    <a:pt x="90" y="6"/>
                  </a:lnTo>
                  <a:lnTo>
                    <a:pt x="84" y="6"/>
                  </a:lnTo>
                  <a:lnTo>
                    <a:pt x="84" y="12"/>
                  </a:lnTo>
                  <a:lnTo>
                    <a:pt x="78" y="12"/>
                  </a:lnTo>
                  <a:lnTo>
                    <a:pt x="84" y="18"/>
                  </a:lnTo>
                  <a:lnTo>
                    <a:pt x="90" y="18"/>
                  </a:lnTo>
                  <a:lnTo>
                    <a:pt x="90" y="24"/>
                  </a:lnTo>
                  <a:lnTo>
                    <a:pt x="96" y="24"/>
                  </a:lnTo>
                  <a:lnTo>
                    <a:pt x="90" y="30"/>
                  </a:lnTo>
                  <a:lnTo>
                    <a:pt x="84" y="30"/>
                  </a:lnTo>
                  <a:lnTo>
                    <a:pt x="96" y="42"/>
                  </a:lnTo>
                  <a:lnTo>
                    <a:pt x="90" y="42"/>
                  </a:lnTo>
                  <a:lnTo>
                    <a:pt x="90" y="48"/>
                  </a:lnTo>
                  <a:lnTo>
                    <a:pt x="96" y="48"/>
                  </a:lnTo>
                  <a:lnTo>
                    <a:pt x="90" y="48"/>
                  </a:lnTo>
                  <a:lnTo>
                    <a:pt x="96" y="54"/>
                  </a:lnTo>
                  <a:lnTo>
                    <a:pt x="102" y="60"/>
                  </a:lnTo>
                  <a:lnTo>
                    <a:pt x="96" y="60"/>
                  </a:lnTo>
                  <a:lnTo>
                    <a:pt x="102" y="66"/>
                  </a:lnTo>
                  <a:lnTo>
                    <a:pt x="108" y="66"/>
                  </a:lnTo>
                  <a:lnTo>
                    <a:pt x="108" y="72"/>
                  </a:lnTo>
                  <a:lnTo>
                    <a:pt x="102" y="78"/>
                  </a:lnTo>
                  <a:lnTo>
                    <a:pt x="96" y="78"/>
                  </a:lnTo>
                  <a:lnTo>
                    <a:pt x="90" y="84"/>
                  </a:lnTo>
                  <a:lnTo>
                    <a:pt x="84" y="90"/>
                  </a:lnTo>
                  <a:lnTo>
                    <a:pt x="78" y="90"/>
                  </a:lnTo>
                  <a:lnTo>
                    <a:pt x="72" y="90"/>
                  </a:lnTo>
                  <a:lnTo>
                    <a:pt x="60" y="96"/>
                  </a:lnTo>
                  <a:lnTo>
                    <a:pt x="54" y="96"/>
                  </a:lnTo>
                  <a:lnTo>
                    <a:pt x="42" y="96"/>
                  </a:lnTo>
                  <a:lnTo>
                    <a:pt x="30" y="96"/>
                  </a:lnTo>
                  <a:lnTo>
                    <a:pt x="24" y="96"/>
                  </a:lnTo>
                  <a:lnTo>
                    <a:pt x="12" y="90"/>
                  </a:lnTo>
                  <a:lnTo>
                    <a:pt x="12" y="84"/>
                  </a:lnTo>
                  <a:lnTo>
                    <a:pt x="12" y="78"/>
                  </a:lnTo>
                  <a:lnTo>
                    <a:pt x="6" y="72"/>
                  </a:lnTo>
                  <a:lnTo>
                    <a:pt x="12" y="66"/>
                  </a:lnTo>
                  <a:lnTo>
                    <a:pt x="18" y="66"/>
                  </a:lnTo>
                  <a:lnTo>
                    <a:pt x="30" y="60"/>
                  </a:lnTo>
                  <a:lnTo>
                    <a:pt x="42" y="54"/>
                  </a:lnTo>
                  <a:lnTo>
                    <a:pt x="48" y="48"/>
                  </a:lnTo>
                  <a:lnTo>
                    <a:pt x="48" y="42"/>
                  </a:lnTo>
                  <a:lnTo>
                    <a:pt x="42" y="42"/>
                  </a:lnTo>
                  <a:lnTo>
                    <a:pt x="36" y="42"/>
                  </a:lnTo>
                  <a:lnTo>
                    <a:pt x="30" y="36"/>
                  </a:lnTo>
                  <a:lnTo>
                    <a:pt x="36" y="30"/>
                  </a:lnTo>
                  <a:lnTo>
                    <a:pt x="30" y="30"/>
                  </a:lnTo>
                  <a:lnTo>
                    <a:pt x="36" y="24"/>
                  </a:lnTo>
                  <a:lnTo>
                    <a:pt x="30" y="24"/>
                  </a:lnTo>
                  <a:lnTo>
                    <a:pt x="30" y="18"/>
                  </a:lnTo>
                  <a:lnTo>
                    <a:pt x="24" y="18"/>
                  </a:lnTo>
                  <a:lnTo>
                    <a:pt x="18" y="18"/>
                  </a:lnTo>
                  <a:lnTo>
                    <a:pt x="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59" name="Freeform 435"/>
            <p:cNvSpPr>
              <a:spLocks/>
            </p:cNvSpPr>
            <p:nvPr/>
          </p:nvSpPr>
          <p:spPr bwMode="auto">
            <a:xfrm>
              <a:off x="1830" y="558"/>
              <a:ext cx="72" cy="24"/>
            </a:xfrm>
            <a:custGeom>
              <a:avLst/>
              <a:gdLst/>
              <a:ahLst/>
              <a:cxnLst>
                <a:cxn ang="0">
                  <a:pos x="42" y="6"/>
                </a:cxn>
                <a:cxn ang="0">
                  <a:pos x="48" y="6"/>
                </a:cxn>
                <a:cxn ang="0">
                  <a:pos x="48" y="0"/>
                </a:cxn>
                <a:cxn ang="0">
                  <a:pos x="72" y="6"/>
                </a:cxn>
                <a:cxn ang="0">
                  <a:pos x="66" y="6"/>
                </a:cxn>
                <a:cxn ang="0">
                  <a:pos x="72" y="12"/>
                </a:cxn>
                <a:cxn ang="0">
                  <a:pos x="66" y="12"/>
                </a:cxn>
                <a:cxn ang="0">
                  <a:pos x="66" y="18"/>
                </a:cxn>
                <a:cxn ang="0">
                  <a:pos x="60" y="24"/>
                </a:cxn>
                <a:cxn ang="0">
                  <a:pos x="48" y="24"/>
                </a:cxn>
                <a:cxn ang="0">
                  <a:pos x="36" y="24"/>
                </a:cxn>
                <a:cxn ang="0">
                  <a:pos x="24" y="24"/>
                </a:cxn>
                <a:cxn ang="0">
                  <a:pos x="24" y="18"/>
                </a:cxn>
                <a:cxn ang="0">
                  <a:pos x="12" y="24"/>
                </a:cxn>
                <a:cxn ang="0">
                  <a:pos x="6" y="24"/>
                </a:cxn>
                <a:cxn ang="0">
                  <a:pos x="0" y="18"/>
                </a:cxn>
                <a:cxn ang="0">
                  <a:pos x="6" y="18"/>
                </a:cxn>
                <a:cxn ang="0">
                  <a:pos x="12" y="18"/>
                </a:cxn>
                <a:cxn ang="0">
                  <a:pos x="30" y="12"/>
                </a:cxn>
                <a:cxn ang="0">
                  <a:pos x="30" y="18"/>
                </a:cxn>
                <a:cxn ang="0">
                  <a:pos x="30" y="12"/>
                </a:cxn>
                <a:cxn ang="0">
                  <a:pos x="36" y="6"/>
                </a:cxn>
                <a:cxn ang="0">
                  <a:pos x="42" y="6"/>
                </a:cxn>
              </a:cxnLst>
              <a:rect l="0" t="0" r="r" b="b"/>
              <a:pathLst>
                <a:path w="72" h="24">
                  <a:moveTo>
                    <a:pt x="42" y="6"/>
                  </a:moveTo>
                  <a:lnTo>
                    <a:pt x="48" y="6"/>
                  </a:lnTo>
                  <a:lnTo>
                    <a:pt x="48" y="0"/>
                  </a:lnTo>
                  <a:lnTo>
                    <a:pt x="72" y="6"/>
                  </a:lnTo>
                  <a:lnTo>
                    <a:pt x="66" y="6"/>
                  </a:lnTo>
                  <a:lnTo>
                    <a:pt x="72" y="12"/>
                  </a:lnTo>
                  <a:lnTo>
                    <a:pt x="66" y="12"/>
                  </a:lnTo>
                  <a:lnTo>
                    <a:pt x="66" y="18"/>
                  </a:lnTo>
                  <a:lnTo>
                    <a:pt x="60" y="24"/>
                  </a:lnTo>
                  <a:lnTo>
                    <a:pt x="48" y="24"/>
                  </a:lnTo>
                  <a:lnTo>
                    <a:pt x="36" y="24"/>
                  </a:lnTo>
                  <a:lnTo>
                    <a:pt x="24" y="24"/>
                  </a:lnTo>
                  <a:lnTo>
                    <a:pt x="24" y="18"/>
                  </a:lnTo>
                  <a:lnTo>
                    <a:pt x="12" y="24"/>
                  </a:lnTo>
                  <a:lnTo>
                    <a:pt x="6" y="24"/>
                  </a:lnTo>
                  <a:lnTo>
                    <a:pt x="0" y="18"/>
                  </a:lnTo>
                  <a:lnTo>
                    <a:pt x="6" y="18"/>
                  </a:lnTo>
                  <a:lnTo>
                    <a:pt x="12" y="18"/>
                  </a:lnTo>
                  <a:lnTo>
                    <a:pt x="30" y="12"/>
                  </a:lnTo>
                  <a:lnTo>
                    <a:pt x="30" y="18"/>
                  </a:lnTo>
                  <a:lnTo>
                    <a:pt x="30" y="12"/>
                  </a:lnTo>
                  <a:lnTo>
                    <a:pt x="36" y="6"/>
                  </a:lnTo>
                  <a:lnTo>
                    <a:pt x="4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58" name="Freeform 434"/>
            <p:cNvSpPr>
              <a:spLocks/>
            </p:cNvSpPr>
            <p:nvPr/>
          </p:nvSpPr>
          <p:spPr bwMode="auto">
            <a:xfrm>
              <a:off x="1932" y="630"/>
              <a:ext cx="60" cy="54"/>
            </a:xfrm>
            <a:custGeom>
              <a:avLst/>
              <a:gdLst/>
              <a:ahLst/>
              <a:cxnLst>
                <a:cxn ang="0">
                  <a:pos x="60" y="6"/>
                </a:cxn>
                <a:cxn ang="0">
                  <a:pos x="54" y="12"/>
                </a:cxn>
                <a:cxn ang="0">
                  <a:pos x="48" y="6"/>
                </a:cxn>
                <a:cxn ang="0">
                  <a:pos x="36" y="12"/>
                </a:cxn>
                <a:cxn ang="0">
                  <a:pos x="36" y="18"/>
                </a:cxn>
                <a:cxn ang="0">
                  <a:pos x="30" y="12"/>
                </a:cxn>
                <a:cxn ang="0">
                  <a:pos x="36" y="18"/>
                </a:cxn>
                <a:cxn ang="0">
                  <a:pos x="24" y="12"/>
                </a:cxn>
                <a:cxn ang="0">
                  <a:pos x="24" y="18"/>
                </a:cxn>
                <a:cxn ang="0">
                  <a:pos x="30" y="24"/>
                </a:cxn>
                <a:cxn ang="0">
                  <a:pos x="24" y="24"/>
                </a:cxn>
                <a:cxn ang="0">
                  <a:pos x="30" y="24"/>
                </a:cxn>
                <a:cxn ang="0">
                  <a:pos x="24" y="30"/>
                </a:cxn>
                <a:cxn ang="0">
                  <a:pos x="36" y="36"/>
                </a:cxn>
                <a:cxn ang="0">
                  <a:pos x="36" y="42"/>
                </a:cxn>
                <a:cxn ang="0">
                  <a:pos x="30" y="36"/>
                </a:cxn>
                <a:cxn ang="0">
                  <a:pos x="24" y="36"/>
                </a:cxn>
                <a:cxn ang="0">
                  <a:pos x="30" y="42"/>
                </a:cxn>
                <a:cxn ang="0">
                  <a:pos x="24" y="42"/>
                </a:cxn>
                <a:cxn ang="0">
                  <a:pos x="30" y="54"/>
                </a:cxn>
                <a:cxn ang="0">
                  <a:pos x="24" y="48"/>
                </a:cxn>
                <a:cxn ang="0">
                  <a:pos x="24" y="54"/>
                </a:cxn>
                <a:cxn ang="0">
                  <a:pos x="18" y="48"/>
                </a:cxn>
                <a:cxn ang="0">
                  <a:pos x="12" y="48"/>
                </a:cxn>
                <a:cxn ang="0">
                  <a:pos x="12" y="42"/>
                </a:cxn>
                <a:cxn ang="0">
                  <a:pos x="6" y="36"/>
                </a:cxn>
                <a:cxn ang="0">
                  <a:pos x="12" y="36"/>
                </a:cxn>
                <a:cxn ang="0">
                  <a:pos x="18" y="36"/>
                </a:cxn>
                <a:cxn ang="0">
                  <a:pos x="24" y="36"/>
                </a:cxn>
                <a:cxn ang="0">
                  <a:pos x="30" y="36"/>
                </a:cxn>
                <a:cxn ang="0">
                  <a:pos x="18" y="30"/>
                </a:cxn>
                <a:cxn ang="0">
                  <a:pos x="6" y="36"/>
                </a:cxn>
                <a:cxn ang="0">
                  <a:pos x="6" y="30"/>
                </a:cxn>
                <a:cxn ang="0">
                  <a:pos x="6" y="24"/>
                </a:cxn>
                <a:cxn ang="0">
                  <a:pos x="6" y="30"/>
                </a:cxn>
                <a:cxn ang="0">
                  <a:pos x="0" y="18"/>
                </a:cxn>
                <a:cxn ang="0">
                  <a:pos x="6" y="18"/>
                </a:cxn>
                <a:cxn ang="0">
                  <a:pos x="6" y="12"/>
                </a:cxn>
                <a:cxn ang="0">
                  <a:pos x="6" y="6"/>
                </a:cxn>
                <a:cxn ang="0">
                  <a:pos x="12" y="6"/>
                </a:cxn>
                <a:cxn ang="0">
                  <a:pos x="18" y="6"/>
                </a:cxn>
                <a:cxn ang="0">
                  <a:pos x="24" y="6"/>
                </a:cxn>
                <a:cxn ang="0">
                  <a:pos x="42" y="0"/>
                </a:cxn>
                <a:cxn ang="0">
                  <a:pos x="48" y="6"/>
                </a:cxn>
                <a:cxn ang="0">
                  <a:pos x="54" y="6"/>
                </a:cxn>
                <a:cxn ang="0">
                  <a:pos x="60" y="0"/>
                </a:cxn>
                <a:cxn ang="0">
                  <a:pos x="54" y="0"/>
                </a:cxn>
                <a:cxn ang="0">
                  <a:pos x="60" y="0"/>
                </a:cxn>
                <a:cxn ang="0">
                  <a:pos x="60" y="6"/>
                </a:cxn>
              </a:cxnLst>
              <a:rect l="0" t="0" r="r" b="b"/>
              <a:pathLst>
                <a:path w="60" h="54">
                  <a:moveTo>
                    <a:pt x="60" y="6"/>
                  </a:moveTo>
                  <a:lnTo>
                    <a:pt x="54" y="12"/>
                  </a:lnTo>
                  <a:lnTo>
                    <a:pt x="48" y="6"/>
                  </a:lnTo>
                  <a:lnTo>
                    <a:pt x="36" y="12"/>
                  </a:lnTo>
                  <a:lnTo>
                    <a:pt x="36" y="18"/>
                  </a:lnTo>
                  <a:lnTo>
                    <a:pt x="30" y="12"/>
                  </a:lnTo>
                  <a:lnTo>
                    <a:pt x="36" y="18"/>
                  </a:lnTo>
                  <a:lnTo>
                    <a:pt x="24" y="12"/>
                  </a:lnTo>
                  <a:lnTo>
                    <a:pt x="24" y="18"/>
                  </a:lnTo>
                  <a:lnTo>
                    <a:pt x="30" y="24"/>
                  </a:lnTo>
                  <a:lnTo>
                    <a:pt x="24" y="24"/>
                  </a:lnTo>
                  <a:lnTo>
                    <a:pt x="30" y="24"/>
                  </a:lnTo>
                  <a:lnTo>
                    <a:pt x="24" y="30"/>
                  </a:lnTo>
                  <a:lnTo>
                    <a:pt x="36" y="36"/>
                  </a:lnTo>
                  <a:lnTo>
                    <a:pt x="36" y="42"/>
                  </a:lnTo>
                  <a:lnTo>
                    <a:pt x="30" y="36"/>
                  </a:lnTo>
                  <a:lnTo>
                    <a:pt x="24" y="36"/>
                  </a:lnTo>
                  <a:lnTo>
                    <a:pt x="30" y="42"/>
                  </a:lnTo>
                  <a:lnTo>
                    <a:pt x="24" y="42"/>
                  </a:lnTo>
                  <a:lnTo>
                    <a:pt x="30" y="54"/>
                  </a:lnTo>
                  <a:lnTo>
                    <a:pt x="24" y="48"/>
                  </a:lnTo>
                  <a:lnTo>
                    <a:pt x="24" y="54"/>
                  </a:lnTo>
                  <a:lnTo>
                    <a:pt x="18" y="48"/>
                  </a:lnTo>
                  <a:lnTo>
                    <a:pt x="12" y="48"/>
                  </a:lnTo>
                  <a:lnTo>
                    <a:pt x="12" y="42"/>
                  </a:lnTo>
                  <a:lnTo>
                    <a:pt x="6" y="36"/>
                  </a:lnTo>
                  <a:lnTo>
                    <a:pt x="12" y="36"/>
                  </a:lnTo>
                  <a:lnTo>
                    <a:pt x="18" y="36"/>
                  </a:lnTo>
                  <a:lnTo>
                    <a:pt x="24" y="36"/>
                  </a:lnTo>
                  <a:lnTo>
                    <a:pt x="30" y="36"/>
                  </a:lnTo>
                  <a:lnTo>
                    <a:pt x="18" y="30"/>
                  </a:lnTo>
                  <a:lnTo>
                    <a:pt x="6" y="36"/>
                  </a:lnTo>
                  <a:lnTo>
                    <a:pt x="6" y="30"/>
                  </a:lnTo>
                  <a:lnTo>
                    <a:pt x="6" y="24"/>
                  </a:lnTo>
                  <a:lnTo>
                    <a:pt x="6" y="30"/>
                  </a:lnTo>
                  <a:lnTo>
                    <a:pt x="0" y="18"/>
                  </a:lnTo>
                  <a:lnTo>
                    <a:pt x="6" y="18"/>
                  </a:lnTo>
                  <a:lnTo>
                    <a:pt x="6" y="12"/>
                  </a:lnTo>
                  <a:lnTo>
                    <a:pt x="6" y="6"/>
                  </a:lnTo>
                  <a:lnTo>
                    <a:pt x="12" y="6"/>
                  </a:lnTo>
                  <a:lnTo>
                    <a:pt x="18" y="6"/>
                  </a:lnTo>
                  <a:lnTo>
                    <a:pt x="24" y="6"/>
                  </a:lnTo>
                  <a:lnTo>
                    <a:pt x="42" y="0"/>
                  </a:lnTo>
                  <a:lnTo>
                    <a:pt x="48" y="6"/>
                  </a:lnTo>
                  <a:lnTo>
                    <a:pt x="54" y="6"/>
                  </a:lnTo>
                  <a:lnTo>
                    <a:pt x="60" y="0"/>
                  </a:lnTo>
                  <a:lnTo>
                    <a:pt x="54" y="0"/>
                  </a:lnTo>
                  <a:lnTo>
                    <a:pt x="60" y="0"/>
                  </a:lnTo>
                  <a:lnTo>
                    <a:pt x="6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57" name="Freeform 433"/>
            <p:cNvSpPr>
              <a:spLocks/>
            </p:cNvSpPr>
            <p:nvPr/>
          </p:nvSpPr>
          <p:spPr bwMode="auto">
            <a:xfrm>
              <a:off x="1962" y="690"/>
              <a:ext cx="30" cy="6"/>
            </a:xfrm>
            <a:custGeom>
              <a:avLst/>
              <a:gdLst/>
              <a:ahLst/>
              <a:cxnLst>
                <a:cxn ang="0">
                  <a:pos x="30" y="6"/>
                </a:cxn>
                <a:cxn ang="0">
                  <a:pos x="24" y="6"/>
                </a:cxn>
                <a:cxn ang="0">
                  <a:pos x="18" y="6"/>
                </a:cxn>
                <a:cxn ang="0">
                  <a:pos x="0" y="0"/>
                </a:cxn>
                <a:cxn ang="0">
                  <a:pos x="6" y="0"/>
                </a:cxn>
                <a:cxn ang="0">
                  <a:pos x="12" y="0"/>
                </a:cxn>
                <a:cxn ang="0">
                  <a:pos x="24" y="0"/>
                </a:cxn>
                <a:cxn ang="0">
                  <a:pos x="24" y="6"/>
                </a:cxn>
                <a:cxn ang="0">
                  <a:pos x="30" y="6"/>
                </a:cxn>
              </a:cxnLst>
              <a:rect l="0" t="0" r="r" b="b"/>
              <a:pathLst>
                <a:path w="30" h="6">
                  <a:moveTo>
                    <a:pt x="30" y="6"/>
                  </a:moveTo>
                  <a:lnTo>
                    <a:pt x="24" y="6"/>
                  </a:lnTo>
                  <a:lnTo>
                    <a:pt x="18" y="6"/>
                  </a:lnTo>
                  <a:lnTo>
                    <a:pt x="0" y="0"/>
                  </a:lnTo>
                  <a:lnTo>
                    <a:pt x="6" y="0"/>
                  </a:lnTo>
                  <a:lnTo>
                    <a:pt x="12" y="0"/>
                  </a:lnTo>
                  <a:lnTo>
                    <a:pt x="24" y="0"/>
                  </a:lnTo>
                  <a:lnTo>
                    <a:pt x="24" y="6"/>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56" name="Freeform 432"/>
            <p:cNvSpPr>
              <a:spLocks/>
            </p:cNvSpPr>
            <p:nvPr/>
          </p:nvSpPr>
          <p:spPr bwMode="auto">
            <a:xfrm>
              <a:off x="1962" y="654"/>
              <a:ext cx="12" cy="12"/>
            </a:xfrm>
            <a:custGeom>
              <a:avLst/>
              <a:gdLst/>
              <a:ahLst/>
              <a:cxnLst>
                <a:cxn ang="0">
                  <a:pos x="12" y="12"/>
                </a:cxn>
                <a:cxn ang="0">
                  <a:pos x="6" y="6"/>
                </a:cxn>
                <a:cxn ang="0">
                  <a:pos x="0" y="6"/>
                </a:cxn>
                <a:cxn ang="0">
                  <a:pos x="0" y="0"/>
                </a:cxn>
                <a:cxn ang="0">
                  <a:pos x="0" y="6"/>
                </a:cxn>
                <a:cxn ang="0">
                  <a:pos x="6" y="6"/>
                </a:cxn>
                <a:cxn ang="0">
                  <a:pos x="6" y="12"/>
                </a:cxn>
                <a:cxn ang="0">
                  <a:pos x="12" y="12"/>
                </a:cxn>
              </a:cxnLst>
              <a:rect l="0" t="0" r="r" b="b"/>
              <a:pathLst>
                <a:path w="12" h="12">
                  <a:moveTo>
                    <a:pt x="12" y="12"/>
                  </a:moveTo>
                  <a:lnTo>
                    <a:pt x="6" y="6"/>
                  </a:lnTo>
                  <a:lnTo>
                    <a:pt x="0" y="6"/>
                  </a:lnTo>
                  <a:lnTo>
                    <a:pt x="0" y="0"/>
                  </a:lnTo>
                  <a:lnTo>
                    <a:pt x="0" y="6"/>
                  </a:lnTo>
                  <a:lnTo>
                    <a:pt x="6" y="6"/>
                  </a:lnTo>
                  <a:lnTo>
                    <a:pt x="6" y="12"/>
                  </a:lnTo>
                  <a:lnTo>
                    <a:pt x="12"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55" name="Freeform 431"/>
            <p:cNvSpPr>
              <a:spLocks/>
            </p:cNvSpPr>
            <p:nvPr/>
          </p:nvSpPr>
          <p:spPr bwMode="auto">
            <a:xfrm>
              <a:off x="1986" y="660"/>
              <a:ext cx="6" cy="6"/>
            </a:xfrm>
            <a:custGeom>
              <a:avLst/>
              <a:gdLst/>
              <a:ahLst/>
              <a:cxnLst>
                <a:cxn ang="0">
                  <a:pos x="6" y="0"/>
                </a:cxn>
                <a:cxn ang="0">
                  <a:pos x="6" y="6"/>
                </a:cxn>
                <a:cxn ang="0">
                  <a:pos x="0" y="6"/>
                </a:cxn>
                <a:cxn ang="0">
                  <a:pos x="0" y="0"/>
                </a:cxn>
                <a:cxn ang="0">
                  <a:pos x="6" y="0"/>
                </a:cxn>
              </a:cxnLst>
              <a:rect l="0" t="0" r="r" b="b"/>
              <a:pathLst>
                <a:path w="6" h="6">
                  <a:moveTo>
                    <a:pt x="6" y="0"/>
                  </a:move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54" name="Freeform 430"/>
            <p:cNvSpPr>
              <a:spLocks/>
            </p:cNvSpPr>
            <p:nvPr/>
          </p:nvSpPr>
          <p:spPr bwMode="auto">
            <a:xfrm>
              <a:off x="1932" y="660"/>
              <a:ext cx="6" cy="6"/>
            </a:xfrm>
            <a:custGeom>
              <a:avLst/>
              <a:gdLst/>
              <a:ahLst/>
              <a:cxnLst>
                <a:cxn ang="0">
                  <a:pos x="0" y="0"/>
                </a:cxn>
                <a:cxn ang="0">
                  <a:pos x="6" y="6"/>
                </a:cxn>
                <a:cxn ang="0">
                  <a:pos x="0" y="6"/>
                </a:cxn>
                <a:cxn ang="0">
                  <a:pos x="0" y="0"/>
                </a:cxn>
              </a:cxnLst>
              <a:rect l="0" t="0" r="r" b="b"/>
              <a:pathLst>
                <a:path w="6" h="6">
                  <a:moveTo>
                    <a:pt x="0" y="0"/>
                  </a:moveTo>
                  <a:lnTo>
                    <a:pt x="6" y="6"/>
                  </a:ln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53" name="Freeform 429"/>
            <p:cNvSpPr>
              <a:spLocks/>
            </p:cNvSpPr>
            <p:nvPr/>
          </p:nvSpPr>
          <p:spPr bwMode="auto">
            <a:xfrm>
              <a:off x="2004" y="68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52" name="Freeform 428"/>
            <p:cNvSpPr>
              <a:spLocks/>
            </p:cNvSpPr>
            <p:nvPr/>
          </p:nvSpPr>
          <p:spPr bwMode="auto">
            <a:xfrm>
              <a:off x="1980" y="672"/>
              <a:ext cx="6" cy="6"/>
            </a:xfrm>
            <a:custGeom>
              <a:avLst/>
              <a:gdLst/>
              <a:ahLst/>
              <a:cxnLst>
                <a:cxn ang="0">
                  <a:pos x="0" y="0"/>
                </a:cxn>
                <a:cxn ang="0">
                  <a:pos x="6" y="0"/>
                </a:cxn>
                <a:cxn ang="0">
                  <a:pos x="0" y="6"/>
                </a:cxn>
                <a:cxn ang="0">
                  <a:pos x="0" y="0"/>
                </a:cxn>
              </a:cxnLst>
              <a:rect l="0" t="0" r="r" b="b"/>
              <a:pathLst>
                <a:path w="6" h="6">
                  <a:moveTo>
                    <a:pt x="0" y="0"/>
                  </a:moveTo>
                  <a:lnTo>
                    <a:pt x="6" y="0"/>
                  </a:ln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51" name="Freeform 427"/>
            <p:cNvSpPr>
              <a:spLocks/>
            </p:cNvSpPr>
            <p:nvPr/>
          </p:nvSpPr>
          <p:spPr bwMode="auto">
            <a:xfrm>
              <a:off x="1938" y="666"/>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50" name="Freeform 426"/>
            <p:cNvSpPr>
              <a:spLocks/>
            </p:cNvSpPr>
            <p:nvPr/>
          </p:nvSpPr>
          <p:spPr bwMode="auto">
            <a:xfrm>
              <a:off x="1998" y="282"/>
              <a:ext cx="1590" cy="354"/>
            </a:xfrm>
            <a:custGeom>
              <a:avLst/>
              <a:gdLst/>
              <a:ahLst/>
              <a:cxnLst>
                <a:cxn ang="0">
                  <a:pos x="1542" y="126"/>
                </a:cxn>
                <a:cxn ang="0">
                  <a:pos x="1464" y="126"/>
                </a:cxn>
                <a:cxn ang="0">
                  <a:pos x="1464" y="144"/>
                </a:cxn>
                <a:cxn ang="0">
                  <a:pos x="1356" y="168"/>
                </a:cxn>
                <a:cxn ang="0">
                  <a:pos x="1320" y="204"/>
                </a:cxn>
                <a:cxn ang="0">
                  <a:pos x="1272" y="252"/>
                </a:cxn>
                <a:cxn ang="0">
                  <a:pos x="1332" y="162"/>
                </a:cxn>
                <a:cxn ang="0">
                  <a:pos x="1296" y="162"/>
                </a:cxn>
                <a:cxn ang="0">
                  <a:pos x="1242" y="174"/>
                </a:cxn>
                <a:cxn ang="0">
                  <a:pos x="1194" y="174"/>
                </a:cxn>
                <a:cxn ang="0">
                  <a:pos x="1086" y="198"/>
                </a:cxn>
                <a:cxn ang="0">
                  <a:pos x="1080" y="234"/>
                </a:cxn>
                <a:cxn ang="0">
                  <a:pos x="1098" y="282"/>
                </a:cxn>
                <a:cxn ang="0">
                  <a:pos x="1008" y="342"/>
                </a:cxn>
                <a:cxn ang="0">
                  <a:pos x="1050" y="288"/>
                </a:cxn>
                <a:cxn ang="0">
                  <a:pos x="978" y="264"/>
                </a:cxn>
                <a:cxn ang="0">
                  <a:pos x="912" y="240"/>
                </a:cxn>
                <a:cxn ang="0">
                  <a:pos x="834" y="270"/>
                </a:cxn>
                <a:cxn ang="0">
                  <a:pos x="750" y="264"/>
                </a:cxn>
                <a:cxn ang="0">
                  <a:pos x="684" y="270"/>
                </a:cxn>
                <a:cxn ang="0">
                  <a:pos x="600" y="270"/>
                </a:cxn>
                <a:cxn ang="0">
                  <a:pos x="534" y="258"/>
                </a:cxn>
                <a:cxn ang="0">
                  <a:pos x="456" y="234"/>
                </a:cxn>
                <a:cxn ang="0">
                  <a:pos x="408" y="216"/>
                </a:cxn>
                <a:cxn ang="0">
                  <a:pos x="330" y="234"/>
                </a:cxn>
                <a:cxn ang="0">
                  <a:pos x="306" y="258"/>
                </a:cxn>
                <a:cxn ang="0">
                  <a:pos x="222" y="258"/>
                </a:cxn>
                <a:cxn ang="0">
                  <a:pos x="210" y="300"/>
                </a:cxn>
                <a:cxn ang="0">
                  <a:pos x="198" y="336"/>
                </a:cxn>
                <a:cxn ang="0">
                  <a:pos x="156" y="336"/>
                </a:cxn>
                <a:cxn ang="0">
                  <a:pos x="114" y="288"/>
                </a:cxn>
                <a:cxn ang="0">
                  <a:pos x="84" y="264"/>
                </a:cxn>
                <a:cxn ang="0">
                  <a:pos x="48" y="234"/>
                </a:cxn>
                <a:cxn ang="0">
                  <a:pos x="6" y="204"/>
                </a:cxn>
                <a:cxn ang="0">
                  <a:pos x="12" y="162"/>
                </a:cxn>
                <a:cxn ang="0">
                  <a:pos x="24" y="114"/>
                </a:cxn>
                <a:cxn ang="0">
                  <a:pos x="42" y="78"/>
                </a:cxn>
                <a:cxn ang="0">
                  <a:pos x="90" y="84"/>
                </a:cxn>
                <a:cxn ang="0">
                  <a:pos x="54" y="102"/>
                </a:cxn>
                <a:cxn ang="0">
                  <a:pos x="78" y="126"/>
                </a:cxn>
                <a:cxn ang="0">
                  <a:pos x="126" y="126"/>
                </a:cxn>
                <a:cxn ang="0">
                  <a:pos x="180" y="90"/>
                </a:cxn>
                <a:cxn ang="0">
                  <a:pos x="246" y="90"/>
                </a:cxn>
                <a:cxn ang="0">
                  <a:pos x="294" y="84"/>
                </a:cxn>
                <a:cxn ang="0">
                  <a:pos x="390" y="84"/>
                </a:cxn>
                <a:cxn ang="0">
                  <a:pos x="414" y="42"/>
                </a:cxn>
                <a:cxn ang="0">
                  <a:pos x="414" y="108"/>
                </a:cxn>
                <a:cxn ang="0">
                  <a:pos x="498" y="96"/>
                </a:cxn>
                <a:cxn ang="0">
                  <a:pos x="450" y="54"/>
                </a:cxn>
                <a:cxn ang="0">
                  <a:pos x="486" y="54"/>
                </a:cxn>
                <a:cxn ang="0">
                  <a:pos x="540" y="72"/>
                </a:cxn>
                <a:cxn ang="0">
                  <a:pos x="522" y="36"/>
                </a:cxn>
                <a:cxn ang="0">
                  <a:pos x="594" y="24"/>
                </a:cxn>
                <a:cxn ang="0">
                  <a:pos x="708" y="12"/>
                </a:cxn>
                <a:cxn ang="0">
                  <a:pos x="792" y="6"/>
                </a:cxn>
                <a:cxn ang="0">
                  <a:pos x="780" y="42"/>
                </a:cxn>
                <a:cxn ang="0">
                  <a:pos x="840" y="42"/>
                </a:cxn>
                <a:cxn ang="0">
                  <a:pos x="960" y="42"/>
                </a:cxn>
                <a:cxn ang="0">
                  <a:pos x="1014" y="66"/>
                </a:cxn>
                <a:cxn ang="0">
                  <a:pos x="1104" y="42"/>
                </a:cxn>
                <a:cxn ang="0">
                  <a:pos x="1302" y="78"/>
                </a:cxn>
                <a:cxn ang="0">
                  <a:pos x="1428" y="72"/>
                </a:cxn>
                <a:cxn ang="0">
                  <a:pos x="1560" y="102"/>
                </a:cxn>
              </a:cxnLst>
              <a:rect l="0" t="0" r="r" b="b"/>
              <a:pathLst>
                <a:path w="1590" h="354">
                  <a:moveTo>
                    <a:pt x="1578" y="114"/>
                  </a:moveTo>
                  <a:lnTo>
                    <a:pt x="1572" y="114"/>
                  </a:lnTo>
                  <a:lnTo>
                    <a:pt x="1578" y="114"/>
                  </a:lnTo>
                  <a:lnTo>
                    <a:pt x="1560" y="114"/>
                  </a:lnTo>
                  <a:lnTo>
                    <a:pt x="1566" y="114"/>
                  </a:lnTo>
                  <a:lnTo>
                    <a:pt x="1566" y="120"/>
                  </a:lnTo>
                  <a:lnTo>
                    <a:pt x="1566" y="114"/>
                  </a:lnTo>
                  <a:lnTo>
                    <a:pt x="1566" y="120"/>
                  </a:lnTo>
                  <a:lnTo>
                    <a:pt x="1560" y="126"/>
                  </a:lnTo>
                  <a:lnTo>
                    <a:pt x="1554" y="126"/>
                  </a:lnTo>
                  <a:lnTo>
                    <a:pt x="1560" y="126"/>
                  </a:lnTo>
                  <a:lnTo>
                    <a:pt x="1554" y="126"/>
                  </a:lnTo>
                  <a:lnTo>
                    <a:pt x="1548" y="126"/>
                  </a:lnTo>
                  <a:lnTo>
                    <a:pt x="1542" y="126"/>
                  </a:lnTo>
                  <a:lnTo>
                    <a:pt x="1536" y="126"/>
                  </a:lnTo>
                  <a:lnTo>
                    <a:pt x="1530" y="120"/>
                  </a:lnTo>
                  <a:lnTo>
                    <a:pt x="1518" y="114"/>
                  </a:lnTo>
                  <a:lnTo>
                    <a:pt x="1500" y="114"/>
                  </a:lnTo>
                  <a:lnTo>
                    <a:pt x="1506" y="114"/>
                  </a:lnTo>
                  <a:lnTo>
                    <a:pt x="1500" y="114"/>
                  </a:lnTo>
                  <a:lnTo>
                    <a:pt x="1506" y="108"/>
                  </a:lnTo>
                  <a:lnTo>
                    <a:pt x="1500" y="108"/>
                  </a:lnTo>
                  <a:lnTo>
                    <a:pt x="1494" y="108"/>
                  </a:lnTo>
                  <a:lnTo>
                    <a:pt x="1488" y="114"/>
                  </a:lnTo>
                  <a:lnTo>
                    <a:pt x="1494" y="114"/>
                  </a:lnTo>
                  <a:lnTo>
                    <a:pt x="1494" y="120"/>
                  </a:lnTo>
                  <a:lnTo>
                    <a:pt x="1476" y="126"/>
                  </a:lnTo>
                  <a:lnTo>
                    <a:pt x="1464" y="126"/>
                  </a:lnTo>
                  <a:lnTo>
                    <a:pt x="1464" y="120"/>
                  </a:lnTo>
                  <a:lnTo>
                    <a:pt x="1458" y="126"/>
                  </a:lnTo>
                  <a:lnTo>
                    <a:pt x="1452" y="120"/>
                  </a:lnTo>
                  <a:lnTo>
                    <a:pt x="1452" y="126"/>
                  </a:lnTo>
                  <a:lnTo>
                    <a:pt x="1464" y="126"/>
                  </a:lnTo>
                  <a:lnTo>
                    <a:pt x="1470" y="126"/>
                  </a:lnTo>
                  <a:lnTo>
                    <a:pt x="1470" y="132"/>
                  </a:lnTo>
                  <a:lnTo>
                    <a:pt x="1470" y="126"/>
                  </a:lnTo>
                  <a:lnTo>
                    <a:pt x="1476" y="132"/>
                  </a:lnTo>
                  <a:lnTo>
                    <a:pt x="1476" y="138"/>
                  </a:lnTo>
                  <a:lnTo>
                    <a:pt x="1482" y="138"/>
                  </a:lnTo>
                  <a:lnTo>
                    <a:pt x="1482" y="144"/>
                  </a:lnTo>
                  <a:lnTo>
                    <a:pt x="1482" y="150"/>
                  </a:lnTo>
                  <a:lnTo>
                    <a:pt x="1464" y="144"/>
                  </a:lnTo>
                  <a:lnTo>
                    <a:pt x="1428" y="156"/>
                  </a:lnTo>
                  <a:lnTo>
                    <a:pt x="1422" y="156"/>
                  </a:lnTo>
                  <a:lnTo>
                    <a:pt x="1416" y="156"/>
                  </a:lnTo>
                  <a:lnTo>
                    <a:pt x="1422" y="156"/>
                  </a:lnTo>
                  <a:lnTo>
                    <a:pt x="1416" y="156"/>
                  </a:lnTo>
                  <a:lnTo>
                    <a:pt x="1416" y="162"/>
                  </a:lnTo>
                  <a:lnTo>
                    <a:pt x="1410" y="162"/>
                  </a:lnTo>
                  <a:lnTo>
                    <a:pt x="1398" y="168"/>
                  </a:lnTo>
                  <a:lnTo>
                    <a:pt x="1392" y="168"/>
                  </a:lnTo>
                  <a:lnTo>
                    <a:pt x="1386" y="168"/>
                  </a:lnTo>
                  <a:lnTo>
                    <a:pt x="1374" y="162"/>
                  </a:lnTo>
                  <a:lnTo>
                    <a:pt x="1362" y="168"/>
                  </a:lnTo>
                  <a:lnTo>
                    <a:pt x="1356" y="174"/>
                  </a:lnTo>
                  <a:lnTo>
                    <a:pt x="1356" y="168"/>
                  </a:lnTo>
                  <a:lnTo>
                    <a:pt x="1344" y="168"/>
                  </a:lnTo>
                  <a:lnTo>
                    <a:pt x="1344" y="174"/>
                  </a:lnTo>
                  <a:lnTo>
                    <a:pt x="1338" y="168"/>
                  </a:lnTo>
                  <a:lnTo>
                    <a:pt x="1332" y="168"/>
                  </a:lnTo>
                  <a:lnTo>
                    <a:pt x="1326" y="174"/>
                  </a:lnTo>
                  <a:lnTo>
                    <a:pt x="1326" y="180"/>
                  </a:lnTo>
                  <a:lnTo>
                    <a:pt x="1320" y="180"/>
                  </a:lnTo>
                  <a:lnTo>
                    <a:pt x="1326" y="180"/>
                  </a:lnTo>
                  <a:lnTo>
                    <a:pt x="1314" y="186"/>
                  </a:lnTo>
                  <a:lnTo>
                    <a:pt x="1314" y="192"/>
                  </a:lnTo>
                  <a:lnTo>
                    <a:pt x="1320" y="192"/>
                  </a:lnTo>
                  <a:lnTo>
                    <a:pt x="1326" y="192"/>
                  </a:lnTo>
                  <a:lnTo>
                    <a:pt x="1320" y="198"/>
                  </a:lnTo>
                  <a:lnTo>
                    <a:pt x="1320" y="204"/>
                  </a:lnTo>
                  <a:lnTo>
                    <a:pt x="1326" y="204"/>
                  </a:lnTo>
                  <a:lnTo>
                    <a:pt x="1326" y="210"/>
                  </a:lnTo>
                  <a:lnTo>
                    <a:pt x="1320" y="204"/>
                  </a:lnTo>
                  <a:lnTo>
                    <a:pt x="1314" y="210"/>
                  </a:lnTo>
                  <a:lnTo>
                    <a:pt x="1308" y="216"/>
                  </a:lnTo>
                  <a:lnTo>
                    <a:pt x="1314" y="222"/>
                  </a:lnTo>
                  <a:lnTo>
                    <a:pt x="1308" y="222"/>
                  </a:lnTo>
                  <a:lnTo>
                    <a:pt x="1302" y="222"/>
                  </a:lnTo>
                  <a:lnTo>
                    <a:pt x="1296" y="228"/>
                  </a:lnTo>
                  <a:lnTo>
                    <a:pt x="1290" y="234"/>
                  </a:lnTo>
                  <a:lnTo>
                    <a:pt x="1284" y="240"/>
                  </a:lnTo>
                  <a:lnTo>
                    <a:pt x="1278" y="240"/>
                  </a:lnTo>
                  <a:lnTo>
                    <a:pt x="1278" y="246"/>
                  </a:lnTo>
                  <a:lnTo>
                    <a:pt x="1272" y="252"/>
                  </a:lnTo>
                  <a:lnTo>
                    <a:pt x="1260" y="258"/>
                  </a:lnTo>
                  <a:lnTo>
                    <a:pt x="1260" y="252"/>
                  </a:lnTo>
                  <a:lnTo>
                    <a:pt x="1260" y="246"/>
                  </a:lnTo>
                  <a:lnTo>
                    <a:pt x="1254" y="240"/>
                  </a:lnTo>
                  <a:lnTo>
                    <a:pt x="1248" y="216"/>
                  </a:lnTo>
                  <a:lnTo>
                    <a:pt x="1254" y="210"/>
                  </a:lnTo>
                  <a:lnTo>
                    <a:pt x="1254" y="204"/>
                  </a:lnTo>
                  <a:lnTo>
                    <a:pt x="1266" y="198"/>
                  </a:lnTo>
                  <a:lnTo>
                    <a:pt x="1266" y="192"/>
                  </a:lnTo>
                  <a:lnTo>
                    <a:pt x="1278" y="192"/>
                  </a:lnTo>
                  <a:lnTo>
                    <a:pt x="1290" y="180"/>
                  </a:lnTo>
                  <a:lnTo>
                    <a:pt x="1296" y="174"/>
                  </a:lnTo>
                  <a:lnTo>
                    <a:pt x="1314" y="168"/>
                  </a:lnTo>
                  <a:lnTo>
                    <a:pt x="1332" y="162"/>
                  </a:lnTo>
                  <a:lnTo>
                    <a:pt x="1326" y="162"/>
                  </a:lnTo>
                  <a:lnTo>
                    <a:pt x="1332" y="156"/>
                  </a:lnTo>
                  <a:lnTo>
                    <a:pt x="1332" y="150"/>
                  </a:lnTo>
                  <a:lnTo>
                    <a:pt x="1344" y="144"/>
                  </a:lnTo>
                  <a:lnTo>
                    <a:pt x="1338" y="144"/>
                  </a:lnTo>
                  <a:lnTo>
                    <a:pt x="1326" y="144"/>
                  </a:lnTo>
                  <a:lnTo>
                    <a:pt x="1326" y="150"/>
                  </a:lnTo>
                  <a:lnTo>
                    <a:pt x="1320" y="150"/>
                  </a:lnTo>
                  <a:lnTo>
                    <a:pt x="1326" y="156"/>
                  </a:lnTo>
                  <a:lnTo>
                    <a:pt x="1320" y="156"/>
                  </a:lnTo>
                  <a:lnTo>
                    <a:pt x="1302" y="162"/>
                  </a:lnTo>
                  <a:lnTo>
                    <a:pt x="1296" y="162"/>
                  </a:lnTo>
                  <a:lnTo>
                    <a:pt x="1290" y="162"/>
                  </a:lnTo>
                  <a:lnTo>
                    <a:pt x="1296" y="162"/>
                  </a:lnTo>
                  <a:lnTo>
                    <a:pt x="1290" y="156"/>
                  </a:lnTo>
                  <a:lnTo>
                    <a:pt x="1296" y="156"/>
                  </a:lnTo>
                  <a:lnTo>
                    <a:pt x="1296" y="150"/>
                  </a:lnTo>
                  <a:lnTo>
                    <a:pt x="1290" y="156"/>
                  </a:lnTo>
                  <a:lnTo>
                    <a:pt x="1290" y="150"/>
                  </a:lnTo>
                  <a:lnTo>
                    <a:pt x="1284" y="150"/>
                  </a:lnTo>
                  <a:lnTo>
                    <a:pt x="1272" y="150"/>
                  </a:lnTo>
                  <a:lnTo>
                    <a:pt x="1260" y="156"/>
                  </a:lnTo>
                  <a:lnTo>
                    <a:pt x="1242" y="168"/>
                  </a:lnTo>
                  <a:lnTo>
                    <a:pt x="1242" y="174"/>
                  </a:lnTo>
                  <a:lnTo>
                    <a:pt x="1236" y="174"/>
                  </a:lnTo>
                  <a:lnTo>
                    <a:pt x="1242" y="174"/>
                  </a:lnTo>
                  <a:lnTo>
                    <a:pt x="1236" y="174"/>
                  </a:lnTo>
                  <a:lnTo>
                    <a:pt x="1242" y="174"/>
                  </a:lnTo>
                  <a:lnTo>
                    <a:pt x="1248" y="174"/>
                  </a:lnTo>
                  <a:lnTo>
                    <a:pt x="1248" y="180"/>
                  </a:lnTo>
                  <a:lnTo>
                    <a:pt x="1242" y="180"/>
                  </a:lnTo>
                  <a:lnTo>
                    <a:pt x="1236" y="180"/>
                  </a:lnTo>
                  <a:lnTo>
                    <a:pt x="1230" y="180"/>
                  </a:lnTo>
                  <a:lnTo>
                    <a:pt x="1224" y="180"/>
                  </a:lnTo>
                  <a:lnTo>
                    <a:pt x="1218" y="180"/>
                  </a:lnTo>
                  <a:lnTo>
                    <a:pt x="1212" y="180"/>
                  </a:lnTo>
                  <a:lnTo>
                    <a:pt x="1206" y="180"/>
                  </a:lnTo>
                  <a:lnTo>
                    <a:pt x="1218" y="180"/>
                  </a:lnTo>
                  <a:lnTo>
                    <a:pt x="1212" y="180"/>
                  </a:lnTo>
                  <a:lnTo>
                    <a:pt x="1212" y="174"/>
                  </a:lnTo>
                  <a:lnTo>
                    <a:pt x="1206" y="174"/>
                  </a:lnTo>
                  <a:lnTo>
                    <a:pt x="1194" y="174"/>
                  </a:lnTo>
                  <a:lnTo>
                    <a:pt x="1188" y="174"/>
                  </a:lnTo>
                  <a:lnTo>
                    <a:pt x="1188" y="180"/>
                  </a:lnTo>
                  <a:lnTo>
                    <a:pt x="1182" y="174"/>
                  </a:lnTo>
                  <a:lnTo>
                    <a:pt x="1170" y="180"/>
                  </a:lnTo>
                  <a:lnTo>
                    <a:pt x="1164" y="174"/>
                  </a:lnTo>
                  <a:lnTo>
                    <a:pt x="1164" y="180"/>
                  </a:lnTo>
                  <a:lnTo>
                    <a:pt x="1158" y="180"/>
                  </a:lnTo>
                  <a:lnTo>
                    <a:pt x="1158" y="174"/>
                  </a:lnTo>
                  <a:lnTo>
                    <a:pt x="1152" y="174"/>
                  </a:lnTo>
                  <a:lnTo>
                    <a:pt x="1128" y="174"/>
                  </a:lnTo>
                  <a:lnTo>
                    <a:pt x="1122" y="180"/>
                  </a:lnTo>
                  <a:lnTo>
                    <a:pt x="1104" y="186"/>
                  </a:lnTo>
                  <a:lnTo>
                    <a:pt x="1104" y="192"/>
                  </a:lnTo>
                  <a:lnTo>
                    <a:pt x="1086" y="198"/>
                  </a:lnTo>
                  <a:lnTo>
                    <a:pt x="1080" y="204"/>
                  </a:lnTo>
                  <a:lnTo>
                    <a:pt x="1056" y="216"/>
                  </a:lnTo>
                  <a:lnTo>
                    <a:pt x="1050" y="222"/>
                  </a:lnTo>
                  <a:lnTo>
                    <a:pt x="1056" y="222"/>
                  </a:lnTo>
                  <a:lnTo>
                    <a:pt x="1068" y="222"/>
                  </a:lnTo>
                  <a:lnTo>
                    <a:pt x="1068" y="228"/>
                  </a:lnTo>
                  <a:lnTo>
                    <a:pt x="1074" y="228"/>
                  </a:lnTo>
                  <a:lnTo>
                    <a:pt x="1080" y="228"/>
                  </a:lnTo>
                  <a:lnTo>
                    <a:pt x="1074" y="228"/>
                  </a:lnTo>
                  <a:lnTo>
                    <a:pt x="1080" y="228"/>
                  </a:lnTo>
                  <a:lnTo>
                    <a:pt x="1074" y="234"/>
                  </a:lnTo>
                  <a:lnTo>
                    <a:pt x="1080" y="234"/>
                  </a:lnTo>
                  <a:lnTo>
                    <a:pt x="1086" y="228"/>
                  </a:lnTo>
                  <a:lnTo>
                    <a:pt x="1080" y="234"/>
                  </a:lnTo>
                  <a:lnTo>
                    <a:pt x="1086" y="234"/>
                  </a:lnTo>
                  <a:lnTo>
                    <a:pt x="1086" y="228"/>
                  </a:lnTo>
                  <a:lnTo>
                    <a:pt x="1098" y="228"/>
                  </a:lnTo>
                  <a:lnTo>
                    <a:pt x="1104" y="234"/>
                  </a:lnTo>
                  <a:lnTo>
                    <a:pt x="1110" y="234"/>
                  </a:lnTo>
                  <a:lnTo>
                    <a:pt x="1110" y="240"/>
                  </a:lnTo>
                  <a:lnTo>
                    <a:pt x="1110" y="246"/>
                  </a:lnTo>
                  <a:lnTo>
                    <a:pt x="1116" y="246"/>
                  </a:lnTo>
                  <a:lnTo>
                    <a:pt x="1104" y="252"/>
                  </a:lnTo>
                  <a:lnTo>
                    <a:pt x="1104" y="258"/>
                  </a:lnTo>
                  <a:lnTo>
                    <a:pt x="1104" y="264"/>
                  </a:lnTo>
                  <a:lnTo>
                    <a:pt x="1104" y="270"/>
                  </a:lnTo>
                  <a:lnTo>
                    <a:pt x="1104" y="276"/>
                  </a:lnTo>
                  <a:lnTo>
                    <a:pt x="1098" y="282"/>
                  </a:lnTo>
                  <a:lnTo>
                    <a:pt x="1092" y="288"/>
                  </a:lnTo>
                  <a:lnTo>
                    <a:pt x="1080" y="306"/>
                  </a:lnTo>
                  <a:lnTo>
                    <a:pt x="1062" y="324"/>
                  </a:lnTo>
                  <a:lnTo>
                    <a:pt x="1056" y="330"/>
                  </a:lnTo>
                  <a:lnTo>
                    <a:pt x="1050" y="330"/>
                  </a:lnTo>
                  <a:lnTo>
                    <a:pt x="1038" y="336"/>
                  </a:lnTo>
                  <a:lnTo>
                    <a:pt x="1032" y="336"/>
                  </a:lnTo>
                  <a:lnTo>
                    <a:pt x="1026" y="336"/>
                  </a:lnTo>
                  <a:lnTo>
                    <a:pt x="1026" y="330"/>
                  </a:lnTo>
                  <a:lnTo>
                    <a:pt x="1020" y="336"/>
                  </a:lnTo>
                  <a:lnTo>
                    <a:pt x="1020" y="330"/>
                  </a:lnTo>
                  <a:lnTo>
                    <a:pt x="1014" y="342"/>
                  </a:lnTo>
                  <a:lnTo>
                    <a:pt x="1008" y="336"/>
                  </a:lnTo>
                  <a:lnTo>
                    <a:pt x="1008" y="342"/>
                  </a:lnTo>
                  <a:lnTo>
                    <a:pt x="1008" y="336"/>
                  </a:lnTo>
                  <a:lnTo>
                    <a:pt x="1014" y="336"/>
                  </a:lnTo>
                  <a:lnTo>
                    <a:pt x="1014" y="330"/>
                  </a:lnTo>
                  <a:lnTo>
                    <a:pt x="1014" y="324"/>
                  </a:lnTo>
                  <a:lnTo>
                    <a:pt x="1014" y="318"/>
                  </a:lnTo>
                  <a:lnTo>
                    <a:pt x="1020" y="312"/>
                  </a:lnTo>
                  <a:lnTo>
                    <a:pt x="1032" y="312"/>
                  </a:lnTo>
                  <a:lnTo>
                    <a:pt x="1038" y="312"/>
                  </a:lnTo>
                  <a:lnTo>
                    <a:pt x="1038" y="306"/>
                  </a:lnTo>
                  <a:lnTo>
                    <a:pt x="1044" y="300"/>
                  </a:lnTo>
                  <a:lnTo>
                    <a:pt x="1044" y="294"/>
                  </a:lnTo>
                  <a:lnTo>
                    <a:pt x="1050" y="288"/>
                  </a:lnTo>
                  <a:lnTo>
                    <a:pt x="1044" y="288"/>
                  </a:lnTo>
                  <a:lnTo>
                    <a:pt x="1050" y="288"/>
                  </a:lnTo>
                  <a:lnTo>
                    <a:pt x="1044" y="282"/>
                  </a:lnTo>
                  <a:lnTo>
                    <a:pt x="1038" y="288"/>
                  </a:lnTo>
                  <a:lnTo>
                    <a:pt x="1032" y="288"/>
                  </a:lnTo>
                  <a:lnTo>
                    <a:pt x="1026" y="288"/>
                  </a:lnTo>
                  <a:lnTo>
                    <a:pt x="1020" y="288"/>
                  </a:lnTo>
                  <a:lnTo>
                    <a:pt x="1014" y="288"/>
                  </a:lnTo>
                  <a:lnTo>
                    <a:pt x="1008" y="288"/>
                  </a:lnTo>
                  <a:lnTo>
                    <a:pt x="1008" y="282"/>
                  </a:lnTo>
                  <a:lnTo>
                    <a:pt x="1008" y="276"/>
                  </a:lnTo>
                  <a:lnTo>
                    <a:pt x="1002" y="276"/>
                  </a:lnTo>
                  <a:lnTo>
                    <a:pt x="990" y="270"/>
                  </a:lnTo>
                  <a:lnTo>
                    <a:pt x="984" y="270"/>
                  </a:lnTo>
                  <a:lnTo>
                    <a:pt x="978" y="270"/>
                  </a:lnTo>
                  <a:lnTo>
                    <a:pt x="978" y="264"/>
                  </a:lnTo>
                  <a:lnTo>
                    <a:pt x="972" y="258"/>
                  </a:lnTo>
                  <a:lnTo>
                    <a:pt x="972" y="252"/>
                  </a:lnTo>
                  <a:lnTo>
                    <a:pt x="966" y="246"/>
                  </a:lnTo>
                  <a:lnTo>
                    <a:pt x="966" y="240"/>
                  </a:lnTo>
                  <a:lnTo>
                    <a:pt x="960" y="240"/>
                  </a:lnTo>
                  <a:lnTo>
                    <a:pt x="954" y="240"/>
                  </a:lnTo>
                  <a:lnTo>
                    <a:pt x="948" y="234"/>
                  </a:lnTo>
                  <a:lnTo>
                    <a:pt x="942" y="234"/>
                  </a:lnTo>
                  <a:lnTo>
                    <a:pt x="936" y="234"/>
                  </a:lnTo>
                  <a:lnTo>
                    <a:pt x="930" y="234"/>
                  </a:lnTo>
                  <a:lnTo>
                    <a:pt x="918" y="234"/>
                  </a:lnTo>
                  <a:lnTo>
                    <a:pt x="912" y="234"/>
                  </a:lnTo>
                  <a:lnTo>
                    <a:pt x="906" y="240"/>
                  </a:lnTo>
                  <a:lnTo>
                    <a:pt x="912" y="240"/>
                  </a:lnTo>
                  <a:lnTo>
                    <a:pt x="912" y="246"/>
                  </a:lnTo>
                  <a:lnTo>
                    <a:pt x="906" y="252"/>
                  </a:lnTo>
                  <a:lnTo>
                    <a:pt x="900" y="258"/>
                  </a:lnTo>
                  <a:lnTo>
                    <a:pt x="900" y="264"/>
                  </a:lnTo>
                  <a:lnTo>
                    <a:pt x="894" y="264"/>
                  </a:lnTo>
                  <a:lnTo>
                    <a:pt x="900" y="264"/>
                  </a:lnTo>
                  <a:lnTo>
                    <a:pt x="888" y="270"/>
                  </a:lnTo>
                  <a:lnTo>
                    <a:pt x="882" y="270"/>
                  </a:lnTo>
                  <a:lnTo>
                    <a:pt x="870" y="270"/>
                  </a:lnTo>
                  <a:lnTo>
                    <a:pt x="864" y="270"/>
                  </a:lnTo>
                  <a:lnTo>
                    <a:pt x="858" y="270"/>
                  </a:lnTo>
                  <a:lnTo>
                    <a:pt x="852" y="264"/>
                  </a:lnTo>
                  <a:lnTo>
                    <a:pt x="840" y="270"/>
                  </a:lnTo>
                  <a:lnTo>
                    <a:pt x="834" y="270"/>
                  </a:lnTo>
                  <a:lnTo>
                    <a:pt x="828" y="276"/>
                  </a:lnTo>
                  <a:lnTo>
                    <a:pt x="822" y="276"/>
                  </a:lnTo>
                  <a:lnTo>
                    <a:pt x="816" y="276"/>
                  </a:lnTo>
                  <a:lnTo>
                    <a:pt x="810" y="276"/>
                  </a:lnTo>
                  <a:lnTo>
                    <a:pt x="804" y="276"/>
                  </a:lnTo>
                  <a:lnTo>
                    <a:pt x="798" y="276"/>
                  </a:lnTo>
                  <a:lnTo>
                    <a:pt x="792" y="270"/>
                  </a:lnTo>
                  <a:lnTo>
                    <a:pt x="786" y="270"/>
                  </a:lnTo>
                  <a:lnTo>
                    <a:pt x="780" y="270"/>
                  </a:lnTo>
                  <a:lnTo>
                    <a:pt x="780" y="264"/>
                  </a:lnTo>
                  <a:lnTo>
                    <a:pt x="774" y="264"/>
                  </a:lnTo>
                  <a:lnTo>
                    <a:pt x="768" y="264"/>
                  </a:lnTo>
                  <a:lnTo>
                    <a:pt x="762" y="264"/>
                  </a:lnTo>
                  <a:lnTo>
                    <a:pt x="750" y="264"/>
                  </a:lnTo>
                  <a:lnTo>
                    <a:pt x="744" y="264"/>
                  </a:lnTo>
                  <a:lnTo>
                    <a:pt x="738" y="264"/>
                  </a:lnTo>
                  <a:lnTo>
                    <a:pt x="732" y="264"/>
                  </a:lnTo>
                  <a:lnTo>
                    <a:pt x="732" y="258"/>
                  </a:lnTo>
                  <a:lnTo>
                    <a:pt x="732" y="252"/>
                  </a:lnTo>
                  <a:lnTo>
                    <a:pt x="726" y="252"/>
                  </a:lnTo>
                  <a:lnTo>
                    <a:pt x="720" y="252"/>
                  </a:lnTo>
                  <a:lnTo>
                    <a:pt x="702" y="246"/>
                  </a:lnTo>
                  <a:lnTo>
                    <a:pt x="696" y="252"/>
                  </a:lnTo>
                  <a:lnTo>
                    <a:pt x="690" y="252"/>
                  </a:lnTo>
                  <a:lnTo>
                    <a:pt x="690" y="258"/>
                  </a:lnTo>
                  <a:lnTo>
                    <a:pt x="696" y="264"/>
                  </a:lnTo>
                  <a:lnTo>
                    <a:pt x="690" y="270"/>
                  </a:lnTo>
                  <a:lnTo>
                    <a:pt x="684" y="270"/>
                  </a:lnTo>
                  <a:lnTo>
                    <a:pt x="678" y="270"/>
                  </a:lnTo>
                  <a:lnTo>
                    <a:pt x="672" y="270"/>
                  </a:lnTo>
                  <a:lnTo>
                    <a:pt x="666" y="270"/>
                  </a:lnTo>
                  <a:lnTo>
                    <a:pt x="660" y="270"/>
                  </a:lnTo>
                  <a:lnTo>
                    <a:pt x="654" y="264"/>
                  </a:lnTo>
                  <a:lnTo>
                    <a:pt x="642" y="264"/>
                  </a:lnTo>
                  <a:lnTo>
                    <a:pt x="642" y="258"/>
                  </a:lnTo>
                  <a:lnTo>
                    <a:pt x="636" y="258"/>
                  </a:lnTo>
                  <a:lnTo>
                    <a:pt x="630" y="258"/>
                  </a:lnTo>
                  <a:lnTo>
                    <a:pt x="624" y="264"/>
                  </a:lnTo>
                  <a:lnTo>
                    <a:pt x="618" y="264"/>
                  </a:lnTo>
                  <a:lnTo>
                    <a:pt x="606" y="270"/>
                  </a:lnTo>
                  <a:lnTo>
                    <a:pt x="612" y="270"/>
                  </a:lnTo>
                  <a:lnTo>
                    <a:pt x="600" y="270"/>
                  </a:lnTo>
                  <a:lnTo>
                    <a:pt x="594" y="270"/>
                  </a:lnTo>
                  <a:lnTo>
                    <a:pt x="594" y="276"/>
                  </a:lnTo>
                  <a:lnTo>
                    <a:pt x="588" y="276"/>
                  </a:lnTo>
                  <a:lnTo>
                    <a:pt x="582" y="276"/>
                  </a:lnTo>
                  <a:lnTo>
                    <a:pt x="582" y="270"/>
                  </a:lnTo>
                  <a:lnTo>
                    <a:pt x="576" y="270"/>
                  </a:lnTo>
                  <a:lnTo>
                    <a:pt x="570" y="270"/>
                  </a:lnTo>
                  <a:lnTo>
                    <a:pt x="564" y="270"/>
                  </a:lnTo>
                  <a:lnTo>
                    <a:pt x="564" y="264"/>
                  </a:lnTo>
                  <a:lnTo>
                    <a:pt x="558" y="264"/>
                  </a:lnTo>
                  <a:lnTo>
                    <a:pt x="552" y="258"/>
                  </a:lnTo>
                  <a:lnTo>
                    <a:pt x="546" y="258"/>
                  </a:lnTo>
                  <a:lnTo>
                    <a:pt x="540" y="258"/>
                  </a:lnTo>
                  <a:lnTo>
                    <a:pt x="534" y="258"/>
                  </a:lnTo>
                  <a:lnTo>
                    <a:pt x="528" y="258"/>
                  </a:lnTo>
                  <a:lnTo>
                    <a:pt x="522" y="258"/>
                  </a:lnTo>
                  <a:lnTo>
                    <a:pt x="516" y="258"/>
                  </a:lnTo>
                  <a:lnTo>
                    <a:pt x="492" y="234"/>
                  </a:lnTo>
                  <a:lnTo>
                    <a:pt x="480" y="228"/>
                  </a:lnTo>
                  <a:lnTo>
                    <a:pt x="486" y="228"/>
                  </a:lnTo>
                  <a:lnTo>
                    <a:pt x="486" y="222"/>
                  </a:lnTo>
                  <a:lnTo>
                    <a:pt x="480" y="228"/>
                  </a:lnTo>
                  <a:lnTo>
                    <a:pt x="474" y="228"/>
                  </a:lnTo>
                  <a:lnTo>
                    <a:pt x="468" y="228"/>
                  </a:lnTo>
                  <a:lnTo>
                    <a:pt x="474" y="228"/>
                  </a:lnTo>
                  <a:lnTo>
                    <a:pt x="468" y="228"/>
                  </a:lnTo>
                  <a:lnTo>
                    <a:pt x="462" y="234"/>
                  </a:lnTo>
                  <a:lnTo>
                    <a:pt x="456" y="234"/>
                  </a:lnTo>
                  <a:lnTo>
                    <a:pt x="450" y="234"/>
                  </a:lnTo>
                  <a:lnTo>
                    <a:pt x="450" y="228"/>
                  </a:lnTo>
                  <a:lnTo>
                    <a:pt x="456" y="228"/>
                  </a:lnTo>
                  <a:lnTo>
                    <a:pt x="450" y="228"/>
                  </a:lnTo>
                  <a:lnTo>
                    <a:pt x="444" y="228"/>
                  </a:lnTo>
                  <a:lnTo>
                    <a:pt x="438" y="228"/>
                  </a:lnTo>
                  <a:lnTo>
                    <a:pt x="432" y="228"/>
                  </a:lnTo>
                  <a:lnTo>
                    <a:pt x="426" y="228"/>
                  </a:lnTo>
                  <a:lnTo>
                    <a:pt x="432" y="222"/>
                  </a:lnTo>
                  <a:lnTo>
                    <a:pt x="426" y="222"/>
                  </a:lnTo>
                  <a:lnTo>
                    <a:pt x="426" y="216"/>
                  </a:lnTo>
                  <a:lnTo>
                    <a:pt x="420" y="216"/>
                  </a:lnTo>
                  <a:lnTo>
                    <a:pt x="414" y="216"/>
                  </a:lnTo>
                  <a:lnTo>
                    <a:pt x="408" y="216"/>
                  </a:lnTo>
                  <a:lnTo>
                    <a:pt x="402" y="216"/>
                  </a:lnTo>
                  <a:lnTo>
                    <a:pt x="396" y="222"/>
                  </a:lnTo>
                  <a:lnTo>
                    <a:pt x="390" y="222"/>
                  </a:lnTo>
                  <a:lnTo>
                    <a:pt x="384" y="222"/>
                  </a:lnTo>
                  <a:lnTo>
                    <a:pt x="378" y="222"/>
                  </a:lnTo>
                  <a:lnTo>
                    <a:pt x="372" y="222"/>
                  </a:lnTo>
                  <a:lnTo>
                    <a:pt x="372" y="228"/>
                  </a:lnTo>
                  <a:lnTo>
                    <a:pt x="366" y="228"/>
                  </a:lnTo>
                  <a:lnTo>
                    <a:pt x="354" y="228"/>
                  </a:lnTo>
                  <a:lnTo>
                    <a:pt x="348" y="228"/>
                  </a:lnTo>
                  <a:lnTo>
                    <a:pt x="342" y="228"/>
                  </a:lnTo>
                  <a:lnTo>
                    <a:pt x="336" y="228"/>
                  </a:lnTo>
                  <a:lnTo>
                    <a:pt x="330" y="228"/>
                  </a:lnTo>
                  <a:lnTo>
                    <a:pt x="330" y="234"/>
                  </a:lnTo>
                  <a:lnTo>
                    <a:pt x="336" y="234"/>
                  </a:lnTo>
                  <a:lnTo>
                    <a:pt x="342" y="240"/>
                  </a:lnTo>
                  <a:lnTo>
                    <a:pt x="336" y="240"/>
                  </a:lnTo>
                  <a:lnTo>
                    <a:pt x="330" y="240"/>
                  </a:lnTo>
                  <a:lnTo>
                    <a:pt x="330" y="246"/>
                  </a:lnTo>
                  <a:lnTo>
                    <a:pt x="324" y="246"/>
                  </a:lnTo>
                  <a:lnTo>
                    <a:pt x="324" y="252"/>
                  </a:lnTo>
                  <a:lnTo>
                    <a:pt x="330" y="252"/>
                  </a:lnTo>
                  <a:lnTo>
                    <a:pt x="336" y="252"/>
                  </a:lnTo>
                  <a:lnTo>
                    <a:pt x="336" y="258"/>
                  </a:lnTo>
                  <a:lnTo>
                    <a:pt x="324" y="258"/>
                  </a:lnTo>
                  <a:lnTo>
                    <a:pt x="318" y="264"/>
                  </a:lnTo>
                  <a:lnTo>
                    <a:pt x="312" y="264"/>
                  </a:lnTo>
                  <a:lnTo>
                    <a:pt x="306" y="258"/>
                  </a:lnTo>
                  <a:lnTo>
                    <a:pt x="300" y="258"/>
                  </a:lnTo>
                  <a:lnTo>
                    <a:pt x="294" y="258"/>
                  </a:lnTo>
                  <a:lnTo>
                    <a:pt x="288" y="258"/>
                  </a:lnTo>
                  <a:lnTo>
                    <a:pt x="282" y="264"/>
                  </a:lnTo>
                  <a:lnTo>
                    <a:pt x="276" y="264"/>
                  </a:lnTo>
                  <a:lnTo>
                    <a:pt x="270" y="258"/>
                  </a:lnTo>
                  <a:lnTo>
                    <a:pt x="270" y="264"/>
                  </a:lnTo>
                  <a:lnTo>
                    <a:pt x="264" y="258"/>
                  </a:lnTo>
                  <a:lnTo>
                    <a:pt x="252" y="252"/>
                  </a:lnTo>
                  <a:lnTo>
                    <a:pt x="246" y="252"/>
                  </a:lnTo>
                  <a:lnTo>
                    <a:pt x="240" y="252"/>
                  </a:lnTo>
                  <a:lnTo>
                    <a:pt x="234" y="252"/>
                  </a:lnTo>
                  <a:lnTo>
                    <a:pt x="228" y="252"/>
                  </a:lnTo>
                  <a:lnTo>
                    <a:pt x="222" y="258"/>
                  </a:lnTo>
                  <a:lnTo>
                    <a:pt x="216" y="258"/>
                  </a:lnTo>
                  <a:lnTo>
                    <a:pt x="210" y="264"/>
                  </a:lnTo>
                  <a:lnTo>
                    <a:pt x="204" y="270"/>
                  </a:lnTo>
                  <a:lnTo>
                    <a:pt x="204" y="264"/>
                  </a:lnTo>
                  <a:lnTo>
                    <a:pt x="198" y="264"/>
                  </a:lnTo>
                  <a:lnTo>
                    <a:pt x="198" y="270"/>
                  </a:lnTo>
                  <a:lnTo>
                    <a:pt x="192" y="270"/>
                  </a:lnTo>
                  <a:lnTo>
                    <a:pt x="192" y="276"/>
                  </a:lnTo>
                  <a:lnTo>
                    <a:pt x="192" y="282"/>
                  </a:lnTo>
                  <a:lnTo>
                    <a:pt x="198" y="288"/>
                  </a:lnTo>
                  <a:lnTo>
                    <a:pt x="204" y="288"/>
                  </a:lnTo>
                  <a:lnTo>
                    <a:pt x="210" y="294"/>
                  </a:lnTo>
                  <a:lnTo>
                    <a:pt x="216" y="300"/>
                  </a:lnTo>
                  <a:lnTo>
                    <a:pt x="210" y="300"/>
                  </a:lnTo>
                  <a:lnTo>
                    <a:pt x="216" y="300"/>
                  </a:lnTo>
                  <a:lnTo>
                    <a:pt x="210" y="306"/>
                  </a:lnTo>
                  <a:lnTo>
                    <a:pt x="210" y="312"/>
                  </a:lnTo>
                  <a:lnTo>
                    <a:pt x="210" y="306"/>
                  </a:lnTo>
                  <a:lnTo>
                    <a:pt x="210" y="312"/>
                  </a:lnTo>
                  <a:lnTo>
                    <a:pt x="204" y="312"/>
                  </a:lnTo>
                  <a:lnTo>
                    <a:pt x="198" y="312"/>
                  </a:lnTo>
                  <a:lnTo>
                    <a:pt x="198" y="318"/>
                  </a:lnTo>
                  <a:lnTo>
                    <a:pt x="192" y="318"/>
                  </a:lnTo>
                  <a:lnTo>
                    <a:pt x="192" y="324"/>
                  </a:lnTo>
                  <a:lnTo>
                    <a:pt x="198" y="324"/>
                  </a:lnTo>
                  <a:lnTo>
                    <a:pt x="198" y="330"/>
                  </a:lnTo>
                  <a:lnTo>
                    <a:pt x="204" y="324"/>
                  </a:lnTo>
                  <a:lnTo>
                    <a:pt x="198" y="336"/>
                  </a:lnTo>
                  <a:lnTo>
                    <a:pt x="210" y="348"/>
                  </a:lnTo>
                  <a:lnTo>
                    <a:pt x="204" y="354"/>
                  </a:lnTo>
                  <a:lnTo>
                    <a:pt x="198" y="354"/>
                  </a:lnTo>
                  <a:lnTo>
                    <a:pt x="192" y="348"/>
                  </a:lnTo>
                  <a:lnTo>
                    <a:pt x="186" y="348"/>
                  </a:lnTo>
                  <a:lnTo>
                    <a:pt x="186" y="342"/>
                  </a:lnTo>
                  <a:lnTo>
                    <a:pt x="180" y="342"/>
                  </a:lnTo>
                  <a:lnTo>
                    <a:pt x="174" y="336"/>
                  </a:lnTo>
                  <a:lnTo>
                    <a:pt x="174" y="342"/>
                  </a:lnTo>
                  <a:lnTo>
                    <a:pt x="168" y="336"/>
                  </a:lnTo>
                  <a:lnTo>
                    <a:pt x="168" y="342"/>
                  </a:lnTo>
                  <a:lnTo>
                    <a:pt x="162" y="342"/>
                  </a:lnTo>
                  <a:lnTo>
                    <a:pt x="162" y="336"/>
                  </a:lnTo>
                  <a:lnTo>
                    <a:pt x="156" y="336"/>
                  </a:lnTo>
                  <a:lnTo>
                    <a:pt x="150" y="336"/>
                  </a:lnTo>
                  <a:lnTo>
                    <a:pt x="144" y="336"/>
                  </a:lnTo>
                  <a:lnTo>
                    <a:pt x="138" y="330"/>
                  </a:lnTo>
                  <a:lnTo>
                    <a:pt x="126" y="330"/>
                  </a:lnTo>
                  <a:lnTo>
                    <a:pt x="114" y="324"/>
                  </a:lnTo>
                  <a:lnTo>
                    <a:pt x="96" y="312"/>
                  </a:lnTo>
                  <a:lnTo>
                    <a:pt x="102" y="312"/>
                  </a:lnTo>
                  <a:lnTo>
                    <a:pt x="108" y="306"/>
                  </a:lnTo>
                  <a:lnTo>
                    <a:pt x="102" y="300"/>
                  </a:lnTo>
                  <a:lnTo>
                    <a:pt x="108" y="300"/>
                  </a:lnTo>
                  <a:lnTo>
                    <a:pt x="114" y="300"/>
                  </a:lnTo>
                  <a:lnTo>
                    <a:pt x="120" y="294"/>
                  </a:lnTo>
                  <a:lnTo>
                    <a:pt x="108" y="294"/>
                  </a:lnTo>
                  <a:lnTo>
                    <a:pt x="114" y="288"/>
                  </a:lnTo>
                  <a:lnTo>
                    <a:pt x="120" y="288"/>
                  </a:lnTo>
                  <a:lnTo>
                    <a:pt x="126" y="288"/>
                  </a:lnTo>
                  <a:lnTo>
                    <a:pt x="126" y="282"/>
                  </a:lnTo>
                  <a:lnTo>
                    <a:pt x="120" y="282"/>
                  </a:lnTo>
                  <a:lnTo>
                    <a:pt x="126" y="276"/>
                  </a:lnTo>
                  <a:lnTo>
                    <a:pt x="126" y="270"/>
                  </a:lnTo>
                  <a:lnTo>
                    <a:pt x="120" y="270"/>
                  </a:lnTo>
                  <a:lnTo>
                    <a:pt x="114" y="270"/>
                  </a:lnTo>
                  <a:lnTo>
                    <a:pt x="108" y="270"/>
                  </a:lnTo>
                  <a:lnTo>
                    <a:pt x="108" y="264"/>
                  </a:lnTo>
                  <a:lnTo>
                    <a:pt x="108" y="270"/>
                  </a:lnTo>
                  <a:lnTo>
                    <a:pt x="102" y="264"/>
                  </a:lnTo>
                  <a:lnTo>
                    <a:pt x="90" y="264"/>
                  </a:lnTo>
                  <a:lnTo>
                    <a:pt x="84" y="264"/>
                  </a:lnTo>
                  <a:lnTo>
                    <a:pt x="84" y="258"/>
                  </a:lnTo>
                  <a:lnTo>
                    <a:pt x="78" y="258"/>
                  </a:lnTo>
                  <a:lnTo>
                    <a:pt x="72" y="258"/>
                  </a:lnTo>
                  <a:lnTo>
                    <a:pt x="72" y="252"/>
                  </a:lnTo>
                  <a:lnTo>
                    <a:pt x="66" y="252"/>
                  </a:lnTo>
                  <a:lnTo>
                    <a:pt x="72" y="252"/>
                  </a:lnTo>
                  <a:lnTo>
                    <a:pt x="66" y="246"/>
                  </a:lnTo>
                  <a:lnTo>
                    <a:pt x="60" y="246"/>
                  </a:lnTo>
                  <a:lnTo>
                    <a:pt x="54" y="246"/>
                  </a:lnTo>
                  <a:lnTo>
                    <a:pt x="48" y="246"/>
                  </a:lnTo>
                  <a:lnTo>
                    <a:pt x="42" y="246"/>
                  </a:lnTo>
                  <a:lnTo>
                    <a:pt x="42" y="240"/>
                  </a:lnTo>
                  <a:lnTo>
                    <a:pt x="42" y="234"/>
                  </a:lnTo>
                  <a:lnTo>
                    <a:pt x="48" y="234"/>
                  </a:lnTo>
                  <a:lnTo>
                    <a:pt x="48" y="240"/>
                  </a:lnTo>
                  <a:lnTo>
                    <a:pt x="54" y="234"/>
                  </a:lnTo>
                  <a:lnTo>
                    <a:pt x="54" y="228"/>
                  </a:lnTo>
                  <a:lnTo>
                    <a:pt x="48" y="228"/>
                  </a:lnTo>
                  <a:lnTo>
                    <a:pt x="42" y="222"/>
                  </a:lnTo>
                  <a:lnTo>
                    <a:pt x="36" y="222"/>
                  </a:lnTo>
                  <a:lnTo>
                    <a:pt x="36" y="216"/>
                  </a:lnTo>
                  <a:lnTo>
                    <a:pt x="36" y="210"/>
                  </a:lnTo>
                  <a:lnTo>
                    <a:pt x="30" y="210"/>
                  </a:lnTo>
                  <a:lnTo>
                    <a:pt x="24" y="210"/>
                  </a:lnTo>
                  <a:lnTo>
                    <a:pt x="18" y="210"/>
                  </a:lnTo>
                  <a:lnTo>
                    <a:pt x="12" y="210"/>
                  </a:lnTo>
                  <a:lnTo>
                    <a:pt x="12" y="204"/>
                  </a:lnTo>
                  <a:lnTo>
                    <a:pt x="6" y="204"/>
                  </a:lnTo>
                  <a:lnTo>
                    <a:pt x="6" y="198"/>
                  </a:lnTo>
                  <a:lnTo>
                    <a:pt x="6" y="192"/>
                  </a:lnTo>
                  <a:lnTo>
                    <a:pt x="0" y="192"/>
                  </a:lnTo>
                  <a:lnTo>
                    <a:pt x="6" y="192"/>
                  </a:lnTo>
                  <a:lnTo>
                    <a:pt x="6" y="186"/>
                  </a:lnTo>
                  <a:lnTo>
                    <a:pt x="6" y="180"/>
                  </a:lnTo>
                  <a:lnTo>
                    <a:pt x="12" y="174"/>
                  </a:lnTo>
                  <a:lnTo>
                    <a:pt x="18" y="168"/>
                  </a:lnTo>
                  <a:lnTo>
                    <a:pt x="30" y="168"/>
                  </a:lnTo>
                  <a:lnTo>
                    <a:pt x="18" y="168"/>
                  </a:lnTo>
                  <a:lnTo>
                    <a:pt x="12" y="162"/>
                  </a:lnTo>
                  <a:lnTo>
                    <a:pt x="12" y="168"/>
                  </a:lnTo>
                  <a:lnTo>
                    <a:pt x="6" y="162"/>
                  </a:lnTo>
                  <a:lnTo>
                    <a:pt x="12" y="162"/>
                  </a:lnTo>
                  <a:lnTo>
                    <a:pt x="18" y="162"/>
                  </a:lnTo>
                  <a:lnTo>
                    <a:pt x="24" y="156"/>
                  </a:lnTo>
                  <a:lnTo>
                    <a:pt x="30" y="150"/>
                  </a:lnTo>
                  <a:lnTo>
                    <a:pt x="36" y="150"/>
                  </a:lnTo>
                  <a:lnTo>
                    <a:pt x="42" y="144"/>
                  </a:lnTo>
                  <a:lnTo>
                    <a:pt x="42" y="138"/>
                  </a:lnTo>
                  <a:lnTo>
                    <a:pt x="36" y="138"/>
                  </a:lnTo>
                  <a:lnTo>
                    <a:pt x="30" y="132"/>
                  </a:lnTo>
                  <a:lnTo>
                    <a:pt x="36" y="132"/>
                  </a:lnTo>
                  <a:lnTo>
                    <a:pt x="30" y="126"/>
                  </a:lnTo>
                  <a:lnTo>
                    <a:pt x="24" y="120"/>
                  </a:lnTo>
                  <a:lnTo>
                    <a:pt x="30" y="120"/>
                  </a:lnTo>
                  <a:lnTo>
                    <a:pt x="24" y="120"/>
                  </a:lnTo>
                  <a:lnTo>
                    <a:pt x="24" y="114"/>
                  </a:lnTo>
                  <a:lnTo>
                    <a:pt x="30" y="114"/>
                  </a:lnTo>
                  <a:lnTo>
                    <a:pt x="18" y="102"/>
                  </a:lnTo>
                  <a:lnTo>
                    <a:pt x="24" y="102"/>
                  </a:lnTo>
                  <a:lnTo>
                    <a:pt x="30" y="96"/>
                  </a:lnTo>
                  <a:lnTo>
                    <a:pt x="24" y="96"/>
                  </a:lnTo>
                  <a:lnTo>
                    <a:pt x="24" y="90"/>
                  </a:lnTo>
                  <a:lnTo>
                    <a:pt x="18" y="90"/>
                  </a:lnTo>
                  <a:lnTo>
                    <a:pt x="12" y="84"/>
                  </a:lnTo>
                  <a:lnTo>
                    <a:pt x="18" y="84"/>
                  </a:lnTo>
                  <a:lnTo>
                    <a:pt x="24" y="78"/>
                  </a:lnTo>
                  <a:lnTo>
                    <a:pt x="30" y="78"/>
                  </a:lnTo>
                  <a:lnTo>
                    <a:pt x="36" y="78"/>
                  </a:lnTo>
                  <a:lnTo>
                    <a:pt x="36" y="72"/>
                  </a:lnTo>
                  <a:lnTo>
                    <a:pt x="42" y="78"/>
                  </a:lnTo>
                  <a:lnTo>
                    <a:pt x="48" y="78"/>
                  </a:lnTo>
                  <a:lnTo>
                    <a:pt x="48" y="72"/>
                  </a:lnTo>
                  <a:lnTo>
                    <a:pt x="48" y="78"/>
                  </a:lnTo>
                  <a:lnTo>
                    <a:pt x="48" y="72"/>
                  </a:lnTo>
                  <a:lnTo>
                    <a:pt x="60" y="78"/>
                  </a:lnTo>
                  <a:lnTo>
                    <a:pt x="54" y="78"/>
                  </a:lnTo>
                  <a:lnTo>
                    <a:pt x="48" y="78"/>
                  </a:lnTo>
                  <a:lnTo>
                    <a:pt x="54" y="78"/>
                  </a:lnTo>
                  <a:lnTo>
                    <a:pt x="60" y="78"/>
                  </a:lnTo>
                  <a:lnTo>
                    <a:pt x="54" y="78"/>
                  </a:lnTo>
                  <a:lnTo>
                    <a:pt x="60" y="78"/>
                  </a:lnTo>
                  <a:lnTo>
                    <a:pt x="66" y="78"/>
                  </a:lnTo>
                  <a:lnTo>
                    <a:pt x="84" y="78"/>
                  </a:lnTo>
                  <a:lnTo>
                    <a:pt x="90" y="84"/>
                  </a:lnTo>
                  <a:lnTo>
                    <a:pt x="108" y="90"/>
                  </a:lnTo>
                  <a:lnTo>
                    <a:pt x="114" y="90"/>
                  </a:lnTo>
                  <a:lnTo>
                    <a:pt x="120" y="90"/>
                  </a:lnTo>
                  <a:lnTo>
                    <a:pt x="126" y="90"/>
                  </a:lnTo>
                  <a:lnTo>
                    <a:pt x="132" y="96"/>
                  </a:lnTo>
                  <a:lnTo>
                    <a:pt x="138" y="96"/>
                  </a:lnTo>
                  <a:lnTo>
                    <a:pt x="138" y="102"/>
                  </a:lnTo>
                  <a:lnTo>
                    <a:pt x="126" y="108"/>
                  </a:lnTo>
                  <a:lnTo>
                    <a:pt x="114" y="114"/>
                  </a:lnTo>
                  <a:lnTo>
                    <a:pt x="72" y="108"/>
                  </a:lnTo>
                  <a:lnTo>
                    <a:pt x="66" y="108"/>
                  </a:lnTo>
                  <a:lnTo>
                    <a:pt x="72" y="102"/>
                  </a:lnTo>
                  <a:lnTo>
                    <a:pt x="60" y="102"/>
                  </a:lnTo>
                  <a:lnTo>
                    <a:pt x="54" y="102"/>
                  </a:lnTo>
                  <a:lnTo>
                    <a:pt x="60" y="102"/>
                  </a:lnTo>
                  <a:lnTo>
                    <a:pt x="54" y="102"/>
                  </a:lnTo>
                  <a:lnTo>
                    <a:pt x="48" y="102"/>
                  </a:lnTo>
                  <a:lnTo>
                    <a:pt x="60" y="108"/>
                  </a:lnTo>
                  <a:lnTo>
                    <a:pt x="54" y="108"/>
                  </a:lnTo>
                  <a:lnTo>
                    <a:pt x="66" y="108"/>
                  </a:lnTo>
                  <a:lnTo>
                    <a:pt x="60" y="108"/>
                  </a:lnTo>
                  <a:lnTo>
                    <a:pt x="66" y="108"/>
                  </a:lnTo>
                  <a:lnTo>
                    <a:pt x="78" y="114"/>
                  </a:lnTo>
                  <a:lnTo>
                    <a:pt x="72" y="114"/>
                  </a:lnTo>
                  <a:lnTo>
                    <a:pt x="78" y="114"/>
                  </a:lnTo>
                  <a:lnTo>
                    <a:pt x="72" y="120"/>
                  </a:lnTo>
                  <a:lnTo>
                    <a:pt x="78" y="120"/>
                  </a:lnTo>
                  <a:lnTo>
                    <a:pt x="78" y="126"/>
                  </a:lnTo>
                  <a:lnTo>
                    <a:pt x="72" y="126"/>
                  </a:lnTo>
                  <a:lnTo>
                    <a:pt x="78" y="126"/>
                  </a:lnTo>
                  <a:lnTo>
                    <a:pt x="84" y="126"/>
                  </a:lnTo>
                  <a:lnTo>
                    <a:pt x="90" y="132"/>
                  </a:lnTo>
                  <a:lnTo>
                    <a:pt x="102" y="132"/>
                  </a:lnTo>
                  <a:lnTo>
                    <a:pt x="108" y="132"/>
                  </a:lnTo>
                  <a:lnTo>
                    <a:pt x="108" y="126"/>
                  </a:lnTo>
                  <a:lnTo>
                    <a:pt x="102" y="126"/>
                  </a:lnTo>
                  <a:lnTo>
                    <a:pt x="90" y="126"/>
                  </a:lnTo>
                  <a:lnTo>
                    <a:pt x="90" y="120"/>
                  </a:lnTo>
                  <a:lnTo>
                    <a:pt x="96" y="120"/>
                  </a:lnTo>
                  <a:lnTo>
                    <a:pt x="108" y="126"/>
                  </a:lnTo>
                  <a:lnTo>
                    <a:pt x="120" y="126"/>
                  </a:lnTo>
                  <a:lnTo>
                    <a:pt x="126" y="126"/>
                  </a:lnTo>
                  <a:lnTo>
                    <a:pt x="132" y="126"/>
                  </a:lnTo>
                  <a:lnTo>
                    <a:pt x="126" y="120"/>
                  </a:lnTo>
                  <a:lnTo>
                    <a:pt x="126" y="114"/>
                  </a:lnTo>
                  <a:lnTo>
                    <a:pt x="138" y="108"/>
                  </a:lnTo>
                  <a:lnTo>
                    <a:pt x="144" y="108"/>
                  </a:lnTo>
                  <a:lnTo>
                    <a:pt x="156" y="108"/>
                  </a:lnTo>
                  <a:lnTo>
                    <a:pt x="162" y="108"/>
                  </a:lnTo>
                  <a:lnTo>
                    <a:pt x="168" y="114"/>
                  </a:lnTo>
                  <a:lnTo>
                    <a:pt x="168" y="108"/>
                  </a:lnTo>
                  <a:lnTo>
                    <a:pt x="168" y="102"/>
                  </a:lnTo>
                  <a:lnTo>
                    <a:pt x="162" y="102"/>
                  </a:lnTo>
                  <a:lnTo>
                    <a:pt x="168" y="90"/>
                  </a:lnTo>
                  <a:lnTo>
                    <a:pt x="156" y="84"/>
                  </a:lnTo>
                  <a:lnTo>
                    <a:pt x="180" y="90"/>
                  </a:lnTo>
                  <a:lnTo>
                    <a:pt x="192" y="90"/>
                  </a:lnTo>
                  <a:lnTo>
                    <a:pt x="192" y="96"/>
                  </a:lnTo>
                  <a:lnTo>
                    <a:pt x="180" y="96"/>
                  </a:lnTo>
                  <a:lnTo>
                    <a:pt x="174" y="102"/>
                  </a:lnTo>
                  <a:lnTo>
                    <a:pt x="180" y="102"/>
                  </a:lnTo>
                  <a:lnTo>
                    <a:pt x="186" y="102"/>
                  </a:lnTo>
                  <a:lnTo>
                    <a:pt x="198" y="102"/>
                  </a:lnTo>
                  <a:lnTo>
                    <a:pt x="204" y="96"/>
                  </a:lnTo>
                  <a:lnTo>
                    <a:pt x="216" y="96"/>
                  </a:lnTo>
                  <a:lnTo>
                    <a:pt x="210" y="96"/>
                  </a:lnTo>
                  <a:lnTo>
                    <a:pt x="216" y="96"/>
                  </a:lnTo>
                  <a:lnTo>
                    <a:pt x="228" y="90"/>
                  </a:lnTo>
                  <a:lnTo>
                    <a:pt x="246" y="84"/>
                  </a:lnTo>
                  <a:lnTo>
                    <a:pt x="246" y="90"/>
                  </a:lnTo>
                  <a:lnTo>
                    <a:pt x="252" y="90"/>
                  </a:lnTo>
                  <a:lnTo>
                    <a:pt x="246" y="84"/>
                  </a:lnTo>
                  <a:lnTo>
                    <a:pt x="258" y="84"/>
                  </a:lnTo>
                  <a:lnTo>
                    <a:pt x="264" y="84"/>
                  </a:lnTo>
                  <a:lnTo>
                    <a:pt x="258" y="84"/>
                  </a:lnTo>
                  <a:lnTo>
                    <a:pt x="264" y="90"/>
                  </a:lnTo>
                  <a:lnTo>
                    <a:pt x="258" y="90"/>
                  </a:lnTo>
                  <a:lnTo>
                    <a:pt x="252" y="90"/>
                  </a:lnTo>
                  <a:lnTo>
                    <a:pt x="264" y="90"/>
                  </a:lnTo>
                  <a:lnTo>
                    <a:pt x="270" y="90"/>
                  </a:lnTo>
                  <a:lnTo>
                    <a:pt x="276" y="90"/>
                  </a:lnTo>
                  <a:lnTo>
                    <a:pt x="294" y="90"/>
                  </a:lnTo>
                  <a:lnTo>
                    <a:pt x="300" y="84"/>
                  </a:lnTo>
                  <a:lnTo>
                    <a:pt x="294" y="84"/>
                  </a:lnTo>
                  <a:lnTo>
                    <a:pt x="312" y="84"/>
                  </a:lnTo>
                  <a:lnTo>
                    <a:pt x="318" y="84"/>
                  </a:lnTo>
                  <a:lnTo>
                    <a:pt x="312" y="84"/>
                  </a:lnTo>
                  <a:lnTo>
                    <a:pt x="312" y="90"/>
                  </a:lnTo>
                  <a:lnTo>
                    <a:pt x="318" y="90"/>
                  </a:lnTo>
                  <a:lnTo>
                    <a:pt x="318" y="84"/>
                  </a:lnTo>
                  <a:lnTo>
                    <a:pt x="330" y="84"/>
                  </a:lnTo>
                  <a:lnTo>
                    <a:pt x="324" y="78"/>
                  </a:lnTo>
                  <a:lnTo>
                    <a:pt x="330" y="78"/>
                  </a:lnTo>
                  <a:lnTo>
                    <a:pt x="330" y="72"/>
                  </a:lnTo>
                  <a:lnTo>
                    <a:pt x="360" y="78"/>
                  </a:lnTo>
                  <a:lnTo>
                    <a:pt x="378" y="84"/>
                  </a:lnTo>
                  <a:lnTo>
                    <a:pt x="384" y="84"/>
                  </a:lnTo>
                  <a:lnTo>
                    <a:pt x="390" y="84"/>
                  </a:lnTo>
                  <a:lnTo>
                    <a:pt x="402" y="90"/>
                  </a:lnTo>
                  <a:lnTo>
                    <a:pt x="408" y="84"/>
                  </a:lnTo>
                  <a:lnTo>
                    <a:pt x="402" y="84"/>
                  </a:lnTo>
                  <a:lnTo>
                    <a:pt x="396" y="78"/>
                  </a:lnTo>
                  <a:lnTo>
                    <a:pt x="402" y="78"/>
                  </a:lnTo>
                  <a:lnTo>
                    <a:pt x="390" y="78"/>
                  </a:lnTo>
                  <a:lnTo>
                    <a:pt x="390" y="72"/>
                  </a:lnTo>
                  <a:lnTo>
                    <a:pt x="390" y="66"/>
                  </a:lnTo>
                  <a:lnTo>
                    <a:pt x="384" y="66"/>
                  </a:lnTo>
                  <a:lnTo>
                    <a:pt x="390" y="60"/>
                  </a:lnTo>
                  <a:lnTo>
                    <a:pt x="384" y="60"/>
                  </a:lnTo>
                  <a:lnTo>
                    <a:pt x="402" y="54"/>
                  </a:lnTo>
                  <a:lnTo>
                    <a:pt x="408" y="48"/>
                  </a:lnTo>
                  <a:lnTo>
                    <a:pt x="414" y="42"/>
                  </a:lnTo>
                  <a:lnTo>
                    <a:pt x="444" y="48"/>
                  </a:lnTo>
                  <a:lnTo>
                    <a:pt x="438" y="54"/>
                  </a:lnTo>
                  <a:lnTo>
                    <a:pt x="438" y="60"/>
                  </a:lnTo>
                  <a:lnTo>
                    <a:pt x="444" y="66"/>
                  </a:lnTo>
                  <a:lnTo>
                    <a:pt x="444" y="72"/>
                  </a:lnTo>
                  <a:lnTo>
                    <a:pt x="444" y="78"/>
                  </a:lnTo>
                  <a:lnTo>
                    <a:pt x="444" y="84"/>
                  </a:lnTo>
                  <a:lnTo>
                    <a:pt x="450" y="90"/>
                  </a:lnTo>
                  <a:lnTo>
                    <a:pt x="450" y="96"/>
                  </a:lnTo>
                  <a:lnTo>
                    <a:pt x="444" y="96"/>
                  </a:lnTo>
                  <a:lnTo>
                    <a:pt x="438" y="102"/>
                  </a:lnTo>
                  <a:lnTo>
                    <a:pt x="414" y="102"/>
                  </a:lnTo>
                  <a:lnTo>
                    <a:pt x="408" y="102"/>
                  </a:lnTo>
                  <a:lnTo>
                    <a:pt x="414" y="108"/>
                  </a:lnTo>
                  <a:lnTo>
                    <a:pt x="438" y="108"/>
                  </a:lnTo>
                  <a:lnTo>
                    <a:pt x="444" y="108"/>
                  </a:lnTo>
                  <a:lnTo>
                    <a:pt x="438" y="108"/>
                  </a:lnTo>
                  <a:lnTo>
                    <a:pt x="456" y="102"/>
                  </a:lnTo>
                  <a:lnTo>
                    <a:pt x="462" y="96"/>
                  </a:lnTo>
                  <a:lnTo>
                    <a:pt x="462" y="90"/>
                  </a:lnTo>
                  <a:lnTo>
                    <a:pt x="462" y="84"/>
                  </a:lnTo>
                  <a:lnTo>
                    <a:pt x="480" y="84"/>
                  </a:lnTo>
                  <a:lnTo>
                    <a:pt x="492" y="90"/>
                  </a:lnTo>
                  <a:lnTo>
                    <a:pt x="486" y="90"/>
                  </a:lnTo>
                  <a:lnTo>
                    <a:pt x="492" y="90"/>
                  </a:lnTo>
                  <a:lnTo>
                    <a:pt x="486" y="96"/>
                  </a:lnTo>
                  <a:lnTo>
                    <a:pt x="492" y="96"/>
                  </a:lnTo>
                  <a:lnTo>
                    <a:pt x="498" y="96"/>
                  </a:lnTo>
                  <a:lnTo>
                    <a:pt x="504" y="96"/>
                  </a:lnTo>
                  <a:lnTo>
                    <a:pt x="492" y="96"/>
                  </a:lnTo>
                  <a:lnTo>
                    <a:pt x="492" y="90"/>
                  </a:lnTo>
                  <a:lnTo>
                    <a:pt x="498" y="90"/>
                  </a:lnTo>
                  <a:lnTo>
                    <a:pt x="492" y="84"/>
                  </a:lnTo>
                  <a:lnTo>
                    <a:pt x="474" y="78"/>
                  </a:lnTo>
                  <a:lnTo>
                    <a:pt x="456" y="84"/>
                  </a:lnTo>
                  <a:lnTo>
                    <a:pt x="456" y="78"/>
                  </a:lnTo>
                  <a:lnTo>
                    <a:pt x="450" y="78"/>
                  </a:lnTo>
                  <a:lnTo>
                    <a:pt x="456" y="72"/>
                  </a:lnTo>
                  <a:lnTo>
                    <a:pt x="462" y="66"/>
                  </a:lnTo>
                  <a:lnTo>
                    <a:pt x="456" y="60"/>
                  </a:lnTo>
                  <a:lnTo>
                    <a:pt x="444" y="60"/>
                  </a:lnTo>
                  <a:lnTo>
                    <a:pt x="450" y="54"/>
                  </a:lnTo>
                  <a:lnTo>
                    <a:pt x="468" y="54"/>
                  </a:lnTo>
                  <a:lnTo>
                    <a:pt x="468" y="48"/>
                  </a:lnTo>
                  <a:lnTo>
                    <a:pt x="462" y="48"/>
                  </a:lnTo>
                  <a:lnTo>
                    <a:pt x="468" y="42"/>
                  </a:lnTo>
                  <a:lnTo>
                    <a:pt x="474" y="48"/>
                  </a:lnTo>
                  <a:lnTo>
                    <a:pt x="468" y="54"/>
                  </a:lnTo>
                  <a:lnTo>
                    <a:pt x="474" y="54"/>
                  </a:lnTo>
                  <a:lnTo>
                    <a:pt x="468" y="60"/>
                  </a:lnTo>
                  <a:lnTo>
                    <a:pt x="492" y="60"/>
                  </a:lnTo>
                  <a:lnTo>
                    <a:pt x="498" y="66"/>
                  </a:lnTo>
                  <a:lnTo>
                    <a:pt x="498" y="60"/>
                  </a:lnTo>
                  <a:lnTo>
                    <a:pt x="480" y="60"/>
                  </a:lnTo>
                  <a:lnTo>
                    <a:pt x="474" y="54"/>
                  </a:lnTo>
                  <a:lnTo>
                    <a:pt x="486" y="54"/>
                  </a:lnTo>
                  <a:lnTo>
                    <a:pt x="492" y="54"/>
                  </a:lnTo>
                  <a:lnTo>
                    <a:pt x="498" y="54"/>
                  </a:lnTo>
                  <a:lnTo>
                    <a:pt x="492" y="54"/>
                  </a:lnTo>
                  <a:lnTo>
                    <a:pt x="510" y="48"/>
                  </a:lnTo>
                  <a:lnTo>
                    <a:pt x="534" y="54"/>
                  </a:lnTo>
                  <a:lnTo>
                    <a:pt x="546" y="54"/>
                  </a:lnTo>
                  <a:lnTo>
                    <a:pt x="546" y="60"/>
                  </a:lnTo>
                  <a:lnTo>
                    <a:pt x="540" y="60"/>
                  </a:lnTo>
                  <a:lnTo>
                    <a:pt x="534" y="66"/>
                  </a:lnTo>
                  <a:lnTo>
                    <a:pt x="540" y="66"/>
                  </a:lnTo>
                  <a:lnTo>
                    <a:pt x="534" y="72"/>
                  </a:lnTo>
                  <a:lnTo>
                    <a:pt x="540" y="72"/>
                  </a:lnTo>
                  <a:lnTo>
                    <a:pt x="546" y="72"/>
                  </a:lnTo>
                  <a:lnTo>
                    <a:pt x="540" y="72"/>
                  </a:lnTo>
                  <a:lnTo>
                    <a:pt x="552" y="78"/>
                  </a:lnTo>
                  <a:lnTo>
                    <a:pt x="558" y="78"/>
                  </a:lnTo>
                  <a:lnTo>
                    <a:pt x="546" y="72"/>
                  </a:lnTo>
                  <a:lnTo>
                    <a:pt x="552" y="66"/>
                  </a:lnTo>
                  <a:lnTo>
                    <a:pt x="546" y="60"/>
                  </a:lnTo>
                  <a:lnTo>
                    <a:pt x="552" y="60"/>
                  </a:lnTo>
                  <a:lnTo>
                    <a:pt x="546" y="54"/>
                  </a:lnTo>
                  <a:lnTo>
                    <a:pt x="540" y="54"/>
                  </a:lnTo>
                  <a:lnTo>
                    <a:pt x="534" y="48"/>
                  </a:lnTo>
                  <a:lnTo>
                    <a:pt x="522" y="48"/>
                  </a:lnTo>
                  <a:lnTo>
                    <a:pt x="522" y="42"/>
                  </a:lnTo>
                  <a:lnTo>
                    <a:pt x="516" y="42"/>
                  </a:lnTo>
                  <a:lnTo>
                    <a:pt x="522" y="42"/>
                  </a:lnTo>
                  <a:lnTo>
                    <a:pt x="522" y="36"/>
                  </a:lnTo>
                  <a:lnTo>
                    <a:pt x="588" y="36"/>
                  </a:lnTo>
                  <a:lnTo>
                    <a:pt x="582" y="36"/>
                  </a:lnTo>
                  <a:lnTo>
                    <a:pt x="588" y="36"/>
                  </a:lnTo>
                  <a:lnTo>
                    <a:pt x="570" y="30"/>
                  </a:lnTo>
                  <a:lnTo>
                    <a:pt x="576" y="30"/>
                  </a:lnTo>
                  <a:lnTo>
                    <a:pt x="582" y="30"/>
                  </a:lnTo>
                  <a:lnTo>
                    <a:pt x="588" y="30"/>
                  </a:lnTo>
                  <a:lnTo>
                    <a:pt x="570" y="30"/>
                  </a:lnTo>
                  <a:lnTo>
                    <a:pt x="576" y="24"/>
                  </a:lnTo>
                  <a:lnTo>
                    <a:pt x="582" y="30"/>
                  </a:lnTo>
                  <a:lnTo>
                    <a:pt x="582" y="24"/>
                  </a:lnTo>
                  <a:lnTo>
                    <a:pt x="588" y="24"/>
                  </a:lnTo>
                  <a:lnTo>
                    <a:pt x="582" y="24"/>
                  </a:lnTo>
                  <a:lnTo>
                    <a:pt x="594" y="24"/>
                  </a:lnTo>
                  <a:lnTo>
                    <a:pt x="606" y="18"/>
                  </a:lnTo>
                  <a:lnTo>
                    <a:pt x="600" y="18"/>
                  </a:lnTo>
                  <a:lnTo>
                    <a:pt x="606" y="18"/>
                  </a:lnTo>
                  <a:lnTo>
                    <a:pt x="648" y="18"/>
                  </a:lnTo>
                  <a:lnTo>
                    <a:pt x="642" y="18"/>
                  </a:lnTo>
                  <a:lnTo>
                    <a:pt x="642" y="12"/>
                  </a:lnTo>
                  <a:lnTo>
                    <a:pt x="672" y="12"/>
                  </a:lnTo>
                  <a:lnTo>
                    <a:pt x="666" y="18"/>
                  </a:lnTo>
                  <a:lnTo>
                    <a:pt x="678" y="12"/>
                  </a:lnTo>
                  <a:lnTo>
                    <a:pt x="678" y="18"/>
                  </a:lnTo>
                  <a:lnTo>
                    <a:pt x="690" y="12"/>
                  </a:lnTo>
                  <a:lnTo>
                    <a:pt x="684" y="12"/>
                  </a:lnTo>
                  <a:lnTo>
                    <a:pt x="696" y="12"/>
                  </a:lnTo>
                  <a:lnTo>
                    <a:pt x="708" y="12"/>
                  </a:lnTo>
                  <a:lnTo>
                    <a:pt x="702" y="12"/>
                  </a:lnTo>
                  <a:lnTo>
                    <a:pt x="720" y="12"/>
                  </a:lnTo>
                  <a:lnTo>
                    <a:pt x="720" y="6"/>
                  </a:lnTo>
                  <a:lnTo>
                    <a:pt x="750" y="0"/>
                  </a:lnTo>
                  <a:lnTo>
                    <a:pt x="768" y="0"/>
                  </a:lnTo>
                  <a:lnTo>
                    <a:pt x="774" y="0"/>
                  </a:lnTo>
                  <a:lnTo>
                    <a:pt x="750" y="6"/>
                  </a:lnTo>
                  <a:lnTo>
                    <a:pt x="768" y="6"/>
                  </a:lnTo>
                  <a:lnTo>
                    <a:pt x="762" y="6"/>
                  </a:lnTo>
                  <a:lnTo>
                    <a:pt x="786" y="6"/>
                  </a:lnTo>
                  <a:lnTo>
                    <a:pt x="774" y="6"/>
                  </a:lnTo>
                  <a:lnTo>
                    <a:pt x="774" y="12"/>
                  </a:lnTo>
                  <a:lnTo>
                    <a:pt x="786" y="12"/>
                  </a:lnTo>
                  <a:lnTo>
                    <a:pt x="792" y="6"/>
                  </a:lnTo>
                  <a:lnTo>
                    <a:pt x="816" y="6"/>
                  </a:lnTo>
                  <a:lnTo>
                    <a:pt x="828" y="12"/>
                  </a:lnTo>
                  <a:lnTo>
                    <a:pt x="834" y="12"/>
                  </a:lnTo>
                  <a:lnTo>
                    <a:pt x="840" y="12"/>
                  </a:lnTo>
                  <a:lnTo>
                    <a:pt x="840" y="18"/>
                  </a:lnTo>
                  <a:lnTo>
                    <a:pt x="846" y="18"/>
                  </a:lnTo>
                  <a:lnTo>
                    <a:pt x="840" y="18"/>
                  </a:lnTo>
                  <a:lnTo>
                    <a:pt x="846" y="18"/>
                  </a:lnTo>
                  <a:lnTo>
                    <a:pt x="840" y="24"/>
                  </a:lnTo>
                  <a:lnTo>
                    <a:pt x="822" y="30"/>
                  </a:lnTo>
                  <a:lnTo>
                    <a:pt x="804" y="30"/>
                  </a:lnTo>
                  <a:lnTo>
                    <a:pt x="792" y="36"/>
                  </a:lnTo>
                  <a:lnTo>
                    <a:pt x="768" y="36"/>
                  </a:lnTo>
                  <a:lnTo>
                    <a:pt x="780" y="42"/>
                  </a:lnTo>
                  <a:lnTo>
                    <a:pt x="768" y="42"/>
                  </a:lnTo>
                  <a:lnTo>
                    <a:pt x="762" y="48"/>
                  </a:lnTo>
                  <a:lnTo>
                    <a:pt x="768" y="48"/>
                  </a:lnTo>
                  <a:lnTo>
                    <a:pt x="774" y="42"/>
                  </a:lnTo>
                  <a:lnTo>
                    <a:pt x="786" y="42"/>
                  </a:lnTo>
                  <a:lnTo>
                    <a:pt x="792" y="42"/>
                  </a:lnTo>
                  <a:lnTo>
                    <a:pt x="816" y="36"/>
                  </a:lnTo>
                  <a:lnTo>
                    <a:pt x="804" y="36"/>
                  </a:lnTo>
                  <a:lnTo>
                    <a:pt x="816" y="36"/>
                  </a:lnTo>
                  <a:lnTo>
                    <a:pt x="822" y="36"/>
                  </a:lnTo>
                  <a:lnTo>
                    <a:pt x="828" y="36"/>
                  </a:lnTo>
                  <a:lnTo>
                    <a:pt x="834" y="36"/>
                  </a:lnTo>
                  <a:lnTo>
                    <a:pt x="840" y="36"/>
                  </a:lnTo>
                  <a:lnTo>
                    <a:pt x="840" y="42"/>
                  </a:lnTo>
                  <a:lnTo>
                    <a:pt x="846" y="42"/>
                  </a:lnTo>
                  <a:lnTo>
                    <a:pt x="840" y="36"/>
                  </a:lnTo>
                  <a:lnTo>
                    <a:pt x="858" y="36"/>
                  </a:lnTo>
                  <a:lnTo>
                    <a:pt x="894" y="36"/>
                  </a:lnTo>
                  <a:lnTo>
                    <a:pt x="888" y="42"/>
                  </a:lnTo>
                  <a:lnTo>
                    <a:pt x="900" y="42"/>
                  </a:lnTo>
                  <a:lnTo>
                    <a:pt x="936" y="42"/>
                  </a:lnTo>
                  <a:lnTo>
                    <a:pt x="942" y="42"/>
                  </a:lnTo>
                  <a:lnTo>
                    <a:pt x="936" y="42"/>
                  </a:lnTo>
                  <a:lnTo>
                    <a:pt x="942" y="42"/>
                  </a:lnTo>
                  <a:lnTo>
                    <a:pt x="936" y="36"/>
                  </a:lnTo>
                  <a:lnTo>
                    <a:pt x="942" y="36"/>
                  </a:lnTo>
                  <a:lnTo>
                    <a:pt x="948" y="36"/>
                  </a:lnTo>
                  <a:lnTo>
                    <a:pt x="960" y="42"/>
                  </a:lnTo>
                  <a:lnTo>
                    <a:pt x="966" y="36"/>
                  </a:lnTo>
                  <a:lnTo>
                    <a:pt x="966" y="42"/>
                  </a:lnTo>
                  <a:lnTo>
                    <a:pt x="972" y="36"/>
                  </a:lnTo>
                  <a:lnTo>
                    <a:pt x="984" y="42"/>
                  </a:lnTo>
                  <a:lnTo>
                    <a:pt x="996" y="42"/>
                  </a:lnTo>
                  <a:lnTo>
                    <a:pt x="996" y="48"/>
                  </a:lnTo>
                  <a:lnTo>
                    <a:pt x="990" y="48"/>
                  </a:lnTo>
                  <a:lnTo>
                    <a:pt x="996" y="48"/>
                  </a:lnTo>
                  <a:lnTo>
                    <a:pt x="996" y="54"/>
                  </a:lnTo>
                  <a:lnTo>
                    <a:pt x="990" y="54"/>
                  </a:lnTo>
                  <a:lnTo>
                    <a:pt x="996" y="54"/>
                  </a:lnTo>
                  <a:lnTo>
                    <a:pt x="996" y="60"/>
                  </a:lnTo>
                  <a:lnTo>
                    <a:pt x="1008" y="66"/>
                  </a:lnTo>
                  <a:lnTo>
                    <a:pt x="1014" y="66"/>
                  </a:lnTo>
                  <a:lnTo>
                    <a:pt x="1020" y="66"/>
                  </a:lnTo>
                  <a:lnTo>
                    <a:pt x="1026" y="54"/>
                  </a:lnTo>
                  <a:lnTo>
                    <a:pt x="1032" y="60"/>
                  </a:lnTo>
                  <a:lnTo>
                    <a:pt x="1044" y="60"/>
                  </a:lnTo>
                  <a:lnTo>
                    <a:pt x="1062" y="60"/>
                  </a:lnTo>
                  <a:lnTo>
                    <a:pt x="1080" y="60"/>
                  </a:lnTo>
                  <a:lnTo>
                    <a:pt x="1098" y="60"/>
                  </a:lnTo>
                  <a:lnTo>
                    <a:pt x="1098" y="54"/>
                  </a:lnTo>
                  <a:lnTo>
                    <a:pt x="1092" y="54"/>
                  </a:lnTo>
                  <a:lnTo>
                    <a:pt x="1104" y="54"/>
                  </a:lnTo>
                  <a:lnTo>
                    <a:pt x="1092" y="48"/>
                  </a:lnTo>
                  <a:lnTo>
                    <a:pt x="1098" y="48"/>
                  </a:lnTo>
                  <a:lnTo>
                    <a:pt x="1110" y="48"/>
                  </a:lnTo>
                  <a:lnTo>
                    <a:pt x="1104" y="42"/>
                  </a:lnTo>
                  <a:lnTo>
                    <a:pt x="1170" y="48"/>
                  </a:lnTo>
                  <a:lnTo>
                    <a:pt x="1182" y="48"/>
                  </a:lnTo>
                  <a:lnTo>
                    <a:pt x="1200" y="54"/>
                  </a:lnTo>
                  <a:lnTo>
                    <a:pt x="1194" y="54"/>
                  </a:lnTo>
                  <a:lnTo>
                    <a:pt x="1188" y="54"/>
                  </a:lnTo>
                  <a:lnTo>
                    <a:pt x="1206" y="60"/>
                  </a:lnTo>
                  <a:lnTo>
                    <a:pt x="1218" y="66"/>
                  </a:lnTo>
                  <a:lnTo>
                    <a:pt x="1212" y="66"/>
                  </a:lnTo>
                  <a:lnTo>
                    <a:pt x="1224" y="66"/>
                  </a:lnTo>
                  <a:lnTo>
                    <a:pt x="1266" y="60"/>
                  </a:lnTo>
                  <a:lnTo>
                    <a:pt x="1284" y="66"/>
                  </a:lnTo>
                  <a:lnTo>
                    <a:pt x="1296" y="72"/>
                  </a:lnTo>
                  <a:lnTo>
                    <a:pt x="1290" y="72"/>
                  </a:lnTo>
                  <a:lnTo>
                    <a:pt x="1302" y="78"/>
                  </a:lnTo>
                  <a:lnTo>
                    <a:pt x="1308" y="78"/>
                  </a:lnTo>
                  <a:lnTo>
                    <a:pt x="1314" y="78"/>
                  </a:lnTo>
                  <a:lnTo>
                    <a:pt x="1332" y="78"/>
                  </a:lnTo>
                  <a:lnTo>
                    <a:pt x="1338" y="78"/>
                  </a:lnTo>
                  <a:lnTo>
                    <a:pt x="1362" y="78"/>
                  </a:lnTo>
                  <a:lnTo>
                    <a:pt x="1368" y="78"/>
                  </a:lnTo>
                  <a:lnTo>
                    <a:pt x="1374" y="78"/>
                  </a:lnTo>
                  <a:lnTo>
                    <a:pt x="1386" y="84"/>
                  </a:lnTo>
                  <a:lnTo>
                    <a:pt x="1404" y="84"/>
                  </a:lnTo>
                  <a:lnTo>
                    <a:pt x="1398" y="78"/>
                  </a:lnTo>
                  <a:lnTo>
                    <a:pt x="1392" y="78"/>
                  </a:lnTo>
                  <a:lnTo>
                    <a:pt x="1398" y="78"/>
                  </a:lnTo>
                  <a:lnTo>
                    <a:pt x="1398" y="72"/>
                  </a:lnTo>
                  <a:lnTo>
                    <a:pt x="1428" y="72"/>
                  </a:lnTo>
                  <a:lnTo>
                    <a:pt x="1452" y="72"/>
                  </a:lnTo>
                  <a:lnTo>
                    <a:pt x="1476" y="78"/>
                  </a:lnTo>
                  <a:lnTo>
                    <a:pt x="1536" y="96"/>
                  </a:lnTo>
                  <a:lnTo>
                    <a:pt x="1542" y="102"/>
                  </a:lnTo>
                  <a:lnTo>
                    <a:pt x="1536" y="102"/>
                  </a:lnTo>
                  <a:lnTo>
                    <a:pt x="1542" y="102"/>
                  </a:lnTo>
                  <a:lnTo>
                    <a:pt x="1536" y="108"/>
                  </a:lnTo>
                  <a:lnTo>
                    <a:pt x="1542" y="108"/>
                  </a:lnTo>
                  <a:lnTo>
                    <a:pt x="1548" y="108"/>
                  </a:lnTo>
                  <a:lnTo>
                    <a:pt x="1542" y="108"/>
                  </a:lnTo>
                  <a:lnTo>
                    <a:pt x="1548" y="108"/>
                  </a:lnTo>
                  <a:lnTo>
                    <a:pt x="1548" y="102"/>
                  </a:lnTo>
                  <a:lnTo>
                    <a:pt x="1542" y="102"/>
                  </a:lnTo>
                  <a:lnTo>
                    <a:pt x="1560" y="102"/>
                  </a:lnTo>
                  <a:lnTo>
                    <a:pt x="1572" y="102"/>
                  </a:lnTo>
                  <a:lnTo>
                    <a:pt x="1590" y="108"/>
                  </a:lnTo>
                  <a:lnTo>
                    <a:pt x="1590" y="114"/>
                  </a:lnTo>
                  <a:lnTo>
                    <a:pt x="1578" y="11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49" name="Freeform 425"/>
            <p:cNvSpPr>
              <a:spLocks/>
            </p:cNvSpPr>
            <p:nvPr/>
          </p:nvSpPr>
          <p:spPr bwMode="auto">
            <a:xfrm>
              <a:off x="2238" y="288"/>
              <a:ext cx="168" cy="60"/>
            </a:xfrm>
            <a:custGeom>
              <a:avLst/>
              <a:gdLst/>
              <a:ahLst/>
              <a:cxnLst>
                <a:cxn ang="0">
                  <a:pos x="114" y="12"/>
                </a:cxn>
                <a:cxn ang="0">
                  <a:pos x="90" y="18"/>
                </a:cxn>
                <a:cxn ang="0">
                  <a:pos x="84" y="18"/>
                </a:cxn>
                <a:cxn ang="0">
                  <a:pos x="78" y="24"/>
                </a:cxn>
                <a:cxn ang="0">
                  <a:pos x="72" y="24"/>
                </a:cxn>
                <a:cxn ang="0">
                  <a:pos x="60" y="24"/>
                </a:cxn>
                <a:cxn ang="0">
                  <a:pos x="54" y="24"/>
                </a:cxn>
                <a:cxn ang="0">
                  <a:pos x="60" y="30"/>
                </a:cxn>
                <a:cxn ang="0">
                  <a:pos x="60" y="30"/>
                </a:cxn>
                <a:cxn ang="0">
                  <a:pos x="48" y="36"/>
                </a:cxn>
                <a:cxn ang="0">
                  <a:pos x="42" y="42"/>
                </a:cxn>
                <a:cxn ang="0">
                  <a:pos x="42" y="42"/>
                </a:cxn>
                <a:cxn ang="0">
                  <a:pos x="36" y="42"/>
                </a:cxn>
                <a:cxn ang="0">
                  <a:pos x="42" y="54"/>
                </a:cxn>
                <a:cxn ang="0">
                  <a:pos x="48" y="60"/>
                </a:cxn>
                <a:cxn ang="0">
                  <a:pos x="36" y="60"/>
                </a:cxn>
                <a:cxn ang="0">
                  <a:pos x="18" y="60"/>
                </a:cxn>
                <a:cxn ang="0">
                  <a:pos x="24" y="54"/>
                </a:cxn>
                <a:cxn ang="0">
                  <a:pos x="12" y="54"/>
                </a:cxn>
                <a:cxn ang="0">
                  <a:pos x="6" y="54"/>
                </a:cxn>
                <a:cxn ang="0">
                  <a:pos x="0" y="48"/>
                </a:cxn>
                <a:cxn ang="0">
                  <a:pos x="6" y="42"/>
                </a:cxn>
                <a:cxn ang="0">
                  <a:pos x="18" y="42"/>
                </a:cxn>
                <a:cxn ang="0">
                  <a:pos x="18" y="36"/>
                </a:cxn>
                <a:cxn ang="0">
                  <a:pos x="18" y="36"/>
                </a:cxn>
                <a:cxn ang="0">
                  <a:pos x="30" y="30"/>
                </a:cxn>
                <a:cxn ang="0">
                  <a:pos x="18" y="30"/>
                </a:cxn>
                <a:cxn ang="0">
                  <a:pos x="30" y="24"/>
                </a:cxn>
                <a:cxn ang="0">
                  <a:pos x="30" y="24"/>
                </a:cxn>
                <a:cxn ang="0">
                  <a:pos x="36" y="24"/>
                </a:cxn>
                <a:cxn ang="0">
                  <a:pos x="36" y="24"/>
                </a:cxn>
                <a:cxn ang="0">
                  <a:pos x="54" y="24"/>
                </a:cxn>
                <a:cxn ang="0">
                  <a:pos x="48" y="18"/>
                </a:cxn>
                <a:cxn ang="0">
                  <a:pos x="48" y="18"/>
                </a:cxn>
                <a:cxn ang="0">
                  <a:pos x="60" y="18"/>
                </a:cxn>
                <a:cxn ang="0">
                  <a:pos x="66" y="12"/>
                </a:cxn>
                <a:cxn ang="0">
                  <a:pos x="84" y="6"/>
                </a:cxn>
                <a:cxn ang="0">
                  <a:pos x="108" y="6"/>
                </a:cxn>
                <a:cxn ang="0">
                  <a:pos x="156" y="0"/>
                </a:cxn>
                <a:cxn ang="0">
                  <a:pos x="168" y="0"/>
                </a:cxn>
              </a:cxnLst>
              <a:rect l="0" t="0" r="r" b="b"/>
              <a:pathLst>
                <a:path w="168" h="60">
                  <a:moveTo>
                    <a:pt x="162" y="6"/>
                  </a:moveTo>
                  <a:lnTo>
                    <a:pt x="114" y="12"/>
                  </a:lnTo>
                  <a:lnTo>
                    <a:pt x="96" y="18"/>
                  </a:lnTo>
                  <a:lnTo>
                    <a:pt x="90" y="18"/>
                  </a:lnTo>
                  <a:lnTo>
                    <a:pt x="78" y="18"/>
                  </a:lnTo>
                  <a:lnTo>
                    <a:pt x="84" y="18"/>
                  </a:lnTo>
                  <a:lnTo>
                    <a:pt x="78" y="18"/>
                  </a:lnTo>
                  <a:lnTo>
                    <a:pt x="78" y="24"/>
                  </a:lnTo>
                  <a:lnTo>
                    <a:pt x="72" y="18"/>
                  </a:lnTo>
                  <a:lnTo>
                    <a:pt x="72" y="24"/>
                  </a:lnTo>
                  <a:lnTo>
                    <a:pt x="66" y="24"/>
                  </a:lnTo>
                  <a:lnTo>
                    <a:pt x="60" y="24"/>
                  </a:lnTo>
                  <a:lnTo>
                    <a:pt x="60" y="30"/>
                  </a:lnTo>
                  <a:lnTo>
                    <a:pt x="54" y="24"/>
                  </a:lnTo>
                  <a:lnTo>
                    <a:pt x="54" y="30"/>
                  </a:lnTo>
                  <a:lnTo>
                    <a:pt x="60" y="30"/>
                  </a:lnTo>
                  <a:lnTo>
                    <a:pt x="48" y="30"/>
                  </a:lnTo>
                  <a:lnTo>
                    <a:pt x="60" y="30"/>
                  </a:lnTo>
                  <a:lnTo>
                    <a:pt x="54" y="30"/>
                  </a:lnTo>
                  <a:lnTo>
                    <a:pt x="48" y="36"/>
                  </a:lnTo>
                  <a:lnTo>
                    <a:pt x="42" y="36"/>
                  </a:lnTo>
                  <a:lnTo>
                    <a:pt x="42" y="42"/>
                  </a:lnTo>
                  <a:lnTo>
                    <a:pt x="36" y="42"/>
                  </a:lnTo>
                  <a:lnTo>
                    <a:pt x="42" y="42"/>
                  </a:lnTo>
                  <a:lnTo>
                    <a:pt x="30" y="42"/>
                  </a:lnTo>
                  <a:lnTo>
                    <a:pt x="36" y="42"/>
                  </a:lnTo>
                  <a:lnTo>
                    <a:pt x="36" y="48"/>
                  </a:lnTo>
                  <a:lnTo>
                    <a:pt x="42" y="54"/>
                  </a:lnTo>
                  <a:lnTo>
                    <a:pt x="54" y="60"/>
                  </a:lnTo>
                  <a:lnTo>
                    <a:pt x="48" y="60"/>
                  </a:lnTo>
                  <a:lnTo>
                    <a:pt x="42" y="60"/>
                  </a:lnTo>
                  <a:lnTo>
                    <a:pt x="36" y="60"/>
                  </a:lnTo>
                  <a:lnTo>
                    <a:pt x="30" y="60"/>
                  </a:lnTo>
                  <a:lnTo>
                    <a:pt x="18" y="60"/>
                  </a:lnTo>
                  <a:lnTo>
                    <a:pt x="18" y="54"/>
                  </a:lnTo>
                  <a:lnTo>
                    <a:pt x="24" y="54"/>
                  </a:lnTo>
                  <a:lnTo>
                    <a:pt x="18" y="54"/>
                  </a:lnTo>
                  <a:lnTo>
                    <a:pt x="12" y="54"/>
                  </a:lnTo>
                  <a:lnTo>
                    <a:pt x="6" y="48"/>
                  </a:lnTo>
                  <a:lnTo>
                    <a:pt x="6" y="54"/>
                  </a:lnTo>
                  <a:lnTo>
                    <a:pt x="0" y="54"/>
                  </a:lnTo>
                  <a:lnTo>
                    <a:pt x="0" y="48"/>
                  </a:lnTo>
                  <a:lnTo>
                    <a:pt x="6" y="48"/>
                  </a:lnTo>
                  <a:lnTo>
                    <a:pt x="6" y="42"/>
                  </a:lnTo>
                  <a:lnTo>
                    <a:pt x="12" y="42"/>
                  </a:lnTo>
                  <a:lnTo>
                    <a:pt x="18" y="42"/>
                  </a:lnTo>
                  <a:lnTo>
                    <a:pt x="6" y="42"/>
                  </a:lnTo>
                  <a:lnTo>
                    <a:pt x="18" y="36"/>
                  </a:lnTo>
                  <a:lnTo>
                    <a:pt x="12" y="36"/>
                  </a:lnTo>
                  <a:lnTo>
                    <a:pt x="18" y="36"/>
                  </a:lnTo>
                  <a:lnTo>
                    <a:pt x="24" y="36"/>
                  </a:lnTo>
                  <a:lnTo>
                    <a:pt x="30" y="30"/>
                  </a:lnTo>
                  <a:lnTo>
                    <a:pt x="24" y="30"/>
                  </a:lnTo>
                  <a:lnTo>
                    <a:pt x="18" y="30"/>
                  </a:lnTo>
                  <a:lnTo>
                    <a:pt x="30" y="30"/>
                  </a:lnTo>
                  <a:lnTo>
                    <a:pt x="30" y="24"/>
                  </a:lnTo>
                  <a:lnTo>
                    <a:pt x="48" y="30"/>
                  </a:lnTo>
                  <a:lnTo>
                    <a:pt x="30" y="24"/>
                  </a:lnTo>
                  <a:lnTo>
                    <a:pt x="42" y="24"/>
                  </a:lnTo>
                  <a:lnTo>
                    <a:pt x="36" y="24"/>
                  </a:lnTo>
                  <a:lnTo>
                    <a:pt x="42" y="24"/>
                  </a:lnTo>
                  <a:lnTo>
                    <a:pt x="36" y="24"/>
                  </a:lnTo>
                  <a:lnTo>
                    <a:pt x="42" y="24"/>
                  </a:lnTo>
                  <a:lnTo>
                    <a:pt x="54" y="24"/>
                  </a:lnTo>
                  <a:lnTo>
                    <a:pt x="42" y="18"/>
                  </a:lnTo>
                  <a:lnTo>
                    <a:pt x="48" y="18"/>
                  </a:lnTo>
                  <a:lnTo>
                    <a:pt x="42" y="18"/>
                  </a:lnTo>
                  <a:lnTo>
                    <a:pt x="48" y="18"/>
                  </a:lnTo>
                  <a:lnTo>
                    <a:pt x="48" y="12"/>
                  </a:lnTo>
                  <a:lnTo>
                    <a:pt x="60" y="18"/>
                  </a:lnTo>
                  <a:lnTo>
                    <a:pt x="54" y="12"/>
                  </a:lnTo>
                  <a:lnTo>
                    <a:pt x="66" y="12"/>
                  </a:lnTo>
                  <a:lnTo>
                    <a:pt x="60" y="12"/>
                  </a:lnTo>
                  <a:lnTo>
                    <a:pt x="84" y="6"/>
                  </a:lnTo>
                  <a:lnTo>
                    <a:pt x="90" y="6"/>
                  </a:lnTo>
                  <a:lnTo>
                    <a:pt x="108" y="6"/>
                  </a:lnTo>
                  <a:lnTo>
                    <a:pt x="126" y="6"/>
                  </a:lnTo>
                  <a:lnTo>
                    <a:pt x="156" y="0"/>
                  </a:lnTo>
                  <a:lnTo>
                    <a:pt x="162" y="0"/>
                  </a:lnTo>
                  <a:lnTo>
                    <a:pt x="168" y="0"/>
                  </a:lnTo>
                  <a:lnTo>
                    <a:pt x="16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48" name="Freeform 424"/>
            <p:cNvSpPr>
              <a:spLocks/>
            </p:cNvSpPr>
            <p:nvPr/>
          </p:nvSpPr>
          <p:spPr bwMode="auto">
            <a:xfrm>
              <a:off x="2622" y="246"/>
              <a:ext cx="90" cy="24"/>
            </a:xfrm>
            <a:custGeom>
              <a:avLst/>
              <a:gdLst/>
              <a:ahLst/>
              <a:cxnLst>
                <a:cxn ang="0">
                  <a:pos x="84" y="24"/>
                </a:cxn>
                <a:cxn ang="0">
                  <a:pos x="66" y="24"/>
                </a:cxn>
                <a:cxn ang="0">
                  <a:pos x="54" y="24"/>
                </a:cxn>
                <a:cxn ang="0">
                  <a:pos x="36" y="18"/>
                </a:cxn>
                <a:cxn ang="0">
                  <a:pos x="30" y="18"/>
                </a:cxn>
                <a:cxn ang="0">
                  <a:pos x="24" y="18"/>
                </a:cxn>
                <a:cxn ang="0">
                  <a:pos x="18" y="18"/>
                </a:cxn>
                <a:cxn ang="0">
                  <a:pos x="36" y="12"/>
                </a:cxn>
                <a:cxn ang="0">
                  <a:pos x="30" y="12"/>
                </a:cxn>
                <a:cxn ang="0">
                  <a:pos x="24" y="12"/>
                </a:cxn>
                <a:cxn ang="0">
                  <a:pos x="12" y="12"/>
                </a:cxn>
                <a:cxn ang="0">
                  <a:pos x="18" y="6"/>
                </a:cxn>
                <a:cxn ang="0">
                  <a:pos x="0" y="12"/>
                </a:cxn>
                <a:cxn ang="0">
                  <a:pos x="18" y="6"/>
                </a:cxn>
                <a:cxn ang="0">
                  <a:pos x="6" y="6"/>
                </a:cxn>
                <a:cxn ang="0">
                  <a:pos x="18" y="6"/>
                </a:cxn>
                <a:cxn ang="0">
                  <a:pos x="24" y="6"/>
                </a:cxn>
                <a:cxn ang="0">
                  <a:pos x="12" y="6"/>
                </a:cxn>
                <a:cxn ang="0">
                  <a:pos x="42" y="0"/>
                </a:cxn>
                <a:cxn ang="0">
                  <a:pos x="48" y="0"/>
                </a:cxn>
                <a:cxn ang="0">
                  <a:pos x="66" y="6"/>
                </a:cxn>
                <a:cxn ang="0">
                  <a:pos x="54" y="6"/>
                </a:cxn>
                <a:cxn ang="0">
                  <a:pos x="60" y="6"/>
                </a:cxn>
                <a:cxn ang="0">
                  <a:pos x="60" y="12"/>
                </a:cxn>
                <a:cxn ang="0">
                  <a:pos x="42" y="12"/>
                </a:cxn>
                <a:cxn ang="0">
                  <a:pos x="60" y="12"/>
                </a:cxn>
                <a:cxn ang="0">
                  <a:pos x="66" y="12"/>
                </a:cxn>
                <a:cxn ang="0">
                  <a:pos x="54" y="12"/>
                </a:cxn>
                <a:cxn ang="0">
                  <a:pos x="66" y="12"/>
                </a:cxn>
                <a:cxn ang="0">
                  <a:pos x="60" y="18"/>
                </a:cxn>
                <a:cxn ang="0">
                  <a:pos x="72" y="12"/>
                </a:cxn>
                <a:cxn ang="0">
                  <a:pos x="84" y="12"/>
                </a:cxn>
                <a:cxn ang="0">
                  <a:pos x="90" y="12"/>
                </a:cxn>
                <a:cxn ang="0">
                  <a:pos x="84" y="18"/>
                </a:cxn>
                <a:cxn ang="0">
                  <a:pos x="78" y="18"/>
                </a:cxn>
                <a:cxn ang="0">
                  <a:pos x="84" y="18"/>
                </a:cxn>
                <a:cxn ang="0">
                  <a:pos x="84" y="24"/>
                </a:cxn>
              </a:cxnLst>
              <a:rect l="0" t="0" r="r" b="b"/>
              <a:pathLst>
                <a:path w="90" h="24">
                  <a:moveTo>
                    <a:pt x="84" y="24"/>
                  </a:moveTo>
                  <a:lnTo>
                    <a:pt x="66" y="24"/>
                  </a:lnTo>
                  <a:lnTo>
                    <a:pt x="54" y="24"/>
                  </a:lnTo>
                  <a:lnTo>
                    <a:pt x="36" y="18"/>
                  </a:lnTo>
                  <a:lnTo>
                    <a:pt x="30" y="18"/>
                  </a:lnTo>
                  <a:lnTo>
                    <a:pt x="24" y="18"/>
                  </a:lnTo>
                  <a:lnTo>
                    <a:pt x="18" y="18"/>
                  </a:lnTo>
                  <a:lnTo>
                    <a:pt x="36" y="12"/>
                  </a:lnTo>
                  <a:lnTo>
                    <a:pt x="30" y="12"/>
                  </a:lnTo>
                  <a:lnTo>
                    <a:pt x="24" y="12"/>
                  </a:lnTo>
                  <a:lnTo>
                    <a:pt x="12" y="12"/>
                  </a:lnTo>
                  <a:lnTo>
                    <a:pt x="18" y="6"/>
                  </a:lnTo>
                  <a:lnTo>
                    <a:pt x="0" y="12"/>
                  </a:lnTo>
                  <a:lnTo>
                    <a:pt x="18" y="6"/>
                  </a:lnTo>
                  <a:lnTo>
                    <a:pt x="6" y="6"/>
                  </a:lnTo>
                  <a:lnTo>
                    <a:pt x="18" y="6"/>
                  </a:lnTo>
                  <a:lnTo>
                    <a:pt x="24" y="6"/>
                  </a:lnTo>
                  <a:lnTo>
                    <a:pt x="12" y="6"/>
                  </a:lnTo>
                  <a:lnTo>
                    <a:pt x="42" y="0"/>
                  </a:lnTo>
                  <a:lnTo>
                    <a:pt x="48" y="0"/>
                  </a:lnTo>
                  <a:lnTo>
                    <a:pt x="66" y="6"/>
                  </a:lnTo>
                  <a:lnTo>
                    <a:pt x="54" y="6"/>
                  </a:lnTo>
                  <a:lnTo>
                    <a:pt x="60" y="6"/>
                  </a:lnTo>
                  <a:lnTo>
                    <a:pt x="60" y="12"/>
                  </a:lnTo>
                  <a:lnTo>
                    <a:pt x="42" y="12"/>
                  </a:lnTo>
                  <a:lnTo>
                    <a:pt x="60" y="12"/>
                  </a:lnTo>
                  <a:lnTo>
                    <a:pt x="66" y="12"/>
                  </a:lnTo>
                  <a:lnTo>
                    <a:pt x="54" y="12"/>
                  </a:lnTo>
                  <a:lnTo>
                    <a:pt x="66" y="12"/>
                  </a:lnTo>
                  <a:lnTo>
                    <a:pt x="60" y="18"/>
                  </a:lnTo>
                  <a:lnTo>
                    <a:pt x="72" y="12"/>
                  </a:lnTo>
                  <a:lnTo>
                    <a:pt x="84" y="12"/>
                  </a:lnTo>
                  <a:lnTo>
                    <a:pt x="90" y="12"/>
                  </a:lnTo>
                  <a:lnTo>
                    <a:pt x="84" y="18"/>
                  </a:lnTo>
                  <a:lnTo>
                    <a:pt x="78" y="18"/>
                  </a:lnTo>
                  <a:lnTo>
                    <a:pt x="84" y="18"/>
                  </a:lnTo>
                  <a:lnTo>
                    <a:pt x="84"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47" name="Freeform 423"/>
            <p:cNvSpPr>
              <a:spLocks/>
            </p:cNvSpPr>
            <p:nvPr/>
          </p:nvSpPr>
          <p:spPr bwMode="auto">
            <a:xfrm>
              <a:off x="3114" y="504"/>
              <a:ext cx="30" cy="84"/>
            </a:xfrm>
            <a:custGeom>
              <a:avLst/>
              <a:gdLst/>
              <a:ahLst/>
              <a:cxnLst>
                <a:cxn ang="0">
                  <a:pos x="18" y="54"/>
                </a:cxn>
                <a:cxn ang="0">
                  <a:pos x="12" y="54"/>
                </a:cxn>
                <a:cxn ang="0">
                  <a:pos x="6" y="66"/>
                </a:cxn>
                <a:cxn ang="0">
                  <a:pos x="12" y="72"/>
                </a:cxn>
                <a:cxn ang="0">
                  <a:pos x="12" y="78"/>
                </a:cxn>
                <a:cxn ang="0">
                  <a:pos x="18" y="78"/>
                </a:cxn>
                <a:cxn ang="0">
                  <a:pos x="18" y="84"/>
                </a:cxn>
                <a:cxn ang="0">
                  <a:pos x="18" y="78"/>
                </a:cxn>
                <a:cxn ang="0">
                  <a:pos x="12" y="78"/>
                </a:cxn>
                <a:cxn ang="0">
                  <a:pos x="6" y="78"/>
                </a:cxn>
                <a:cxn ang="0">
                  <a:pos x="6" y="84"/>
                </a:cxn>
                <a:cxn ang="0">
                  <a:pos x="0" y="84"/>
                </a:cxn>
                <a:cxn ang="0">
                  <a:pos x="0" y="78"/>
                </a:cxn>
                <a:cxn ang="0">
                  <a:pos x="6" y="72"/>
                </a:cxn>
                <a:cxn ang="0">
                  <a:pos x="0" y="66"/>
                </a:cxn>
                <a:cxn ang="0">
                  <a:pos x="6" y="66"/>
                </a:cxn>
                <a:cxn ang="0">
                  <a:pos x="0" y="60"/>
                </a:cxn>
                <a:cxn ang="0">
                  <a:pos x="6" y="48"/>
                </a:cxn>
                <a:cxn ang="0">
                  <a:pos x="6" y="42"/>
                </a:cxn>
                <a:cxn ang="0">
                  <a:pos x="6" y="36"/>
                </a:cxn>
                <a:cxn ang="0">
                  <a:pos x="0" y="30"/>
                </a:cxn>
                <a:cxn ang="0">
                  <a:pos x="0" y="18"/>
                </a:cxn>
                <a:cxn ang="0">
                  <a:pos x="0" y="12"/>
                </a:cxn>
                <a:cxn ang="0">
                  <a:pos x="12" y="12"/>
                </a:cxn>
                <a:cxn ang="0">
                  <a:pos x="6" y="12"/>
                </a:cxn>
                <a:cxn ang="0">
                  <a:pos x="12" y="12"/>
                </a:cxn>
                <a:cxn ang="0">
                  <a:pos x="12" y="6"/>
                </a:cxn>
                <a:cxn ang="0">
                  <a:pos x="6" y="6"/>
                </a:cxn>
                <a:cxn ang="0">
                  <a:pos x="12" y="0"/>
                </a:cxn>
                <a:cxn ang="0">
                  <a:pos x="12" y="6"/>
                </a:cxn>
                <a:cxn ang="0">
                  <a:pos x="12" y="12"/>
                </a:cxn>
                <a:cxn ang="0">
                  <a:pos x="18" y="18"/>
                </a:cxn>
                <a:cxn ang="0">
                  <a:pos x="12" y="24"/>
                </a:cxn>
                <a:cxn ang="0">
                  <a:pos x="12" y="30"/>
                </a:cxn>
                <a:cxn ang="0">
                  <a:pos x="18" y="30"/>
                </a:cxn>
                <a:cxn ang="0">
                  <a:pos x="18" y="42"/>
                </a:cxn>
                <a:cxn ang="0">
                  <a:pos x="30" y="60"/>
                </a:cxn>
                <a:cxn ang="0">
                  <a:pos x="24" y="54"/>
                </a:cxn>
                <a:cxn ang="0">
                  <a:pos x="18" y="54"/>
                </a:cxn>
              </a:cxnLst>
              <a:rect l="0" t="0" r="r" b="b"/>
              <a:pathLst>
                <a:path w="30" h="84">
                  <a:moveTo>
                    <a:pt x="18" y="54"/>
                  </a:moveTo>
                  <a:lnTo>
                    <a:pt x="12" y="54"/>
                  </a:lnTo>
                  <a:lnTo>
                    <a:pt x="6" y="66"/>
                  </a:lnTo>
                  <a:lnTo>
                    <a:pt x="12" y="72"/>
                  </a:lnTo>
                  <a:lnTo>
                    <a:pt x="12" y="78"/>
                  </a:lnTo>
                  <a:lnTo>
                    <a:pt x="18" y="78"/>
                  </a:lnTo>
                  <a:lnTo>
                    <a:pt x="18" y="84"/>
                  </a:lnTo>
                  <a:lnTo>
                    <a:pt x="18" y="78"/>
                  </a:lnTo>
                  <a:lnTo>
                    <a:pt x="12" y="78"/>
                  </a:lnTo>
                  <a:lnTo>
                    <a:pt x="6" y="78"/>
                  </a:lnTo>
                  <a:lnTo>
                    <a:pt x="6" y="84"/>
                  </a:lnTo>
                  <a:lnTo>
                    <a:pt x="0" y="84"/>
                  </a:lnTo>
                  <a:lnTo>
                    <a:pt x="0" y="78"/>
                  </a:lnTo>
                  <a:lnTo>
                    <a:pt x="6" y="72"/>
                  </a:lnTo>
                  <a:lnTo>
                    <a:pt x="0" y="66"/>
                  </a:lnTo>
                  <a:lnTo>
                    <a:pt x="6" y="66"/>
                  </a:lnTo>
                  <a:lnTo>
                    <a:pt x="0" y="60"/>
                  </a:lnTo>
                  <a:lnTo>
                    <a:pt x="6" y="48"/>
                  </a:lnTo>
                  <a:lnTo>
                    <a:pt x="6" y="42"/>
                  </a:lnTo>
                  <a:lnTo>
                    <a:pt x="6" y="36"/>
                  </a:lnTo>
                  <a:lnTo>
                    <a:pt x="0" y="30"/>
                  </a:lnTo>
                  <a:lnTo>
                    <a:pt x="0" y="18"/>
                  </a:lnTo>
                  <a:lnTo>
                    <a:pt x="0" y="12"/>
                  </a:lnTo>
                  <a:lnTo>
                    <a:pt x="12" y="12"/>
                  </a:lnTo>
                  <a:lnTo>
                    <a:pt x="6" y="12"/>
                  </a:lnTo>
                  <a:lnTo>
                    <a:pt x="12" y="12"/>
                  </a:lnTo>
                  <a:lnTo>
                    <a:pt x="12" y="6"/>
                  </a:lnTo>
                  <a:lnTo>
                    <a:pt x="6" y="6"/>
                  </a:lnTo>
                  <a:lnTo>
                    <a:pt x="12" y="0"/>
                  </a:lnTo>
                  <a:lnTo>
                    <a:pt x="12" y="6"/>
                  </a:lnTo>
                  <a:lnTo>
                    <a:pt x="12" y="12"/>
                  </a:lnTo>
                  <a:lnTo>
                    <a:pt x="18" y="18"/>
                  </a:lnTo>
                  <a:lnTo>
                    <a:pt x="12" y="24"/>
                  </a:lnTo>
                  <a:lnTo>
                    <a:pt x="12" y="30"/>
                  </a:lnTo>
                  <a:lnTo>
                    <a:pt x="18" y="30"/>
                  </a:lnTo>
                  <a:lnTo>
                    <a:pt x="18" y="42"/>
                  </a:lnTo>
                  <a:lnTo>
                    <a:pt x="30" y="60"/>
                  </a:lnTo>
                  <a:lnTo>
                    <a:pt x="24" y="54"/>
                  </a:lnTo>
                  <a:lnTo>
                    <a:pt x="18" y="5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46" name="Freeform 422"/>
            <p:cNvSpPr>
              <a:spLocks/>
            </p:cNvSpPr>
            <p:nvPr/>
          </p:nvSpPr>
          <p:spPr bwMode="auto">
            <a:xfrm>
              <a:off x="3066" y="294"/>
              <a:ext cx="84" cy="18"/>
            </a:xfrm>
            <a:custGeom>
              <a:avLst/>
              <a:gdLst/>
              <a:ahLst/>
              <a:cxnLst>
                <a:cxn ang="0">
                  <a:pos x="78" y="6"/>
                </a:cxn>
                <a:cxn ang="0">
                  <a:pos x="78" y="12"/>
                </a:cxn>
                <a:cxn ang="0">
                  <a:pos x="66" y="12"/>
                </a:cxn>
                <a:cxn ang="0">
                  <a:pos x="54" y="12"/>
                </a:cxn>
                <a:cxn ang="0">
                  <a:pos x="30" y="12"/>
                </a:cxn>
                <a:cxn ang="0">
                  <a:pos x="24" y="12"/>
                </a:cxn>
                <a:cxn ang="0">
                  <a:pos x="24" y="18"/>
                </a:cxn>
                <a:cxn ang="0">
                  <a:pos x="12" y="12"/>
                </a:cxn>
                <a:cxn ang="0">
                  <a:pos x="0" y="12"/>
                </a:cxn>
                <a:cxn ang="0">
                  <a:pos x="6" y="6"/>
                </a:cxn>
                <a:cxn ang="0">
                  <a:pos x="0" y="6"/>
                </a:cxn>
                <a:cxn ang="0">
                  <a:pos x="6" y="6"/>
                </a:cxn>
                <a:cxn ang="0">
                  <a:pos x="24" y="0"/>
                </a:cxn>
                <a:cxn ang="0">
                  <a:pos x="42" y="6"/>
                </a:cxn>
                <a:cxn ang="0">
                  <a:pos x="42" y="0"/>
                </a:cxn>
                <a:cxn ang="0">
                  <a:pos x="48" y="0"/>
                </a:cxn>
                <a:cxn ang="0">
                  <a:pos x="42" y="0"/>
                </a:cxn>
                <a:cxn ang="0">
                  <a:pos x="84" y="6"/>
                </a:cxn>
                <a:cxn ang="0">
                  <a:pos x="78" y="6"/>
                </a:cxn>
              </a:cxnLst>
              <a:rect l="0" t="0" r="r" b="b"/>
              <a:pathLst>
                <a:path w="84" h="18">
                  <a:moveTo>
                    <a:pt x="78" y="6"/>
                  </a:moveTo>
                  <a:lnTo>
                    <a:pt x="78" y="12"/>
                  </a:lnTo>
                  <a:lnTo>
                    <a:pt x="66" y="12"/>
                  </a:lnTo>
                  <a:lnTo>
                    <a:pt x="54" y="12"/>
                  </a:lnTo>
                  <a:lnTo>
                    <a:pt x="30" y="12"/>
                  </a:lnTo>
                  <a:lnTo>
                    <a:pt x="24" y="12"/>
                  </a:lnTo>
                  <a:lnTo>
                    <a:pt x="24" y="18"/>
                  </a:lnTo>
                  <a:lnTo>
                    <a:pt x="12" y="12"/>
                  </a:lnTo>
                  <a:lnTo>
                    <a:pt x="0" y="12"/>
                  </a:lnTo>
                  <a:lnTo>
                    <a:pt x="6" y="6"/>
                  </a:lnTo>
                  <a:lnTo>
                    <a:pt x="0" y="6"/>
                  </a:lnTo>
                  <a:lnTo>
                    <a:pt x="6" y="6"/>
                  </a:lnTo>
                  <a:lnTo>
                    <a:pt x="24" y="0"/>
                  </a:lnTo>
                  <a:lnTo>
                    <a:pt x="42" y="6"/>
                  </a:lnTo>
                  <a:lnTo>
                    <a:pt x="42" y="0"/>
                  </a:lnTo>
                  <a:lnTo>
                    <a:pt x="48" y="0"/>
                  </a:lnTo>
                  <a:lnTo>
                    <a:pt x="42" y="0"/>
                  </a:lnTo>
                  <a:lnTo>
                    <a:pt x="84" y="6"/>
                  </a:lnTo>
                  <a:lnTo>
                    <a:pt x="7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45" name="Freeform 421"/>
            <p:cNvSpPr>
              <a:spLocks/>
            </p:cNvSpPr>
            <p:nvPr/>
          </p:nvSpPr>
          <p:spPr bwMode="auto">
            <a:xfrm>
              <a:off x="2700" y="264"/>
              <a:ext cx="60" cy="12"/>
            </a:xfrm>
            <a:custGeom>
              <a:avLst/>
              <a:gdLst/>
              <a:ahLst/>
              <a:cxnLst>
                <a:cxn ang="0">
                  <a:pos x="54" y="12"/>
                </a:cxn>
                <a:cxn ang="0">
                  <a:pos x="0" y="12"/>
                </a:cxn>
                <a:cxn ang="0">
                  <a:pos x="12" y="6"/>
                </a:cxn>
                <a:cxn ang="0">
                  <a:pos x="18" y="6"/>
                </a:cxn>
                <a:cxn ang="0">
                  <a:pos x="18" y="0"/>
                </a:cxn>
                <a:cxn ang="0">
                  <a:pos x="24" y="0"/>
                </a:cxn>
                <a:cxn ang="0">
                  <a:pos x="30" y="0"/>
                </a:cxn>
                <a:cxn ang="0">
                  <a:pos x="42" y="0"/>
                </a:cxn>
                <a:cxn ang="0">
                  <a:pos x="30" y="6"/>
                </a:cxn>
                <a:cxn ang="0">
                  <a:pos x="48" y="0"/>
                </a:cxn>
                <a:cxn ang="0">
                  <a:pos x="54" y="6"/>
                </a:cxn>
                <a:cxn ang="0">
                  <a:pos x="60" y="6"/>
                </a:cxn>
                <a:cxn ang="0">
                  <a:pos x="54" y="12"/>
                </a:cxn>
              </a:cxnLst>
              <a:rect l="0" t="0" r="r" b="b"/>
              <a:pathLst>
                <a:path w="60" h="12">
                  <a:moveTo>
                    <a:pt x="54" y="12"/>
                  </a:moveTo>
                  <a:lnTo>
                    <a:pt x="0" y="12"/>
                  </a:lnTo>
                  <a:lnTo>
                    <a:pt x="12" y="6"/>
                  </a:lnTo>
                  <a:lnTo>
                    <a:pt x="18" y="6"/>
                  </a:lnTo>
                  <a:lnTo>
                    <a:pt x="18" y="0"/>
                  </a:lnTo>
                  <a:lnTo>
                    <a:pt x="24" y="0"/>
                  </a:lnTo>
                  <a:lnTo>
                    <a:pt x="30" y="0"/>
                  </a:lnTo>
                  <a:lnTo>
                    <a:pt x="42" y="0"/>
                  </a:lnTo>
                  <a:lnTo>
                    <a:pt x="30" y="6"/>
                  </a:lnTo>
                  <a:lnTo>
                    <a:pt x="48" y="0"/>
                  </a:lnTo>
                  <a:lnTo>
                    <a:pt x="54" y="6"/>
                  </a:lnTo>
                  <a:lnTo>
                    <a:pt x="60" y="6"/>
                  </a:lnTo>
                  <a:lnTo>
                    <a:pt x="54"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44" name="Freeform 420"/>
            <p:cNvSpPr>
              <a:spLocks/>
            </p:cNvSpPr>
            <p:nvPr/>
          </p:nvSpPr>
          <p:spPr bwMode="auto">
            <a:xfrm>
              <a:off x="3156" y="300"/>
              <a:ext cx="48" cy="6"/>
            </a:xfrm>
            <a:custGeom>
              <a:avLst/>
              <a:gdLst/>
              <a:ahLst/>
              <a:cxnLst>
                <a:cxn ang="0">
                  <a:pos x="48" y="6"/>
                </a:cxn>
                <a:cxn ang="0">
                  <a:pos x="30" y="6"/>
                </a:cxn>
                <a:cxn ang="0">
                  <a:pos x="24" y="6"/>
                </a:cxn>
                <a:cxn ang="0">
                  <a:pos x="0" y="6"/>
                </a:cxn>
                <a:cxn ang="0">
                  <a:pos x="6" y="0"/>
                </a:cxn>
                <a:cxn ang="0">
                  <a:pos x="12" y="6"/>
                </a:cxn>
                <a:cxn ang="0">
                  <a:pos x="18" y="0"/>
                </a:cxn>
                <a:cxn ang="0">
                  <a:pos x="24" y="0"/>
                </a:cxn>
                <a:cxn ang="0">
                  <a:pos x="24" y="6"/>
                </a:cxn>
                <a:cxn ang="0">
                  <a:pos x="48" y="6"/>
                </a:cxn>
              </a:cxnLst>
              <a:rect l="0" t="0" r="r" b="b"/>
              <a:pathLst>
                <a:path w="48" h="6">
                  <a:moveTo>
                    <a:pt x="48" y="6"/>
                  </a:moveTo>
                  <a:lnTo>
                    <a:pt x="30" y="6"/>
                  </a:lnTo>
                  <a:lnTo>
                    <a:pt x="24" y="6"/>
                  </a:lnTo>
                  <a:lnTo>
                    <a:pt x="0" y="6"/>
                  </a:lnTo>
                  <a:lnTo>
                    <a:pt x="6" y="0"/>
                  </a:lnTo>
                  <a:lnTo>
                    <a:pt x="12" y="6"/>
                  </a:lnTo>
                  <a:lnTo>
                    <a:pt x="18" y="0"/>
                  </a:lnTo>
                  <a:lnTo>
                    <a:pt x="24" y="0"/>
                  </a:lnTo>
                  <a:lnTo>
                    <a:pt x="24" y="6"/>
                  </a:lnTo>
                  <a:lnTo>
                    <a:pt x="4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43" name="Freeform 419"/>
            <p:cNvSpPr>
              <a:spLocks/>
            </p:cNvSpPr>
            <p:nvPr/>
          </p:nvSpPr>
          <p:spPr bwMode="auto">
            <a:xfrm>
              <a:off x="1926" y="498"/>
              <a:ext cx="30" cy="6"/>
            </a:xfrm>
            <a:custGeom>
              <a:avLst/>
              <a:gdLst/>
              <a:ahLst/>
              <a:cxnLst>
                <a:cxn ang="0">
                  <a:pos x="30" y="6"/>
                </a:cxn>
                <a:cxn ang="0">
                  <a:pos x="0" y="6"/>
                </a:cxn>
                <a:cxn ang="0">
                  <a:pos x="6" y="6"/>
                </a:cxn>
                <a:cxn ang="0">
                  <a:pos x="0" y="6"/>
                </a:cxn>
                <a:cxn ang="0">
                  <a:pos x="6" y="6"/>
                </a:cxn>
                <a:cxn ang="0">
                  <a:pos x="12" y="6"/>
                </a:cxn>
                <a:cxn ang="0">
                  <a:pos x="18" y="6"/>
                </a:cxn>
                <a:cxn ang="0">
                  <a:pos x="12" y="0"/>
                </a:cxn>
                <a:cxn ang="0">
                  <a:pos x="18" y="0"/>
                </a:cxn>
                <a:cxn ang="0">
                  <a:pos x="30" y="0"/>
                </a:cxn>
                <a:cxn ang="0">
                  <a:pos x="30" y="6"/>
                </a:cxn>
              </a:cxnLst>
              <a:rect l="0" t="0" r="r" b="b"/>
              <a:pathLst>
                <a:path w="30" h="6">
                  <a:moveTo>
                    <a:pt x="30" y="6"/>
                  </a:moveTo>
                  <a:lnTo>
                    <a:pt x="0" y="6"/>
                  </a:lnTo>
                  <a:lnTo>
                    <a:pt x="6" y="6"/>
                  </a:lnTo>
                  <a:lnTo>
                    <a:pt x="0" y="6"/>
                  </a:lnTo>
                  <a:lnTo>
                    <a:pt x="6" y="6"/>
                  </a:lnTo>
                  <a:lnTo>
                    <a:pt x="12" y="6"/>
                  </a:lnTo>
                  <a:lnTo>
                    <a:pt x="18" y="6"/>
                  </a:lnTo>
                  <a:lnTo>
                    <a:pt x="12" y="0"/>
                  </a:lnTo>
                  <a:lnTo>
                    <a:pt x="18" y="0"/>
                  </a:lnTo>
                  <a:lnTo>
                    <a:pt x="30" y="0"/>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42" name="Freeform 418"/>
            <p:cNvSpPr>
              <a:spLocks/>
            </p:cNvSpPr>
            <p:nvPr/>
          </p:nvSpPr>
          <p:spPr bwMode="auto">
            <a:xfrm>
              <a:off x="3474" y="342"/>
              <a:ext cx="36" cy="6"/>
            </a:xfrm>
            <a:custGeom>
              <a:avLst/>
              <a:gdLst/>
              <a:ahLst/>
              <a:cxnLst>
                <a:cxn ang="0">
                  <a:pos x="36" y="0"/>
                </a:cxn>
                <a:cxn ang="0">
                  <a:pos x="0" y="6"/>
                </a:cxn>
                <a:cxn ang="0">
                  <a:pos x="0" y="0"/>
                </a:cxn>
                <a:cxn ang="0">
                  <a:pos x="12" y="0"/>
                </a:cxn>
                <a:cxn ang="0">
                  <a:pos x="30" y="0"/>
                </a:cxn>
                <a:cxn ang="0">
                  <a:pos x="36" y="0"/>
                </a:cxn>
              </a:cxnLst>
              <a:rect l="0" t="0" r="r" b="b"/>
              <a:pathLst>
                <a:path w="36" h="6">
                  <a:moveTo>
                    <a:pt x="36" y="0"/>
                  </a:moveTo>
                  <a:lnTo>
                    <a:pt x="0" y="6"/>
                  </a:lnTo>
                  <a:lnTo>
                    <a:pt x="0" y="0"/>
                  </a:lnTo>
                  <a:lnTo>
                    <a:pt x="12" y="0"/>
                  </a:lnTo>
                  <a:lnTo>
                    <a:pt x="30" y="0"/>
                  </a:lnTo>
                  <a:lnTo>
                    <a:pt x="3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41" name="Freeform 417"/>
            <p:cNvSpPr>
              <a:spLocks/>
            </p:cNvSpPr>
            <p:nvPr/>
          </p:nvSpPr>
          <p:spPr bwMode="auto">
            <a:xfrm>
              <a:off x="3096" y="318"/>
              <a:ext cx="36" cy="6"/>
            </a:xfrm>
            <a:custGeom>
              <a:avLst/>
              <a:gdLst/>
              <a:ahLst/>
              <a:cxnLst>
                <a:cxn ang="0">
                  <a:pos x="36" y="0"/>
                </a:cxn>
                <a:cxn ang="0">
                  <a:pos x="36" y="6"/>
                </a:cxn>
                <a:cxn ang="0">
                  <a:pos x="0" y="6"/>
                </a:cxn>
                <a:cxn ang="0">
                  <a:pos x="6" y="0"/>
                </a:cxn>
                <a:cxn ang="0">
                  <a:pos x="12" y="0"/>
                </a:cxn>
                <a:cxn ang="0">
                  <a:pos x="24" y="0"/>
                </a:cxn>
                <a:cxn ang="0">
                  <a:pos x="36" y="0"/>
                </a:cxn>
              </a:cxnLst>
              <a:rect l="0" t="0" r="r" b="b"/>
              <a:pathLst>
                <a:path w="36" h="6">
                  <a:moveTo>
                    <a:pt x="36" y="0"/>
                  </a:moveTo>
                  <a:lnTo>
                    <a:pt x="36" y="6"/>
                  </a:lnTo>
                  <a:lnTo>
                    <a:pt x="0" y="6"/>
                  </a:lnTo>
                  <a:lnTo>
                    <a:pt x="6" y="0"/>
                  </a:lnTo>
                  <a:lnTo>
                    <a:pt x="12" y="0"/>
                  </a:lnTo>
                  <a:lnTo>
                    <a:pt x="24" y="0"/>
                  </a:lnTo>
                  <a:lnTo>
                    <a:pt x="3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40" name="Freeform 416"/>
            <p:cNvSpPr>
              <a:spLocks/>
            </p:cNvSpPr>
            <p:nvPr/>
          </p:nvSpPr>
          <p:spPr bwMode="auto">
            <a:xfrm>
              <a:off x="2190" y="246"/>
              <a:ext cx="48" cy="12"/>
            </a:xfrm>
            <a:custGeom>
              <a:avLst/>
              <a:gdLst/>
              <a:ahLst/>
              <a:cxnLst>
                <a:cxn ang="0">
                  <a:pos x="18" y="6"/>
                </a:cxn>
                <a:cxn ang="0">
                  <a:pos x="24" y="12"/>
                </a:cxn>
                <a:cxn ang="0">
                  <a:pos x="18" y="12"/>
                </a:cxn>
                <a:cxn ang="0">
                  <a:pos x="0" y="6"/>
                </a:cxn>
                <a:cxn ang="0">
                  <a:pos x="12" y="6"/>
                </a:cxn>
                <a:cxn ang="0">
                  <a:pos x="6" y="6"/>
                </a:cxn>
                <a:cxn ang="0">
                  <a:pos x="24" y="6"/>
                </a:cxn>
                <a:cxn ang="0">
                  <a:pos x="30" y="6"/>
                </a:cxn>
                <a:cxn ang="0">
                  <a:pos x="24" y="6"/>
                </a:cxn>
                <a:cxn ang="0">
                  <a:pos x="30" y="0"/>
                </a:cxn>
                <a:cxn ang="0">
                  <a:pos x="42" y="6"/>
                </a:cxn>
                <a:cxn ang="0">
                  <a:pos x="36" y="6"/>
                </a:cxn>
                <a:cxn ang="0">
                  <a:pos x="48" y="6"/>
                </a:cxn>
                <a:cxn ang="0">
                  <a:pos x="42" y="6"/>
                </a:cxn>
                <a:cxn ang="0">
                  <a:pos x="18" y="6"/>
                </a:cxn>
              </a:cxnLst>
              <a:rect l="0" t="0" r="r" b="b"/>
              <a:pathLst>
                <a:path w="48" h="12">
                  <a:moveTo>
                    <a:pt x="18" y="6"/>
                  </a:moveTo>
                  <a:lnTo>
                    <a:pt x="24" y="12"/>
                  </a:lnTo>
                  <a:lnTo>
                    <a:pt x="18" y="12"/>
                  </a:lnTo>
                  <a:lnTo>
                    <a:pt x="0" y="6"/>
                  </a:lnTo>
                  <a:lnTo>
                    <a:pt x="12" y="6"/>
                  </a:lnTo>
                  <a:lnTo>
                    <a:pt x="6" y="6"/>
                  </a:lnTo>
                  <a:lnTo>
                    <a:pt x="24" y="6"/>
                  </a:lnTo>
                  <a:lnTo>
                    <a:pt x="30" y="6"/>
                  </a:lnTo>
                  <a:lnTo>
                    <a:pt x="24" y="6"/>
                  </a:lnTo>
                  <a:lnTo>
                    <a:pt x="30" y="0"/>
                  </a:lnTo>
                  <a:lnTo>
                    <a:pt x="42" y="6"/>
                  </a:lnTo>
                  <a:lnTo>
                    <a:pt x="36" y="6"/>
                  </a:lnTo>
                  <a:lnTo>
                    <a:pt x="48" y="6"/>
                  </a:lnTo>
                  <a:lnTo>
                    <a:pt x="42" y="6"/>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39" name="Freeform 415"/>
            <p:cNvSpPr>
              <a:spLocks/>
            </p:cNvSpPr>
            <p:nvPr/>
          </p:nvSpPr>
          <p:spPr bwMode="auto">
            <a:xfrm>
              <a:off x="2202" y="360"/>
              <a:ext cx="24" cy="6"/>
            </a:xfrm>
            <a:custGeom>
              <a:avLst/>
              <a:gdLst/>
              <a:ahLst/>
              <a:cxnLst>
                <a:cxn ang="0">
                  <a:pos x="24" y="0"/>
                </a:cxn>
                <a:cxn ang="0">
                  <a:pos x="24" y="6"/>
                </a:cxn>
                <a:cxn ang="0">
                  <a:pos x="6" y="6"/>
                </a:cxn>
                <a:cxn ang="0">
                  <a:pos x="0" y="6"/>
                </a:cxn>
                <a:cxn ang="0">
                  <a:pos x="0" y="0"/>
                </a:cxn>
                <a:cxn ang="0">
                  <a:pos x="6" y="0"/>
                </a:cxn>
                <a:cxn ang="0">
                  <a:pos x="24" y="0"/>
                </a:cxn>
              </a:cxnLst>
              <a:rect l="0" t="0" r="r" b="b"/>
              <a:pathLst>
                <a:path w="24" h="6">
                  <a:moveTo>
                    <a:pt x="24" y="0"/>
                  </a:moveTo>
                  <a:lnTo>
                    <a:pt x="24" y="6"/>
                  </a:lnTo>
                  <a:lnTo>
                    <a:pt x="6" y="6"/>
                  </a:lnTo>
                  <a:lnTo>
                    <a:pt x="0" y="6"/>
                  </a:lnTo>
                  <a:lnTo>
                    <a:pt x="0" y="0"/>
                  </a:lnTo>
                  <a:lnTo>
                    <a:pt x="6"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38" name="Freeform 414"/>
            <p:cNvSpPr>
              <a:spLocks/>
            </p:cNvSpPr>
            <p:nvPr/>
          </p:nvSpPr>
          <p:spPr bwMode="auto">
            <a:xfrm>
              <a:off x="2310" y="252"/>
              <a:ext cx="30" cy="1"/>
            </a:xfrm>
            <a:custGeom>
              <a:avLst/>
              <a:gdLst/>
              <a:ahLst/>
              <a:cxnLst>
                <a:cxn ang="0">
                  <a:pos x="30" y="0"/>
                </a:cxn>
                <a:cxn ang="0">
                  <a:pos x="18" y="0"/>
                </a:cxn>
                <a:cxn ang="0">
                  <a:pos x="0" y="0"/>
                </a:cxn>
                <a:cxn ang="0">
                  <a:pos x="6" y="0"/>
                </a:cxn>
                <a:cxn ang="0">
                  <a:pos x="30" y="0"/>
                </a:cxn>
              </a:cxnLst>
              <a:rect l="0" t="0" r="r" b="b"/>
              <a:pathLst>
                <a:path w="30" h="1">
                  <a:moveTo>
                    <a:pt x="30" y="0"/>
                  </a:moveTo>
                  <a:lnTo>
                    <a:pt x="18" y="0"/>
                  </a:lnTo>
                  <a:lnTo>
                    <a:pt x="0" y="0"/>
                  </a:lnTo>
                  <a:lnTo>
                    <a:pt x="6" y="0"/>
                  </a:lnTo>
                  <a:lnTo>
                    <a:pt x="3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37" name="Freeform 413"/>
            <p:cNvSpPr>
              <a:spLocks/>
            </p:cNvSpPr>
            <p:nvPr/>
          </p:nvSpPr>
          <p:spPr bwMode="auto">
            <a:xfrm>
              <a:off x="2304" y="348"/>
              <a:ext cx="18" cy="12"/>
            </a:xfrm>
            <a:custGeom>
              <a:avLst/>
              <a:gdLst/>
              <a:ahLst/>
              <a:cxnLst>
                <a:cxn ang="0">
                  <a:pos x="18" y="6"/>
                </a:cxn>
                <a:cxn ang="0">
                  <a:pos x="18" y="12"/>
                </a:cxn>
                <a:cxn ang="0">
                  <a:pos x="12" y="12"/>
                </a:cxn>
                <a:cxn ang="0">
                  <a:pos x="0" y="6"/>
                </a:cxn>
                <a:cxn ang="0">
                  <a:pos x="6" y="0"/>
                </a:cxn>
                <a:cxn ang="0">
                  <a:pos x="18" y="6"/>
                </a:cxn>
              </a:cxnLst>
              <a:rect l="0" t="0" r="r" b="b"/>
              <a:pathLst>
                <a:path w="18" h="12">
                  <a:moveTo>
                    <a:pt x="18" y="6"/>
                  </a:moveTo>
                  <a:lnTo>
                    <a:pt x="18" y="12"/>
                  </a:lnTo>
                  <a:lnTo>
                    <a:pt x="12" y="12"/>
                  </a:lnTo>
                  <a:lnTo>
                    <a:pt x="0" y="6"/>
                  </a:lnTo>
                  <a:lnTo>
                    <a:pt x="6" y="0"/>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36" name="Freeform 412"/>
            <p:cNvSpPr>
              <a:spLocks/>
            </p:cNvSpPr>
            <p:nvPr/>
          </p:nvSpPr>
          <p:spPr bwMode="auto">
            <a:xfrm>
              <a:off x="2346" y="246"/>
              <a:ext cx="24" cy="6"/>
            </a:xfrm>
            <a:custGeom>
              <a:avLst/>
              <a:gdLst/>
              <a:ahLst/>
              <a:cxnLst>
                <a:cxn ang="0">
                  <a:pos x="24" y="0"/>
                </a:cxn>
                <a:cxn ang="0">
                  <a:pos x="18" y="6"/>
                </a:cxn>
                <a:cxn ang="0">
                  <a:pos x="0" y="6"/>
                </a:cxn>
                <a:cxn ang="0">
                  <a:pos x="12" y="0"/>
                </a:cxn>
                <a:cxn ang="0">
                  <a:pos x="18" y="0"/>
                </a:cxn>
                <a:cxn ang="0">
                  <a:pos x="24" y="0"/>
                </a:cxn>
              </a:cxnLst>
              <a:rect l="0" t="0" r="r" b="b"/>
              <a:pathLst>
                <a:path w="24" h="6">
                  <a:moveTo>
                    <a:pt x="24" y="0"/>
                  </a:moveTo>
                  <a:lnTo>
                    <a:pt x="18" y="6"/>
                  </a:lnTo>
                  <a:lnTo>
                    <a:pt x="0" y="6"/>
                  </a:lnTo>
                  <a:lnTo>
                    <a:pt x="12" y="0"/>
                  </a:lnTo>
                  <a:lnTo>
                    <a:pt x="18"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35" name="Freeform 411"/>
            <p:cNvSpPr>
              <a:spLocks/>
            </p:cNvSpPr>
            <p:nvPr/>
          </p:nvSpPr>
          <p:spPr bwMode="auto">
            <a:xfrm>
              <a:off x="2280" y="252"/>
              <a:ext cx="30" cy="6"/>
            </a:xfrm>
            <a:custGeom>
              <a:avLst/>
              <a:gdLst/>
              <a:ahLst/>
              <a:cxnLst>
                <a:cxn ang="0">
                  <a:pos x="30" y="0"/>
                </a:cxn>
                <a:cxn ang="0">
                  <a:pos x="18" y="0"/>
                </a:cxn>
                <a:cxn ang="0">
                  <a:pos x="18" y="6"/>
                </a:cxn>
                <a:cxn ang="0">
                  <a:pos x="12" y="6"/>
                </a:cxn>
                <a:cxn ang="0">
                  <a:pos x="12" y="0"/>
                </a:cxn>
                <a:cxn ang="0">
                  <a:pos x="12" y="6"/>
                </a:cxn>
                <a:cxn ang="0">
                  <a:pos x="0" y="6"/>
                </a:cxn>
                <a:cxn ang="0">
                  <a:pos x="0" y="0"/>
                </a:cxn>
                <a:cxn ang="0">
                  <a:pos x="12" y="0"/>
                </a:cxn>
                <a:cxn ang="0">
                  <a:pos x="30" y="0"/>
                </a:cxn>
              </a:cxnLst>
              <a:rect l="0" t="0" r="r" b="b"/>
              <a:pathLst>
                <a:path w="30" h="6">
                  <a:moveTo>
                    <a:pt x="30" y="0"/>
                  </a:moveTo>
                  <a:lnTo>
                    <a:pt x="18" y="0"/>
                  </a:lnTo>
                  <a:lnTo>
                    <a:pt x="18" y="6"/>
                  </a:lnTo>
                  <a:lnTo>
                    <a:pt x="12" y="6"/>
                  </a:lnTo>
                  <a:lnTo>
                    <a:pt x="12" y="0"/>
                  </a:lnTo>
                  <a:lnTo>
                    <a:pt x="12" y="6"/>
                  </a:lnTo>
                  <a:lnTo>
                    <a:pt x="0" y="6"/>
                  </a:lnTo>
                  <a:lnTo>
                    <a:pt x="0" y="0"/>
                  </a:lnTo>
                  <a:lnTo>
                    <a:pt x="12" y="0"/>
                  </a:lnTo>
                  <a:lnTo>
                    <a:pt x="3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34" name="Freeform 410"/>
            <p:cNvSpPr>
              <a:spLocks/>
            </p:cNvSpPr>
            <p:nvPr/>
          </p:nvSpPr>
          <p:spPr bwMode="auto">
            <a:xfrm>
              <a:off x="2172" y="252"/>
              <a:ext cx="36" cy="1"/>
            </a:xfrm>
            <a:custGeom>
              <a:avLst/>
              <a:gdLst/>
              <a:ahLst/>
              <a:cxnLst>
                <a:cxn ang="0">
                  <a:pos x="36" y="0"/>
                </a:cxn>
                <a:cxn ang="0">
                  <a:pos x="24" y="0"/>
                </a:cxn>
                <a:cxn ang="0">
                  <a:pos x="12" y="0"/>
                </a:cxn>
                <a:cxn ang="0">
                  <a:pos x="0" y="0"/>
                </a:cxn>
                <a:cxn ang="0">
                  <a:pos x="24" y="0"/>
                </a:cxn>
                <a:cxn ang="0">
                  <a:pos x="36" y="0"/>
                </a:cxn>
              </a:cxnLst>
              <a:rect l="0" t="0" r="r" b="b"/>
              <a:pathLst>
                <a:path w="36" h="1">
                  <a:moveTo>
                    <a:pt x="36" y="0"/>
                  </a:moveTo>
                  <a:lnTo>
                    <a:pt x="24" y="0"/>
                  </a:lnTo>
                  <a:lnTo>
                    <a:pt x="12" y="0"/>
                  </a:lnTo>
                  <a:lnTo>
                    <a:pt x="0" y="0"/>
                  </a:lnTo>
                  <a:lnTo>
                    <a:pt x="24" y="0"/>
                  </a:lnTo>
                  <a:lnTo>
                    <a:pt x="3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33" name="Freeform 409"/>
            <p:cNvSpPr>
              <a:spLocks/>
            </p:cNvSpPr>
            <p:nvPr/>
          </p:nvSpPr>
          <p:spPr bwMode="auto">
            <a:xfrm>
              <a:off x="2418" y="324"/>
              <a:ext cx="12" cy="1"/>
            </a:xfrm>
            <a:custGeom>
              <a:avLst/>
              <a:gdLst/>
              <a:ahLst/>
              <a:cxnLst>
                <a:cxn ang="0">
                  <a:pos x="12" y="0"/>
                </a:cxn>
                <a:cxn ang="0">
                  <a:pos x="0" y="0"/>
                </a:cxn>
                <a:cxn ang="0">
                  <a:pos x="12" y="0"/>
                </a:cxn>
              </a:cxnLst>
              <a:rect l="0" t="0" r="r" b="b"/>
              <a:pathLst>
                <a:path w="12" h="1">
                  <a:moveTo>
                    <a:pt x="12" y="0"/>
                  </a:moveTo>
                  <a:lnTo>
                    <a:pt x="0"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32" name="Freeform 408"/>
            <p:cNvSpPr>
              <a:spLocks/>
            </p:cNvSpPr>
            <p:nvPr/>
          </p:nvSpPr>
          <p:spPr bwMode="auto">
            <a:xfrm>
              <a:off x="2622" y="258"/>
              <a:ext cx="24" cy="1"/>
            </a:xfrm>
            <a:custGeom>
              <a:avLst/>
              <a:gdLst/>
              <a:ahLst/>
              <a:cxnLst>
                <a:cxn ang="0">
                  <a:pos x="24" y="0"/>
                </a:cxn>
                <a:cxn ang="0">
                  <a:pos x="6" y="0"/>
                </a:cxn>
                <a:cxn ang="0">
                  <a:pos x="0" y="0"/>
                </a:cxn>
                <a:cxn ang="0">
                  <a:pos x="12" y="0"/>
                </a:cxn>
                <a:cxn ang="0">
                  <a:pos x="0" y="0"/>
                </a:cxn>
                <a:cxn ang="0">
                  <a:pos x="24" y="0"/>
                </a:cxn>
              </a:cxnLst>
              <a:rect l="0" t="0" r="r" b="b"/>
              <a:pathLst>
                <a:path w="24" h="1">
                  <a:moveTo>
                    <a:pt x="24" y="0"/>
                  </a:moveTo>
                  <a:lnTo>
                    <a:pt x="6" y="0"/>
                  </a:lnTo>
                  <a:lnTo>
                    <a:pt x="0" y="0"/>
                  </a:lnTo>
                  <a:lnTo>
                    <a:pt x="12" y="0"/>
                  </a:lnTo>
                  <a:lnTo>
                    <a:pt x="0"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31" name="Freeform 407"/>
            <p:cNvSpPr>
              <a:spLocks/>
            </p:cNvSpPr>
            <p:nvPr/>
          </p:nvSpPr>
          <p:spPr bwMode="auto">
            <a:xfrm>
              <a:off x="2820" y="312"/>
              <a:ext cx="18" cy="6"/>
            </a:xfrm>
            <a:custGeom>
              <a:avLst/>
              <a:gdLst/>
              <a:ahLst/>
              <a:cxnLst>
                <a:cxn ang="0">
                  <a:pos x="18" y="0"/>
                </a:cxn>
                <a:cxn ang="0">
                  <a:pos x="12" y="6"/>
                </a:cxn>
                <a:cxn ang="0">
                  <a:pos x="0" y="0"/>
                </a:cxn>
                <a:cxn ang="0">
                  <a:pos x="6" y="0"/>
                </a:cxn>
                <a:cxn ang="0">
                  <a:pos x="18" y="0"/>
                </a:cxn>
              </a:cxnLst>
              <a:rect l="0" t="0" r="r" b="b"/>
              <a:pathLst>
                <a:path w="18" h="6">
                  <a:moveTo>
                    <a:pt x="18" y="0"/>
                  </a:moveTo>
                  <a:lnTo>
                    <a:pt x="12" y="6"/>
                  </a:lnTo>
                  <a:lnTo>
                    <a:pt x="0" y="0"/>
                  </a:lnTo>
                  <a:lnTo>
                    <a:pt x="6"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30" name="Freeform 406"/>
            <p:cNvSpPr>
              <a:spLocks/>
            </p:cNvSpPr>
            <p:nvPr/>
          </p:nvSpPr>
          <p:spPr bwMode="auto">
            <a:xfrm>
              <a:off x="3324" y="462"/>
              <a:ext cx="12" cy="6"/>
            </a:xfrm>
            <a:custGeom>
              <a:avLst/>
              <a:gdLst/>
              <a:ahLst/>
              <a:cxnLst>
                <a:cxn ang="0">
                  <a:pos x="12" y="0"/>
                </a:cxn>
                <a:cxn ang="0">
                  <a:pos x="0" y="6"/>
                </a:cxn>
                <a:cxn ang="0">
                  <a:pos x="6" y="0"/>
                </a:cxn>
                <a:cxn ang="0">
                  <a:pos x="12" y="0"/>
                </a:cxn>
              </a:cxnLst>
              <a:rect l="0" t="0" r="r" b="b"/>
              <a:pathLst>
                <a:path w="12" h="6">
                  <a:moveTo>
                    <a:pt x="12" y="0"/>
                  </a:moveTo>
                  <a:lnTo>
                    <a:pt x="0" y="6"/>
                  </a:lnTo>
                  <a:lnTo>
                    <a:pt x="6"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29" name="Freeform 405"/>
            <p:cNvSpPr>
              <a:spLocks/>
            </p:cNvSpPr>
            <p:nvPr/>
          </p:nvSpPr>
          <p:spPr bwMode="auto">
            <a:xfrm>
              <a:off x="3162" y="594"/>
              <a:ext cx="24" cy="12"/>
            </a:xfrm>
            <a:custGeom>
              <a:avLst/>
              <a:gdLst/>
              <a:ahLst/>
              <a:cxnLst>
                <a:cxn ang="0">
                  <a:pos x="24" y="0"/>
                </a:cxn>
                <a:cxn ang="0">
                  <a:pos x="12" y="6"/>
                </a:cxn>
                <a:cxn ang="0">
                  <a:pos x="0" y="12"/>
                </a:cxn>
                <a:cxn ang="0">
                  <a:pos x="0" y="6"/>
                </a:cxn>
                <a:cxn ang="0">
                  <a:pos x="6" y="6"/>
                </a:cxn>
                <a:cxn ang="0">
                  <a:pos x="12" y="0"/>
                </a:cxn>
                <a:cxn ang="0">
                  <a:pos x="18" y="0"/>
                </a:cxn>
                <a:cxn ang="0">
                  <a:pos x="24" y="0"/>
                </a:cxn>
              </a:cxnLst>
              <a:rect l="0" t="0" r="r" b="b"/>
              <a:pathLst>
                <a:path w="24" h="12">
                  <a:moveTo>
                    <a:pt x="24" y="0"/>
                  </a:moveTo>
                  <a:lnTo>
                    <a:pt x="12" y="6"/>
                  </a:lnTo>
                  <a:lnTo>
                    <a:pt x="0" y="12"/>
                  </a:lnTo>
                  <a:lnTo>
                    <a:pt x="0" y="6"/>
                  </a:lnTo>
                  <a:lnTo>
                    <a:pt x="6" y="6"/>
                  </a:lnTo>
                  <a:lnTo>
                    <a:pt x="12" y="0"/>
                  </a:lnTo>
                  <a:lnTo>
                    <a:pt x="18"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28" name="Freeform 404"/>
            <p:cNvSpPr>
              <a:spLocks/>
            </p:cNvSpPr>
            <p:nvPr/>
          </p:nvSpPr>
          <p:spPr bwMode="auto">
            <a:xfrm>
              <a:off x="2262" y="246"/>
              <a:ext cx="36" cy="6"/>
            </a:xfrm>
            <a:custGeom>
              <a:avLst/>
              <a:gdLst/>
              <a:ahLst/>
              <a:cxnLst>
                <a:cxn ang="0">
                  <a:pos x="36" y="6"/>
                </a:cxn>
                <a:cxn ang="0">
                  <a:pos x="30" y="6"/>
                </a:cxn>
                <a:cxn ang="0">
                  <a:pos x="0" y="0"/>
                </a:cxn>
                <a:cxn ang="0">
                  <a:pos x="24" y="0"/>
                </a:cxn>
                <a:cxn ang="0">
                  <a:pos x="36" y="6"/>
                </a:cxn>
              </a:cxnLst>
              <a:rect l="0" t="0" r="r" b="b"/>
              <a:pathLst>
                <a:path w="36" h="6">
                  <a:moveTo>
                    <a:pt x="36" y="6"/>
                  </a:moveTo>
                  <a:lnTo>
                    <a:pt x="30" y="6"/>
                  </a:lnTo>
                  <a:lnTo>
                    <a:pt x="0" y="0"/>
                  </a:lnTo>
                  <a:lnTo>
                    <a:pt x="24" y="0"/>
                  </a:lnTo>
                  <a:lnTo>
                    <a:pt x="3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27" name="Freeform 403"/>
            <p:cNvSpPr>
              <a:spLocks/>
            </p:cNvSpPr>
            <p:nvPr/>
          </p:nvSpPr>
          <p:spPr bwMode="auto">
            <a:xfrm>
              <a:off x="3246" y="540"/>
              <a:ext cx="6" cy="12"/>
            </a:xfrm>
            <a:custGeom>
              <a:avLst/>
              <a:gdLst/>
              <a:ahLst/>
              <a:cxnLst>
                <a:cxn ang="0">
                  <a:pos x="6" y="6"/>
                </a:cxn>
                <a:cxn ang="0">
                  <a:pos x="0" y="12"/>
                </a:cxn>
                <a:cxn ang="0">
                  <a:pos x="0" y="6"/>
                </a:cxn>
                <a:cxn ang="0">
                  <a:pos x="6" y="6"/>
                </a:cxn>
                <a:cxn ang="0">
                  <a:pos x="6" y="0"/>
                </a:cxn>
                <a:cxn ang="0">
                  <a:pos x="6" y="6"/>
                </a:cxn>
              </a:cxnLst>
              <a:rect l="0" t="0" r="r" b="b"/>
              <a:pathLst>
                <a:path w="6" h="12">
                  <a:moveTo>
                    <a:pt x="6" y="6"/>
                  </a:moveTo>
                  <a:lnTo>
                    <a:pt x="0" y="12"/>
                  </a:lnTo>
                  <a:lnTo>
                    <a:pt x="0" y="6"/>
                  </a:lnTo>
                  <a:lnTo>
                    <a:pt x="6" y="6"/>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26" name="Freeform 402"/>
            <p:cNvSpPr>
              <a:spLocks/>
            </p:cNvSpPr>
            <p:nvPr/>
          </p:nvSpPr>
          <p:spPr bwMode="auto">
            <a:xfrm>
              <a:off x="3072" y="498"/>
              <a:ext cx="6" cy="6"/>
            </a:xfrm>
            <a:custGeom>
              <a:avLst/>
              <a:gdLst/>
              <a:ahLst/>
              <a:cxnLst>
                <a:cxn ang="0">
                  <a:pos x="6" y="0"/>
                </a:cxn>
                <a:cxn ang="0">
                  <a:pos x="6" y="6"/>
                </a:cxn>
                <a:cxn ang="0">
                  <a:pos x="0" y="6"/>
                </a:cxn>
                <a:cxn ang="0">
                  <a:pos x="0" y="0"/>
                </a:cxn>
                <a:cxn ang="0">
                  <a:pos x="6" y="0"/>
                </a:cxn>
              </a:cxnLst>
              <a:rect l="0" t="0" r="r" b="b"/>
              <a:pathLst>
                <a:path w="6" h="6">
                  <a:moveTo>
                    <a:pt x="6" y="0"/>
                  </a:move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25" name="Freeform 401"/>
            <p:cNvSpPr>
              <a:spLocks/>
            </p:cNvSpPr>
            <p:nvPr/>
          </p:nvSpPr>
          <p:spPr bwMode="auto">
            <a:xfrm>
              <a:off x="3348" y="498"/>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24" name="Freeform 400"/>
            <p:cNvSpPr>
              <a:spLocks/>
            </p:cNvSpPr>
            <p:nvPr/>
          </p:nvSpPr>
          <p:spPr bwMode="auto">
            <a:xfrm>
              <a:off x="2484" y="330"/>
              <a:ext cx="12" cy="1"/>
            </a:xfrm>
            <a:custGeom>
              <a:avLst/>
              <a:gdLst/>
              <a:ahLst/>
              <a:cxnLst>
                <a:cxn ang="0">
                  <a:pos x="12" y="0"/>
                </a:cxn>
                <a:cxn ang="0">
                  <a:pos x="0" y="0"/>
                </a:cxn>
                <a:cxn ang="0">
                  <a:pos x="6" y="0"/>
                </a:cxn>
                <a:cxn ang="0">
                  <a:pos x="12" y="0"/>
                </a:cxn>
              </a:cxnLst>
              <a:rect l="0" t="0" r="r" b="b"/>
              <a:pathLst>
                <a:path w="12" h="1">
                  <a:moveTo>
                    <a:pt x="12" y="0"/>
                  </a:moveTo>
                  <a:lnTo>
                    <a:pt x="0" y="0"/>
                  </a:lnTo>
                  <a:lnTo>
                    <a:pt x="6"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23" name="Freeform 399"/>
            <p:cNvSpPr>
              <a:spLocks/>
            </p:cNvSpPr>
            <p:nvPr/>
          </p:nvSpPr>
          <p:spPr bwMode="auto">
            <a:xfrm>
              <a:off x="3150" y="600"/>
              <a:ext cx="12" cy="12"/>
            </a:xfrm>
            <a:custGeom>
              <a:avLst/>
              <a:gdLst/>
              <a:ahLst/>
              <a:cxnLst>
                <a:cxn ang="0">
                  <a:pos x="6" y="0"/>
                </a:cxn>
                <a:cxn ang="0">
                  <a:pos x="12" y="6"/>
                </a:cxn>
                <a:cxn ang="0">
                  <a:pos x="6" y="6"/>
                </a:cxn>
                <a:cxn ang="0">
                  <a:pos x="0" y="12"/>
                </a:cxn>
                <a:cxn ang="0">
                  <a:pos x="6" y="0"/>
                </a:cxn>
              </a:cxnLst>
              <a:rect l="0" t="0" r="r" b="b"/>
              <a:pathLst>
                <a:path w="12" h="12">
                  <a:moveTo>
                    <a:pt x="6" y="0"/>
                  </a:moveTo>
                  <a:lnTo>
                    <a:pt x="12" y="6"/>
                  </a:lnTo>
                  <a:lnTo>
                    <a:pt x="6" y="6"/>
                  </a:lnTo>
                  <a:lnTo>
                    <a:pt x="0" y="12"/>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22" name="Freeform 398"/>
            <p:cNvSpPr>
              <a:spLocks/>
            </p:cNvSpPr>
            <p:nvPr/>
          </p:nvSpPr>
          <p:spPr bwMode="auto">
            <a:xfrm>
              <a:off x="2502" y="324"/>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21" name="Freeform 397"/>
            <p:cNvSpPr>
              <a:spLocks/>
            </p:cNvSpPr>
            <p:nvPr/>
          </p:nvSpPr>
          <p:spPr bwMode="auto">
            <a:xfrm>
              <a:off x="2244" y="252"/>
              <a:ext cx="18" cy="6"/>
            </a:xfrm>
            <a:custGeom>
              <a:avLst/>
              <a:gdLst/>
              <a:ahLst/>
              <a:cxnLst>
                <a:cxn ang="0">
                  <a:pos x="18" y="6"/>
                </a:cxn>
                <a:cxn ang="0">
                  <a:pos x="12" y="6"/>
                </a:cxn>
                <a:cxn ang="0">
                  <a:pos x="0" y="6"/>
                </a:cxn>
                <a:cxn ang="0">
                  <a:pos x="12" y="0"/>
                </a:cxn>
                <a:cxn ang="0">
                  <a:pos x="18" y="6"/>
                </a:cxn>
              </a:cxnLst>
              <a:rect l="0" t="0" r="r" b="b"/>
              <a:pathLst>
                <a:path w="18" h="6">
                  <a:moveTo>
                    <a:pt x="18" y="6"/>
                  </a:moveTo>
                  <a:lnTo>
                    <a:pt x="12" y="6"/>
                  </a:lnTo>
                  <a:lnTo>
                    <a:pt x="0" y="6"/>
                  </a:lnTo>
                  <a:lnTo>
                    <a:pt x="12" y="0"/>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20" name="Freeform 396"/>
            <p:cNvSpPr>
              <a:spLocks/>
            </p:cNvSpPr>
            <p:nvPr/>
          </p:nvSpPr>
          <p:spPr bwMode="auto">
            <a:xfrm>
              <a:off x="2316" y="246"/>
              <a:ext cx="18" cy="1"/>
            </a:xfrm>
            <a:custGeom>
              <a:avLst/>
              <a:gdLst/>
              <a:ahLst/>
              <a:cxnLst>
                <a:cxn ang="0">
                  <a:pos x="18" y="0"/>
                </a:cxn>
                <a:cxn ang="0">
                  <a:pos x="12" y="0"/>
                </a:cxn>
                <a:cxn ang="0">
                  <a:pos x="0" y="0"/>
                </a:cxn>
                <a:cxn ang="0">
                  <a:pos x="12" y="0"/>
                </a:cxn>
                <a:cxn ang="0">
                  <a:pos x="18" y="0"/>
                </a:cxn>
              </a:cxnLst>
              <a:rect l="0" t="0" r="r" b="b"/>
              <a:pathLst>
                <a:path w="18" h="1">
                  <a:moveTo>
                    <a:pt x="18" y="0"/>
                  </a:moveTo>
                  <a:lnTo>
                    <a:pt x="12" y="0"/>
                  </a:lnTo>
                  <a:lnTo>
                    <a:pt x="0" y="0"/>
                  </a:lnTo>
                  <a:lnTo>
                    <a:pt x="12"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19" name="Freeform 395"/>
            <p:cNvSpPr>
              <a:spLocks/>
            </p:cNvSpPr>
            <p:nvPr/>
          </p:nvSpPr>
          <p:spPr bwMode="auto">
            <a:xfrm>
              <a:off x="2274" y="246"/>
              <a:ext cx="24" cy="1"/>
            </a:xfrm>
            <a:custGeom>
              <a:avLst/>
              <a:gdLst/>
              <a:ahLst/>
              <a:cxnLst>
                <a:cxn ang="0">
                  <a:pos x="24" y="0"/>
                </a:cxn>
                <a:cxn ang="0">
                  <a:pos x="12" y="0"/>
                </a:cxn>
                <a:cxn ang="0">
                  <a:pos x="0" y="0"/>
                </a:cxn>
                <a:cxn ang="0">
                  <a:pos x="24" y="0"/>
                </a:cxn>
              </a:cxnLst>
              <a:rect l="0" t="0" r="r" b="b"/>
              <a:pathLst>
                <a:path w="24" h="1">
                  <a:moveTo>
                    <a:pt x="24" y="0"/>
                  </a:moveTo>
                  <a:lnTo>
                    <a:pt x="12" y="0"/>
                  </a:lnTo>
                  <a:lnTo>
                    <a:pt x="0"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18" name="Freeform 394"/>
            <p:cNvSpPr>
              <a:spLocks/>
            </p:cNvSpPr>
            <p:nvPr/>
          </p:nvSpPr>
          <p:spPr bwMode="auto">
            <a:xfrm>
              <a:off x="2220" y="258"/>
              <a:ext cx="18" cy="1"/>
            </a:xfrm>
            <a:custGeom>
              <a:avLst/>
              <a:gdLst/>
              <a:ahLst/>
              <a:cxnLst>
                <a:cxn ang="0">
                  <a:pos x="12" y="0"/>
                </a:cxn>
                <a:cxn ang="0">
                  <a:pos x="18" y="0"/>
                </a:cxn>
                <a:cxn ang="0">
                  <a:pos x="0" y="0"/>
                </a:cxn>
                <a:cxn ang="0">
                  <a:pos x="12" y="0"/>
                </a:cxn>
              </a:cxnLst>
              <a:rect l="0" t="0" r="r" b="b"/>
              <a:pathLst>
                <a:path w="18" h="1">
                  <a:moveTo>
                    <a:pt x="12" y="0"/>
                  </a:moveTo>
                  <a:lnTo>
                    <a:pt x="18" y="0"/>
                  </a:lnTo>
                  <a:lnTo>
                    <a:pt x="0"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17" name="Freeform 393"/>
            <p:cNvSpPr>
              <a:spLocks/>
            </p:cNvSpPr>
            <p:nvPr/>
          </p:nvSpPr>
          <p:spPr bwMode="auto">
            <a:xfrm>
              <a:off x="2280" y="246"/>
              <a:ext cx="18" cy="6"/>
            </a:xfrm>
            <a:custGeom>
              <a:avLst/>
              <a:gdLst/>
              <a:ahLst/>
              <a:cxnLst>
                <a:cxn ang="0">
                  <a:pos x="18" y="0"/>
                </a:cxn>
                <a:cxn ang="0">
                  <a:pos x="12" y="6"/>
                </a:cxn>
                <a:cxn ang="0">
                  <a:pos x="0" y="0"/>
                </a:cxn>
                <a:cxn ang="0">
                  <a:pos x="18" y="0"/>
                </a:cxn>
              </a:cxnLst>
              <a:rect l="0" t="0" r="r" b="b"/>
              <a:pathLst>
                <a:path w="18" h="6">
                  <a:moveTo>
                    <a:pt x="18" y="0"/>
                  </a:moveTo>
                  <a:lnTo>
                    <a:pt x="12" y="6"/>
                  </a:lnTo>
                  <a:lnTo>
                    <a:pt x="0"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16" name="Freeform 392"/>
            <p:cNvSpPr>
              <a:spLocks/>
            </p:cNvSpPr>
            <p:nvPr/>
          </p:nvSpPr>
          <p:spPr bwMode="auto">
            <a:xfrm>
              <a:off x="2664" y="294"/>
              <a:ext cx="12" cy="1"/>
            </a:xfrm>
            <a:custGeom>
              <a:avLst/>
              <a:gdLst/>
              <a:ahLst/>
              <a:cxnLst>
                <a:cxn ang="0">
                  <a:pos x="12" y="0"/>
                </a:cxn>
                <a:cxn ang="0">
                  <a:pos x="6" y="0"/>
                </a:cxn>
                <a:cxn ang="0">
                  <a:pos x="0" y="0"/>
                </a:cxn>
                <a:cxn ang="0">
                  <a:pos x="12" y="0"/>
                </a:cxn>
              </a:cxnLst>
              <a:rect l="0" t="0" r="r" b="b"/>
              <a:pathLst>
                <a:path w="12" h="1">
                  <a:moveTo>
                    <a:pt x="12" y="0"/>
                  </a:moveTo>
                  <a:lnTo>
                    <a:pt x="6" y="0"/>
                  </a:lnTo>
                  <a:lnTo>
                    <a:pt x="0"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15" name="Freeform 391"/>
            <p:cNvSpPr>
              <a:spLocks/>
            </p:cNvSpPr>
            <p:nvPr/>
          </p:nvSpPr>
          <p:spPr bwMode="auto">
            <a:xfrm>
              <a:off x="2262" y="252"/>
              <a:ext cx="18" cy="1"/>
            </a:xfrm>
            <a:custGeom>
              <a:avLst/>
              <a:gdLst/>
              <a:ahLst/>
              <a:cxnLst>
                <a:cxn ang="0">
                  <a:pos x="18" y="0"/>
                </a:cxn>
                <a:cxn ang="0">
                  <a:pos x="12" y="0"/>
                </a:cxn>
                <a:cxn ang="0">
                  <a:pos x="0" y="0"/>
                </a:cxn>
                <a:cxn ang="0">
                  <a:pos x="18" y="0"/>
                </a:cxn>
              </a:cxnLst>
              <a:rect l="0" t="0" r="r" b="b"/>
              <a:pathLst>
                <a:path w="18" h="1">
                  <a:moveTo>
                    <a:pt x="18" y="0"/>
                  </a:moveTo>
                  <a:lnTo>
                    <a:pt x="12" y="0"/>
                  </a:lnTo>
                  <a:lnTo>
                    <a:pt x="0"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14" name="Freeform 390"/>
            <p:cNvSpPr>
              <a:spLocks/>
            </p:cNvSpPr>
            <p:nvPr/>
          </p:nvSpPr>
          <p:spPr bwMode="auto">
            <a:xfrm>
              <a:off x="3240" y="55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13" name="Freeform 389"/>
            <p:cNvSpPr>
              <a:spLocks/>
            </p:cNvSpPr>
            <p:nvPr/>
          </p:nvSpPr>
          <p:spPr bwMode="auto">
            <a:xfrm>
              <a:off x="3252" y="540"/>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12" name="Freeform 388"/>
            <p:cNvSpPr>
              <a:spLocks/>
            </p:cNvSpPr>
            <p:nvPr/>
          </p:nvSpPr>
          <p:spPr bwMode="auto">
            <a:xfrm>
              <a:off x="2070" y="39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11" name="Freeform 387"/>
            <p:cNvSpPr>
              <a:spLocks/>
            </p:cNvSpPr>
            <p:nvPr/>
          </p:nvSpPr>
          <p:spPr bwMode="auto">
            <a:xfrm>
              <a:off x="1710" y="55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10" name="Freeform 386"/>
            <p:cNvSpPr>
              <a:spLocks/>
            </p:cNvSpPr>
            <p:nvPr/>
          </p:nvSpPr>
          <p:spPr bwMode="auto">
            <a:xfrm>
              <a:off x="1710" y="55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09" name="Freeform 385"/>
            <p:cNvSpPr>
              <a:spLocks/>
            </p:cNvSpPr>
            <p:nvPr/>
          </p:nvSpPr>
          <p:spPr bwMode="auto">
            <a:xfrm>
              <a:off x="1710" y="558"/>
              <a:ext cx="6" cy="1"/>
            </a:xfrm>
            <a:custGeom>
              <a:avLst/>
              <a:gdLst/>
              <a:ahLst/>
              <a:cxnLst>
                <a:cxn ang="0">
                  <a:pos x="6" y="0"/>
                </a:cxn>
                <a:cxn ang="0">
                  <a:pos x="0" y="0"/>
                </a:cxn>
                <a:cxn ang="0">
                  <a:pos x="6" y="0"/>
                </a:cxn>
                <a:cxn ang="0">
                  <a:pos x="0" y="0"/>
                </a:cxn>
                <a:cxn ang="0">
                  <a:pos x="6" y="0"/>
                </a:cxn>
              </a:cxnLst>
              <a:rect l="0" t="0" r="r" b="b"/>
              <a:pathLst>
                <a:path w="6" h="1">
                  <a:moveTo>
                    <a:pt x="6" y="0"/>
                  </a:moveTo>
                  <a:lnTo>
                    <a:pt x="0" y="0"/>
                  </a:lnTo>
                  <a:lnTo>
                    <a:pt x="6" y="0"/>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08" name="Freeform 384"/>
            <p:cNvSpPr>
              <a:spLocks/>
            </p:cNvSpPr>
            <p:nvPr/>
          </p:nvSpPr>
          <p:spPr bwMode="auto">
            <a:xfrm>
              <a:off x="1710" y="55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07" name="Freeform 383"/>
            <p:cNvSpPr>
              <a:spLocks/>
            </p:cNvSpPr>
            <p:nvPr/>
          </p:nvSpPr>
          <p:spPr bwMode="auto">
            <a:xfrm>
              <a:off x="1710" y="55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06" name="Freeform 382"/>
            <p:cNvSpPr>
              <a:spLocks/>
            </p:cNvSpPr>
            <p:nvPr/>
          </p:nvSpPr>
          <p:spPr bwMode="auto">
            <a:xfrm>
              <a:off x="1710" y="552"/>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05" name="Freeform 381"/>
            <p:cNvSpPr>
              <a:spLocks/>
            </p:cNvSpPr>
            <p:nvPr/>
          </p:nvSpPr>
          <p:spPr bwMode="auto">
            <a:xfrm>
              <a:off x="1644" y="624"/>
              <a:ext cx="30" cy="54"/>
            </a:xfrm>
            <a:custGeom>
              <a:avLst/>
              <a:gdLst/>
              <a:ahLst/>
              <a:cxnLst>
                <a:cxn ang="0">
                  <a:pos x="24" y="12"/>
                </a:cxn>
                <a:cxn ang="0">
                  <a:pos x="24" y="18"/>
                </a:cxn>
                <a:cxn ang="0">
                  <a:pos x="24" y="24"/>
                </a:cxn>
                <a:cxn ang="0">
                  <a:pos x="18" y="24"/>
                </a:cxn>
                <a:cxn ang="0">
                  <a:pos x="24" y="30"/>
                </a:cxn>
                <a:cxn ang="0">
                  <a:pos x="18" y="36"/>
                </a:cxn>
                <a:cxn ang="0">
                  <a:pos x="24" y="42"/>
                </a:cxn>
                <a:cxn ang="0">
                  <a:pos x="18" y="48"/>
                </a:cxn>
                <a:cxn ang="0">
                  <a:pos x="12" y="54"/>
                </a:cxn>
                <a:cxn ang="0">
                  <a:pos x="6" y="48"/>
                </a:cxn>
                <a:cxn ang="0">
                  <a:pos x="6" y="54"/>
                </a:cxn>
                <a:cxn ang="0">
                  <a:pos x="6" y="48"/>
                </a:cxn>
                <a:cxn ang="0">
                  <a:pos x="6" y="36"/>
                </a:cxn>
                <a:cxn ang="0">
                  <a:pos x="0" y="36"/>
                </a:cxn>
                <a:cxn ang="0">
                  <a:pos x="0" y="30"/>
                </a:cxn>
                <a:cxn ang="0">
                  <a:pos x="0" y="24"/>
                </a:cxn>
                <a:cxn ang="0">
                  <a:pos x="6" y="18"/>
                </a:cxn>
                <a:cxn ang="0">
                  <a:pos x="6" y="12"/>
                </a:cxn>
                <a:cxn ang="0">
                  <a:pos x="6" y="6"/>
                </a:cxn>
                <a:cxn ang="0">
                  <a:pos x="12" y="0"/>
                </a:cxn>
                <a:cxn ang="0">
                  <a:pos x="12" y="6"/>
                </a:cxn>
                <a:cxn ang="0">
                  <a:pos x="24" y="6"/>
                </a:cxn>
                <a:cxn ang="0">
                  <a:pos x="30" y="6"/>
                </a:cxn>
                <a:cxn ang="0">
                  <a:pos x="24" y="12"/>
                </a:cxn>
              </a:cxnLst>
              <a:rect l="0" t="0" r="r" b="b"/>
              <a:pathLst>
                <a:path w="30" h="54">
                  <a:moveTo>
                    <a:pt x="24" y="12"/>
                  </a:moveTo>
                  <a:lnTo>
                    <a:pt x="24" y="18"/>
                  </a:lnTo>
                  <a:lnTo>
                    <a:pt x="24" y="24"/>
                  </a:lnTo>
                  <a:lnTo>
                    <a:pt x="18" y="24"/>
                  </a:lnTo>
                  <a:lnTo>
                    <a:pt x="24" y="30"/>
                  </a:lnTo>
                  <a:lnTo>
                    <a:pt x="18" y="36"/>
                  </a:lnTo>
                  <a:lnTo>
                    <a:pt x="24" y="42"/>
                  </a:lnTo>
                  <a:lnTo>
                    <a:pt x="18" y="48"/>
                  </a:lnTo>
                  <a:lnTo>
                    <a:pt x="12" y="54"/>
                  </a:lnTo>
                  <a:lnTo>
                    <a:pt x="6" y="48"/>
                  </a:lnTo>
                  <a:lnTo>
                    <a:pt x="6" y="54"/>
                  </a:lnTo>
                  <a:lnTo>
                    <a:pt x="6" y="48"/>
                  </a:lnTo>
                  <a:lnTo>
                    <a:pt x="6" y="36"/>
                  </a:lnTo>
                  <a:lnTo>
                    <a:pt x="0" y="36"/>
                  </a:lnTo>
                  <a:lnTo>
                    <a:pt x="0" y="30"/>
                  </a:lnTo>
                  <a:lnTo>
                    <a:pt x="0" y="24"/>
                  </a:lnTo>
                  <a:lnTo>
                    <a:pt x="6" y="18"/>
                  </a:lnTo>
                  <a:lnTo>
                    <a:pt x="6" y="12"/>
                  </a:lnTo>
                  <a:lnTo>
                    <a:pt x="6" y="6"/>
                  </a:lnTo>
                  <a:lnTo>
                    <a:pt x="12" y="0"/>
                  </a:lnTo>
                  <a:lnTo>
                    <a:pt x="12" y="6"/>
                  </a:lnTo>
                  <a:lnTo>
                    <a:pt x="24" y="6"/>
                  </a:lnTo>
                  <a:lnTo>
                    <a:pt x="30" y="6"/>
                  </a:lnTo>
                  <a:lnTo>
                    <a:pt x="24"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04" name="Freeform 380"/>
            <p:cNvSpPr>
              <a:spLocks/>
            </p:cNvSpPr>
            <p:nvPr/>
          </p:nvSpPr>
          <p:spPr bwMode="auto">
            <a:xfrm>
              <a:off x="1482" y="66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03" name="Freeform 379"/>
            <p:cNvSpPr>
              <a:spLocks/>
            </p:cNvSpPr>
            <p:nvPr/>
          </p:nvSpPr>
          <p:spPr bwMode="auto">
            <a:xfrm>
              <a:off x="1566" y="714"/>
              <a:ext cx="6" cy="6"/>
            </a:xfrm>
            <a:custGeom>
              <a:avLst/>
              <a:gdLst/>
              <a:ahLst/>
              <a:cxnLst>
                <a:cxn ang="0">
                  <a:pos x="6" y="6"/>
                </a:cxn>
                <a:cxn ang="0">
                  <a:pos x="0" y="0"/>
                </a:cxn>
                <a:cxn ang="0">
                  <a:pos x="6" y="6"/>
                </a:cxn>
              </a:cxnLst>
              <a:rect l="0" t="0" r="r" b="b"/>
              <a:pathLst>
                <a:path w="6" h="6">
                  <a:moveTo>
                    <a:pt x="6" y="6"/>
                  </a:move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02" name="Freeform 378"/>
            <p:cNvSpPr>
              <a:spLocks/>
            </p:cNvSpPr>
            <p:nvPr/>
          </p:nvSpPr>
          <p:spPr bwMode="auto">
            <a:xfrm>
              <a:off x="1458" y="660"/>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01" name="Freeform 377"/>
            <p:cNvSpPr>
              <a:spLocks/>
            </p:cNvSpPr>
            <p:nvPr/>
          </p:nvSpPr>
          <p:spPr bwMode="auto">
            <a:xfrm>
              <a:off x="1872" y="504"/>
              <a:ext cx="96" cy="54"/>
            </a:xfrm>
            <a:custGeom>
              <a:avLst/>
              <a:gdLst/>
              <a:ahLst/>
              <a:cxnLst>
                <a:cxn ang="0">
                  <a:pos x="54" y="0"/>
                </a:cxn>
                <a:cxn ang="0">
                  <a:pos x="84" y="0"/>
                </a:cxn>
                <a:cxn ang="0">
                  <a:pos x="90" y="6"/>
                </a:cxn>
                <a:cxn ang="0">
                  <a:pos x="96" y="18"/>
                </a:cxn>
                <a:cxn ang="0">
                  <a:pos x="90" y="24"/>
                </a:cxn>
                <a:cxn ang="0">
                  <a:pos x="90" y="30"/>
                </a:cxn>
                <a:cxn ang="0">
                  <a:pos x="96" y="36"/>
                </a:cxn>
                <a:cxn ang="0">
                  <a:pos x="96" y="42"/>
                </a:cxn>
                <a:cxn ang="0">
                  <a:pos x="84" y="48"/>
                </a:cxn>
                <a:cxn ang="0">
                  <a:pos x="84" y="54"/>
                </a:cxn>
                <a:cxn ang="0">
                  <a:pos x="72" y="48"/>
                </a:cxn>
                <a:cxn ang="0">
                  <a:pos x="60" y="54"/>
                </a:cxn>
                <a:cxn ang="0">
                  <a:pos x="54" y="54"/>
                </a:cxn>
                <a:cxn ang="0">
                  <a:pos x="54" y="48"/>
                </a:cxn>
                <a:cxn ang="0">
                  <a:pos x="48" y="54"/>
                </a:cxn>
                <a:cxn ang="0">
                  <a:pos x="48" y="48"/>
                </a:cxn>
                <a:cxn ang="0">
                  <a:pos x="42" y="48"/>
                </a:cxn>
                <a:cxn ang="0">
                  <a:pos x="36" y="42"/>
                </a:cxn>
                <a:cxn ang="0">
                  <a:pos x="24" y="42"/>
                </a:cxn>
                <a:cxn ang="0">
                  <a:pos x="30" y="42"/>
                </a:cxn>
                <a:cxn ang="0">
                  <a:pos x="24" y="42"/>
                </a:cxn>
                <a:cxn ang="0">
                  <a:pos x="18" y="42"/>
                </a:cxn>
                <a:cxn ang="0">
                  <a:pos x="24" y="42"/>
                </a:cxn>
                <a:cxn ang="0">
                  <a:pos x="12" y="36"/>
                </a:cxn>
                <a:cxn ang="0">
                  <a:pos x="6" y="36"/>
                </a:cxn>
                <a:cxn ang="0">
                  <a:pos x="6" y="30"/>
                </a:cxn>
                <a:cxn ang="0">
                  <a:pos x="6" y="24"/>
                </a:cxn>
                <a:cxn ang="0">
                  <a:pos x="6" y="18"/>
                </a:cxn>
                <a:cxn ang="0">
                  <a:pos x="0" y="18"/>
                </a:cxn>
                <a:cxn ang="0">
                  <a:pos x="6" y="12"/>
                </a:cxn>
                <a:cxn ang="0">
                  <a:pos x="0" y="12"/>
                </a:cxn>
                <a:cxn ang="0">
                  <a:pos x="0" y="6"/>
                </a:cxn>
                <a:cxn ang="0">
                  <a:pos x="12" y="6"/>
                </a:cxn>
                <a:cxn ang="0">
                  <a:pos x="36" y="0"/>
                </a:cxn>
                <a:cxn ang="0">
                  <a:pos x="42" y="0"/>
                </a:cxn>
                <a:cxn ang="0">
                  <a:pos x="48" y="0"/>
                </a:cxn>
                <a:cxn ang="0">
                  <a:pos x="54" y="0"/>
                </a:cxn>
              </a:cxnLst>
              <a:rect l="0" t="0" r="r" b="b"/>
              <a:pathLst>
                <a:path w="96" h="54">
                  <a:moveTo>
                    <a:pt x="54" y="0"/>
                  </a:moveTo>
                  <a:lnTo>
                    <a:pt x="84" y="0"/>
                  </a:lnTo>
                  <a:lnTo>
                    <a:pt x="90" y="6"/>
                  </a:lnTo>
                  <a:lnTo>
                    <a:pt x="96" y="18"/>
                  </a:lnTo>
                  <a:lnTo>
                    <a:pt x="90" y="24"/>
                  </a:lnTo>
                  <a:lnTo>
                    <a:pt x="90" y="30"/>
                  </a:lnTo>
                  <a:lnTo>
                    <a:pt x="96" y="36"/>
                  </a:lnTo>
                  <a:lnTo>
                    <a:pt x="96" y="42"/>
                  </a:lnTo>
                  <a:lnTo>
                    <a:pt x="84" y="48"/>
                  </a:lnTo>
                  <a:lnTo>
                    <a:pt x="84" y="54"/>
                  </a:lnTo>
                  <a:lnTo>
                    <a:pt x="72" y="48"/>
                  </a:lnTo>
                  <a:lnTo>
                    <a:pt x="60" y="54"/>
                  </a:lnTo>
                  <a:lnTo>
                    <a:pt x="54" y="54"/>
                  </a:lnTo>
                  <a:lnTo>
                    <a:pt x="54" y="48"/>
                  </a:lnTo>
                  <a:lnTo>
                    <a:pt x="48" y="54"/>
                  </a:lnTo>
                  <a:lnTo>
                    <a:pt x="48" y="48"/>
                  </a:lnTo>
                  <a:lnTo>
                    <a:pt x="42" y="48"/>
                  </a:lnTo>
                  <a:lnTo>
                    <a:pt x="36" y="42"/>
                  </a:lnTo>
                  <a:lnTo>
                    <a:pt x="24" y="42"/>
                  </a:lnTo>
                  <a:lnTo>
                    <a:pt x="30" y="42"/>
                  </a:lnTo>
                  <a:lnTo>
                    <a:pt x="24" y="42"/>
                  </a:lnTo>
                  <a:lnTo>
                    <a:pt x="18" y="42"/>
                  </a:lnTo>
                  <a:lnTo>
                    <a:pt x="24" y="42"/>
                  </a:lnTo>
                  <a:lnTo>
                    <a:pt x="12" y="36"/>
                  </a:lnTo>
                  <a:lnTo>
                    <a:pt x="6" y="36"/>
                  </a:lnTo>
                  <a:lnTo>
                    <a:pt x="6" y="30"/>
                  </a:lnTo>
                  <a:lnTo>
                    <a:pt x="6" y="24"/>
                  </a:lnTo>
                  <a:lnTo>
                    <a:pt x="6" y="18"/>
                  </a:lnTo>
                  <a:lnTo>
                    <a:pt x="0" y="18"/>
                  </a:lnTo>
                  <a:lnTo>
                    <a:pt x="6" y="12"/>
                  </a:lnTo>
                  <a:lnTo>
                    <a:pt x="0" y="12"/>
                  </a:lnTo>
                  <a:lnTo>
                    <a:pt x="0" y="6"/>
                  </a:lnTo>
                  <a:lnTo>
                    <a:pt x="12" y="6"/>
                  </a:lnTo>
                  <a:lnTo>
                    <a:pt x="36" y="0"/>
                  </a:lnTo>
                  <a:lnTo>
                    <a:pt x="42" y="0"/>
                  </a:lnTo>
                  <a:lnTo>
                    <a:pt x="48" y="0"/>
                  </a:lnTo>
                  <a:lnTo>
                    <a:pt x="5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400" name="Freeform 376"/>
            <p:cNvSpPr>
              <a:spLocks/>
            </p:cNvSpPr>
            <p:nvPr/>
          </p:nvSpPr>
          <p:spPr bwMode="auto">
            <a:xfrm>
              <a:off x="1950" y="606"/>
              <a:ext cx="60" cy="30"/>
            </a:xfrm>
            <a:custGeom>
              <a:avLst/>
              <a:gdLst/>
              <a:ahLst/>
              <a:cxnLst>
                <a:cxn ang="0">
                  <a:pos x="6" y="0"/>
                </a:cxn>
                <a:cxn ang="0">
                  <a:pos x="6" y="6"/>
                </a:cxn>
                <a:cxn ang="0">
                  <a:pos x="24" y="6"/>
                </a:cxn>
                <a:cxn ang="0">
                  <a:pos x="30" y="6"/>
                </a:cxn>
                <a:cxn ang="0">
                  <a:pos x="36" y="0"/>
                </a:cxn>
                <a:cxn ang="0">
                  <a:pos x="48" y="0"/>
                </a:cxn>
                <a:cxn ang="0">
                  <a:pos x="60" y="6"/>
                </a:cxn>
                <a:cxn ang="0">
                  <a:pos x="54" y="12"/>
                </a:cxn>
                <a:cxn ang="0">
                  <a:pos x="48" y="18"/>
                </a:cxn>
                <a:cxn ang="0">
                  <a:pos x="54" y="18"/>
                </a:cxn>
                <a:cxn ang="0">
                  <a:pos x="60" y="24"/>
                </a:cxn>
                <a:cxn ang="0">
                  <a:pos x="54" y="24"/>
                </a:cxn>
                <a:cxn ang="0">
                  <a:pos x="48" y="18"/>
                </a:cxn>
                <a:cxn ang="0">
                  <a:pos x="42" y="24"/>
                </a:cxn>
                <a:cxn ang="0">
                  <a:pos x="36" y="24"/>
                </a:cxn>
                <a:cxn ang="0">
                  <a:pos x="42" y="24"/>
                </a:cxn>
                <a:cxn ang="0">
                  <a:pos x="36" y="30"/>
                </a:cxn>
                <a:cxn ang="0">
                  <a:pos x="30" y="30"/>
                </a:cxn>
                <a:cxn ang="0">
                  <a:pos x="24" y="24"/>
                </a:cxn>
                <a:cxn ang="0">
                  <a:pos x="6" y="30"/>
                </a:cxn>
                <a:cxn ang="0">
                  <a:pos x="6" y="24"/>
                </a:cxn>
                <a:cxn ang="0">
                  <a:pos x="0" y="18"/>
                </a:cxn>
                <a:cxn ang="0">
                  <a:pos x="6" y="18"/>
                </a:cxn>
                <a:cxn ang="0">
                  <a:pos x="6" y="12"/>
                </a:cxn>
                <a:cxn ang="0">
                  <a:pos x="0" y="6"/>
                </a:cxn>
                <a:cxn ang="0">
                  <a:pos x="6" y="0"/>
                </a:cxn>
              </a:cxnLst>
              <a:rect l="0" t="0" r="r" b="b"/>
              <a:pathLst>
                <a:path w="60" h="30">
                  <a:moveTo>
                    <a:pt x="6" y="0"/>
                  </a:moveTo>
                  <a:lnTo>
                    <a:pt x="6" y="6"/>
                  </a:lnTo>
                  <a:lnTo>
                    <a:pt x="24" y="6"/>
                  </a:lnTo>
                  <a:lnTo>
                    <a:pt x="30" y="6"/>
                  </a:lnTo>
                  <a:lnTo>
                    <a:pt x="36" y="0"/>
                  </a:lnTo>
                  <a:lnTo>
                    <a:pt x="48" y="0"/>
                  </a:lnTo>
                  <a:lnTo>
                    <a:pt x="60" y="6"/>
                  </a:lnTo>
                  <a:lnTo>
                    <a:pt x="54" y="12"/>
                  </a:lnTo>
                  <a:lnTo>
                    <a:pt x="48" y="18"/>
                  </a:lnTo>
                  <a:lnTo>
                    <a:pt x="54" y="18"/>
                  </a:lnTo>
                  <a:lnTo>
                    <a:pt x="60" y="24"/>
                  </a:lnTo>
                  <a:lnTo>
                    <a:pt x="54" y="24"/>
                  </a:lnTo>
                  <a:lnTo>
                    <a:pt x="48" y="18"/>
                  </a:lnTo>
                  <a:lnTo>
                    <a:pt x="42" y="24"/>
                  </a:lnTo>
                  <a:lnTo>
                    <a:pt x="36" y="24"/>
                  </a:lnTo>
                  <a:lnTo>
                    <a:pt x="42" y="24"/>
                  </a:lnTo>
                  <a:lnTo>
                    <a:pt x="36" y="30"/>
                  </a:lnTo>
                  <a:lnTo>
                    <a:pt x="30" y="30"/>
                  </a:lnTo>
                  <a:lnTo>
                    <a:pt x="24" y="24"/>
                  </a:lnTo>
                  <a:lnTo>
                    <a:pt x="6" y="30"/>
                  </a:lnTo>
                  <a:lnTo>
                    <a:pt x="6" y="24"/>
                  </a:lnTo>
                  <a:lnTo>
                    <a:pt x="0" y="18"/>
                  </a:lnTo>
                  <a:lnTo>
                    <a:pt x="6" y="18"/>
                  </a:lnTo>
                  <a:lnTo>
                    <a:pt x="6" y="12"/>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99" name="Freeform 375"/>
            <p:cNvSpPr>
              <a:spLocks/>
            </p:cNvSpPr>
            <p:nvPr/>
          </p:nvSpPr>
          <p:spPr bwMode="auto">
            <a:xfrm>
              <a:off x="1710" y="558"/>
              <a:ext cx="6" cy="1"/>
            </a:xfrm>
            <a:custGeom>
              <a:avLst/>
              <a:gdLst/>
              <a:ahLst/>
              <a:cxnLst>
                <a:cxn ang="0">
                  <a:pos x="6" y="0"/>
                </a:cxn>
                <a:cxn ang="0">
                  <a:pos x="0" y="0"/>
                </a:cxn>
                <a:cxn ang="0">
                  <a:pos x="6" y="0"/>
                </a:cxn>
                <a:cxn ang="0">
                  <a:pos x="0" y="0"/>
                </a:cxn>
                <a:cxn ang="0">
                  <a:pos x="6" y="0"/>
                </a:cxn>
              </a:cxnLst>
              <a:rect l="0" t="0" r="r" b="b"/>
              <a:pathLst>
                <a:path w="6" h="1">
                  <a:moveTo>
                    <a:pt x="6" y="0"/>
                  </a:moveTo>
                  <a:lnTo>
                    <a:pt x="0" y="0"/>
                  </a:lnTo>
                  <a:lnTo>
                    <a:pt x="6" y="0"/>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98" name="Freeform 374"/>
            <p:cNvSpPr>
              <a:spLocks/>
            </p:cNvSpPr>
            <p:nvPr/>
          </p:nvSpPr>
          <p:spPr bwMode="auto">
            <a:xfrm>
              <a:off x="1854" y="540"/>
              <a:ext cx="66" cy="24"/>
            </a:xfrm>
            <a:custGeom>
              <a:avLst/>
              <a:gdLst/>
              <a:ahLst/>
              <a:cxnLst>
                <a:cxn ang="0">
                  <a:pos x="24" y="0"/>
                </a:cxn>
                <a:cxn ang="0">
                  <a:pos x="30" y="0"/>
                </a:cxn>
                <a:cxn ang="0">
                  <a:pos x="42" y="6"/>
                </a:cxn>
                <a:cxn ang="0">
                  <a:pos x="36" y="6"/>
                </a:cxn>
                <a:cxn ang="0">
                  <a:pos x="42" y="6"/>
                </a:cxn>
                <a:cxn ang="0">
                  <a:pos x="48" y="6"/>
                </a:cxn>
                <a:cxn ang="0">
                  <a:pos x="42" y="6"/>
                </a:cxn>
                <a:cxn ang="0">
                  <a:pos x="54" y="6"/>
                </a:cxn>
                <a:cxn ang="0">
                  <a:pos x="60" y="12"/>
                </a:cxn>
                <a:cxn ang="0">
                  <a:pos x="66" y="12"/>
                </a:cxn>
                <a:cxn ang="0">
                  <a:pos x="54" y="18"/>
                </a:cxn>
                <a:cxn ang="0">
                  <a:pos x="48" y="18"/>
                </a:cxn>
                <a:cxn ang="0">
                  <a:pos x="48" y="24"/>
                </a:cxn>
                <a:cxn ang="0">
                  <a:pos x="24" y="18"/>
                </a:cxn>
                <a:cxn ang="0">
                  <a:pos x="24" y="24"/>
                </a:cxn>
                <a:cxn ang="0">
                  <a:pos x="18" y="24"/>
                </a:cxn>
                <a:cxn ang="0">
                  <a:pos x="6" y="18"/>
                </a:cxn>
                <a:cxn ang="0">
                  <a:pos x="0" y="12"/>
                </a:cxn>
                <a:cxn ang="0">
                  <a:pos x="0" y="6"/>
                </a:cxn>
                <a:cxn ang="0">
                  <a:pos x="18" y="0"/>
                </a:cxn>
                <a:cxn ang="0">
                  <a:pos x="24" y="0"/>
                </a:cxn>
              </a:cxnLst>
              <a:rect l="0" t="0" r="r" b="b"/>
              <a:pathLst>
                <a:path w="66" h="24">
                  <a:moveTo>
                    <a:pt x="24" y="0"/>
                  </a:moveTo>
                  <a:lnTo>
                    <a:pt x="30" y="0"/>
                  </a:lnTo>
                  <a:lnTo>
                    <a:pt x="42" y="6"/>
                  </a:lnTo>
                  <a:lnTo>
                    <a:pt x="36" y="6"/>
                  </a:lnTo>
                  <a:lnTo>
                    <a:pt x="42" y="6"/>
                  </a:lnTo>
                  <a:lnTo>
                    <a:pt x="48" y="6"/>
                  </a:lnTo>
                  <a:lnTo>
                    <a:pt x="42" y="6"/>
                  </a:lnTo>
                  <a:lnTo>
                    <a:pt x="54" y="6"/>
                  </a:lnTo>
                  <a:lnTo>
                    <a:pt x="60" y="12"/>
                  </a:lnTo>
                  <a:lnTo>
                    <a:pt x="66" y="12"/>
                  </a:lnTo>
                  <a:lnTo>
                    <a:pt x="54" y="18"/>
                  </a:lnTo>
                  <a:lnTo>
                    <a:pt x="48" y="18"/>
                  </a:lnTo>
                  <a:lnTo>
                    <a:pt x="48" y="24"/>
                  </a:lnTo>
                  <a:lnTo>
                    <a:pt x="24" y="18"/>
                  </a:lnTo>
                  <a:lnTo>
                    <a:pt x="24" y="24"/>
                  </a:lnTo>
                  <a:lnTo>
                    <a:pt x="18" y="24"/>
                  </a:lnTo>
                  <a:lnTo>
                    <a:pt x="6" y="18"/>
                  </a:lnTo>
                  <a:lnTo>
                    <a:pt x="0" y="12"/>
                  </a:lnTo>
                  <a:lnTo>
                    <a:pt x="0" y="6"/>
                  </a:lnTo>
                  <a:lnTo>
                    <a:pt x="18"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97" name="Freeform 373"/>
            <p:cNvSpPr>
              <a:spLocks/>
            </p:cNvSpPr>
            <p:nvPr/>
          </p:nvSpPr>
          <p:spPr bwMode="auto">
            <a:xfrm>
              <a:off x="1950" y="528"/>
              <a:ext cx="174" cy="78"/>
            </a:xfrm>
            <a:custGeom>
              <a:avLst/>
              <a:gdLst/>
              <a:ahLst/>
              <a:cxnLst>
                <a:cxn ang="0">
                  <a:pos x="24" y="6"/>
                </a:cxn>
                <a:cxn ang="0">
                  <a:pos x="48" y="6"/>
                </a:cxn>
                <a:cxn ang="0">
                  <a:pos x="60" y="6"/>
                </a:cxn>
                <a:cxn ang="0">
                  <a:pos x="72" y="6"/>
                </a:cxn>
                <a:cxn ang="0">
                  <a:pos x="84" y="12"/>
                </a:cxn>
                <a:cxn ang="0">
                  <a:pos x="84" y="0"/>
                </a:cxn>
                <a:cxn ang="0">
                  <a:pos x="102" y="0"/>
                </a:cxn>
                <a:cxn ang="0">
                  <a:pos x="114" y="0"/>
                </a:cxn>
                <a:cxn ang="0">
                  <a:pos x="114" y="6"/>
                </a:cxn>
                <a:cxn ang="0">
                  <a:pos x="120" y="12"/>
                </a:cxn>
                <a:cxn ang="0">
                  <a:pos x="132" y="12"/>
                </a:cxn>
                <a:cxn ang="0">
                  <a:pos x="138" y="18"/>
                </a:cxn>
                <a:cxn ang="0">
                  <a:pos x="156" y="24"/>
                </a:cxn>
                <a:cxn ang="0">
                  <a:pos x="156" y="24"/>
                </a:cxn>
                <a:cxn ang="0">
                  <a:pos x="168" y="24"/>
                </a:cxn>
                <a:cxn ang="0">
                  <a:pos x="174" y="30"/>
                </a:cxn>
                <a:cxn ang="0">
                  <a:pos x="174" y="36"/>
                </a:cxn>
                <a:cxn ang="0">
                  <a:pos x="168" y="42"/>
                </a:cxn>
                <a:cxn ang="0">
                  <a:pos x="156" y="48"/>
                </a:cxn>
                <a:cxn ang="0">
                  <a:pos x="150" y="54"/>
                </a:cxn>
                <a:cxn ang="0">
                  <a:pos x="138" y="54"/>
                </a:cxn>
                <a:cxn ang="0">
                  <a:pos x="126" y="54"/>
                </a:cxn>
                <a:cxn ang="0">
                  <a:pos x="126" y="54"/>
                </a:cxn>
                <a:cxn ang="0">
                  <a:pos x="126" y="66"/>
                </a:cxn>
                <a:cxn ang="0">
                  <a:pos x="138" y="66"/>
                </a:cxn>
                <a:cxn ang="0">
                  <a:pos x="132" y="72"/>
                </a:cxn>
                <a:cxn ang="0">
                  <a:pos x="132" y="72"/>
                </a:cxn>
                <a:cxn ang="0">
                  <a:pos x="120" y="72"/>
                </a:cxn>
                <a:cxn ang="0">
                  <a:pos x="108" y="72"/>
                </a:cxn>
                <a:cxn ang="0">
                  <a:pos x="108" y="72"/>
                </a:cxn>
                <a:cxn ang="0">
                  <a:pos x="108" y="66"/>
                </a:cxn>
                <a:cxn ang="0">
                  <a:pos x="108" y="66"/>
                </a:cxn>
                <a:cxn ang="0">
                  <a:pos x="114" y="60"/>
                </a:cxn>
                <a:cxn ang="0">
                  <a:pos x="102" y="60"/>
                </a:cxn>
                <a:cxn ang="0">
                  <a:pos x="96" y="54"/>
                </a:cxn>
                <a:cxn ang="0">
                  <a:pos x="84" y="54"/>
                </a:cxn>
                <a:cxn ang="0">
                  <a:pos x="78" y="60"/>
                </a:cxn>
                <a:cxn ang="0">
                  <a:pos x="78" y="60"/>
                </a:cxn>
                <a:cxn ang="0">
                  <a:pos x="66" y="66"/>
                </a:cxn>
                <a:cxn ang="0">
                  <a:pos x="66" y="60"/>
                </a:cxn>
                <a:cxn ang="0">
                  <a:pos x="72" y="54"/>
                </a:cxn>
                <a:cxn ang="0">
                  <a:pos x="72" y="54"/>
                </a:cxn>
                <a:cxn ang="0">
                  <a:pos x="66" y="48"/>
                </a:cxn>
                <a:cxn ang="0">
                  <a:pos x="66" y="42"/>
                </a:cxn>
                <a:cxn ang="0">
                  <a:pos x="60" y="36"/>
                </a:cxn>
                <a:cxn ang="0">
                  <a:pos x="48" y="36"/>
                </a:cxn>
                <a:cxn ang="0">
                  <a:pos x="30" y="42"/>
                </a:cxn>
                <a:cxn ang="0">
                  <a:pos x="12" y="42"/>
                </a:cxn>
                <a:cxn ang="0">
                  <a:pos x="0" y="36"/>
                </a:cxn>
                <a:cxn ang="0">
                  <a:pos x="6" y="24"/>
                </a:cxn>
                <a:cxn ang="0">
                  <a:pos x="18" y="12"/>
                </a:cxn>
              </a:cxnLst>
              <a:rect l="0" t="0" r="r" b="b"/>
              <a:pathLst>
                <a:path w="174" h="78">
                  <a:moveTo>
                    <a:pt x="12" y="6"/>
                  </a:moveTo>
                  <a:lnTo>
                    <a:pt x="24" y="6"/>
                  </a:lnTo>
                  <a:lnTo>
                    <a:pt x="36" y="0"/>
                  </a:lnTo>
                  <a:lnTo>
                    <a:pt x="48" y="6"/>
                  </a:lnTo>
                  <a:lnTo>
                    <a:pt x="54" y="6"/>
                  </a:lnTo>
                  <a:lnTo>
                    <a:pt x="60" y="6"/>
                  </a:lnTo>
                  <a:lnTo>
                    <a:pt x="66" y="6"/>
                  </a:lnTo>
                  <a:lnTo>
                    <a:pt x="72" y="6"/>
                  </a:lnTo>
                  <a:lnTo>
                    <a:pt x="78" y="6"/>
                  </a:lnTo>
                  <a:lnTo>
                    <a:pt x="84" y="12"/>
                  </a:lnTo>
                  <a:lnTo>
                    <a:pt x="84" y="6"/>
                  </a:lnTo>
                  <a:lnTo>
                    <a:pt x="84" y="0"/>
                  </a:lnTo>
                  <a:lnTo>
                    <a:pt x="96" y="0"/>
                  </a:lnTo>
                  <a:lnTo>
                    <a:pt x="102" y="0"/>
                  </a:lnTo>
                  <a:lnTo>
                    <a:pt x="108" y="0"/>
                  </a:lnTo>
                  <a:lnTo>
                    <a:pt x="114" y="0"/>
                  </a:lnTo>
                  <a:lnTo>
                    <a:pt x="120" y="6"/>
                  </a:lnTo>
                  <a:lnTo>
                    <a:pt x="114" y="6"/>
                  </a:lnTo>
                  <a:lnTo>
                    <a:pt x="120" y="6"/>
                  </a:lnTo>
                  <a:lnTo>
                    <a:pt x="120" y="12"/>
                  </a:lnTo>
                  <a:lnTo>
                    <a:pt x="126" y="12"/>
                  </a:lnTo>
                  <a:lnTo>
                    <a:pt x="132" y="12"/>
                  </a:lnTo>
                  <a:lnTo>
                    <a:pt x="132" y="18"/>
                  </a:lnTo>
                  <a:lnTo>
                    <a:pt x="138" y="18"/>
                  </a:lnTo>
                  <a:lnTo>
                    <a:pt x="150" y="18"/>
                  </a:lnTo>
                  <a:lnTo>
                    <a:pt x="156" y="24"/>
                  </a:lnTo>
                  <a:lnTo>
                    <a:pt x="156" y="18"/>
                  </a:lnTo>
                  <a:lnTo>
                    <a:pt x="156" y="24"/>
                  </a:lnTo>
                  <a:lnTo>
                    <a:pt x="162" y="24"/>
                  </a:lnTo>
                  <a:lnTo>
                    <a:pt x="168" y="24"/>
                  </a:lnTo>
                  <a:lnTo>
                    <a:pt x="174" y="24"/>
                  </a:lnTo>
                  <a:lnTo>
                    <a:pt x="174" y="30"/>
                  </a:lnTo>
                  <a:lnTo>
                    <a:pt x="168" y="36"/>
                  </a:lnTo>
                  <a:lnTo>
                    <a:pt x="174" y="36"/>
                  </a:lnTo>
                  <a:lnTo>
                    <a:pt x="174" y="42"/>
                  </a:lnTo>
                  <a:lnTo>
                    <a:pt x="168" y="42"/>
                  </a:lnTo>
                  <a:lnTo>
                    <a:pt x="162" y="42"/>
                  </a:lnTo>
                  <a:lnTo>
                    <a:pt x="156" y="48"/>
                  </a:lnTo>
                  <a:lnTo>
                    <a:pt x="150" y="48"/>
                  </a:lnTo>
                  <a:lnTo>
                    <a:pt x="150" y="54"/>
                  </a:lnTo>
                  <a:lnTo>
                    <a:pt x="144" y="54"/>
                  </a:lnTo>
                  <a:lnTo>
                    <a:pt x="138" y="54"/>
                  </a:lnTo>
                  <a:lnTo>
                    <a:pt x="132" y="54"/>
                  </a:lnTo>
                  <a:lnTo>
                    <a:pt x="126" y="54"/>
                  </a:lnTo>
                  <a:lnTo>
                    <a:pt x="126" y="60"/>
                  </a:lnTo>
                  <a:lnTo>
                    <a:pt x="126" y="54"/>
                  </a:lnTo>
                  <a:lnTo>
                    <a:pt x="126" y="60"/>
                  </a:lnTo>
                  <a:lnTo>
                    <a:pt x="126" y="66"/>
                  </a:lnTo>
                  <a:lnTo>
                    <a:pt x="132" y="66"/>
                  </a:lnTo>
                  <a:lnTo>
                    <a:pt x="138" y="66"/>
                  </a:lnTo>
                  <a:lnTo>
                    <a:pt x="138" y="72"/>
                  </a:lnTo>
                  <a:lnTo>
                    <a:pt x="132" y="72"/>
                  </a:lnTo>
                  <a:lnTo>
                    <a:pt x="132" y="66"/>
                  </a:lnTo>
                  <a:lnTo>
                    <a:pt x="132" y="72"/>
                  </a:lnTo>
                  <a:lnTo>
                    <a:pt x="126" y="72"/>
                  </a:lnTo>
                  <a:lnTo>
                    <a:pt x="120" y="72"/>
                  </a:lnTo>
                  <a:lnTo>
                    <a:pt x="114" y="78"/>
                  </a:lnTo>
                  <a:lnTo>
                    <a:pt x="108" y="72"/>
                  </a:lnTo>
                  <a:lnTo>
                    <a:pt x="114" y="72"/>
                  </a:lnTo>
                  <a:lnTo>
                    <a:pt x="108" y="72"/>
                  </a:lnTo>
                  <a:lnTo>
                    <a:pt x="114" y="72"/>
                  </a:lnTo>
                  <a:lnTo>
                    <a:pt x="108" y="66"/>
                  </a:lnTo>
                  <a:lnTo>
                    <a:pt x="102" y="66"/>
                  </a:lnTo>
                  <a:lnTo>
                    <a:pt x="108" y="66"/>
                  </a:lnTo>
                  <a:lnTo>
                    <a:pt x="108" y="60"/>
                  </a:lnTo>
                  <a:lnTo>
                    <a:pt x="114" y="60"/>
                  </a:lnTo>
                  <a:lnTo>
                    <a:pt x="108" y="60"/>
                  </a:lnTo>
                  <a:lnTo>
                    <a:pt x="102" y="60"/>
                  </a:lnTo>
                  <a:lnTo>
                    <a:pt x="96" y="60"/>
                  </a:lnTo>
                  <a:lnTo>
                    <a:pt x="96" y="54"/>
                  </a:lnTo>
                  <a:lnTo>
                    <a:pt x="90" y="54"/>
                  </a:lnTo>
                  <a:lnTo>
                    <a:pt x="84" y="54"/>
                  </a:lnTo>
                  <a:lnTo>
                    <a:pt x="84" y="60"/>
                  </a:lnTo>
                  <a:lnTo>
                    <a:pt x="78" y="60"/>
                  </a:lnTo>
                  <a:lnTo>
                    <a:pt x="78" y="54"/>
                  </a:lnTo>
                  <a:lnTo>
                    <a:pt x="78" y="60"/>
                  </a:lnTo>
                  <a:lnTo>
                    <a:pt x="72" y="66"/>
                  </a:lnTo>
                  <a:lnTo>
                    <a:pt x="66" y="66"/>
                  </a:lnTo>
                  <a:lnTo>
                    <a:pt x="60" y="66"/>
                  </a:lnTo>
                  <a:lnTo>
                    <a:pt x="66" y="60"/>
                  </a:lnTo>
                  <a:lnTo>
                    <a:pt x="66" y="54"/>
                  </a:lnTo>
                  <a:lnTo>
                    <a:pt x="72" y="54"/>
                  </a:lnTo>
                  <a:lnTo>
                    <a:pt x="78" y="54"/>
                  </a:lnTo>
                  <a:lnTo>
                    <a:pt x="72" y="54"/>
                  </a:lnTo>
                  <a:lnTo>
                    <a:pt x="72" y="48"/>
                  </a:lnTo>
                  <a:lnTo>
                    <a:pt x="66" y="48"/>
                  </a:lnTo>
                  <a:lnTo>
                    <a:pt x="72" y="42"/>
                  </a:lnTo>
                  <a:lnTo>
                    <a:pt x="66" y="42"/>
                  </a:lnTo>
                  <a:lnTo>
                    <a:pt x="60" y="42"/>
                  </a:lnTo>
                  <a:lnTo>
                    <a:pt x="60" y="36"/>
                  </a:lnTo>
                  <a:lnTo>
                    <a:pt x="54" y="36"/>
                  </a:lnTo>
                  <a:lnTo>
                    <a:pt x="48" y="36"/>
                  </a:lnTo>
                  <a:lnTo>
                    <a:pt x="42" y="36"/>
                  </a:lnTo>
                  <a:lnTo>
                    <a:pt x="30" y="42"/>
                  </a:lnTo>
                  <a:lnTo>
                    <a:pt x="24" y="42"/>
                  </a:lnTo>
                  <a:lnTo>
                    <a:pt x="12" y="42"/>
                  </a:lnTo>
                  <a:lnTo>
                    <a:pt x="6" y="42"/>
                  </a:lnTo>
                  <a:lnTo>
                    <a:pt x="0" y="36"/>
                  </a:lnTo>
                  <a:lnTo>
                    <a:pt x="6" y="30"/>
                  </a:lnTo>
                  <a:lnTo>
                    <a:pt x="6" y="24"/>
                  </a:lnTo>
                  <a:lnTo>
                    <a:pt x="18" y="18"/>
                  </a:lnTo>
                  <a:lnTo>
                    <a:pt x="18" y="12"/>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96" name="Freeform 372"/>
            <p:cNvSpPr>
              <a:spLocks/>
            </p:cNvSpPr>
            <p:nvPr/>
          </p:nvSpPr>
          <p:spPr bwMode="auto">
            <a:xfrm>
              <a:off x="2064" y="588"/>
              <a:ext cx="18" cy="6"/>
            </a:xfrm>
            <a:custGeom>
              <a:avLst/>
              <a:gdLst/>
              <a:ahLst/>
              <a:cxnLst>
                <a:cxn ang="0">
                  <a:pos x="12" y="6"/>
                </a:cxn>
                <a:cxn ang="0">
                  <a:pos x="18" y="6"/>
                </a:cxn>
                <a:cxn ang="0">
                  <a:pos x="12" y="6"/>
                </a:cxn>
                <a:cxn ang="0">
                  <a:pos x="12" y="0"/>
                </a:cxn>
                <a:cxn ang="0">
                  <a:pos x="6" y="0"/>
                </a:cxn>
                <a:cxn ang="0">
                  <a:pos x="0" y="0"/>
                </a:cxn>
                <a:cxn ang="0">
                  <a:pos x="6" y="0"/>
                </a:cxn>
                <a:cxn ang="0">
                  <a:pos x="6" y="6"/>
                </a:cxn>
                <a:cxn ang="0">
                  <a:pos x="12" y="6"/>
                </a:cxn>
              </a:cxnLst>
              <a:rect l="0" t="0" r="r" b="b"/>
              <a:pathLst>
                <a:path w="18" h="6">
                  <a:moveTo>
                    <a:pt x="12" y="6"/>
                  </a:moveTo>
                  <a:lnTo>
                    <a:pt x="18" y="6"/>
                  </a:lnTo>
                  <a:lnTo>
                    <a:pt x="12" y="6"/>
                  </a:lnTo>
                  <a:lnTo>
                    <a:pt x="12" y="0"/>
                  </a:lnTo>
                  <a:lnTo>
                    <a:pt x="6" y="0"/>
                  </a:lnTo>
                  <a:lnTo>
                    <a:pt x="0" y="0"/>
                  </a:lnTo>
                  <a:lnTo>
                    <a:pt x="6" y="0"/>
                  </a:lnTo>
                  <a:lnTo>
                    <a:pt x="6" y="6"/>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95" name="Freeform 371"/>
            <p:cNvSpPr>
              <a:spLocks/>
            </p:cNvSpPr>
            <p:nvPr/>
          </p:nvSpPr>
          <p:spPr bwMode="auto">
            <a:xfrm>
              <a:off x="1794" y="570"/>
              <a:ext cx="42" cy="24"/>
            </a:xfrm>
            <a:custGeom>
              <a:avLst/>
              <a:gdLst/>
              <a:ahLst/>
              <a:cxnLst>
                <a:cxn ang="0">
                  <a:pos x="18" y="0"/>
                </a:cxn>
                <a:cxn ang="0">
                  <a:pos x="24" y="0"/>
                </a:cxn>
                <a:cxn ang="0">
                  <a:pos x="30" y="6"/>
                </a:cxn>
                <a:cxn ang="0">
                  <a:pos x="36" y="6"/>
                </a:cxn>
                <a:cxn ang="0">
                  <a:pos x="30" y="6"/>
                </a:cxn>
                <a:cxn ang="0">
                  <a:pos x="36" y="6"/>
                </a:cxn>
                <a:cxn ang="0">
                  <a:pos x="42" y="12"/>
                </a:cxn>
                <a:cxn ang="0">
                  <a:pos x="36" y="18"/>
                </a:cxn>
                <a:cxn ang="0">
                  <a:pos x="30" y="12"/>
                </a:cxn>
                <a:cxn ang="0">
                  <a:pos x="30" y="18"/>
                </a:cxn>
                <a:cxn ang="0">
                  <a:pos x="24" y="18"/>
                </a:cxn>
                <a:cxn ang="0">
                  <a:pos x="24" y="24"/>
                </a:cxn>
                <a:cxn ang="0">
                  <a:pos x="24" y="18"/>
                </a:cxn>
                <a:cxn ang="0">
                  <a:pos x="24" y="12"/>
                </a:cxn>
                <a:cxn ang="0">
                  <a:pos x="18" y="18"/>
                </a:cxn>
                <a:cxn ang="0">
                  <a:pos x="12" y="18"/>
                </a:cxn>
                <a:cxn ang="0">
                  <a:pos x="6" y="18"/>
                </a:cxn>
                <a:cxn ang="0">
                  <a:pos x="6" y="12"/>
                </a:cxn>
                <a:cxn ang="0">
                  <a:pos x="0" y="18"/>
                </a:cxn>
                <a:cxn ang="0">
                  <a:pos x="0" y="12"/>
                </a:cxn>
                <a:cxn ang="0">
                  <a:pos x="12" y="6"/>
                </a:cxn>
                <a:cxn ang="0">
                  <a:pos x="18" y="0"/>
                </a:cxn>
              </a:cxnLst>
              <a:rect l="0" t="0" r="r" b="b"/>
              <a:pathLst>
                <a:path w="42" h="24">
                  <a:moveTo>
                    <a:pt x="18" y="0"/>
                  </a:moveTo>
                  <a:lnTo>
                    <a:pt x="24" y="0"/>
                  </a:lnTo>
                  <a:lnTo>
                    <a:pt x="30" y="6"/>
                  </a:lnTo>
                  <a:lnTo>
                    <a:pt x="36" y="6"/>
                  </a:lnTo>
                  <a:lnTo>
                    <a:pt x="30" y="6"/>
                  </a:lnTo>
                  <a:lnTo>
                    <a:pt x="36" y="6"/>
                  </a:lnTo>
                  <a:lnTo>
                    <a:pt x="42" y="12"/>
                  </a:lnTo>
                  <a:lnTo>
                    <a:pt x="36" y="18"/>
                  </a:lnTo>
                  <a:lnTo>
                    <a:pt x="30" y="12"/>
                  </a:lnTo>
                  <a:lnTo>
                    <a:pt x="30" y="18"/>
                  </a:lnTo>
                  <a:lnTo>
                    <a:pt x="24" y="18"/>
                  </a:lnTo>
                  <a:lnTo>
                    <a:pt x="24" y="24"/>
                  </a:lnTo>
                  <a:lnTo>
                    <a:pt x="24" y="18"/>
                  </a:lnTo>
                  <a:lnTo>
                    <a:pt x="24" y="12"/>
                  </a:lnTo>
                  <a:lnTo>
                    <a:pt x="18" y="18"/>
                  </a:lnTo>
                  <a:lnTo>
                    <a:pt x="12" y="18"/>
                  </a:lnTo>
                  <a:lnTo>
                    <a:pt x="6" y="18"/>
                  </a:lnTo>
                  <a:lnTo>
                    <a:pt x="6" y="12"/>
                  </a:lnTo>
                  <a:lnTo>
                    <a:pt x="0" y="18"/>
                  </a:lnTo>
                  <a:lnTo>
                    <a:pt x="0" y="12"/>
                  </a:lnTo>
                  <a:lnTo>
                    <a:pt x="12" y="6"/>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94" name="Freeform 370"/>
            <p:cNvSpPr>
              <a:spLocks/>
            </p:cNvSpPr>
            <p:nvPr/>
          </p:nvSpPr>
          <p:spPr bwMode="auto">
            <a:xfrm>
              <a:off x="1920" y="588"/>
              <a:ext cx="36" cy="42"/>
            </a:xfrm>
            <a:custGeom>
              <a:avLst/>
              <a:gdLst/>
              <a:ahLst/>
              <a:cxnLst>
                <a:cxn ang="0">
                  <a:pos x="0" y="0"/>
                </a:cxn>
                <a:cxn ang="0">
                  <a:pos x="6" y="0"/>
                </a:cxn>
                <a:cxn ang="0">
                  <a:pos x="12" y="0"/>
                </a:cxn>
                <a:cxn ang="0">
                  <a:pos x="18" y="0"/>
                </a:cxn>
                <a:cxn ang="0">
                  <a:pos x="18" y="6"/>
                </a:cxn>
                <a:cxn ang="0">
                  <a:pos x="24" y="6"/>
                </a:cxn>
                <a:cxn ang="0">
                  <a:pos x="24" y="12"/>
                </a:cxn>
                <a:cxn ang="0">
                  <a:pos x="30" y="18"/>
                </a:cxn>
                <a:cxn ang="0">
                  <a:pos x="30" y="12"/>
                </a:cxn>
                <a:cxn ang="0">
                  <a:pos x="36" y="12"/>
                </a:cxn>
                <a:cxn ang="0">
                  <a:pos x="36" y="18"/>
                </a:cxn>
                <a:cxn ang="0">
                  <a:pos x="30" y="24"/>
                </a:cxn>
                <a:cxn ang="0">
                  <a:pos x="36" y="30"/>
                </a:cxn>
                <a:cxn ang="0">
                  <a:pos x="36" y="36"/>
                </a:cxn>
                <a:cxn ang="0">
                  <a:pos x="30" y="36"/>
                </a:cxn>
                <a:cxn ang="0">
                  <a:pos x="24" y="36"/>
                </a:cxn>
                <a:cxn ang="0">
                  <a:pos x="18" y="36"/>
                </a:cxn>
                <a:cxn ang="0">
                  <a:pos x="18" y="42"/>
                </a:cxn>
                <a:cxn ang="0">
                  <a:pos x="12" y="42"/>
                </a:cxn>
                <a:cxn ang="0">
                  <a:pos x="12" y="36"/>
                </a:cxn>
                <a:cxn ang="0">
                  <a:pos x="12" y="30"/>
                </a:cxn>
                <a:cxn ang="0">
                  <a:pos x="6" y="30"/>
                </a:cxn>
                <a:cxn ang="0">
                  <a:pos x="6" y="24"/>
                </a:cxn>
                <a:cxn ang="0">
                  <a:pos x="0" y="24"/>
                </a:cxn>
                <a:cxn ang="0">
                  <a:pos x="6" y="24"/>
                </a:cxn>
                <a:cxn ang="0">
                  <a:pos x="0" y="18"/>
                </a:cxn>
                <a:cxn ang="0">
                  <a:pos x="6" y="18"/>
                </a:cxn>
                <a:cxn ang="0">
                  <a:pos x="0" y="18"/>
                </a:cxn>
                <a:cxn ang="0">
                  <a:pos x="6" y="12"/>
                </a:cxn>
                <a:cxn ang="0">
                  <a:pos x="0" y="12"/>
                </a:cxn>
                <a:cxn ang="0">
                  <a:pos x="0" y="6"/>
                </a:cxn>
                <a:cxn ang="0">
                  <a:pos x="0" y="0"/>
                </a:cxn>
              </a:cxnLst>
              <a:rect l="0" t="0" r="r" b="b"/>
              <a:pathLst>
                <a:path w="36" h="42">
                  <a:moveTo>
                    <a:pt x="0" y="0"/>
                  </a:moveTo>
                  <a:lnTo>
                    <a:pt x="6" y="0"/>
                  </a:lnTo>
                  <a:lnTo>
                    <a:pt x="12" y="0"/>
                  </a:lnTo>
                  <a:lnTo>
                    <a:pt x="18" y="0"/>
                  </a:lnTo>
                  <a:lnTo>
                    <a:pt x="18" y="6"/>
                  </a:lnTo>
                  <a:lnTo>
                    <a:pt x="24" y="6"/>
                  </a:lnTo>
                  <a:lnTo>
                    <a:pt x="24" y="12"/>
                  </a:lnTo>
                  <a:lnTo>
                    <a:pt x="30" y="18"/>
                  </a:lnTo>
                  <a:lnTo>
                    <a:pt x="30" y="12"/>
                  </a:lnTo>
                  <a:lnTo>
                    <a:pt x="36" y="12"/>
                  </a:lnTo>
                  <a:lnTo>
                    <a:pt x="36" y="18"/>
                  </a:lnTo>
                  <a:lnTo>
                    <a:pt x="30" y="24"/>
                  </a:lnTo>
                  <a:lnTo>
                    <a:pt x="36" y="30"/>
                  </a:lnTo>
                  <a:lnTo>
                    <a:pt x="36" y="36"/>
                  </a:lnTo>
                  <a:lnTo>
                    <a:pt x="30" y="36"/>
                  </a:lnTo>
                  <a:lnTo>
                    <a:pt x="24" y="36"/>
                  </a:lnTo>
                  <a:lnTo>
                    <a:pt x="18" y="36"/>
                  </a:lnTo>
                  <a:lnTo>
                    <a:pt x="18" y="42"/>
                  </a:lnTo>
                  <a:lnTo>
                    <a:pt x="12" y="42"/>
                  </a:lnTo>
                  <a:lnTo>
                    <a:pt x="12" y="36"/>
                  </a:lnTo>
                  <a:lnTo>
                    <a:pt x="12" y="30"/>
                  </a:lnTo>
                  <a:lnTo>
                    <a:pt x="6" y="30"/>
                  </a:lnTo>
                  <a:lnTo>
                    <a:pt x="6" y="24"/>
                  </a:lnTo>
                  <a:lnTo>
                    <a:pt x="0" y="24"/>
                  </a:lnTo>
                  <a:lnTo>
                    <a:pt x="6" y="24"/>
                  </a:lnTo>
                  <a:lnTo>
                    <a:pt x="0" y="18"/>
                  </a:lnTo>
                  <a:lnTo>
                    <a:pt x="6" y="18"/>
                  </a:lnTo>
                  <a:lnTo>
                    <a:pt x="0" y="18"/>
                  </a:lnTo>
                  <a:lnTo>
                    <a:pt x="6" y="12"/>
                  </a:lnTo>
                  <a:lnTo>
                    <a:pt x="0" y="12"/>
                  </a:ln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93" name="Freeform 369"/>
            <p:cNvSpPr>
              <a:spLocks/>
            </p:cNvSpPr>
            <p:nvPr/>
          </p:nvSpPr>
          <p:spPr bwMode="auto">
            <a:xfrm>
              <a:off x="1686" y="504"/>
              <a:ext cx="6" cy="6"/>
            </a:xfrm>
            <a:custGeom>
              <a:avLst/>
              <a:gdLst/>
              <a:ahLst/>
              <a:cxnLst>
                <a:cxn ang="0">
                  <a:pos x="0" y="6"/>
                </a:cxn>
                <a:cxn ang="0">
                  <a:pos x="6" y="0"/>
                </a:cxn>
                <a:cxn ang="0">
                  <a:pos x="6" y="6"/>
                </a:cxn>
                <a:cxn ang="0">
                  <a:pos x="0" y="6"/>
                </a:cxn>
              </a:cxnLst>
              <a:rect l="0" t="0" r="r" b="b"/>
              <a:pathLst>
                <a:path w="6" h="6">
                  <a:moveTo>
                    <a:pt x="0" y="6"/>
                  </a:moveTo>
                  <a:lnTo>
                    <a:pt x="6" y="0"/>
                  </a:lnTo>
                  <a:lnTo>
                    <a:pt x="6" y="6"/>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92" name="Freeform 368"/>
            <p:cNvSpPr>
              <a:spLocks/>
            </p:cNvSpPr>
            <p:nvPr/>
          </p:nvSpPr>
          <p:spPr bwMode="auto">
            <a:xfrm>
              <a:off x="1686" y="540"/>
              <a:ext cx="126" cy="84"/>
            </a:xfrm>
            <a:custGeom>
              <a:avLst/>
              <a:gdLst/>
              <a:ahLst/>
              <a:cxnLst>
                <a:cxn ang="0">
                  <a:pos x="108" y="42"/>
                </a:cxn>
                <a:cxn ang="0">
                  <a:pos x="114" y="42"/>
                </a:cxn>
                <a:cxn ang="0">
                  <a:pos x="120" y="48"/>
                </a:cxn>
                <a:cxn ang="0">
                  <a:pos x="120" y="54"/>
                </a:cxn>
                <a:cxn ang="0">
                  <a:pos x="120" y="60"/>
                </a:cxn>
                <a:cxn ang="0">
                  <a:pos x="114" y="66"/>
                </a:cxn>
                <a:cxn ang="0">
                  <a:pos x="120" y="72"/>
                </a:cxn>
                <a:cxn ang="0">
                  <a:pos x="96" y="72"/>
                </a:cxn>
                <a:cxn ang="0">
                  <a:pos x="96" y="72"/>
                </a:cxn>
                <a:cxn ang="0">
                  <a:pos x="78" y="78"/>
                </a:cxn>
                <a:cxn ang="0">
                  <a:pos x="66" y="84"/>
                </a:cxn>
                <a:cxn ang="0">
                  <a:pos x="54" y="78"/>
                </a:cxn>
                <a:cxn ang="0">
                  <a:pos x="36" y="78"/>
                </a:cxn>
                <a:cxn ang="0">
                  <a:pos x="36" y="72"/>
                </a:cxn>
                <a:cxn ang="0">
                  <a:pos x="36" y="54"/>
                </a:cxn>
                <a:cxn ang="0">
                  <a:pos x="42" y="54"/>
                </a:cxn>
                <a:cxn ang="0">
                  <a:pos x="36" y="48"/>
                </a:cxn>
                <a:cxn ang="0">
                  <a:pos x="30" y="36"/>
                </a:cxn>
                <a:cxn ang="0">
                  <a:pos x="30" y="36"/>
                </a:cxn>
                <a:cxn ang="0">
                  <a:pos x="18" y="36"/>
                </a:cxn>
                <a:cxn ang="0">
                  <a:pos x="6" y="30"/>
                </a:cxn>
                <a:cxn ang="0">
                  <a:pos x="6" y="30"/>
                </a:cxn>
                <a:cxn ang="0">
                  <a:pos x="0" y="24"/>
                </a:cxn>
                <a:cxn ang="0">
                  <a:pos x="24" y="24"/>
                </a:cxn>
                <a:cxn ang="0">
                  <a:pos x="36" y="24"/>
                </a:cxn>
                <a:cxn ang="0">
                  <a:pos x="30" y="12"/>
                </a:cxn>
                <a:cxn ang="0">
                  <a:pos x="36" y="18"/>
                </a:cxn>
                <a:cxn ang="0">
                  <a:pos x="54" y="12"/>
                </a:cxn>
                <a:cxn ang="0">
                  <a:pos x="66" y="6"/>
                </a:cxn>
                <a:cxn ang="0">
                  <a:pos x="72" y="0"/>
                </a:cxn>
                <a:cxn ang="0">
                  <a:pos x="84" y="6"/>
                </a:cxn>
                <a:cxn ang="0">
                  <a:pos x="90" y="12"/>
                </a:cxn>
                <a:cxn ang="0">
                  <a:pos x="96" y="12"/>
                </a:cxn>
                <a:cxn ang="0">
                  <a:pos x="108" y="12"/>
                </a:cxn>
                <a:cxn ang="0">
                  <a:pos x="126" y="18"/>
                </a:cxn>
                <a:cxn ang="0">
                  <a:pos x="120" y="36"/>
                </a:cxn>
              </a:cxnLst>
              <a:rect l="0" t="0" r="r" b="b"/>
              <a:pathLst>
                <a:path w="126" h="84">
                  <a:moveTo>
                    <a:pt x="120" y="36"/>
                  </a:moveTo>
                  <a:lnTo>
                    <a:pt x="108" y="42"/>
                  </a:lnTo>
                  <a:lnTo>
                    <a:pt x="108" y="48"/>
                  </a:lnTo>
                  <a:lnTo>
                    <a:pt x="114" y="42"/>
                  </a:lnTo>
                  <a:lnTo>
                    <a:pt x="114" y="48"/>
                  </a:lnTo>
                  <a:lnTo>
                    <a:pt x="120" y="48"/>
                  </a:lnTo>
                  <a:lnTo>
                    <a:pt x="114" y="48"/>
                  </a:lnTo>
                  <a:lnTo>
                    <a:pt x="120" y="54"/>
                  </a:lnTo>
                  <a:lnTo>
                    <a:pt x="114" y="60"/>
                  </a:lnTo>
                  <a:lnTo>
                    <a:pt x="120" y="60"/>
                  </a:lnTo>
                  <a:lnTo>
                    <a:pt x="114" y="60"/>
                  </a:lnTo>
                  <a:lnTo>
                    <a:pt x="114" y="66"/>
                  </a:lnTo>
                  <a:lnTo>
                    <a:pt x="126" y="66"/>
                  </a:lnTo>
                  <a:lnTo>
                    <a:pt x="120" y="72"/>
                  </a:lnTo>
                  <a:lnTo>
                    <a:pt x="108" y="78"/>
                  </a:lnTo>
                  <a:lnTo>
                    <a:pt x="96" y="72"/>
                  </a:lnTo>
                  <a:lnTo>
                    <a:pt x="102" y="72"/>
                  </a:lnTo>
                  <a:lnTo>
                    <a:pt x="96" y="72"/>
                  </a:lnTo>
                  <a:lnTo>
                    <a:pt x="90" y="72"/>
                  </a:lnTo>
                  <a:lnTo>
                    <a:pt x="78" y="78"/>
                  </a:lnTo>
                  <a:lnTo>
                    <a:pt x="78" y="84"/>
                  </a:lnTo>
                  <a:lnTo>
                    <a:pt x="66" y="84"/>
                  </a:lnTo>
                  <a:lnTo>
                    <a:pt x="60" y="84"/>
                  </a:lnTo>
                  <a:lnTo>
                    <a:pt x="54" y="78"/>
                  </a:lnTo>
                  <a:lnTo>
                    <a:pt x="42" y="78"/>
                  </a:lnTo>
                  <a:lnTo>
                    <a:pt x="36" y="78"/>
                  </a:lnTo>
                  <a:lnTo>
                    <a:pt x="30" y="72"/>
                  </a:lnTo>
                  <a:lnTo>
                    <a:pt x="36" y="72"/>
                  </a:lnTo>
                  <a:lnTo>
                    <a:pt x="36" y="60"/>
                  </a:lnTo>
                  <a:lnTo>
                    <a:pt x="36" y="54"/>
                  </a:lnTo>
                  <a:lnTo>
                    <a:pt x="42" y="60"/>
                  </a:lnTo>
                  <a:lnTo>
                    <a:pt x="42" y="54"/>
                  </a:lnTo>
                  <a:lnTo>
                    <a:pt x="36" y="54"/>
                  </a:lnTo>
                  <a:lnTo>
                    <a:pt x="36" y="48"/>
                  </a:lnTo>
                  <a:lnTo>
                    <a:pt x="30" y="42"/>
                  </a:lnTo>
                  <a:lnTo>
                    <a:pt x="30" y="36"/>
                  </a:lnTo>
                  <a:lnTo>
                    <a:pt x="24" y="36"/>
                  </a:lnTo>
                  <a:lnTo>
                    <a:pt x="30" y="36"/>
                  </a:lnTo>
                  <a:lnTo>
                    <a:pt x="24" y="36"/>
                  </a:lnTo>
                  <a:lnTo>
                    <a:pt x="18" y="36"/>
                  </a:lnTo>
                  <a:lnTo>
                    <a:pt x="18" y="30"/>
                  </a:lnTo>
                  <a:lnTo>
                    <a:pt x="6" y="30"/>
                  </a:lnTo>
                  <a:lnTo>
                    <a:pt x="0" y="30"/>
                  </a:lnTo>
                  <a:lnTo>
                    <a:pt x="6" y="30"/>
                  </a:lnTo>
                  <a:lnTo>
                    <a:pt x="6" y="24"/>
                  </a:lnTo>
                  <a:lnTo>
                    <a:pt x="0" y="24"/>
                  </a:lnTo>
                  <a:lnTo>
                    <a:pt x="18" y="18"/>
                  </a:lnTo>
                  <a:lnTo>
                    <a:pt x="24" y="24"/>
                  </a:lnTo>
                  <a:lnTo>
                    <a:pt x="30" y="24"/>
                  </a:lnTo>
                  <a:lnTo>
                    <a:pt x="36" y="24"/>
                  </a:lnTo>
                  <a:lnTo>
                    <a:pt x="36" y="18"/>
                  </a:lnTo>
                  <a:lnTo>
                    <a:pt x="30" y="12"/>
                  </a:lnTo>
                  <a:lnTo>
                    <a:pt x="36" y="12"/>
                  </a:lnTo>
                  <a:lnTo>
                    <a:pt x="36" y="18"/>
                  </a:lnTo>
                  <a:lnTo>
                    <a:pt x="48" y="18"/>
                  </a:lnTo>
                  <a:lnTo>
                    <a:pt x="54" y="12"/>
                  </a:lnTo>
                  <a:lnTo>
                    <a:pt x="48" y="12"/>
                  </a:lnTo>
                  <a:lnTo>
                    <a:pt x="66" y="6"/>
                  </a:lnTo>
                  <a:lnTo>
                    <a:pt x="66" y="0"/>
                  </a:lnTo>
                  <a:lnTo>
                    <a:pt x="72" y="0"/>
                  </a:lnTo>
                  <a:lnTo>
                    <a:pt x="78" y="0"/>
                  </a:lnTo>
                  <a:lnTo>
                    <a:pt x="84" y="6"/>
                  </a:lnTo>
                  <a:lnTo>
                    <a:pt x="90" y="6"/>
                  </a:lnTo>
                  <a:lnTo>
                    <a:pt x="90" y="12"/>
                  </a:lnTo>
                  <a:lnTo>
                    <a:pt x="96" y="6"/>
                  </a:lnTo>
                  <a:lnTo>
                    <a:pt x="96" y="12"/>
                  </a:lnTo>
                  <a:lnTo>
                    <a:pt x="102" y="12"/>
                  </a:lnTo>
                  <a:lnTo>
                    <a:pt x="108" y="12"/>
                  </a:lnTo>
                  <a:lnTo>
                    <a:pt x="114" y="18"/>
                  </a:lnTo>
                  <a:lnTo>
                    <a:pt x="126" y="18"/>
                  </a:lnTo>
                  <a:lnTo>
                    <a:pt x="120" y="30"/>
                  </a:lnTo>
                  <a:lnTo>
                    <a:pt x="120" y="3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91" name="Freeform 367"/>
            <p:cNvSpPr>
              <a:spLocks/>
            </p:cNvSpPr>
            <p:nvPr/>
          </p:nvSpPr>
          <p:spPr bwMode="auto">
            <a:xfrm>
              <a:off x="1818" y="618"/>
              <a:ext cx="12" cy="18"/>
            </a:xfrm>
            <a:custGeom>
              <a:avLst/>
              <a:gdLst/>
              <a:ahLst/>
              <a:cxnLst>
                <a:cxn ang="0">
                  <a:pos x="6" y="0"/>
                </a:cxn>
                <a:cxn ang="0">
                  <a:pos x="12" y="6"/>
                </a:cxn>
                <a:cxn ang="0">
                  <a:pos x="6" y="18"/>
                </a:cxn>
                <a:cxn ang="0">
                  <a:pos x="0" y="12"/>
                </a:cxn>
                <a:cxn ang="0">
                  <a:pos x="6" y="12"/>
                </a:cxn>
                <a:cxn ang="0">
                  <a:pos x="0" y="12"/>
                </a:cxn>
                <a:cxn ang="0">
                  <a:pos x="0" y="6"/>
                </a:cxn>
                <a:cxn ang="0">
                  <a:pos x="6" y="0"/>
                </a:cxn>
              </a:cxnLst>
              <a:rect l="0" t="0" r="r" b="b"/>
              <a:pathLst>
                <a:path w="12" h="18">
                  <a:moveTo>
                    <a:pt x="6" y="0"/>
                  </a:moveTo>
                  <a:lnTo>
                    <a:pt x="12" y="6"/>
                  </a:lnTo>
                  <a:lnTo>
                    <a:pt x="6" y="18"/>
                  </a:lnTo>
                  <a:lnTo>
                    <a:pt x="0" y="12"/>
                  </a:lnTo>
                  <a:lnTo>
                    <a:pt x="6" y="12"/>
                  </a:lnTo>
                  <a:lnTo>
                    <a:pt x="0" y="12"/>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90" name="Freeform 366"/>
            <p:cNvSpPr>
              <a:spLocks/>
            </p:cNvSpPr>
            <p:nvPr/>
          </p:nvSpPr>
          <p:spPr bwMode="auto">
            <a:xfrm>
              <a:off x="1890" y="594"/>
              <a:ext cx="36" cy="30"/>
            </a:xfrm>
            <a:custGeom>
              <a:avLst/>
              <a:gdLst/>
              <a:ahLst/>
              <a:cxnLst>
                <a:cxn ang="0">
                  <a:pos x="30" y="6"/>
                </a:cxn>
                <a:cxn ang="0">
                  <a:pos x="36" y="6"/>
                </a:cxn>
                <a:cxn ang="0">
                  <a:pos x="30" y="12"/>
                </a:cxn>
                <a:cxn ang="0">
                  <a:pos x="36" y="12"/>
                </a:cxn>
                <a:cxn ang="0">
                  <a:pos x="30" y="12"/>
                </a:cxn>
                <a:cxn ang="0">
                  <a:pos x="36" y="18"/>
                </a:cxn>
                <a:cxn ang="0">
                  <a:pos x="30" y="18"/>
                </a:cxn>
                <a:cxn ang="0">
                  <a:pos x="30" y="24"/>
                </a:cxn>
                <a:cxn ang="0">
                  <a:pos x="24" y="24"/>
                </a:cxn>
                <a:cxn ang="0">
                  <a:pos x="24" y="30"/>
                </a:cxn>
                <a:cxn ang="0">
                  <a:pos x="12" y="24"/>
                </a:cxn>
                <a:cxn ang="0">
                  <a:pos x="18" y="24"/>
                </a:cxn>
                <a:cxn ang="0">
                  <a:pos x="12" y="18"/>
                </a:cxn>
                <a:cxn ang="0">
                  <a:pos x="0" y="12"/>
                </a:cxn>
                <a:cxn ang="0">
                  <a:pos x="0" y="6"/>
                </a:cxn>
                <a:cxn ang="0">
                  <a:pos x="0" y="0"/>
                </a:cxn>
                <a:cxn ang="0">
                  <a:pos x="6" y="6"/>
                </a:cxn>
                <a:cxn ang="0">
                  <a:pos x="12" y="0"/>
                </a:cxn>
                <a:cxn ang="0">
                  <a:pos x="24" y="6"/>
                </a:cxn>
                <a:cxn ang="0">
                  <a:pos x="30" y="6"/>
                </a:cxn>
              </a:cxnLst>
              <a:rect l="0" t="0" r="r" b="b"/>
              <a:pathLst>
                <a:path w="36" h="30">
                  <a:moveTo>
                    <a:pt x="30" y="6"/>
                  </a:moveTo>
                  <a:lnTo>
                    <a:pt x="36" y="6"/>
                  </a:lnTo>
                  <a:lnTo>
                    <a:pt x="30" y="12"/>
                  </a:lnTo>
                  <a:lnTo>
                    <a:pt x="36" y="12"/>
                  </a:lnTo>
                  <a:lnTo>
                    <a:pt x="30" y="12"/>
                  </a:lnTo>
                  <a:lnTo>
                    <a:pt x="36" y="18"/>
                  </a:lnTo>
                  <a:lnTo>
                    <a:pt x="30" y="18"/>
                  </a:lnTo>
                  <a:lnTo>
                    <a:pt x="30" y="24"/>
                  </a:lnTo>
                  <a:lnTo>
                    <a:pt x="24" y="24"/>
                  </a:lnTo>
                  <a:lnTo>
                    <a:pt x="24" y="30"/>
                  </a:lnTo>
                  <a:lnTo>
                    <a:pt x="12" y="24"/>
                  </a:lnTo>
                  <a:lnTo>
                    <a:pt x="18" y="24"/>
                  </a:lnTo>
                  <a:lnTo>
                    <a:pt x="12" y="18"/>
                  </a:lnTo>
                  <a:lnTo>
                    <a:pt x="0" y="12"/>
                  </a:lnTo>
                  <a:lnTo>
                    <a:pt x="0" y="6"/>
                  </a:lnTo>
                  <a:lnTo>
                    <a:pt x="0" y="0"/>
                  </a:lnTo>
                  <a:lnTo>
                    <a:pt x="6" y="6"/>
                  </a:lnTo>
                  <a:lnTo>
                    <a:pt x="12" y="0"/>
                  </a:lnTo>
                  <a:lnTo>
                    <a:pt x="24" y="6"/>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89" name="Freeform 365"/>
            <p:cNvSpPr>
              <a:spLocks/>
            </p:cNvSpPr>
            <p:nvPr/>
          </p:nvSpPr>
          <p:spPr bwMode="auto">
            <a:xfrm>
              <a:off x="1932" y="564"/>
              <a:ext cx="90" cy="48"/>
            </a:xfrm>
            <a:custGeom>
              <a:avLst/>
              <a:gdLst/>
              <a:ahLst/>
              <a:cxnLst>
                <a:cxn ang="0">
                  <a:pos x="24" y="6"/>
                </a:cxn>
                <a:cxn ang="0">
                  <a:pos x="30" y="6"/>
                </a:cxn>
                <a:cxn ang="0">
                  <a:pos x="42" y="6"/>
                </a:cxn>
                <a:cxn ang="0">
                  <a:pos x="48" y="6"/>
                </a:cxn>
                <a:cxn ang="0">
                  <a:pos x="60" y="0"/>
                </a:cxn>
                <a:cxn ang="0">
                  <a:pos x="66" y="6"/>
                </a:cxn>
                <a:cxn ang="0">
                  <a:pos x="72" y="12"/>
                </a:cxn>
                <a:cxn ang="0">
                  <a:pos x="78" y="18"/>
                </a:cxn>
                <a:cxn ang="0">
                  <a:pos x="78" y="24"/>
                </a:cxn>
                <a:cxn ang="0">
                  <a:pos x="78" y="30"/>
                </a:cxn>
                <a:cxn ang="0">
                  <a:pos x="84" y="30"/>
                </a:cxn>
                <a:cxn ang="0">
                  <a:pos x="90" y="30"/>
                </a:cxn>
                <a:cxn ang="0">
                  <a:pos x="90" y="36"/>
                </a:cxn>
                <a:cxn ang="0">
                  <a:pos x="84" y="36"/>
                </a:cxn>
                <a:cxn ang="0">
                  <a:pos x="84" y="42"/>
                </a:cxn>
                <a:cxn ang="0">
                  <a:pos x="78" y="48"/>
                </a:cxn>
                <a:cxn ang="0">
                  <a:pos x="66" y="42"/>
                </a:cxn>
                <a:cxn ang="0">
                  <a:pos x="54" y="42"/>
                </a:cxn>
                <a:cxn ang="0">
                  <a:pos x="48" y="48"/>
                </a:cxn>
                <a:cxn ang="0">
                  <a:pos x="42" y="48"/>
                </a:cxn>
                <a:cxn ang="0">
                  <a:pos x="24" y="48"/>
                </a:cxn>
                <a:cxn ang="0">
                  <a:pos x="24" y="42"/>
                </a:cxn>
                <a:cxn ang="0">
                  <a:pos x="24" y="36"/>
                </a:cxn>
                <a:cxn ang="0">
                  <a:pos x="18" y="36"/>
                </a:cxn>
                <a:cxn ang="0">
                  <a:pos x="18" y="42"/>
                </a:cxn>
                <a:cxn ang="0">
                  <a:pos x="12" y="36"/>
                </a:cxn>
                <a:cxn ang="0">
                  <a:pos x="12" y="30"/>
                </a:cxn>
                <a:cxn ang="0">
                  <a:pos x="6" y="30"/>
                </a:cxn>
                <a:cxn ang="0">
                  <a:pos x="6" y="24"/>
                </a:cxn>
                <a:cxn ang="0">
                  <a:pos x="0" y="24"/>
                </a:cxn>
                <a:cxn ang="0">
                  <a:pos x="6" y="24"/>
                </a:cxn>
                <a:cxn ang="0">
                  <a:pos x="18" y="12"/>
                </a:cxn>
                <a:cxn ang="0">
                  <a:pos x="24" y="6"/>
                </a:cxn>
              </a:cxnLst>
              <a:rect l="0" t="0" r="r" b="b"/>
              <a:pathLst>
                <a:path w="90" h="48">
                  <a:moveTo>
                    <a:pt x="24" y="6"/>
                  </a:moveTo>
                  <a:lnTo>
                    <a:pt x="30" y="6"/>
                  </a:lnTo>
                  <a:lnTo>
                    <a:pt x="42" y="6"/>
                  </a:lnTo>
                  <a:lnTo>
                    <a:pt x="48" y="6"/>
                  </a:lnTo>
                  <a:lnTo>
                    <a:pt x="60" y="0"/>
                  </a:lnTo>
                  <a:lnTo>
                    <a:pt x="66" y="6"/>
                  </a:lnTo>
                  <a:lnTo>
                    <a:pt x="72" y="12"/>
                  </a:lnTo>
                  <a:lnTo>
                    <a:pt x="78" y="18"/>
                  </a:lnTo>
                  <a:lnTo>
                    <a:pt x="78" y="24"/>
                  </a:lnTo>
                  <a:lnTo>
                    <a:pt x="78" y="30"/>
                  </a:lnTo>
                  <a:lnTo>
                    <a:pt x="84" y="30"/>
                  </a:lnTo>
                  <a:lnTo>
                    <a:pt x="90" y="30"/>
                  </a:lnTo>
                  <a:lnTo>
                    <a:pt x="90" y="36"/>
                  </a:lnTo>
                  <a:lnTo>
                    <a:pt x="84" y="36"/>
                  </a:lnTo>
                  <a:lnTo>
                    <a:pt x="84" y="42"/>
                  </a:lnTo>
                  <a:lnTo>
                    <a:pt x="78" y="48"/>
                  </a:lnTo>
                  <a:lnTo>
                    <a:pt x="66" y="42"/>
                  </a:lnTo>
                  <a:lnTo>
                    <a:pt x="54" y="42"/>
                  </a:lnTo>
                  <a:lnTo>
                    <a:pt x="48" y="48"/>
                  </a:lnTo>
                  <a:lnTo>
                    <a:pt x="42" y="48"/>
                  </a:lnTo>
                  <a:lnTo>
                    <a:pt x="24" y="48"/>
                  </a:lnTo>
                  <a:lnTo>
                    <a:pt x="24" y="42"/>
                  </a:lnTo>
                  <a:lnTo>
                    <a:pt x="24" y="36"/>
                  </a:lnTo>
                  <a:lnTo>
                    <a:pt x="18" y="36"/>
                  </a:lnTo>
                  <a:lnTo>
                    <a:pt x="18" y="42"/>
                  </a:lnTo>
                  <a:lnTo>
                    <a:pt x="12" y="36"/>
                  </a:lnTo>
                  <a:lnTo>
                    <a:pt x="12" y="30"/>
                  </a:lnTo>
                  <a:lnTo>
                    <a:pt x="6" y="30"/>
                  </a:lnTo>
                  <a:lnTo>
                    <a:pt x="6" y="24"/>
                  </a:lnTo>
                  <a:lnTo>
                    <a:pt x="0" y="24"/>
                  </a:lnTo>
                  <a:lnTo>
                    <a:pt x="6" y="24"/>
                  </a:lnTo>
                  <a:lnTo>
                    <a:pt x="18" y="12"/>
                  </a:lnTo>
                  <a:lnTo>
                    <a:pt x="24"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88" name="Freeform 364"/>
            <p:cNvSpPr>
              <a:spLocks/>
            </p:cNvSpPr>
            <p:nvPr/>
          </p:nvSpPr>
          <p:spPr bwMode="auto">
            <a:xfrm>
              <a:off x="1962" y="456"/>
              <a:ext cx="48" cy="18"/>
            </a:xfrm>
            <a:custGeom>
              <a:avLst/>
              <a:gdLst/>
              <a:ahLst/>
              <a:cxnLst>
                <a:cxn ang="0">
                  <a:pos x="42" y="6"/>
                </a:cxn>
                <a:cxn ang="0">
                  <a:pos x="42" y="12"/>
                </a:cxn>
                <a:cxn ang="0">
                  <a:pos x="42" y="18"/>
                </a:cxn>
                <a:cxn ang="0">
                  <a:pos x="36" y="18"/>
                </a:cxn>
                <a:cxn ang="0">
                  <a:pos x="30" y="18"/>
                </a:cxn>
                <a:cxn ang="0">
                  <a:pos x="18" y="12"/>
                </a:cxn>
                <a:cxn ang="0">
                  <a:pos x="12" y="18"/>
                </a:cxn>
                <a:cxn ang="0">
                  <a:pos x="12" y="12"/>
                </a:cxn>
                <a:cxn ang="0">
                  <a:pos x="6" y="12"/>
                </a:cxn>
                <a:cxn ang="0">
                  <a:pos x="0" y="6"/>
                </a:cxn>
                <a:cxn ang="0">
                  <a:pos x="12" y="0"/>
                </a:cxn>
                <a:cxn ang="0">
                  <a:pos x="18" y="0"/>
                </a:cxn>
                <a:cxn ang="0">
                  <a:pos x="48" y="0"/>
                </a:cxn>
                <a:cxn ang="0">
                  <a:pos x="42" y="6"/>
                </a:cxn>
              </a:cxnLst>
              <a:rect l="0" t="0" r="r" b="b"/>
              <a:pathLst>
                <a:path w="48" h="18">
                  <a:moveTo>
                    <a:pt x="42" y="6"/>
                  </a:moveTo>
                  <a:lnTo>
                    <a:pt x="42" y="12"/>
                  </a:lnTo>
                  <a:lnTo>
                    <a:pt x="42" y="18"/>
                  </a:lnTo>
                  <a:lnTo>
                    <a:pt x="36" y="18"/>
                  </a:lnTo>
                  <a:lnTo>
                    <a:pt x="30" y="18"/>
                  </a:lnTo>
                  <a:lnTo>
                    <a:pt x="18" y="12"/>
                  </a:lnTo>
                  <a:lnTo>
                    <a:pt x="12" y="18"/>
                  </a:lnTo>
                  <a:lnTo>
                    <a:pt x="12" y="12"/>
                  </a:lnTo>
                  <a:lnTo>
                    <a:pt x="6" y="12"/>
                  </a:lnTo>
                  <a:lnTo>
                    <a:pt x="0" y="6"/>
                  </a:lnTo>
                  <a:lnTo>
                    <a:pt x="12" y="0"/>
                  </a:lnTo>
                  <a:lnTo>
                    <a:pt x="18" y="0"/>
                  </a:lnTo>
                  <a:lnTo>
                    <a:pt x="48" y="0"/>
                  </a:lnTo>
                  <a:lnTo>
                    <a:pt x="4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87" name="Freeform 363"/>
            <p:cNvSpPr>
              <a:spLocks/>
            </p:cNvSpPr>
            <p:nvPr/>
          </p:nvSpPr>
          <p:spPr bwMode="auto">
            <a:xfrm>
              <a:off x="1950" y="468"/>
              <a:ext cx="12" cy="1"/>
            </a:xfrm>
            <a:custGeom>
              <a:avLst/>
              <a:gdLst/>
              <a:ahLst/>
              <a:cxnLst>
                <a:cxn ang="0">
                  <a:pos x="6" y="0"/>
                </a:cxn>
                <a:cxn ang="0">
                  <a:pos x="12" y="0"/>
                </a:cxn>
                <a:cxn ang="0">
                  <a:pos x="0" y="0"/>
                </a:cxn>
                <a:cxn ang="0">
                  <a:pos x="6" y="0"/>
                </a:cxn>
              </a:cxnLst>
              <a:rect l="0" t="0" r="r" b="b"/>
              <a:pathLst>
                <a:path w="12" h="1">
                  <a:moveTo>
                    <a:pt x="6" y="0"/>
                  </a:moveTo>
                  <a:lnTo>
                    <a:pt x="12" y="0"/>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86" name="Freeform 362"/>
            <p:cNvSpPr>
              <a:spLocks/>
            </p:cNvSpPr>
            <p:nvPr/>
          </p:nvSpPr>
          <p:spPr bwMode="auto">
            <a:xfrm>
              <a:off x="1950" y="46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85" name="Freeform 361"/>
            <p:cNvSpPr>
              <a:spLocks/>
            </p:cNvSpPr>
            <p:nvPr/>
          </p:nvSpPr>
          <p:spPr bwMode="auto">
            <a:xfrm>
              <a:off x="1914" y="612"/>
              <a:ext cx="18" cy="18"/>
            </a:xfrm>
            <a:custGeom>
              <a:avLst/>
              <a:gdLst/>
              <a:ahLst/>
              <a:cxnLst>
                <a:cxn ang="0">
                  <a:pos x="6" y="0"/>
                </a:cxn>
                <a:cxn ang="0">
                  <a:pos x="12" y="0"/>
                </a:cxn>
                <a:cxn ang="0">
                  <a:pos x="12" y="6"/>
                </a:cxn>
                <a:cxn ang="0">
                  <a:pos x="18" y="6"/>
                </a:cxn>
                <a:cxn ang="0">
                  <a:pos x="18" y="12"/>
                </a:cxn>
                <a:cxn ang="0">
                  <a:pos x="12" y="6"/>
                </a:cxn>
                <a:cxn ang="0">
                  <a:pos x="6" y="12"/>
                </a:cxn>
                <a:cxn ang="0">
                  <a:pos x="12" y="18"/>
                </a:cxn>
                <a:cxn ang="0">
                  <a:pos x="0" y="12"/>
                </a:cxn>
                <a:cxn ang="0">
                  <a:pos x="0" y="6"/>
                </a:cxn>
                <a:cxn ang="0">
                  <a:pos x="6" y="6"/>
                </a:cxn>
                <a:cxn ang="0">
                  <a:pos x="6" y="0"/>
                </a:cxn>
              </a:cxnLst>
              <a:rect l="0" t="0" r="r" b="b"/>
              <a:pathLst>
                <a:path w="18" h="18">
                  <a:moveTo>
                    <a:pt x="6" y="0"/>
                  </a:moveTo>
                  <a:lnTo>
                    <a:pt x="12" y="0"/>
                  </a:lnTo>
                  <a:lnTo>
                    <a:pt x="12" y="6"/>
                  </a:lnTo>
                  <a:lnTo>
                    <a:pt x="18" y="6"/>
                  </a:lnTo>
                  <a:lnTo>
                    <a:pt x="18" y="12"/>
                  </a:lnTo>
                  <a:lnTo>
                    <a:pt x="12" y="6"/>
                  </a:lnTo>
                  <a:lnTo>
                    <a:pt x="6" y="12"/>
                  </a:lnTo>
                  <a:lnTo>
                    <a:pt x="12" y="18"/>
                  </a:lnTo>
                  <a:lnTo>
                    <a:pt x="0" y="12"/>
                  </a:lnTo>
                  <a:lnTo>
                    <a:pt x="0" y="6"/>
                  </a:lnTo>
                  <a:lnTo>
                    <a:pt x="6"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84" name="Freeform 360"/>
            <p:cNvSpPr>
              <a:spLocks/>
            </p:cNvSpPr>
            <p:nvPr/>
          </p:nvSpPr>
          <p:spPr bwMode="auto">
            <a:xfrm>
              <a:off x="1836" y="258"/>
              <a:ext cx="108" cy="30"/>
            </a:xfrm>
            <a:custGeom>
              <a:avLst/>
              <a:gdLst/>
              <a:ahLst/>
              <a:cxnLst>
                <a:cxn ang="0">
                  <a:pos x="84" y="18"/>
                </a:cxn>
                <a:cxn ang="0">
                  <a:pos x="78" y="18"/>
                </a:cxn>
                <a:cxn ang="0">
                  <a:pos x="78" y="24"/>
                </a:cxn>
                <a:cxn ang="0">
                  <a:pos x="72" y="24"/>
                </a:cxn>
                <a:cxn ang="0">
                  <a:pos x="66" y="30"/>
                </a:cxn>
                <a:cxn ang="0">
                  <a:pos x="60" y="30"/>
                </a:cxn>
                <a:cxn ang="0">
                  <a:pos x="48" y="30"/>
                </a:cxn>
                <a:cxn ang="0">
                  <a:pos x="60" y="30"/>
                </a:cxn>
                <a:cxn ang="0">
                  <a:pos x="42" y="30"/>
                </a:cxn>
                <a:cxn ang="0">
                  <a:pos x="36" y="24"/>
                </a:cxn>
                <a:cxn ang="0">
                  <a:pos x="54" y="24"/>
                </a:cxn>
                <a:cxn ang="0">
                  <a:pos x="42" y="24"/>
                </a:cxn>
                <a:cxn ang="0">
                  <a:pos x="66" y="18"/>
                </a:cxn>
                <a:cxn ang="0">
                  <a:pos x="36" y="24"/>
                </a:cxn>
                <a:cxn ang="0">
                  <a:pos x="30" y="24"/>
                </a:cxn>
                <a:cxn ang="0">
                  <a:pos x="30" y="18"/>
                </a:cxn>
                <a:cxn ang="0">
                  <a:pos x="36" y="18"/>
                </a:cxn>
                <a:cxn ang="0">
                  <a:pos x="54" y="18"/>
                </a:cxn>
                <a:cxn ang="0">
                  <a:pos x="66" y="12"/>
                </a:cxn>
                <a:cxn ang="0">
                  <a:pos x="60" y="12"/>
                </a:cxn>
                <a:cxn ang="0">
                  <a:pos x="48" y="12"/>
                </a:cxn>
                <a:cxn ang="0">
                  <a:pos x="42" y="12"/>
                </a:cxn>
                <a:cxn ang="0">
                  <a:pos x="36" y="12"/>
                </a:cxn>
                <a:cxn ang="0">
                  <a:pos x="42" y="18"/>
                </a:cxn>
                <a:cxn ang="0">
                  <a:pos x="24" y="18"/>
                </a:cxn>
                <a:cxn ang="0">
                  <a:pos x="18" y="12"/>
                </a:cxn>
                <a:cxn ang="0">
                  <a:pos x="30" y="12"/>
                </a:cxn>
                <a:cxn ang="0">
                  <a:pos x="12" y="12"/>
                </a:cxn>
                <a:cxn ang="0">
                  <a:pos x="6" y="12"/>
                </a:cxn>
                <a:cxn ang="0">
                  <a:pos x="18" y="12"/>
                </a:cxn>
                <a:cxn ang="0">
                  <a:pos x="12" y="6"/>
                </a:cxn>
                <a:cxn ang="0">
                  <a:pos x="18" y="6"/>
                </a:cxn>
                <a:cxn ang="0">
                  <a:pos x="12" y="6"/>
                </a:cxn>
                <a:cxn ang="0">
                  <a:pos x="6" y="6"/>
                </a:cxn>
                <a:cxn ang="0">
                  <a:pos x="0" y="6"/>
                </a:cxn>
                <a:cxn ang="0">
                  <a:pos x="12" y="0"/>
                </a:cxn>
                <a:cxn ang="0">
                  <a:pos x="18" y="0"/>
                </a:cxn>
                <a:cxn ang="0">
                  <a:pos x="36" y="0"/>
                </a:cxn>
                <a:cxn ang="0">
                  <a:pos x="18" y="6"/>
                </a:cxn>
                <a:cxn ang="0">
                  <a:pos x="30" y="6"/>
                </a:cxn>
                <a:cxn ang="0">
                  <a:pos x="36" y="6"/>
                </a:cxn>
                <a:cxn ang="0">
                  <a:pos x="42" y="0"/>
                </a:cxn>
                <a:cxn ang="0">
                  <a:pos x="48" y="6"/>
                </a:cxn>
                <a:cxn ang="0">
                  <a:pos x="54" y="6"/>
                </a:cxn>
                <a:cxn ang="0">
                  <a:pos x="60" y="12"/>
                </a:cxn>
                <a:cxn ang="0">
                  <a:pos x="48" y="0"/>
                </a:cxn>
                <a:cxn ang="0">
                  <a:pos x="54" y="0"/>
                </a:cxn>
                <a:cxn ang="0">
                  <a:pos x="60" y="0"/>
                </a:cxn>
                <a:cxn ang="0">
                  <a:pos x="72" y="0"/>
                </a:cxn>
                <a:cxn ang="0">
                  <a:pos x="72" y="6"/>
                </a:cxn>
                <a:cxn ang="0">
                  <a:pos x="78" y="6"/>
                </a:cxn>
                <a:cxn ang="0">
                  <a:pos x="84" y="6"/>
                </a:cxn>
                <a:cxn ang="0">
                  <a:pos x="108" y="12"/>
                </a:cxn>
                <a:cxn ang="0">
                  <a:pos x="84" y="12"/>
                </a:cxn>
                <a:cxn ang="0">
                  <a:pos x="84" y="18"/>
                </a:cxn>
              </a:cxnLst>
              <a:rect l="0" t="0" r="r" b="b"/>
              <a:pathLst>
                <a:path w="108" h="30">
                  <a:moveTo>
                    <a:pt x="84" y="18"/>
                  </a:moveTo>
                  <a:lnTo>
                    <a:pt x="78" y="18"/>
                  </a:lnTo>
                  <a:lnTo>
                    <a:pt x="78" y="24"/>
                  </a:lnTo>
                  <a:lnTo>
                    <a:pt x="72" y="24"/>
                  </a:lnTo>
                  <a:lnTo>
                    <a:pt x="66" y="30"/>
                  </a:lnTo>
                  <a:lnTo>
                    <a:pt x="60" y="30"/>
                  </a:lnTo>
                  <a:lnTo>
                    <a:pt x="48" y="30"/>
                  </a:lnTo>
                  <a:lnTo>
                    <a:pt x="60" y="30"/>
                  </a:lnTo>
                  <a:lnTo>
                    <a:pt x="42" y="30"/>
                  </a:lnTo>
                  <a:lnTo>
                    <a:pt x="36" y="24"/>
                  </a:lnTo>
                  <a:lnTo>
                    <a:pt x="54" y="24"/>
                  </a:lnTo>
                  <a:lnTo>
                    <a:pt x="42" y="24"/>
                  </a:lnTo>
                  <a:lnTo>
                    <a:pt x="66" y="18"/>
                  </a:lnTo>
                  <a:lnTo>
                    <a:pt x="36" y="24"/>
                  </a:lnTo>
                  <a:lnTo>
                    <a:pt x="30" y="24"/>
                  </a:lnTo>
                  <a:lnTo>
                    <a:pt x="30" y="18"/>
                  </a:lnTo>
                  <a:lnTo>
                    <a:pt x="36" y="18"/>
                  </a:lnTo>
                  <a:lnTo>
                    <a:pt x="54" y="18"/>
                  </a:lnTo>
                  <a:lnTo>
                    <a:pt x="66" y="12"/>
                  </a:lnTo>
                  <a:lnTo>
                    <a:pt x="60" y="12"/>
                  </a:lnTo>
                  <a:lnTo>
                    <a:pt x="48" y="12"/>
                  </a:lnTo>
                  <a:lnTo>
                    <a:pt x="42" y="12"/>
                  </a:lnTo>
                  <a:lnTo>
                    <a:pt x="36" y="12"/>
                  </a:lnTo>
                  <a:lnTo>
                    <a:pt x="42" y="18"/>
                  </a:lnTo>
                  <a:lnTo>
                    <a:pt x="24" y="18"/>
                  </a:lnTo>
                  <a:lnTo>
                    <a:pt x="18" y="12"/>
                  </a:lnTo>
                  <a:lnTo>
                    <a:pt x="30" y="12"/>
                  </a:lnTo>
                  <a:lnTo>
                    <a:pt x="12" y="12"/>
                  </a:lnTo>
                  <a:lnTo>
                    <a:pt x="6" y="12"/>
                  </a:lnTo>
                  <a:lnTo>
                    <a:pt x="18" y="12"/>
                  </a:lnTo>
                  <a:lnTo>
                    <a:pt x="12" y="6"/>
                  </a:lnTo>
                  <a:lnTo>
                    <a:pt x="18" y="6"/>
                  </a:lnTo>
                  <a:lnTo>
                    <a:pt x="12" y="6"/>
                  </a:lnTo>
                  <a:lnTo>
                    <a:pt x="6" y="6"/>
                  </a:lnTo>
                  <a:lnTo>
                    <a:pt x="0" y="6"/>
                  </a:lnTo>
                  <a:lnTo>
                    <a:pt x="12" y="0"/>
                  </a:lnTo>
                  <a:lnTo>
                    <a:pt x="18" y="0"/>
                  </a:lnTo>
                  <a:lnTo>
                    <a:pt x="36" y="0"/>
                  </a:lnTo>
                  <a:lnTo>
                    <a:pt x="18" y="6"/>
                  </a:lnTo>
                  <a:lnTo>
                    <a:pt x="30" y="6"/>
                  </a:lnTo>
                  <a:lnTo>
                    <a:pt x="36" y="6"/>
                  </a:lnTo>
                  <a:lnTo>
                    <a:pt x="42" y="0"/>
                  </a:lnTo>
                  <a:lnTo>
                    <a:pt x="48" y="6"/>
                  </a:lnTo>
                  <a:lnTo>
                    <a:pt x="54" y="6"/>
                  </a:lnTo>
                  <a:lnTo>
                    <a:pt x="60" y="12"/>
                  </a:lnTo>
                  <a:lnTo>
                    <a:pt x="48" y="0"/>
                  </a:lnTo>
                  <a:lnTo>
                    <a:pt x="54" y="0"/>
                  </a:lnTo>
                  <a:lnTo>
                    <a:pt x="60" y="0"/>
                  </a:lnTo>
                  <a:lnTo>
                    <a:pt x="72" y="0"/>
                  </a:lnTo>
                  <a:lnTo>
                    <a:pt x="72" y="6"/>
                  </a:lnTo>
                  <a:lnTo>
                    <a:pt x="78" y="6"/>
                  </a:lnTo>
                  <a:lnTo>
                    <a:pt x="84" y="6"/>
                  </a:lnTo>
                  <a:lnTo>
                    <a:pt x="108" y="12"/>
                  </a:lnTo>
                  <a:lnTo>
                    <a:pt x="84" y="12"/>
                  </a:lnTo>
                  <a:lnTo>
                    <a:pt x="84"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83" name="Freeform 359"/>
            <p:cNvSpPr>
              <a:spLocks/>
            </p:cNvSpPr>
            <p:nvPr/>
          </p:nvSpPr>
          <p:spPr bwMode="auto">
            <a:xfrm>
              <a:off x="1908" y="252"/>
              <a:ext cx="90" cy="12"/>
            </a:xfrm>
            <a:custGeom>
              <a:avLst/>
              <a:gdLst/>
              <a:ahLst/>
              <a:cxnLst>
                <a:cxn ang="0">
                  <a:pos x="90" y="6"/>
                </a:cxn>
                <a:cxn ang="0">
                  <a:pos x="78" y="12"/>
                </a:cxn>
                <a:cxn ang="0">
                  <a:pos x="60" y="12"/>
                </a:cxn>
                <a:cxn ang="0">
                  <a:pos x="48" y="12"/>
                </a:cxn>
                <a:cxn ang="0">
                  <a:pos x="30" y="12"/>
                </a:cxn>
                <a:cxn ang="0">
                  <a:pos x="18" y="12"/>
                </a:cxn>
                <a:cxn ang="0">
                  <a:pos x="30" y="12"/>
                </a:cxn>
                <a:cxn ang="0">
                  <a:pos x="24" y="6"/>
                </a:cxn>
                <a:cxn ang="0">
                  <a:pos x="42" y="6"/>
                </a:cxn>
                <a:cxn ang="0">
                  <a:pos x="12" y="6"/>
                </a:cxn>
                <a:cxn ang="0">
                  <a:pos x="6" y="6"/>
                </a:cxn>
                <a:cxn ang="0">
                  <a:pos x="12" y="6"/>
                </a:cxn>
                <a:cxn ang="0">
                  <a:pos x="0" y="6"/>
                </a:cxn>
                <a:cxn ang="0">
                  <a:pos x="12" y="6"/>
                </a:cxn>
                <a:cxn ang="0">
                  <a:pos x="18" y="6"/>
                </a:cxn>
                <a:cxn ang="0">
                  <a:pos x="12" y="0"/>
                </a:cxn>
                <a:cxn ang="0">
                  <a:pos x="18" y="6"/>
                </a:cxn>
                <a:cxn ang="0">
                  <a:pos x="18" y="0"/>
                </a:cxn>
                <a:cxn ang="0">
                  <a:pos x="30" y="6"/>
                </a:cxn>
                <a:cxn ang="0">
                  <a:pos x="42" y="0"/>
                </a:cxn>
                <a:cxn ang="0">
                  <a:pos x="36" y="6"/>
                </a:cxn>
                <a:cxn ang="0">
                  <a:pos x="42" y="6"/>
                </a:cxn>
                <a:cxn ang="0">
                  <a:pos x="48" y="0"/>
                </a:cxn>
                <a:cxn ang="0">
                  <a:pos x="54" y="0"/>
                </a:cxn>
                <a:cxn ang="0">
                  <a:pos x="48" y="6"/>
                </a:cxn>
                <a:cxn ang="0">
                  <a:pos x="54" y="6"/>
                </a:cxn>
                <a:cxn ang="0">
                  <a:pos x="66" y="0"/>
                </a:cxn>
                <a:cxn ang="0">
                  <a:pos x="90" y="6"/>
                </a:cxn>
              </a:cxnLst>
              <a:rect l="0" t="0" r="r" b="b"/>
              <a:pathLst>
                <a:path w="90" h="12">
                  <a:moveTo>
                    <a:pt x="90" y="6"/>
                  </a:moveTo>
                  <a:lnTo>
                    <a:pt x="78" y="12"/>
                  </a:lnTo>
                  <a:lnTo>
                    <a:pt x="60" y="12"/>
                  </a:lnTo>
                  <a:lnTo>
                    <a:pt x="48" y="12"/>
                  </a:lnTo>
                  <a:lnTo>
                    <a:pt x="30" y="12"/>
                  </a:lnTo>
                  <a:lnTo>
                    <a:pt x="18" y="12"/>
                  </a:lnTo>
                  <a:lnTo>
                    <a:pt x="30" y="12"/>
                  </a:lnTo>
                  <a:lnTo>
                    <a:pt x="24" y="6"/>
                  </a:lnTo>
                  <a:lnTo>
                    <a:pt x="42" y="6"/>
                  </a:lnTo>
                  <a:lnTo>
                    <a:pt x="12" y="6"/>
                  </a:lnTo>
                  <a:lnTo>
                    <a:pt x="6" y="6"/>
                  </a:lnTo>
                  <a:lnTo>
                    <a:pt x="12" y="6"/>
                  </a:lnTo>
                  <a:lnTo>
                    <a:pt x="0" y="6"/>
                  </a:lnTo>
                  <a:lnTo>
                    <a:pt x="12" y="6"/>
                  </a:lnTo>
                  <a:lnTo>
                    <a:pt x="18" y="6"/>
                  </a:lnTo>
                  <a:lnTo>
                    <a:pt x="12" y="0"/>
                  </a:lnTo>
                  <a:lnTo>
                    <a:pt x="18" y="6"/>
                  </a:lnTo>
                  <a:lnTo>
                    <a:pt x="18" y="0"/>
                  </a:lnTo>
                  <a:lnTo>
                    <a:pt x="30" y="6"/>
                  </a:lnTo>
                  <a:lnTo>
                    <a:pt x="42" y="0"/>
                  </a:lnTo>
                  <a:lnTo>
                    <a:pt x="36" y="6"/>
                  </a:lnTo>
                  <a:lnTo>
                    <a:pt x="42" y="6"/>
                  </a:lnTo>
                  <a:lnTo>
                    <a:pt x="48" y="0"/>
                  </a:lnTo>
                  <a:lnTo>
                    <a:pt x="54" y="0"/>
                  </a:lnTo>
                  <a:lnTo>
                    <a:pt x="48" y="6"/>
                  </a:lnTo>
                  <a:lnTo>
                    <a:pt x="54" y="6"/>
                  </a:lnTo>
                  <a:lnTo>
                    <a:pt x="66" y="0"/>
                  </a:lnTo>
                  <a:lnTo>
                    <a:pt x="9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82" name="Freeform 358"/>
            <p:cNvSpPr>
              <a:spLocks/>
            </p:cNvSpPr>
            <p:nvPr/>
          </p:nvSpPr>
          <p:spPr bwMode="auto">
            <a:xfrm>
              <a:off x="1938" y="276"/>
              <a:ext cx="36" cy="6"/>
            </a:xfrm>
            <a:custGeom>
              <a:avLst/>
              <a:gdLst/>
              <a:ahLst/>
              <a:cxnLst>
                <a:cxn ang="0">
                  <a:pos x="24" y="0"/>
                </a:cxn>
                <a:cxn ang="0">
                  <a:pos x="36" y="6"/>
                </a:cxn>
                <a:cxn ang="0">
                  <a:pos x="12" y="6"/>
                </a:cxn>
                <a:cxn ang="0">
                  <a:pos x="18" y="6"/>
                </a:cxn>
                <a:cxn ang="0">
                  <a:pos x="0" y="6"/>
                </a:cxn>
                <a:cxn ang="0">
                  <a:pos x="6" y="0"/>
                </a:cxn>
                <a:cxn ang="0">
                  <a:pos x="0" y="0"/>
                </a:cxn>
                <a:cxn ang="0">
                  <a:pos x="18" y="0"/>
                </a:cxn>
                <a:cxn ang="0">
                  <a:pos x="24" y="0"/>
                </a:cxn>
              </a:cxnLst>
              <a:rect l="0" t="0" r="r" b="b"/>
              <a:pathLst>
                <a:path w="36" h="6">
                  <a:moveTo>
                    <a:pt x="24" y="0"/>
                  </a:moveTo>
                  <a:lnTo>
                    <a:pt x="36" y="6"/>
                  </a:lnTo>
                  <a:lnTo>
                    <a:pt x="12" y="6"/>
                  </a:lnTo>
                  <a:lnTo>
                    <a:pt x="18" y="6"/>
                  </a:lnTo>
                  <a:lnTo>
                    <a:pt x="0" y="6"/>
                  </a:lnTo>
                  <a:lnTo>
                    <a:pt x="6" y="0"/>
                  </a:lnTo>
                  <a:lnTo>
                    <a:pt x="0" y="0"/>
                  </a:lnTo>
                  <a:lnTo>
                    <a:pt x="18"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81" name="Freeform 357"/>
            <p:cNvSpPr>
              <a:spLocks/>
            </p:cNvSpPr>
            <p:nvPr/>
          </p:nvSpPr>
          <p:spPr bwMode="auto">
            <a:xfrm>
              <a:off x="1932" y="270"/>
              <a:ext cx="18" cy="6"/>
            </a:xfrm>
            <a:custGeom>
              <a:avLst/>
              <a:gdLst/>
              <a:ahLst/>
              <a:cxnLst>
                <a:cxn ang="0">
                  <a:pos x="18" y="6"/>
                </a:cxn>
                <a:cxn ang="0">
                  <a:pos x="6" y="6"/>
                </a:cxn>
                <a:cxn ang="0">
                  <a:pos x="0" y="0"/>
                </a:cxn>
                <a:cxn ang="0">
                  <a:pos x="6" y="0"/>
                </a:cxn>
                <a:cxn ang="0">
                  <a:pos x="18" y="0"/>
                </a:cxn>
                <a:cxn ang="0">
                  <a:pos x="18" y="6"/>
                </a:cxn>
              </a:cxnLst>
              <a:rect l="0" t="0" r="r" b="b"/>
              <a:pathLst>
                <a:path w="18" h="6">
                  <a:moveTo>
                    <a:pt x="18" y="6"/>
                  </a:moveTo>
                  <a:lnTo>
                    <a:pt x="6" y="6"/>
                  </a:lnTo>
                  <a:lnTo>
                    <a:pt x="0" y="0"/>
                  </a:lnTo>
                  <a:lnTo>
                    <a:pt x="6" y="0"/>
                  </a:lnTo>
                  <a:lnTo>
                    <a:pt x="18" y="0"/>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80" name="Freeform 356"/>
            <p:cNvSpPr>
              <a:spLocks/>
            </p:cNvSpPr>
            <p:nvPr/>
          </p:nvSpPr>
          <p:spPr bwMode="auto">
            <a:xfrm>
              <a:off x="1836" y="270"/>
              <a:ext cx="18" cy="6"/>
            </a:xfrm>
            <a:custGeom>
              <a:avLst/>
              <a:gdLst/>
              <a:ahLst/>
              <a:cxnLst>
                <a:cxn ang="0">
                  <a:pos x="18" y="6"/>
                </a:cxn>
                <a:cxn ang="0">
                  <a:pos x="0" y="0"/>
                </a:cxn>
                <a:cxn ang="0">
                  <a:pos x="6" y="0"/>
                </a:cxn>
                <a:cxn ang="0">
                  <a:pos x="18" y="6"/>
                </a:cxn>
              </a:cxnLst>
              <a:rect l="0" t="0" r="r" b="b"/>
              <a:pathLst>
                <a:path w="18" h="6">
                  <a:moveTo>
                    <a:pt x="18" y="6"/>
                  </a:moveTo>
                  <a:lnTo>
                    <a:pt x="0" y="0"/>
                  </a:lnTo>
                  <a:lnTo>
                    <a:pt x="6" y="0"/>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79" name="Freeform 355"/>
            <p:cNvSpPr>
              <a:spLocks/>
            </p:cNvSpPr>
            <p:nvPr/>
          </p:nvSpPr>
          <p:spPr bwMode="auto">
            <a:xfrm>
              <a:off x="1938" y="468"/>
              <a:ext cx="72" cy="24"/>
            </a:xfrm>
            <a:custGeom>
              <a:avLst/>
              <a:gdLst/>
              <a:ahLst/>
              <a:cxnLst>
                <a:cxn ang="0">
                  <a:pos x="36" y="6"/>
                </a:cxn>
                <a:cxn ang="0">
                  <a:pos x="42" y="0"/>
                </a:cxn>
                <a:cxn ang="0">
                  <a:pos x="54" y="6"/>
                </a:cxn>
                <a:cxn ang="0">
                  <a:pos x="60" y="6"/>
                </a:cxn>
                <a:cxn ang="0">
                  <a:pos x="66" y="6"/>
                </a:cxn>
                <a:cxn ang="0">
                  <a:pos x="66" y="12"/>
                </a:cxn>
                <a:cxn ang="0">
                  <a:pos x="66" y="18"/>
                </a:cxn>
                <a:cxn ang="0">
                  <a:pos x="72" y="18"/>
                </a:cxn>
                <a:cxn ang="0">
                  <a:pos x="72" y="24"/>
                </a:cxn>
                <a:cxn ang="0">
                  <a:pos x="66" y="24"/>
                </a:cxn>
                <a:cxn ang="0">
                  <a:pos x="54" y="24"/>
                </a:cxn>
                <a:cxn ang="0">
                  <a:pos x="42" y="24"/>
                </a:cxn>
                <a:cxn ang="0">
                  <a:pos x="36" y="18"/>
                </a:cxn>
                <a:cxn ang="0">
                  <a:pos x="30" y="18"/>
                </a:cxn>
                <a:cxn ang="0">
                  <a:pos x="12" y="18"/>
                </a:cxn>
                <a:cxn ang="0">
                  <a:pos x="0" y="24"/>
                </a:cxn>
                <a:cxn ang="0">
                  <a:pos x="0" y="18"/>
                </a:cxn>
                <a:cxn ang="0">
                  <a:pos x="6" y="12"/>
                </a:cxn>
                <a:cxn ang="0">
                  <a:pos x="6" y="6"/>
                </a:cxn>
                <a:cxn ang="0">
                  <a:pos x="18" y="6"/>
                </a:cxn>
                <a:cxn ang="0">
                  <a:pos x="24" y="12"/>
                </a:cxn>
                <a:cxn ang="0">
                  <a:pos x="30" y="12"/>
                </a:cxn>
                <a:cxn ang="0">
                  <a:pos x="36" y="12"/>
                </a:cxn>
                <a:cxn ang="0">
                  <a:pos x="36" y="6"/>
                </a:cxn>
              </a:cxnLst>
              <a:rect l="0" t="0" r="r" b="b"/>
              <a:pathLst>
                <a:path w="72" h="24">
                  <a:moveTo>
                    <a:pt x="36" y="6"/>
                  </a:moveTo>
                  <a:lnTo>
                    <a:pt x="42" y="0"/>
                  </a:lnTo>
                  <a:lnTo>
                    <a:pt x="54" y="6"/>
                  </a:lnTo>
                  <a:lnTo>
                    <a:pt x="60" y="6"/>
                  </a:lnTo>
                  <a:lnTo>
                    <a:pt x="66" y="6"/>
                  </a:lnTo>
                  <a:lnTo>
                    <a:pt x="66" y="12"/>
                  </a:lnTo>
                  <a:lnTo>
                    <a:pt x="66" y="18"/>
                  </a:lnTo>
                  <a:lnTo>
                    <a:pt x="72" y="18"/>
                  </a:lnTo>
                  <a:lnTo>
                    <a:pt x="72" y="24"/>
                  </a:lnTo>
                  <a:lnTo>
                    <a:pt x="66" y="24"/>
                  </a:lnTo>
                  <a:lnTo>
                    <a:pt x="54" y="24"/>
                  </a:lnTo>
                  <a:lnTo>
                    <a:pt x="42" y="24"/>
                  </a:lnTo>
                  <a:lnTo>
                    <a:pt x="36" y="18"/>
                  </a:lnTo>
                  <a:lnTo>
                    <a:pt x="30" y="18"/>
                  </a:lnTo>
                  <a:lnTo>
                    <a:pt x="12" y="18"/>
                  </a:lnTo>
                  <a:lnTo>
                    <a:pt x="0" y="24"/>
                  </a:lnTo>
                  <a:lnTo>
                    <a:pt x="0" y="18"/>
                  </a:lnTo>
                  <a:lnTo>
                    <a:pt x="6" y="12"/>
                  </a:lnTo>
                  <a:lnTo>
                    <a:pt x="6" y="6"/>
                  </a:lnTo>
                  <a:lnTo>
                    <a:pt x="18" y="6"/>
                  </a:lnTo>
                  <a:lnTo>
                    <a:pt x="24" y="12"/>
                  </a:lnTo>
                  <a:lnTo>
                    <a:pt x="30" y="12"/>
                  </a:lnTo>
                  <a:lnTo>
                    <a:pt x="36" y="12"/>
                  </a:lnTo>
                  <a:lnTo>
                    <a:pt x="3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78" name="Freeform 354"/>
            <p:cNvSpPr>
              <a:spLocks/>
            </p:cNvSpPr>
            <p:nvPr/>
          </p:nvSpPr>
          <p:spPr bwMode="auto">
            <a:xfrm>
              <a:off x="1890" y="564"/>
              <a:ext cx="66" cy="24"/>
            </a:xfrm>
            <a:custGeom>
              <a:avLst/>
              <a:gdLst/>
              <a:ahLst/>
              <a:cxnLst>
                <a:cxn ang="0">
                  <a:pos x="60" y="0"/>
                </a:cxn>
                <a:cxn ang="0">
                  <a:pos x="66" y="6"/>
                </a:cxn>
                <a:cxn ang="0">
                  <a:pos x="60" y="12"/>
                </a:cxn>
                <a:cxn ang="0">
                  <a:pos x="48" y="24"/>
                </a:cxn>
                <a:cxn ang="0">
                  <a:pos x="42" y="24"/>
                </a:cxn>
                <a:cxn ang="0">
                  <a:pos x="36" y="24"/>
                </a:cxn>
                <a:cxn ang="0">
                  <a:pos x="30" y="24"/>
                </a:cxn>
                <a:cxn ang="0">
                  <a:pos x="24" y="24"/>
                </a:cxn>
                <a:cxn ang="0">
                  <a:pos x="18" y="24"/>
                </a:cxn>
                <a:cxn ang="0">
                  <a:pos x="6" y="18"/>
                </a:cxn>
                <a:cxn ang="0">
                  <a:pos x="0" y="18"/>
                </a:cxn>
                <a:cxn ang="0">
                  <a:pos x="6" y="12"/>
                </a:cxn>
                <a:cxn ang="0">
                  <a:pos x="6" y="6"/>
                </a:cxn>
                <a:cxn ang="0">
                  <a:pos x="12" y="6"/>
                </a:cxn>
                <a:cxn ang="0">
                  <a:pos x="24" y="6"/>
                </a:cxn>
                <a:cxn ang="0">
                  <a:pos x="30" y="6"/>
                </a:cxn>
                <a:cxn ang="0">
                  <a:pos x="42" y="0"/>
                </a:cxn>
                <a:cxn ang="0">
                  <a:pos x="48" y="0"/>
                </a:cxn>
                <a:cxn ang="0">
                  <a:pos x="60" y="0"/>
                </a:cxn>
              </a:cxnLst>
              <a:rect l="0" t="0" r="r" b="b"/>
              <a:pathLst>
                <a:path w="66" h="24">
                  <a:moveTo>
                    <a:pt x="60" y="0"/>
                  </a:moveTo>
                  <a:lnTo>
                    <a:pt x="66" y="6"/>
                  </a:lnTo>
                  <a:lnTo>
                    <a:pt x="60" y="12"/>
                  </a:lnTo>
                  <a:lnTo>
                    <a:pt x="48" y="24"/>
                  </a:lnTo>
                  <a:lnTo>
                    <a:pt x="42" y="24"/>
                  </a:lnTo>
                  <a:lnTo>
                    <a:pt x="36" y="24"/>
                  </a:lnTo>
                  <a:lnTo>
                    <a:pt x="30" y="24"/>
                  </a:lnTo>
                  <a:lnTo>
                    <a:pt x="24" y="24"/>
                  </a:lnTo>
                  <a:lnTo>
                    <a:pt x="18" y="24"/>
                  </a:lnTo>
                  <a:lnTo>
                    <a:pt x="6" y="18"/>
                  </a:lnTo>
                  <a:lnTo>
                    <a:pt x="0" y="18"/>
                  </a:lnTo>
                  <a:lnTo>
                    <a:pt x="6" y="12"/>
                  </a:lnTo>
                  <a:lnTo>
                    <a:pt x="6" y="6"/>
                  </a:lnTo>
                  <a:lnTo>
                    <a:pt x="12" y="6"/>
                  </a:lnTo>
                  <a:lnTo>
                    <a:pt x="24" y="6"/>
                  </a:lnTo>
                  <a:lnTo>
                    <a:pt x="30" y="6"/>
                  </a:lnTo>
                  <a:lnTo>
                    <a:pt x="42" y="0"/>
                  </a:lnTo>
                  <a:lnTo>
                    <a:pt x="48" y="0"/>
                  </a:lnTo>
                  <a:lnTo>
                    <a:pt x="6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77" name="Freeform 353"/>
            <p:cNvSpPr>
              <a:spLocks/>
            </p:cNvSpPr>
            <p:nvPr/>
          </p:nvSpPr>
          <p:spPr bwMode="auto">
            <a:xfrm>
              <a:off x="1788" y="546"/>
              <a:ext cx="12" cy="6"/>
            </a:xfrm>
            <a:custGeom>
              <a:avLst/>
              <a:gdLst/>
              <a:ahLst/>
              <a:cxnLst>
                <a:cxn ang="0">
                  <a:pos x="6" y="6"/>
                </a:cxn>
                <a:cxn ang="0">
                  <a:pos x="0" y="6"/>
                </a:cxn>
                <a:cxn ang="0">
                  <a:pos x="6" y="0"/>
                </a:cxn>
                <a:cxn ang="0">
                  <a:pos x="12" y="6"/>
                </a:cxn>
                <a:cxn ang="0">
                  <a:pos x="6" y="6"/>
                </a:cxn>
              </a:cxnLst>
              <a:rect l="0" t="0" r="r" b="b"/>
              <a:pathLst>
                <a:path w="12" h="6">
                  <a:moveTo>
                    <a:pt x="6" y="6"/>
                  </a:moveTo>
                  <a:lnTo>
                    <a:pt x="0" y="6"/>
                  </a:lnTo>
                  <a:lnTo>
                    <a:pt x="6" y="0"/>
                  </a:lnTo>
                  <a:lnTo>
                    <a:pt x="12" y="6"/>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76" name="Freeform 352"/>
            <p:cNvSpPr>
              <a:spLocks/>
            </p:cNvSpPr>
            <p:nvPr/>
          </p:nvSpPr>
          <p:spPr bwMode="auto">
            <a:xfrm>
              <a:off x="1758" y="534"/>
              <a:ext cx="36" cy="18"/>
            </a:xfrm>
            <a:custGeom>
              <a:avLst/>
              <a:gdLst/>
              <a:ahLst/>
              <a:cxnLst>
                <a:cxn ang="0">
                  <a:pos x="0" y="6"/>
                </a:cxn>
                <a:cxn ang="0">
                  <a:pos x="12" y="0"/>
                </a:cxn>
                <a:cxn ang="0">
                  <a:pos x="18" y="0"/>
                </a:cxn>
                <a:cxn ang="0">
                  <a:pos x="24" y="0"/>
                </a:cxn>
                <a:cxn ang="0">
                  <a:pos x="36" y="6"/>
                </a:cxn>
                <a:cxn ang="0">
                  <a:pos x="30" y="6"/>
                </a:cxn>
                <a:cxn ang="0">
                  <a:pos x="36" y="6"/>
                </a:cxn>
                <a:cxn ang="0">
                  <a:pos x="36" y="12"/>
                </a:cxn>
                <a:cxn ang="0">
                  <a:pos x="30" y="18"/>
                </a:cxn>
                <a:cxn ang="0">
                  <a:pos x="36" y="18"/>
                </a:cxn>
                <a:cxn ang="0">
                  <a:pos x="30" y="18"/>
                </a:cxn>
                <a:cxn ang="0">
                  <a:pos x="24" y="18"/>
                </a:cxn>
                <a:cxn ang="0">
                  <a:pos x="24" y="12"/>
                </a:cxn>
                <a:cxn ang="0">
                  <a:pos x="18" y="18"/>
                </a:cxn>
                <a:cxn ang="0">
                  <a:pos x="18" y="12"/>
                </a:cxn>
                <a:cxn ang="0">
                  <a:pos x="12" y="12"/>
                </a:cxn>
                <a:cxn ang="0">
                  <a:pos x="6" y="6"/>
                </a:cxn>
                <a:cxn ang="0">
                  <a:pos x="0" y="6"/>
                </a:cxn>
              </a:cxnLst>
              <a:rect l="0" t="0" r="r" b="b"/>
              <a:pathLst>
                <a:path w="36" h="18">
                  <a:moveTo>
                    <a:pt x="0" y="6"/>
                  </a:moveTo>
                  <a:lnTo>
                    <a:pt x="12" y="0"/>
                  </a:lnTo>
                  <a:lnTo>
                    <a:pt x="18" y="0"/>
                  </a:lnTo>
                  <a:lnTo>
                    <a:pt x="24" y="0"/>
                  </a:lnTo>
                  <a:lnTo>
                    <a:pt x="36" y="6"/>
                  </a:lnTo>
                  <a:lnTo>
                    <a:pt x="30" y="6"/>
                  </a:lnTo>
                  <a:lnTo>
                    <a:pt x="36" y="6"/>
                  </a:lnTo>
                  <a:lnTo>
                    <a:pt x="36" y="12"/>
                  </a:lnTo>
                  <a:lnTo>
                    <a:pt x="30" y="18"/>
                  </a:lnTo>
                  <a:lnTo>
                    <a:pt x="36" y="18"/>
                  </a:lnTo>
                  <a:lnTo>
                    <a:pt x="30" y="18"/>
                  </a:lnTo>
                  <a:lnTo>
                    <a:pt x="24" y="18"/>
                  </a:lnTo>
                  <a:lnTo>
                    <a:pt x="24" y="12"/>
                  </a:lnTo>
                  <a:lnTo>
                    <a:pt x="18" y="18"/>
                  </a:lnTo>
                  <a:lnTo>
                    <a:pt x="18" y="12"/>
                  </a:lnTo>
                  <a:lnTo>
                    <a:pt x="12" y="12"/>
                  </a:lnTo>
                  <a:lnTo>
                    <a:pt x="6" y="6"/>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75" name="Freeform 351"/>
            <p:cNvSpPr>
              <a:spLocks/>
            </p:cNvSpPr>
            <p:nvPr/>
          </p:nvSpPr>
          <p:spPr bwMode="auto">
            <a:xfrm>
              <a:off x="1872" y="684"/>
              <a:ext cx="6" cy="6"/>
            </a:xfrm>
            <a:custGeom>
              <a:avLst/>
              <a:gdLst/>
              <a:ahLst/>
              <a:cxnLst>
                <a:cxn ang="0">
                  <a:pos x="6" y="6"/>
                </a:cxn>
                <a:cxn ang="0">
                  <a:pos x="0" y="0"/>
                </a:cxn>
                <a:cxn ang="0">
                  <a:pos x="6" y="6"/>
                </a:cxn>
              </a:cxnLst>
              <a:rect l="0" t="0" r="r" b="b"/>
              <a:pathLst>
                <a:path w="6" h="6">
                  <a:moveTo>
                    <a:pt x="6" y="6"/>
                  </a:move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74" name="Freeform 350"/>
            <p:cNvSpPr>
              <a:spLocks/>
            </p:cNvSpPr>
            <p:nvPr/>
          </p:nvSpPr>
          <p:spPr bwMode="auto">
            <a:xfrm>
              <a:off x="1932" y="624"/>
              <a:ext cx="24" cy="12"/>
            </a:xfrm>
            <a:custGeom>
              <a:avLst/>
              <a:gdLst/>
              <a:ahLst/>
              <a:cxnLst>
                <a:cxn ang="0">
                  <a:pos x="0" y="6"/>
                </a:cxn>
                <a:cxn ang="0">
                  <a:pos x="6" y="6"/>
                </a:cxn>
                <a:cxn ang="0">
                  <a:pos x="6" y="0"/>
                </a:cxn>
                <a:cxn ang="0">
                  <a:pos x="12" y="0"/>
                </a:cxn>
                <a:cxn ang="0">
                  <a:pos x="18" y="0"/>
                </a:cxn>
                <a:cxn ang="0">
                  <a:pos x="24" y="6"/>
                </a:cxn>
                <a:cxn ang="0">
                  <a:pos x="24" y="12"/>
                </a:cxn>
                <a:cxn ang="0">
                  <a:pos x="18" y="12"/>
                </a:cxn>
                <a:cxn ang="0">
                  <a:pos x="12" y="12"/>
                </a:cxn>
                <a:cxn ang="0">
                  <a:pos x="6" y="12"/>
                </a:cxn>
                <a:cxn ang="0">
                  <a:pos x="0" y="12"/>
                </a:cxn>
                <a:cxn ang="0">
                  <a:pos x="0" y="6"/>
                </a:cxn>
              </a:cxnLst>
              <a:rect l="0" t="0" r="r" b="b"/>
              <a:pathLst>
                <a:path w="24" h="12">
                  <a:moveTo>
                    <a:pt x="0" y="6"/>
                  </a:moveTo>
                  <a:lnTo>
                    <a:pt x="6" y="6"/>
                  </a:lnTo>
                  <a:lnTo>
                    <a:pt x="6" y="0"/>
                  </a:lnTo>
                  <a:lnTo>
                    <a:pt x="12" y="0"/>
                  </a:lnTo>
                  <a:lnTo>
                    <a:pt x="18" y="0"/>
                  </a:lnTo>
                  <a:lnTo>
                    <a:pt x="24" y="6"/>
                  </a:lnTo>
                  <a:lnTo>
                    <a:pt x="24" y="12"/>
                  </a:lnTo>
                  <a:lnTo>
                    <a:pt x="18" y="12"/>
                  </a:lnTo>
                  <a:lnTo>
                    <a:pt x="12" y="12"/>
                  </a:lnTo>
                  <a:lnTo>
                    <a:pt x="6" y="12"/>
                  </a:lnTo>
                  <a:lnTo>
                    <a:pt x="0" y="12"/>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73" name="Freeform 349"/>
            <p:cNvSpPr>
              <a:spLocks/>
            </p:cNvSpPr>
            <p:nvPr/>
          </p:nvSpPr>
          <p:spPr bwMode="auto">
            <a:xfrm>
              <a:off x="1632" y="498"/>
              <a:ext cx="42" cy="36"/>
            </a:xfrm>
            <a:custGeom>
              <a:avLst/>
              <a:gdLst/>
              <a:ahLst/>
              <a:cxnLst>
                <a:cxn ang="0">
                  <a:pos x="30" y="0"/>
                </a:cxn>
                <a:cxn ang="0">
                  <a:pos x="30" y="6"/>
                </a:cxn>
                <a:cxn ang="0">
                  <a:pos x="24" y="6"/>
                </a:cxn>
                <a:cxn ang="0">
                  <a:pos x="24" y="12"/>
                </a:cxn>
                <a:cxn ang="0">
                  <a:pos x="30" y="12"/>
                </a:cxn>
                <a:cxn ang="0">
                  <a:pos x="36" y="12"/>
                </a:cxn>
                <a:cxn ang="0">
                  <a:pos x="36" y="6"/>
                </a:cxn>
                <a:cxn ang="0">
                  <a:pos x="36" y="12"/>
                </a:cxn>
                <a:cxn ang="0">
                  <a:pos x="42" y="12"/>
                </a:cxn>
                <a:cxn ang="0">
                  <a:pos x="42" y="18"/>
                </a:cxn>
                <a:cxn ang="0">
                  <a:pos x="42" y="24"/>
                </a:cxn>
                <a:cxn ang="0">
                  <a:pos x="42" y="30"/>
                </a:cxn>
                <a:cxn ang="0">
                  <a:pos x="36" y="30"/>
                </a:cxn>
                <a:cxn ang="0">
                  <a:pos x="30" y="30"/>
                </a:cxn>
                <a:cxn ang="0">
                  <a:pos x="24" y="36"/>
                </a:cxn>
                <a:cxn ang="0">
                  <a:pos x="18" y="36"/>
                </a:cxn>
                <a:cxn ang="0">
                  <a:pos x="6" y="36"/>
                </a:cxn>
                <a:cxn ang="0">
                  <a:pos x="12" y="36"/>
                </a:cxn>
                <a:cxn ang="0">
                  <a:pos x="6" y="36"/>
                </a:cxn>
                <a:cxn ang="0">
                  <a:pos x="0" y="36"/>
                </a:cxn>
                <a:cxn ang="0">
                  <a:pos x="6" y="30"/>
                </a:cxn>
                <a:cxn ang="0">
                  <a:pos x="6" y="24"/>
                </a:cxn>
                <a:cxn ang="0">
                  <a:pos x="18" y="24"/>
                </a:cxn>
                <a:cxn ang="0">
                  <a:pos x="6" y="24"/>
                </a:cxn>
                <a:cxn ang="0">
                  <a:pos x="12" y="24"/>
                </a:cxn>
                <a:cxn ang="0">
                  <a:pos x="12" y="18"/>
                </a:cxn>
                <a:cxn ang="0">
                  <a:pos x="18" y="18"/>
                </a:cxn>
                <a:cxn ang="0">
                  <a:pos x="6" y="18"/>
                </a:cxn>
                <a:cxn ang="0">
                  <a:pos x="6" y="12"/>
                </a:cxn>
                <a:cxn ang="0">
                  <a:pos x="12" y="12"/>
                </a:cxn>
                <a:cxn ang="0">
                  <a:pos x="6" y="12"/>
                </a:cxn>
                <a:cxn ang="0">
                  <a:pos x="18" y="12"/>
                </a:cxn>
                <a:cxn ang="0">
                  <a:pos x="24" y="6"/>
                </a:cxn>
                <a:cxn ang="0">
                  <a:pos x="18" y="6"/>
                </a:cxn>
                <a:cxn ang="0">
                  <a:pos x="24" y="6"/>
                </a:cxn>
                <a:cxn ang="0">
                  <a:pos x="18" y="0"/>
                </a:cxn>
                <a:cxn ang="0">
                  <a:pos x="24" y="0"/>
                </a:cxn>
                <a:cxn ang="0">
                  <a:pos x="30" y="0"/>
                </a:cxn>
                <a:cxn ang="0">
                  <a:pos x="36" y="0"/>
                </a:cxn>
                <a:cxn ang="0">
                  <a:pos x="30" y="0"/>
                </a:cxn>
              </a:cxnLst>
              <a:rect l="0" t="0" r="r" b="b"/>
              <a:pathLst>
                <a:path w="42" h="36">
                  <a:moveTo>
                    <a:pt x="30" y="0"/>
                  </a:moveTo>
                  <a:lnTo>
                    <a:pt x="30" y="6"/>
                  </a:lnTo>
                  <a:lnTo>
                    <a:pt x="24" y="6"/>
                  </a:lnTo>
                  <a:lnTo>
                    <a:pt x="24" y="12"/>
                  </a:lnTo>
                  <a:lnTo>
                    <a:pt x="30" y="12"/>
                  </a:lnTo>
                  <a:lnTo>
                    <a:pt x="36" y="12"/>
                  </a:lnTo>
                  <a:lnTo>
                    <a:pt x="36" y="6"/>
                  </a:lnTo>
                  <a:lnTo>
                    <a:pt x="36" y="12"/>
                  </a:lnTo>
                  <a:lnTo>
                    <a:pt x="42" y="12"/>
                  </a:lnTo>
                  <a:lnTo>
                    <a:pt x="42" y="18"/>
                  </a:lnTo>
                  <a:lnTo>
                    <a:pt x="42" y="24"/>
                  </a:lnTo>
                  <a:lnTo>
                    <a:pt x="42" y="30"/>
                  </a:lnTo>
                  <a:lnTo>
                    <a:pt x="36" y="30"/>
                  </a:lnTo>
                  <a:lnTo>
                    <a:pt x="30" y="30"/>
                  </a:lnTo>
                  <a:lnTo>
                    <a:pt x="24" y="36"/>
                  </a:lnTo>
                  <a:lnTo>
                    <a:pt x="18" y="36"/>
                  </a:lnTo>
                  <a:lnTo>
                    <a:pt x="6" y="36"/>
                  </a:lnTo>
                  <a:lnTo>
                    <a:pt x="12" y="36"/>
                  </a:lnTo>
                  <a:lnTo>
                    <a:pt x="6" y="36"/>
                  </a:lnTo>
                  <a:lnTo>
                    <a:pt x="0" y="36"/>
                  </a:lnTo>
                  <a:lnTo>
                    <a:pt x="6" y="30"/>
                  </a:lnTo>
                  <a:lnTo>
                    <a:pt x="6" y="24"/>
                  </a:lnTo>
                  <a:lnTo>
                    <a:pt x="18" y="24"/>
                  </a:lnTo>
                  <a:lnTo>
                    <a:pt x="6" y="24"/>
                  </a:lnTo>
                  <a:lnTo>
                    <a:pt x="12" y="24"/>
                  </a:lnTo>
                  <a:lnTo>
                    <a:pt x="12" y="18"/>
                  </a:lnTo>
                  <a:lnTo>
                    <a:pt x="18" y="18"/>
                  </a:lnTo>
                  <a:lnTo>
                    <a:pt x="6" y="18"/>
                  </a:lnTo>
                  <a:lnTo>
                    <a:pt x="6" y="12"/>
                  </a:lnTo>
                  <a:lnTo>
                    <a:pt x="12" y="12"/>
                  </a:lnTo>
                  <a:lnTo>
                    <a:pt x="6" y="12"/>
                  </a:lnTo>
                  <a:lnTo>
                    <a:pt x="18" y="12"/>
                  </a:lnTo>
                  <a:lnTo>
                    <a:pt x="24" y="6"/>
                  </a:lnTo>
                  <a:lnTo>
                    <a:pt x="18" y="6"/>
                  </a:lnTo>
                  <a:lnTo>
                    <a:pt x="24" y="6"/>
                  </a:lnTo>
                  <a:lnTo>
                    <a:pt x="18" y="0"/>
                  </a:lnTo>
                  <a:lnTo>
                    <a:pt x="24" y="0"/>
                  </a:lnTo>
                  <a:lnTo>
                    <a:pt x="30" y="0"/>
                  </a:lnTo>
                  <a:lnTo>
                    <a:pt x="36" y="0"/>
                  </a:lnTo>
                  <a:lnTo>
                    <a:pt x="3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72" name="Freeform 348"/>
            <p:cNvSpPr>
              <a:spLocks/>
            </p:cNvSpPr>
            <p:nvPr/>
          </p:nvSpPr>
          <p:spPr bwMode="auto">
            <a:xfrm>
              <a:off x="1824" y="57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71" name="Freeform 347"/>
            <p:cNvSpPr>
              <a:spLocks/>
            </p:cNvSpPr>
            <p:nvPr/>
          </p:nvSpPr>
          <p:spPr bwMode="auto">
            <a:xfrm>
              <a:off x="1746" y="624"/>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70" name="Freeform 346"/>
            <p:cNvSpPr>
              <a:spLocks/>
            </p:cNvSpPr>
            <p:nvPr/>
          </p:nvSpPr>
          <p:spPr bwMode="auto">
            <a:xfrm>
              <a:off x="1866" y="582"/>
              <a:ext cx="54" cy="36"/>
            </a:xfrm>
            <a:custGeom>
              <a:avLst/>
              <a:gdLst/>
              <a:ahLst/>
              <a:cxnLst>
                <a:cxn ang="0">
                  <a:pos x="48" y="18"/>
                </a:cxn>
                <a:cxn ang="0">
                  <a:pos x="36" y="12"/>
                </a:cxn>
                <a:cxn ang="0">
                  <a:pos x="30" y="18"/>
                </a:cxn>
                <a:cxn ang="0">
                  <a:pos x="24" y="12"/>
                </a:cxn>
                <a:cxn ang="0">
                  <a:pos x="24" y="18"/>
                </a:cxn>
                <a:cxn ang="0">
                  <a:pos x="24" y="24"/>
                </a:cxn>
                <a:cxn ang="0">
                  <a:pos x="36" y="30"/>
                </a:cxn>
                <a:cxn ang="0">
                  <a:pos x="42" y="36"/>
                </a:cxn>
                <a:cxn ang="0">
                  <a:pos x="30" y="30"/>
                </a:cxn>
                <a:cxn ang="0">
                  <a:pos x="24" y="30"/>
                </a:cxn>
                <a:cxn ang="0">
                  <a:pos x="18" y="24"/>
                </a:cxn>
                <a:cxn ang="0">
                  <a:pos x="12" y="18"/>
                </a:cxn>
                <a:cxn ang="0">
                  <a:pos x="12" y="12"/>
                </a:cxn>
                <a:cxn ang="0">
                  <a:pos x="6" y="12"/>
                </a:cxn>
                <a:cxn ang="0">
                  <a:pos x="6" y="18"/>
                </a:cxn>
                <a:cxn ang="0">
                  <a:pos x="0" y="12"/>
                </a:cxn>
                <a:cxn ang="0">
                  <a:pos x="6" y="12"/>
                </a:cxn>
                <a:cxn ang="0">
                  <a:pos x="12" y="12"/>
                </a:cxn>
                <a:cxn ang="0">
                  <a:pos x="18" y="12"/>
                </a:cxn>
                <a:cxn ang="0">
                  <a:pos x="18" y="6"/>
                </a:cxn>
                <a:cxn ang="0">
                  <a:pos x="24" y="6"/>
                </a:cxn>
                <a:cxn ang="0">
                  <a:pos x="18" y="6"/>
                </a:cxn>
                <a:cxn ang="0">
                  <a:pos x="30" y="0"/>
                </a:cxn>
                <a:cxn ang="0">
                  <a:pos x="42" y="6"/>
                </a:cxn>
                <a:cxn ang="0">
                  <a:pos x="48" y="6"/>
                </a:cxn>
                <a:cxn ang="0">
                  <a:pos x="54" y="6"/>
                </a:cxn>
                <a:cxn ang="0">
                  <a:pos x="54" y="12"/>
                </a:cxn>
                <a:cxn ang="0">
                  <a:pos x="54" y="18"/>
                </a:cxn>
                <a:cxn ang="0">
                  <a:pos x="48" y="18"/>
                </a:cxn>
              </a:cxnLst>
              <a:rect l="0" t="0" r="r" b="b"/>
              <a:pathLst>
                <a:path w="54" h="36">
                  <a:moveTo>
                    <a:pt x="48" y="18"/>
                  </a:moveTo>
                  <a:lnTo>
                    <a:pt x="36" y="12"/>
                  </a:lnTo>
                  <a:lnTo>
                    <a:pt x="30" y="18"/>
                  </a:lnTo>
                  <a:lnTo>
                    <a:pt x="24" y="12"/>
                  </a:lnTo>
                  <a:lnTo>
                    <a:pt x="24" y="18"/>
                  </a:lnTo>
                  <a:lnTo>
                    <a:pt x="24" y="24"/>
                  </a:lnTo>
                  <a:lnTo>
                    <a:pt x="36" y="30"/>
                  </a:lnTo>
                  <a:lnTo>
                    <a:pt x="42" y="36"/>
                  </a:lnTo>
                  <a:lnTo>
                    <a:pt x="30" y="30"/>
                  </a:lnTo>
                  <a:lnTo>
                    <a:pt x="24" y="30"/>
                  </a:lnTo>
                  <a:lnTo>
                    <a:pt x="18" y="24"/>
                  </a:lnTo>
                  <a:lnTo>
                    <a:pt x="12" y="18"/>
                  </a:lnTo>
                  <a:lnTo>
                    <a:pt x="12" y="12"/>
                  </a:lnTo>
                  <a:lnTo>
                    <a:pt x="6" y="12"/>
                  </a:lnTo>
                  <a:lnTo>
                    <a:pt x="6" y="18"/>
                  </a:lnTo>
                  <a:lnTo>
                    <a:pt x="0" y="12"/>
                  </a:lnTo>
                  <a:lnTo>
                    <a:pt x="6" y="12"/>
                  </a:lnTo>
                  <a:lnTo>
                    <a:pt x="12" y="12"/>
                  </a:lnTo>
                  <a:lnTo>
                    <a:pt x="18" y="12"/>
                  </a:lnTo>
                  <a:lnTo>
                    <a:pt x="18" y="6"/>
                  </a:lnTo>
                  <a:lnTo>
                    <a:pt x="24" y="6"/>
                  </a:lnTo>
                  <a:lnTo>
                    <a:pt x="18" y="6"/>
                  </a:lnTo>
                  <a:lnTo>
                    <a:pt x="30" y="0"/>
                  </a:lnTo>
                  <a:lnTo>
                    <a:pt x="42" y="6"/>
                  </a:lnTo>
                  <a:lnTo>
                    <a:pt x="48" y="6"/>
                  </a:lnTo>
                  <a:lnTo>
                    <a:pt x="54" y="6"/>
                  </a:lnTo>
                  <a:lnTo>
                    <a:pt x="54" y="12"/>
                  </a:lnTo>
                  <a:lnTo>
                    <a:pt x="54" y="18"/>
                  </a:lnTo>
                  <a:lnTo>
                    <a:pt x="48"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69" name="Freeform 345"/>
            <p:cNvSpPr>
              <a:spLocks/>
            </p:cNvSpPr>
            <p:nvPr/>
          </p:nvSpPr>
          <p:spPr bwMode="auto">
            <a:xfrm>
              <a:off x="1878" y="594"/>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68" name="Freeform 344"/>
            <p:cNvSpPr>
              <a:spLocks/>
            </p:cNvSpPr>
            <p:nvPr/>
          </p:nvSpPr>
          <p:spPr bwMode="auto">
            <a:xfrm>
              <a:off x="1668" y="43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67" name="Freeform 343"/>
            <p:cNvSpPr>
              <a:spLocks/>
            </p:cNvSpPr>
            <p:nvPr/>
          </p:nvSpPr>
          <p:spPr bwMode="auto">
            <a:xfrm>
              <a:off x="1662" y="43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66" name="Freeform 342"/>
            <p:cNvSpPr>
              <a:spLocks/>
            </p:cNvSpPr>
            <p:nvPr/>
          </p:nvSpPr>
          <p:spPr bwMode="auto">
            <a:xfrm>
              <a:off x="1674" y="426"/>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65" name="Freeform 341"/>
            <p:cNvSpPr>
              <a:spLocks/>
            </p:cNvSpPr>
            <p:nvPr/>
          </p:nvSpPr>
          <p:spPr bwMode="auto">
            <a:xfrm>
              <a:off x="1992" y="564"/>
              <a:ext cx="36" cy="30"/>
            </a:xfrm>
            <a:custGeom>
              <a:avLst/>
              <a:gdLst/>
              <a:ahLst/>
              <a:cxnLst>
                <a:cxn ang="0">
                  <a:pos x="0" y="0"/>
                </a:cxn>
                <a:cxn ang="0">
                  <a:pos x="6" y="0"/>
                </a:cxn>
                <a:cxn ang="0">
                  <a:pos x="12" y="0"/>
                </a:cxn>
                <a:cxn ang="0">
                  <a:pos x="18" y="0"/>
                </a:cxn>
                <a:cxn ang="0">
                  <a:pos x="18" y="6"/>
                </a:cxn>
                <a:cxn ang="0">
                  <a:pos x="24" y="6"/>
                </a:cxn>
                <a:cxn ang="0">
                  <a:pos x="30" y="6"/>
                </a:cxn>
                <a:cxn ang="0">
                  <a:pos x="24" y="12"/>
                </a:cxn>
                <a:cxn ang="0">
                  <a:pos x="30" y="12"/>
                </a:cxn>
                <a:cxn ang="0">
                  <a:pos x="30" y="18"/>
                </a:cxn>
                <a:cxn ang="0">
                  <a:pos x="36" y="18"/>
                </a:cxn>
                <a:cxn ang="0">
                  <a:pos x="30" y="18"/>
                </a:cxn>
                <a:cxn ang="0">
                  <a:pos x="24" y="18"/>
                </a:cxn>
                <a:cxn ang="0">
                  <a:pos x="24" y="24"/>
                </a:cxn>
                <a:cxn ang="0">
                  <a:pos x="18" y="30"/>
                </a:cxn>
                <a:cxn ang="0">
                  <a:pos x="18" y="24"/>
                </a:cxn>
                <a:cxn ang="0">
                  <a:pos x="18" y="18"/>
                </a:cxn>
                <a:cxn ang="0">
                  <a:pos x="12" y="12"/>
                </a:cxn>
                <a:cxn ang="0">
                  <a:pos x="6" y="6"/>
                </a:cxn>
                <a:cxn ang="0">
                  <a:pos x="0" y="0"/>
                </a:cxn>
              </a:cxnLst>
              <a:rect l="0" t="0" r="r" b="b"/>
              <a:pathLst>
                <a:path w="36" h="30">
                  <a:moveTo>
                    <a:pt x="0" y="0"/>
                  </a:moveTo>
                  <a:lnTo>
                    <a:pt x="6" y="0"/>
                  </a:lnTo>
                  <a:lnTo>
                    <a:pt x="12" y="0"/>
                  </a:lnTo>
                  <a:lnTo>
                    <a:pt x="18" y="0"/>
                  </a:lnTo>
                  <a:lnTo>
                    <a:pt x="18" y="6"/>
                  </a:lnTo>
                  <a:lnTo>
                    <a:pt x="24" y="6"/>
                  </a:lnTo>
                  <a:lnTo>
                    <a:pt x="30" y="6"/>
                  </a:lnTo>
                  <a:lnTo>
                    <a:pt x="24" y="12"/>
                  </a:lnTo>
                  <a:lnTo>
                    <a:pt x="30" y="12"/>
                  </a:lnTo>
                  <a:lnTo>
                    <a:pt x="30" y="18"/>
                  </a:lnTo>
                  <a:lnTo>
                    <a:pt x="36" y="18"/>
                  </a:lnTo>
                  <a:lnTo>
                    <a:pt x="30" y="18"/>
                  </a:lnTo>
                  <a:lnTo>
                    <a:pt x="24" y="18"/>
                  </a:lnTo>
                  <a:lnTo>
                    <a:pt x="24" y="24"/>
                  </a:lnTo>
                  <a:lnTo>
                    <a:pt x="18" y="30"/>
                  </a:lnTo>
                  <a:lnTo>
                    <a:pt x="18" y="24"/>
                  </a:lnTo>
                  <a:lnTo>
                    <a:pt x="18" y="18"/>
                  </a:lnTo>
                  <a:lnTo>
                    <a:pt x="12" y="12"/>
                  </a:lnTo>
                  <a:lnTo>
                    <a:pt x="6"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64" name="Freeform 340"/>
            <p:cNvSpPr>
              <a:spLocks/>
            </p:cNvSpPr>
            <p:nvPr/>
          </p:nvSpPr>
          <p:spPr bwMode="auto">
            <a:xfrm>
              <a:off x="1800" y="576"/>
              <a:ext cx="114" cy="90"/>
            </a:xfrm>
            <a:custGeom>
              <a:avLst/>
              <a:gdLst/>
              <a:ahLst/>
              <a:cxnLst>
                <a:cxn ang="0">
                  <a:pos x="108" y="66"/>
                </a:cxn>
                <a:cxn ang="0">
                  <a:pos x="102" y="66"/>
                </a:cxn>
                <a:cxn ang="0">
                  <a:pos x="96" y="72"/>
                </a:cxn>
                <a:cxn ang="0">
                  <a:pos x="102" y="78"/>
                </a:cxn>
                <a:cxn ang="0">
                  <a:pos x="102" y="84"/>
                </a:cxn>
                <a:cxn ang="0">
                  <a:pos x="96" y="84"/>
                </a:cxn>
                <a:cxn ang="0">
                  <a:pos x="90" y="90"/>
                </a:cxn>
                <a:cxn ang="0">
                  <a:pos x="84" y="90"/>
                </a:cxn>
                <a:cxn ang="0">
                  <a:pos x="90" y="84"/>
                </a:cxn>
                <a:cxn ang="0">
                  <a:pos x="84" y="72"/>
                </a:cxn>
                <a:cxn ang="0">
                  <a:pos x="78" y="66"/>
                </a:cxn>
                <a:cxn ang="0">
                  <a:pos x="72" y="66"/>
                </a:cxn>
                <a:cxn ang="0">
                  <a:pos x="78" y="66"/>
                </a:cxn>
                <a:cxn ang="0">
                  <a:pos x="72" y="66"/>
                </a:cxn>
                <a:cxn ang="0">
                  <a:pos x="66" y="60"/>
                </a:cxn>
                <a:cxn ang="0">
                  <a:pos x="60" y="60"/>
                </a:cxn>
                <a:cxn ang="0">
                  <a:pos x="48" y="48"/>
                </a:cxn>
                <a:cxn ang="0">
                  <a:pos x="42" y="48"/>
                </a:cxn>
                <a:cxn ang="0">
                  <a:pos x="36" y="42"/>
                </a:cxn>
                <a:cxn ang="0">
                  <a:pos x="30" y="30"/>
                </a:cxn>
                <a:cxn ang="0">
                  <a:pos x="18" y="30"/>
                </a:cxn>
                <a:cxn ang="0">
                  <a:pos x="12" y="30"/>
                </a:cxn>
                <a:cxn ang="0">
                  <a:pos x="6" y="36"/>
                </a:cxn>
                <a:cxn ang="0">
                  <a:pos x="12" y="30"/>
                </a:cxn>
                <a:cxn ang="0">
                  <a:pos x="0" y="30"/>
                </a:cxn>
                <a:cxn ang="0">
                  <a:pos x="0" y="24"/>
                </a:cxn>
                <a:cxn ang="0">
                  <a:pos x="6" y="24"/>
                </a:cxn>
                <a:cxn ang="0">
                  <a:pos x="0" y="24"/>
                </a:cxn>
                <a:cxn ang="0">
                  <a:pos x="6" y="18"/>
                </a:cxn>
                <a:cxn ang="0">
                  <a:pos x="0" y="12"/>
                </a:cxn>
                <a:cxn ang="0">
                  <a:pos x="6" y="12"/>
                </a:cxn>
                <a:cxn ang="0">
                  <a:pos x="12" y="12"/>
                </a:cxn>
                <a:cxn ang="0">
                  <a:pos x="18" y="6"/>
                </a:cxn>
                <a:cxn ang="0">
                  <a:pos x="18" y="12"/>
                </a:cxn>
                <a:cxn ang="0">
                  <a:pos x="18" y="18"/>
                </a:cxn>
                <a:cxn ang="0">
                  <a:pos x="18" y="12"/>
                </a:cxn>
                <a:cxn ang="0">
                  <a:pos x="24" y="12"/>
                </a:cxn>
                <a:cxn ang="0">
                  <a:pos x="24" y="6"/>
                </a:cxn>
                <a:cxn ang="0">
                  <a:pos x="30" y="12"/>
                </a:cxn>
                <a:cxn ang="0">
                  <a:pos x="36" y="6"/>
                </a:cxn>
                <a:cxn ang="0">
                  <a:pos x="42" y="6"/>
                </a:cxn>
                <a:cxn ang="0">
                  <a:pos x="54" y="0"/>
                </a:cxn>
                <a:cxn ang="0">
                  <a:pos x="54" y="6"/>
                </a:cxn>
                <a:cxn ang="0">
                  <a:pos x="66" y="6"/>
                </a:cxn>
                <a:cxn ang="0">
                  <a:pos x="66" y="12"/>
                </a:cxn>
                <a:cxn ang="0">
                  <a:pos x="72" y="18"/>
                </a:cxn>
                <a:cxn ang="0">
                  <a:pos x="66" y="18"/>
                </a:cxn>
                <a:cxn ang="0">
                  <a:pos x="66" y="12"/>
                </a:cxn>
                <a:cxn ang="0">
                  <a:pos x="60" y="12"/>
                </a:cxn>
                <a:cxn ang="0">
                  <a:pos x="54" y="18"/>
                </a:cxn>
                <a:cxn ang="0">
                  <a:pos x="54" y="24"/>
                </a:cxn>
                <a:cxn ang="0">
                  <a:pos x="54" y="30"/>
                </a:cxn>
                <a:cxn ang="0">
                  <a:pos x="66" y="36"/>
                </a:cxn>
                <a:cxn ang="0">
                  <a:pos x="72" y="42"/>
                </a:cxn>
                <a:cxn ang="0">
                  <a:pos x="78" y="48"/>
                </a:cxn>
                <a:cxn ang="0">
                  <a:pos x="90" y="54"/>
                </a:cxn>
                <a:cxn ang="0">
                  <a:pos x="108" y="66"/>
                </a:cxn>
                <a:cxn ang="0">
                  <a:pos x="114" y="72"/>
                </a:cxn>
                <a:cxn ang="0">
                  <a:pos x="108" y="66"/>
                </a:cxn>
              </a:cxnLst>
              <a:rect l="0" t="0" r="r" b="b"/>
              <a:pathLst>
                <a:path w="114" h="90">
                  <a:moveTo>
                    <a:pt x="108" y="66"/>
                  </a:moveTo>
                  <a:lnTo>
                    <a:pt x="102" y="66"/>
                  </a:lnTo>
                  <a:lnTo>
                    <a:pt x="96" y="72"/>
                  </a:lnTo>
                  <a:lnTo>
                    <a:pt x="102" y="78"/>
                  </a:lnTo>
                  <a:lnTo>
                    <a:pt x="102" y="84"/>
                  </a:lnTo>
                  <a:lnTo>
                    <a:pt x="96" y="84"/>
                  </a:lnTo>
                  <a:lnTo>
                    <a:pt x="90" y="90"/>
                  </a:lnTo>
                  <a:lnTo>
                    <a:pt x="84" y="90"/>
                  </a:lnTo>
                  <a:lnTo>
                    <a:pt x="90" y="84"/>
                  </a:lnTo>
                  <a:lnTo>
                    <a:pt x="84" y="72"/>
                  </a:lnTo>
                  <a:lnTo>
                    <a:pt x="78" y="66"/>
                  </a:lnTo>
                  <a:lnTo>
                    <a:pt x="72" y="66"/>
                  </a:lnTo>
                  <a:lnTo>
                    <a:pt x="78" y="66"/>
                  </a:lnTo>
                  <a:lnTo>
                    <a:pt x="72" y="66"/>
                  </a:lnTo>
                  <a:lnTo>
                    <a:pt x="66" y="60"/>
                  </a:lnTo>
                  <a:lnTo>
                    <a:pt x="60" y="60"/>
                  </a:lnTo>
                  <a:lnTo>
                    <a:pt x="48" y="48"/>
                  </a:lnTo>
                  <a:lnTo>
                    <a:pt x="42" y="48"/>
                  </a:lnTo>
                  <a:lnTo>
                    <a:pt x="36" y="42"/>
                  </a:lnTo>
                  <a:lnTo>
                    <a:pt x="30" y="30"/>
                  </a:lnTo>
                  <a:lnTo>
                    <a:pt x="18" y="30"/>
                  </a:lnTo>
                  <a:lnTo>
                    <a:pt x="12" y="30"/>
                  </a:lnTo>
                  <a:lnTo>
                    <a:pt x="6" y="36"/>
                  </a:lnTo>
                  <a:lnTo>
                    <a:pt x="12" y="30"/>
                  </a:lnTo>
                  <a:lnTo>
                    <a:pt x="0" y="30"/>
                  </a:lnTo>
                  <a:lnTo>
                    <a:pt x="0" y="24"/>
                  </a:lnTo>
                  <a:lnTo>
                    <a:pt x="6" y="24"/>
                  </a:lnTo>
                  <a:lnTo>
                    <a:pt x="0" y="24"/>
                  </a:lnTo>
                  <a:lnTo>
                    <a:pt x="6" y="18"/>
                  </a:lnTo>
                  <a:lnTo>
                    <a:pt x="0" y="12"/>
                  </a:lnTo>
                  <a:lnTo>
                    <a:pt x="6" y="12"/>
                  </a:lnTo>
                  <a:lnTo>
                    <a:pt x="12" y="12"/>
                  </a:lnTo>
                  <a:lnTo>
                    <a:pt x="18" y="6"/>
                  </a:lnTo>
                  <a:lnTo>
                    <a:pt x="18" y="12"/>
                  </a:lnTo>
                  <a:lnTo>
                    <a:pt x="18" y="18"/>
                  </a:lnTo>
                  <a:lnTo>
                    <a:pt x="18" y="12"/>
                  </a:lnTo>
                  <a:lnTo>
                    <a:pt x="24" y="12"/>
                  </a:lnTo>
                  <a:lnTo>
                    <a:pt x="24" y="6"/>
                  </a:lnTo>
                  <a:lnTo>
                    <a:pt x="30" y="12"/>
                  </a:lnTo>
                  <a:lnTo>
                    <a:pt x="36" y="6"/>
                  </a:lnTo>
                  <a:lnTo>
                    <a:pt x="42" y="6"/>
                  </a:lnTo>
                  <a:lnTo>
                    <a:pt x="54" y="0"/>
                  </a:lnTo>
                  <a:lnTo>
                    <a:pt x="54" y="6"/>
                  </a:lnTo>
                  <a:lnTo>
                    <a:pt x="66" y="6"/>
                  </a:lnTo>
                  <a:lnTo>
                    <a:pt x="66" y="12"/>
                  </a:lnTo>
                  <a:lnTo>
                    <a:pt x="72" y="18"/>
                  </a:lnTo>
                  <a:lnTo>
                    <a:pt x="66" y="18"/>
                  </a:lnTo>
                  <a:lnTo>
                    <a:pt x="66" y="12"/>
                  </a:lnTo>
                  <a:lnTo>
                    <a:pt x="60" y="12"/>
                  </a:lnTo>
                  <a:lnTo>
                    <a:pt x="54" y="18"/>
                  </a:lnTo>
                  <a:lnTo>
                    <a:pt x="54" y="24"/>
                  </a:lnTo>
                  <a:lnTo>
                    <a:pt x="54" y="30"/>
                  </a:lnTo>
                  <a:lnTo>
                    <a:pt x="66" y="36"/>
                  </a:lnTo>
                  <a:lnTo>
                    <a:pt x="72" y="42"/>
                  </a:lnTo>
                  <a:lnTo>
                    <a:pt x="78" y="48"/>
                  </a:lnTo>
                  <a:lnTo>
                    <a:pt x="90" y="54"/>
                  </a:lnTo>
                  <a:lnTo>
                    <a:pt x="108" y="66"/>
                  </a:lnTo>
                  <a:lnTo>
                    <a:pt x="114" y="72"/>
                  </a:lnTo>
                  <a:lnTo>
                    <a:pt x="108" y="6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63" name="Freeform 339"/>
            <p:cNvSpPr>
              <a:spLocks/>
            </p:cNvSpPr>
            <p:nvPr/>
          </p:nvSpPr>
          <p:spPr bwMode="auto">
            <a:xfrm>
              <a:off x="1854" y="666"/>
              <a:ext cx="30" cy="12"/>
            </a:xfrm>
            <a:custGeom>
              <a:avLst/>
              <a:gdLst/>
              <a:ahLst/>
              <a:cxnLst>
                <a:cxn ang="0">
                  <a:pos x="30" y="6"/>
                </a:cxn>
                <a:cxn ang="0">
                  <a:pos x="30" y="12"/>
                </a:cxn>
                <a:cxn ang="0">
                  <a:pos x="0" y="6"/>
                </a:cxn>
                <a:cxn ang="0">
                  <a:pos x="0" y="0"/>
                </a:cxn>
                <a:cxn ang="0">
                  <a:pos x="6" y="0"/>
                </a:cxn>
                <a:cxn ang="0">
                  <a:pos x="12" y="0"/>
                </a:cxn>
                <a:cxn ang="0">
                  <a:pos x="30" y="0"/>
                </a:cxn>
                <a:cxn ang="0">
                  <a:pos x="30" y="6"/>
                </a:cxn>
              </a:cxnLst>
              <a:rect l="0" t="0" r="r" b="b"/>
              <a:pathLst>
                <a:path w="30" h="12">
                  <a:moveTo>
                    <a:pt x="30" y="6"/>
                  </a:moveTo>
                  <a:lnTo>
                    <a:pt x="30" y="12"/>
                  </a:lnTo>
                  <a:lnTo>
                    <a:pt x="0" y="6"/>
                  </a:lnTo>
                  <a:lnTo>
                    <a:pt x="0" y="0"/>
                  </a:lnTo>
                  <a:lnTo>
                    <a:pt x="6" y="0"/>
                  </a:lnTo>
                  <a:lnTo>
                    <a:pt x="12" y="0"/>
                  </a:lnTo>
                  <a:lnTo>
                    <a:pt x="30" y="0"/>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62" name="Freeform 338"/>
            <p:cNvSpPr>
              <a:spLocks/>
            </p:cNvSpPr>
            <p:nvPr/>
          </p:nvSpPr>
          <p:spPr bwMode="auto">
            <a:xfrm>
              <a:off x="1812" y="636"/>
              <a:ext cx="18" cy="24"/>
            </a:xfrm>
            <a:custGeom>
              <a:avLst/>
              <a:gdLst/>
              <a:ahLst/>
              <a:cxnLst>
                <a:cxn ang="0">
                  <a:pos x="18" y="6"/>
                </a:cxn>
                <a:cxn ang="0">
                  <a:pos x="18" y="18"/>
                </a:cxn>
                <a:cxn ang="0">
                  <a:pos x="12" y="18"/>
                </a:cxn>
                <a:cxn ang="0">
                  <a:pos x="6" y="24"/>
                </a:cxn>
                <a:cxn ang="0">
                  <a:pos x="6" y="18"/>
                </a:cxn>
                <a:cxn ang="0">
                  <a:pos x="6" y="12"/>
                </a:cxn>
                <a:cxn ang="0">
                  <a:pos x="6" y="6"/>
                </a:cxn>
                <a:cxn ang="0">
                  <a:pos x="0" y="6"/>
                </a:cxn>
                <a:cxn ang="0">
                  <a:pos x="0" y="0"/>
                </a:cxn>
                <a:cxn ang="0">
                  <a:pos x="6" y="0"/>
                </a:cxn>
                <a:cxn ang="0">
                  <a:pos x="12" y="0"/>
                </a:cxn>
                <a:cxn ang="0">
                  <a:pos x="18" y="0"/>
                </a:cxn>
                <a:cxn ang="0">
                  <a:pos x="18" y="6"/>
                </a:cxn>
              </a:cxnLst>
              <a:rect l="0" t="0" r="r" b="b"/>
              <a:pathLst>
                <a:path w="18" h="24">
                  <a:moveTo>
                    <a:pt x="18" y="6"/>
                  </a:moveTo>
                  <a:lnTo>
                    <a:pt x="18" y="18"/>
                  </a:lnTo>
                  <a:lnTo>
                    <a:pt x="12" y="18"/>
                  </a:lnTo>
                  <a:lnTo>
                    <a:pt x="6" y="24"/>
                  </a:lnTo>
                  <a:lnTo>
                    <a:pt x="6" y="18"/>
                  </a:lnTo>
                  <a:lnTo>
                    <a:pt x="6" y="12"/>
                  </a:lnTo>
                  <a:lnTo>
                    <a:pt x="6" y="6"/>
                  </a:lnTo>
                  <a:lnTo>
                    <a:pt x="0" y="6"/>
                  </a:lnTo>
                  <a:lnTo>
                    <a:pt x="0" y="0"/>
                  </a:lnTo>
                  <a:lnTo>
                    <a:pt x="6" y="0"/>
                  </a:lnTo>
                  <a:lnTo>
                    <a:pt x="12" y="0"/>
                  </a:lnTo>
                  <a:lnTo>
                    <a:pt x="18" y="0"/>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61" name="Freeform 337"/>
            <p:cNvSpPr>
              <a:spLocks/>
            </p:cNvSpPr>
            <p:nvPr/>
          </p:nvSpPr>
          <p:spPr bwMode="auto">
            <a:xfrm>
              <a:off x="1710" y="552"/>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60" name="Freeform 336"/>
            <p:cNvSpPr>
              <a:spLocks/>
            </p:cNvSpPr>
            <p:nvPr/>
          </p:nvSpPr>
          <p:spPr bwMode="auto">
            <a:xfrm>
              <a:off x="1842" y="366"/>
              <a:ext cx="126" cy="132"/>
            </a:xfrm>
            <a:custGeom>
              <a:avLst/>
              <a:gdLst/>
              <a:ahLst/>
              <a:cxnLst>
                <a:cxn ang="0">
                  <a:pos x="120" y="30"/>
                </a:cxn>
                <a:cxn ang="0">
                  <a:pos x="108" y="30"/>
                </a:cxn>
                <a:cxn ang="0">
                  <a:pos x="96" y="42"/>
                </a:cxn>
                <a:cxn ang="0">
                  <a:pos x="96" y="48"/>
                </a:cxn>
                <a:cxn ang="0">
                  <a:pos x="78" y="54"/>
                </a:cxn>
                <a:cxn ang="0">
                  <a:pos x="66" y="60"/>
                </a:cxn>
                <a:cxn ang="0">
                  <a:pos x="66" y="66"/>
                </a:cxn>
                <a:cxn ang="0">
                  <a:pos x="60" y="72"/>
                </a:cxn>
                <a:cxn ang="0">
                  <a:pos x="66" y="84"/>
                </a:cxn>
                <a:cxn ang="0">
                  <a:pos x="78" y="90"/>
                </a:cxn>
                <a:cxn ang="0">
                  <a:pos x="72" y="96"/>
                </a:cxn>
                <a:cxn ang="0">
                  <a:pos x="60" y="96"/>
                </a:cxn>
                <a:cxn ang="0">
                  <a:pos x="60" y="102"/>
                </a:cxn>
                <a:cxn ang="0">
                  <a:pos x="54" y="108"/>
                </a:cxn>
                <a:cxn ang="0">
                  <a:pos x="48" y="126"/>
                </a:cxn>
                <a:cxn ang="0">
                  <a:pos x="30" y="126"/>
                </a:cxn>
                <a:cxn ang="0">
                  <a:pos x="18" y="132"/>
                </a:cxn>
                <a:cxn ang="0">
                  <a:pos x="12" y="120"/>
                </a:cxn>
                <a:cxn ang="0">
                  <a:pos x="12" y="114"/>
                </a:cxn>
                <a:cxn ang="0">
                  <a:pos x="6" y="108"/>
                </a:cxn>
                <a:cxn ang="0">
                  <a:pos x="0" y="102"/>
                </a:cxn>
                <a:cxn ang="0">
                  <a:pos x="6" y="96"/>
                </a:cxn>
                <a:cxn ang="0">
                  <a:pos x="12" y="84"/>
                </a:cxn>
                <a:cxn ang="0">
                  <a:pos x="12" y="78"/>
                </a:cxn>
                <a:cxn ang="0">
                  <a:pos x="18" y="72"/>
                </a:cxn>
                <a:cxn ang="0">
                  <a:pos x="12" y="66"/>
                </a:cxn>
                <a:cxn ang="0">
                  <a:pos x="12" y="54"/>
                </a:cxn>
                <a:cxn ang="0">
                  <a:pos x="12" y="54"/>
                </a:cxn>
                <a:cxn ang="0">
                  <a:pos x="30" y="48"/>
                </a:cxn>
                <a:cxn ang="0">
                  <a:pos x="24" y="42"/>
                </a:cxn>
                <a:cxn ang="0">
                  <a:pos x="36" y="30"/>
                </a:cxn>
                <a:cxn ang="0">
                  <a:pos x="42" y="24"/>
                </a:cxn>
                <a:cxn ang="0">
                  <a:pos x="48" y="12"/>
                </a:cxn>
                <a:cxn ang="0">
                  <a:pos x="60" y="6"/>
                </a:cxn>
                <a:cxn ang="0">
                  <a:pos x="72" y="6"/>
                </a:cxn>
                <a:cxn ang="0">
                  <a:pos x="84" y="6"/>
                </a:cxn>
                <a:cxn ang="0">
                  <a:pos x="84" y="6"/>
                </a:cxn>
                <a:cxn ang="0">
                  <a:pos x="108" y="6"/>
                </a:cxn>
                <a:cxn ang="0">
                  <a:pos x="120" y="6"/>
                </a:cxn>
                <a:cxn ang="0">
                  <a:pos x="126" y="12"/>
                </a:cxn>
                <a:cxn ang="0">
                  <a:pos x="126" y="18"/>
                </a:cxn>
                <a:cxn ang="0">
                  <a:pos x="126" y="30"/>
                </a:cxn>
              </a:cxnLst>
              <a:rect l="0" t="0" r="r" b="b"/>
              <a:pathLst>
                <a:path w="126" h="132">
                  <a:moveTo>
                    <a:pt x="126" y="30"/>
                  </a:moveTo>
                  <a:lnTo>
                    <a:pt x="120" y="30"/>
                  </a:lnTo>
                  <a:lnTo>
                    <a:pt x="114" y="30"/>
                  </a:lnTo>
                  <a:lnTo>
                    <a:pt x="108" y="30"/>
                  </a:lnTo>
                  <a:lnTo>
                    <a:pt x="102" y="36"/>
                  </a:lnTo>
                  <a:lnTo>
                    <a:pt x="96" y="42"/>
                  </a:lnTo>
                  <a:lnTo>
                    <a:pt x="102" y="42"/>
                  </a:lnTo>
                  <a:lnTo>
                    <a:pt x="96" y="48"/>
                  </a:lnTo>
                  <a:lnTo>
                    <a:pt x="84" y="54"/>
                  </a:lnTo>
                  <a:lnTo>
                    <a:pt x="78" y="54"/>
                  </a:lnTo>
                  <a:lnTo>
                    <a:pt x="72" y="60"/>
                  </a:lnTo>
                  <a:lnTo>
                    <a:pt x="66" y="60"/>
                  </a:lnTo>
                  <a:lnTo>
                    <a:pt x="60" y="60"/>
                  </a:lnTo>
                  <a:lnTo>
                    <a:pt x="66" y="66"/>
                  </a:lnTo>
                  <a:lnTo>
                    <a:pt x="60" y="66"/>
                  </a:lnTo>
                  <a:lnTo>
                    <a:pt x="60" y="72"/>
                  </a:lnTo>
                  <a:lnTo>
                    <a:pt x="60" y="78"/>
                  </a:lnTo>
                  <a:lnTo>
                    <a:pt x="66" y="84"/>
                  </a:lnTo>
                  <a:lnTo>
                    <a:pt x="66" y="78"/>
                  </a:lnTo>
                  <a:lnTo>
                    <a:pt x="78" y="90"/>
                  </a:lnTo>
                  <a:lnTo>
                    <a:pt x="72" y="90"/>
                  </a:lnTo>
                  <a:lnTo>
                    <a:pt x="72" y="96"/>
                  </a:lnTo>
                  <a:lnTo>
                    <a:pt x="66" y="96"/>
                  </a:lnTo>
                  <a:lnTo>
                    <a:pt x="60" y="96"/>
                  </a:lnTo>
                  <a:lnTo>
                    <a:pt x="48" y="102"/>
                  </a:lnTo>
                  <a:lnTo>
                    <a:pt x="60" y="102"/>
                  </a:lnTo>
                  <a:lnTo>
                    <a:pt x="54" y="102"/>
                  </a:lnTo>
                  <a:lnTo>
                    <a:pt x="54" y="108"/>
                  </a:lnTo>
                  <a:lnTo>
                    <a:pt x="54" y="114"/>
                  </a:lnTo>
                  <a:lnTo>
                    <a:pt x="48" y="126"/>
                  </a:lnTo>
                  <a:lnTo>
                    <a:pt x="36" y="126"/>
                  </a:lnTo>
                  <a:lnTo>
                    <a:pt x="30" y="126"/>
                  </a:lnTo>
                  <a:lnTo>
                    <a:pt x="30" y="132"/>
                  </a:lnTo>
                  <a:lnTo>
                    <a:pt x="18" y="132"/>
                  </a:lnTo>
                  <a:lnTo>
                    <a:pt x="18" y="126"/>
                  </a:lnTo>
                  <a:lnTo>
                    <a:pt x="12" y="120"/>
                  </a:lnTo>
                  <a:lnTo>
                    <a:pt x="18" y="120"/>
                  </a:lnTo>
                  <a:lnTo>
                    <a:pt x="12" y="114"/>
                  </a:lnTo>
                  <a:lnTo>
                    <a:pt x="6" y="114"/>
                  </a:lnTo>
                  <a:lnTo>
                    <a:pt x="6" y="108"/>
                  </a:lnTo>
                  <a:lnTo>
                    <a:pt x="6" y="102"/>
                  </a:lnTo>
                  <a:lnTo>
                    <a:pt x="0" y="102"/>
                  </a:lnTo>
                  <a:lnTo>
                    <a:pt x="0" y="96"/>
                  </a:lnTo>
                  <a:lnTo>
                    <a:pt x="6" y="96"/>
                  </a:lnTo>
                  <a:lnTo>
                    <a:pt x="6" y="90"/>
                  </a:lnTo>
                  <a:lnTo>
                    <a:pt x="12" y="84"/>
                  </a:lnTo>
                  <a:lnTo>
                    <a:pt x="18" y="84"/>
                  </a:lnTo>
                  <a:lnTo>
                    <a:pt x="12" y="78"/>
                  </a:lnTo>
                  <a:lnTo>
                    <a:pt x="18" y="78"/>
                  </a:lnTo>
                  <a:lnTo>
                    <a:pt x="18" y="72"/>
                  </a:lnTo>
                  <a:lnTo>
                    <a:pt x="12" y="72"/>
                  </a:lnTo>
                  <a:lnTo>
                    <a:pt x="12" y="66"/>
                  </a:lnTo>
                  <a:lnTo>
                    <a:pt x="12" y="60"/>
                  </a:lnTo>
                  <a:lnTo>
                    <a:pt x="12" y="54"/>
                  </a:lnTo>
                  <a:lnTo>
                    <a:pt x="6" y="54"/>
                  </a:lnTo>
                  <a:lnTo>
                    <a:pt x="12" y="54"/>
                  </a:lnTo>
                  <a:lnTo>
                    <a:pt x="18" y="48"/>
                  </a:lnTo>
                  <a:lnTo>
                    <a:pt x="30" y="48"/>
                  </a:lnTo>
                  <a:lnTo>
                    <a:pt x="30" y="42"/>
                  </a:lnTo>
                  <a:lnTo>
                    <a:pt x="24" y="42"/>
                  </a:lnTo>
                  <a:lnTo>
                    <a:pt x="36" y="36"/>
                  </a:lnTo>
                  <a:lnTo>
                    <a:pt x="36" y="30"/>
                  </a:lnTo>
                  <a:lnTo>
                    <a:pt x="36" y="24"/>
                  </a:lnTo>
                  <a:lnTo>
                    <a:pt x="42" y="24"/>
                  </a:lnTo>
                  <a:lnTo>
                    <a:pt x="54" y="18"/>
                  </a:lnTo>
                  <a:lnTo>
                    <a:pt x="48" y="12"/>
                  </a:lnTo>
                  <a:lnTo>
                    <a:pt x="54" y="12"/>
                  </a:lnTo>
                  <a:lnTo>
                    <a:pt x="60" y="6"/>
                  </a:lnTo>
                  <a:lnTo>
                    <a:pt x="66" y="6"/>
                  </a:lnTo>
                  <a:lnTo>
                    <a:pt x="72" y="6"/>
                  </a:lnTo>
                  <a:lnTo>
                    <a:pt x="66" y="6"/>
                  </a:lnTo>
                  <a:lnTo>
                    <a:pt x="84" y="6"/>
                  </a:lnTo>
                  <a:lnTo>
                    <a:pt x="90" y="6"/>
                  </a:lnTo>
                  <a:lnTo>
                    <a:pt x="84" y="6"/>
                  </a:lnTo>
                  <a:lnTo>
                    <a:pt x="90" y="0"/>
                  </a:lnTo>
                  <a:lnTo>
                    <a:pt x="108" y="6"/>
                  </a:lnTo>
                  <a:lnTo>
                    <a:pt x="114" y="6"/>
                  </a:lnTo>
                  <a:lnTo>
                    <a:pt x="120" y="6"/>
                  </a:lnTo>
                  <a:lnTo>
                    <a:pt x="120" y="12"/>
                  </a:lnTo>
                  <a:lnTo>
                    <a:pt x="126" y="12"/>
                  </a:lnTo>
                  <a:lnTo>
                    <a:pt x="120" y="18"/>
                  </a:lnTo>
                  <a:lnTo>
                    <a:pt x="126" y="18"/>
                  </a:lnTo>
                  <a:lnTo>
                    <a:pt x="120" y="24"/>
                  </a:lnTo>
                  <a:lnTo>
                    <a:pt x="126" y="3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59" name="Freeform 335"/>
            <p:cNvSpPr>
              <a:spLocks/>
            </p:cNvSpPr>
            <p:nvPr/>
          </p:nvSpPr>
          <p:spPr bwMode="auto">
            <a:xfrm>
              <a:off x="1890" y="456"/>
              <a:ext cx="18" cy="6"/>
            </a:xfrm>
            <a:custGeom>
              <a:avLst/>
              <a:gdLst/>
              <a:ahLst/>
              <a:cxnLst>
                <a:cxn ang="0">
                  <a:pos x="18" y="0"/>
                </a:cxn>
                <a:cxn ang="0">
                  <a:pos x="12" y="0"/>
                </a:cxn>
                <a:cxn ang="0">
                  <a:pos x="18" y="0"/>
                </a:cxn>
                <a:cxn ang="0">
                  <a:pos x="12" y="0"/>
                </a:cxn>
                <a:cxn ang="0">
                  <a:pos x="6" y="0"/>
                </a:cxn>
                <a:cxn ang="0">
                  <a:pos x="0" y="0"/>
                </a:cxn>
                <a:cxn ang="0">
                  <a:pos x="6" y="0"/>
                </a:cxn>
                <a:cxn ang="0">
                  <a:pos x="12" y="6"/>
                </a:cxn>
                <a:cxn ang="0">
                  <a:pos x="18" y="0"/>
                </a:cxn>
              </a:cxnLst>
              <a:rect l="0" t="0" r="r" b="b"/>
              <a:pathLst>
                <a:path w="18" h="6">
                  <a:moveTo>
                    <a:pt x="18" y="0"/>
                  </a:moveTo>
                  <a:lnTo>
                    <a:pt x="12" y="0"/>
                  </a:lnTo>
                  <a:lnTo>
                    <a:pt x="18" y="0"/>
                  </a:lnTo>
                  <a:lnTo>
                    <a:pt x="12" y="0"/>
                  </a:lnTo>
                  <a:lnTo>
                    <a:pt x="6" y="0"/>
                  </a:lnTo>
                  <a:lnTo>
                    <a:pt x="0" y="0"/>
                  </a:lnTo>
                  <a:lnTo>
                    <a:pt x="6" y="0"/>
                  </a:lnTo>
                  <a:lnTo>
                    <a:pt x="12" y="6"/>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58" name="Freeform 334"/>
            <p:cNvSpPr>
              <a:spLocks/>
            </p:cNvSpPr>
            <p:nvPr/>
          </p:nvSpPr>
          <p:spPr bwMode="auto">
            <a:xfrm>
              <a:off x="1908" y="474"/>
              <a:ext cx="12" cy="6"/>
            </a:xfrm>
            <a:custGeom>
              <a:avLst/>
              <a:gdLst/>
              <a:ahLst/>
              <a:cxnLst>
                <a:cxn ang="0">
                  <a:pos x="12" y="0"/>
                </a:cxn>
                <a:cxn ang="0">
                  <a:pos x="6" y="6"/>
                </a:cxn>
                <a:cxn ang="0">
                  <a:pos x="0" y="0"/>
                </a:cxn>
                <a:cxn ang="0">
                  <a:pos x="6" y="0"/>
                </a:cxn>
                <a:cxn ang="0">
                  <a:pos x="12" y="0"/>
                </a:cxn>
              </a:cxnLst>
              <a:rect l="0" t="0" r="r" b="b"/>
              <a:pathLst>
                <a:path w="12" h="6">
                  <a:moveTo>
                    <a:pt x="12" y="0"/>
                  </a:moveTo>
                  <a:lnTo>
                    <a:pt x="6" y="6"/>
                  </a:lnTo>
                  <a:lnTo>
                    <a:pt x="0" y="0"/>
                  </a:lnTo>
                  <a:lnTo>
                    <a:pt x="6"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57" name="Freeform 333"/>
            <p:cNvSpPr>
              <a:spLocks/>
            </p:cNvSpPr>
            <p:nvPr/>
          </p:nvSpPr>
          <p:spPr bwMode="auto">
            <a:xfrm>
              <a:off x="1896" y="480"/>
              <a:ext cx="6" cy="6"/>
            </a:xfrm>
            <a:custGeom>
              <a:avLst/>
              <a:gdLst/>
              <a:ahLst/>
              <a:cxnLst>
                <a:cxn ang="0">
                  <a:pos x="0" y="0"/>
                </a:cxn>
                <a:cxn ang="0">
                  <a:pos x="6" y="0"/>
                </a:cxn>
                <a:cxn ang="0">
                  <a:pos x="0" y="6"/>
                </a:cxn>
                <a:cxn ang="0">
                  <a:pos x="0" y="0"/>
                </a:cxn>
              </a:cxnLst>
              <a:rect l="0" t="0" r="r" b="b"/>
              <a:pathLst>
                <a:path w="6" h="6">
                  <a:moveTo>
                    <a:pt x="0" y="0"/>
                  </a:moveTo>
                  <a:lnTo>
                    <a:pt x="6" y="0"/>
                  </a:ln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56" name="Freeform 332"/>
            <p:cNvSpPr>
              <a:spLocks/>
            </p:cNvSpPr>
            <p:nvPr/>
          </p:nvSpPr>
          <p:spPr bwMode="auto">
            <a:xfrm>
              <a:off x="1866" y="582"/>
              <a:ext cx="30" cy="12"/>
            </a:xfrm>
            <a:custGeom>
              <a:avLst/>
              <a:gdLst/>
              <a:ahLst/>
              <a:cxnLst>
                <a:cxn ang="0">
                  <a:pos x="24" y="0"/>
                </a:cxn>
                <a:cxn ang="0">
                  <a:pos x="30" y="0"/>
                </a:cxn>
                <a:cxn ang="0">
                  <a:pos x="18" y="6"/>
                </a:cxn>
                <a:cxn ang="0">
                  <a:pos x="24" y="6"/>
                </a:cxn>
                <a:cxn ang="0">
                  <a:pos x="18" y="6"/>
                </a:cxn>
                <a:cxn ang="0">
                  <a:pos x="18" y="12"/>
                </a:cxn>
                <a:cxn ang="0">
                  <a:pos x="12" y="12"/>
                </a:cxn>
                <a:cxn ang="0">
                  <a:pos x="6" y="12"/>
                </a:cxn>
                <a:cxn ang="0">
                  <a:pos x="0" y="12"/>
                </a:cxn>
                <a:cxn ang="0">
                  <a:pos x="6" y="12"/>
                </a:cxn>
                <a:cxn ang="0">
                  <a:pos x="0" y="6"/>
                </a:cxn>
                <a:cxn ang="0">
                  <a:pos x="0" y="0"/>
                </a:cxn>
                <a:cxn ang="0">
                  <a:pos x="12" y="0"/>
                </a:cxn>
                <a:cxn ang="0">
                  <a:pos x="24" y="0"/>
                </a:cxn>
              </a:cxnLst>
              <a:rect l="0" t="0" r="r" b="b"/>
              <a:pathLst>
                <a:path w="30" h="12">
                  <a:moveTo>
                    <a:pt x="24" y="0"/>
                  </a:moveTo>
                  <a:lnTo>
                    <a:pt x="30" y="0"/>
                  </a:lnTo>
                  <a:lnTo>
                    <a:pt x="18" y="6"/>
                  </a:lnTo>
                  <a:lnTo>
                    <a:pt x="24" y="6"/>
                  </a:lnTo>
                  <a:lnTo>
                    <a:pt x="18" y="6"/>
                  </a:lnTo>
                  <a:lnTo>
                    <a:pt x="18" y="12"/>
                  </a:lnTo>
                  <a:lnTo>
                    <a:pt x="12" y="12"/>
                  </a:lnTo>
                  <a:lnTo>
                    <a:pt x="6" y="12"/>
                  </a:lnTo>
                  <a:lnTo>
                    <a:pt x="0" y="12"/>
                  </a:lnTo>
                  <a:lnTo>
                    <a:pt x="6" y="12"/>
                  </a:lnTo>
                  <a:lnTo>
                    <a:pt x="0" y="6"/>
                  </a:lnTo>
                  <a:lnTo>
                    <a:pt x="0" y="0"/>
                  </a:lnTo>
                  <a:lnTo>
                    <a:pt x="12"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55" name="Freeform 331"/>
            <p:cNvSpPr>
              <a:spLocks/>
            </p:cNvSpPr>
            <p:nvPr/>
          </p:nvSpPr>
          <p:spPr bwMode="auto">
            <a:xfrm>
              <a:off x="1962" y="492"/>
              <a:ext cx="90" cy="48"/>
            </a:xfrm>
            <a:custGeom>
              <a:avLst/>
              <a:gdLst/>
              <a:ahLst/>
              <a:cxnLst>
                <a:cxn ang="0">
                  <a:pos x="30" y="0"/>
                </a:cxn>
                <a:cxn ang="0">
                  <a:pos x="42" y="0"/>
                </a:cxn>
                <a:cxn ang="0">
                  <a:pos x="48" y="0"/>
                </a:cxn>
                <a:cxn ang="0">
                  <a:pos x="54" y="0"/>
                </a:cxn>
                <a:cxn ang="0">
                  <a:pos x="60" y="0"/>
                </a:cxn>
                <a:cxn ang="0">
                  <a:pos x="66" y="0"/>
                </a:cxn>
                <a:cxn ang="0">
                  <a:pos x="72" y="0"/>
                </a:cxn>
                <a:cxn ang="0">
                  <a:pos x="72" y="6"/>
                </a:cxn>
                <a:cxn ang="0">
                  <a:pos x="72" y="12"/>
                </a:cxn>
                <a:cxn ang="0">
                  <a:pos x="78" y="12"/>
                </a:cxn>
                <a:cxn ang="0">
                  <a:pos x="84" y="18"/>
                </a:cxn>
                <a:cxn ang="0">
                  <a:pos x="90" y="18"/>
                </a:cxn>
                <a:cxn ang="0">
                  <a:pos x="90" y="24"/>
                </a:cxn>
                <a:cxn ang="0">
                  <a:pos x="84" y="30"/>
                </a:cxn>
                <a:cxn ang="0">
                  <a:pos x="84" y="24"/>
                </a:cxn>
                <a:cxn ang="0">
                  <a:pos x="78" y="24"/>
                </a:cxn>
                <a:cxn ang="0">
                  <a:pos x="78" y="30"/>
                </a:cxn>
                <a:cxn ang="0">
                  <a:pos x="78" y="36"/>
                </a:cxn>
                <a:cxn ang="0">
                  <a:pos x="84" y="36"/>
                </a:cxn>
                <a:cxn ang="0">
                  <a:pos x="72" y="36"/>
                </a:cxn>
                <a:cxn ang="0">
                  <a:pos x="72" y="42"/>
                </a:cxn>
                <a:cxn ang="0">
                  <a:pos x="72" y="48"/>
                </a:cxn>
                <a:cxn ang="0">
                  <a:pos x="66" y="42"/>
                </a:cxn>
                <a:cxn ang="0">
                  <a:pos x="60" y="42"/>
                </a:cxn>
                <a:cxn ang="0">
                  <a:pos x="54" y="42"/>
                </a:cxn>
                <a:cxn ang="0">
                  <a:pos x="48" y="42"/>
                </a:cxn>
                <a:cxn ang="0">
                  <a:pos x="42" y="42"/>
                </a:cxn>
                <a:cxn ang="0">
                  <a:pos x="36" y="42"/>
                </a:cxn>
                <a:cxn ang="0">
                  <a:pos x="24" y="36"/>
                </a:cxn>
                <a:cxn ang="0">
                  <a:pos x="12" y="42"/>
                </a:cxn>
                <a:cxn ang="0">
                  <a:pos x="0" y="42"/>
                </a:cxn>
                <a:cxn ang="0">
                  <a:pos x="0" y="36"/>
                </a:cxn>
                <a:cxn ang="0">
                  <a:pos x="6" y="30"/>
                </a:cxn>
                <a:cxn ang="0">
                  <a:pos x="0" y="18"/>
                </a:cxn>
                <a:cxn ang="0">
                  <a:pos x="12" y="18"/>
                </a:cxn>
                <a:cxn ang="0">
                  <a:pos x="24" y="18"/>
                </a:cxn>
                <a:cxn ang="0">
                  <a:pos x="24" y="12"/>
                </a:cxn>
                <a:cxn ang="0">
                  <a:pos x="36" y="6"/>
                </a:cxn>
                <a:cxn ang="0">
                  <a:pos x="30" y="6"/>
                </a:cxn>
                <a:cxn ang="0">
                  <a:pos x="30" y="0"/>
                </a:cxn>
              </a:cxnLst>
              <a:rect l="0" t="0" r="r" b="b"/>
              <a:pathLst>
                <a:path w="90" h="48">
                  <a:moveTo>
                    <a:pt x="30" y="0"/>
                  </a:moveTo>
                  <a:lnTo>
                    <a:pt x="42" y="0"/>
                  </a:lnTo>
                  <a:lnTo>
                    <a:pt x="48" y="0"/>
                  </a:lnTo>
                  <a:lnTo>
                    <a:pt x="54" y="0"/>
                  </a:lnTo>
                  <a:lnTo>
                    <a:pt x="60" y="0"/>
                  </a:lnTo>
                  <a:lnTo>
                    <a:pt x="66" y="0"/>
                  </a:lnTo>
                  <a:lnTo>
                    <a:pt x="72" y="0"/>
                  </a:lnTo>
                  <a:lnTo>
                    <a:pt x="72" y="6"/>
                  </a:lnTo>
                  <a:lnTo>
                    <a:pt x="72" y="12"/>
                  </a:lnTo>
                  <a:lnTo>
                    <a:pt x="78" y="12"/>
                  </a:lnTo>
                  <a:lnTo>
                    <a:pt x="84" y="18"/>
                  </a:lnTo>
                  <a:lnTo>
                    <a:pt x="90" y="18"/>
                  </a:lnTo>
                  <a:lnTo>
                    <a:pt x="90" y="24"/>
                  </a:lnTo>
                  <a:lnTo>
                    <a:pt x="84" y="30"/>
                  </a:lnTo>
                  <a:lnTo>
                    <a:pt x="84" y="24"/>
                  </a:lnTo>
                  <a:lnTo>
                    <a:pt x="78" y="24"/>
                  </a:lnTo>
                  <a:lnTo>
                    <a:pt x="78" y="30"/>
                  </a:lnTo>
                  <a:lnTo>
                    <a:pt x="78" y="36"/>
                  </a:lnTo>
                  <a:lnTo>
                    <a:pt x="84" y="36"/>
                  </a:lnTo>
                  <a:lnTo>
                    <a:pt x="72" y="36"/>
                  </a:lnTo>
                  <a:lnTo>
                    <a:pt x="72" y="42"/>
                  </a:lnTo>
                  <a:lnTo>
                    <a:pt x="72" y="48"/>
                  </a:lnTo>
                  <a:lnTo>
                    <a:pt x="66" y="42"/>
                  </a:lnTo>
                  <a:lnTo>
                    <a:pt x="60" y="42"/>
                  </a:lnTo>
                  <a:lnTo>
                    <a:pt x="54" y="42"/>
                  </a:lnTo>
                  <a:lnTo>
                    <a:pt x="48" y="42"/>
                  </a:lnTo>
                  <a:lnTo>
                    <a:pt x="42" y="42"/>
                  </a:lnTo>
                  <a:lnTo>
                    <a:pt x="36" y="42"/>
                  </a:lnTo>
                  <a:lnTo>
                    <a:pt x="24" y="36"/>
                  </a:lnTo>
                  <a:lnTo>
                    <a:pt x="12" y="42"/>
                  </a:lnTo>
                  <a:lnTo>
                    <a:pt x="0" y="42"/>
                  </a:lnTo>
                  <a:lnTo>
                    <a:pt x="0" y="36"/>
                  </a:lnTo>
                  <a:lnTo>
                    <a:pt x="6" y="30"/>
                  </a:lnTo>
                  <a:lnTo>
                    <a:pt x="0" y="18"/>
                  </a:lnTo>
                  <a:lnTo>
                    <a:pt x="12" y="18"/>
                  </a:lnTo>
                  <a:lnTo>
                    <a:pt x="24" y="18"/>
                  </a:lnTo>
                  <a:lnTo>
                    <a:pt x="24" y="12"/>
                  </a:lnTo>
                  <a:lnTo>
                    <a:pt x="36" y="6"/>
                  </a:lnTo>
                  <a:lnTo>
                    <a:pt x="30" y="6"/>
                  </a:lnTo>
                  <a:lnTo>
                    <a:pt x="3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54" name="Freeform 330"/>
            <p:cNvSpPr>
              <a:spLocks/>
            </p:cNvSpPr>
            <p:nvPr/>
          </p:nvSpPr>
          <p:spPr bwMode="auto">
            <a:xfrm>
              <a:off x="1644" y="612"/>
              <a:ext cx="120" cy="72"/>
            </a:xfrm>
            <a:custGeom>
              <a:avLst/>
              <a:gdLst/>
              <a:ahLst/>
              <a:cxnLst>
                <a:cxn ang="0">
                  <a:pos x="120" y="12"/>
                </a:cxn>
                <a:cxn ang="0">
                  <a:pos x="120" y="18"/>
                </a:cxn>
                <a:cxn ang="0">
                  <a:pos x="96" y="24"/>
                </a:cxn>
                <a:cxn ang="0">
                  <a:pos x="102" y="30"/>
                </a:cxn>
                <a:cxn ang="0">
                  <a:pos x="96" y="30"/>
                </a:cxn>
                <a:cxn ang="0">
                  <a:pos x="90" y="42"/>
                </a:cxn>
                <a:cxn ang="0">
                  <a:pos x="90" y="48"/>
                </a:cxn>
                <a:cxn ang="0">
                  <a:pos x="84" y="54"/>
                </a:cxn>
                <a:cxn ang="0">
                  <a:pos x="84" y="60"/>
                </a:cxn>
                <a:cxn ang="0">
                  <a:pos x="78" y="60"/>
                </a:cxn>
                <a:cxn ang="0">
                  <a:pos x="72" y="60"/>
                </a:cxn>
                <a:cxn ang="0">
                  <a:pos x="72" y="66"/>
                </a:cxn>
                <a:cxn ang="0">
                  <a:pos x="48" y="66"/>
                </a:cxn>
                <a:cxn ang="0">
                  <a:pos x="42" y="72"/>
                </a:cxn>
                <a:cxn ang="0">
                  <a:pos x="36" y="72"/>
                </a:cxn>
                <a:cxn ang="0">
                  <a:pos x="30" y="72"/>
                </a:cxn>
                <a:cxn ang="0">
                  <a:pos x="30" y="66"/>
                </a:cxn>
                <a:cxn ang="0">
                  <a:pos x="24" y="60"/>
                </a:cxn>
                <a:cxn ang="0">
                  <a:pos x="18" y="60"/>
                </a:cxn>
                <a:cxn ang="0">
                  <a:pos x="24" y="54"/>
                </a:cxn>
                <a:cxn ang="0">
                  <a:pos x="18" y="48"/>
                </a:cxn>
                <a:cxn ang="0">
                  <a:pos x="24" y="42"/>
                </a:cxn>
                <a:cxn ang="0">
                  <a:pos x="18" y="36"/>
                </a:cxn>
                <a:cxn ang="0">
                  <a:pos x="24" y="36"/>
                </a:cxn>
                <a:cxn ang="0">
                  <a:pos x="24" y="30"/>
                </a:cxn>
                <a:cxn ang="0">
                  <a:pos x="24" y="24"/>
                </a:cxn>
                <a:cxn ang="0">
                  <a:pos x="30" y="18"/>
                </a:cxn>
                <a:cxn ang="0">
                  <a:pos x="24" y="18"/>
                </a:cxn>
                <a:cxn ang="0">
                  <a:pos x="12" y="18"/>
                </a:cxn>
                <a:cxn ang="0">
                  <a:pos x="12" y="12"/>
                </a:cxn>
                <a:cxn ang="0">
                  <a:pos x="6" y="18"/>
                </a:cxn>
                <a:cxn ang="0">
                  <a:pos x="6" y="12"/>
                </a:cxn>
                <a:cxn ang="0">
                  <a:pos x="0" y="12"/>
                </a:cxn>
                <a:cxn ang="0">
                  <a:pos x="6" y="6"/>
                </a:cxn>
                <a:cxn ang="0">
                  <a:pos x="0" y="6"/>
                </a:cxn>
                <a:cxn ang="0">
                  <a:pos x="6" y="0"/>
                </a:cxn>
                <a:cxn ang="0">
                  <a:pos x="12" y="0"/>
                </a:cxn>
                <a:cxn ang="0">
                  <a:pos x="24" y="0"/>
                </a:cxn>
                <a:cxn ang="0">
                  <a:pos x="36" y="0"/>
                </a:cxn>
                <a:cxn ang="0">
                  <a:pos x="48" y="0"/>
                </a:cxn>
                <a:cxn ang="0">
                  <a:pos x="54" y="0"/>
                </a:cxn>
                <a:cxn ang="0">
                  <a:pos x="60" y="0"/>
                </a:cxn>
                <a:cxn ang="0">
                  <a:pos x="72" y="0"/>
                </a:cxn>
                <a:cxn ang="0">
                  <a:pos x="78" y="6"/>
                </a:cxn>
                <a:cxn ang="0">
                  <a:pos x="84" y="6"/>
                </a:cxn>
                <a:cxn ang="0">
                  <a:pos x="96" y="6"/>
                </a:cxn>
                <a:cxn ang="0">
                  <a:pos x="102" y="12"/>
                </a:cxn>
                <a:cxn ang="0">
                  <a:pos x="108" y="12"/>
                </a:cxn>
                <a:cxn ang="0">
                  <a:pos x="120" y="12"/>
                </a:cxn>
              </a:cxnLst>
              <a:rect l="0" t="0" r="r" b="b"/>
              <a:pathLst>
                <a:path w="120" h="72">
                  <a:moveTo>
                    <a:pt x="120" y="12"/>
                  </a:moveTo>
                  <a:lnTo>
                    <a:pt x="120" y="18"/>
                  </a:lnTo>
                  <a:lnTo>
                    <a:pt x="96" y="24"/>
                  </a:lnTo>
                  <a:lnTo>
                    <a:pt x="102" y="30"/>
                  </a:lnTo>
                  <a:lnTo>
                    <a:pt x="96" y="30"/>
                  </a:lnTo>
                  <a:lnTo>
                    <a:pt x="90" y="42"/>
                  </a:lnTo>
                  <a:lnTo>
                    <a:pt x="90" y="48"/>
                  </a:lnTo>
                  <a:lnTo>
                    <a:pt x="84" y="54"/>
                  </a:lnTo>
                  <a:lnTo>
                    <a:pt x="84" y="60"/>
                  </a:lnTo>
                  <a:lnTo>
                    <a:pt x="78" y="60"/>
                  </a:lnTo>
                  <a:lnTo>
                    <a:pt x="72" y="60"/>
                  </a:lnTo>
                  <a:lnTo>
                    <a:pt x="72" y="66"/>
                  </a:lnTo>
                  <a:lnTo>
                    <a:pt x="48" y="66"/>
                  </a:lnTo>
                  <a:lnTo>
                    <a:pt x="42" y="72"/>
                  </a:lnTo>
                  <a:lnTo>
                    <a:pt x="36" y="72"/>
                  </a:lnTo>
                  <a:lnTo>
                    <a:pt x="30" y="72"/>
                  </a:lnTo>
                  <a:lnTo>
                    <a:pt x="30" y="66"/>
                  </a:lnTo>
                  <a:lnTo>
                    <a:pt x="24" y="60"/>
                  </a:lnTo>
                  <a:lnTo>
                    <a:pt x="18" y="60"/>
                  </a:lnTo>
                  <a:lnTo>
                    <a:pt x="24" y="54"/>
                  </a:lnTo>
                  <a:lnTo>
                    <a:pt x="18" y="48"/>
                  </a:lnTo>
                  <a:lnTo>
                    <a:pt x="24" y="42"/>
                  </a:lnTo>
                  <a:lnTo>
                    <a:pt x="18" y="36"/>
                  </a:lnTo>
                  <a:lnTo>
                    <a:pt x="24" y="36"/>
                  </a:lnTo>
                  <a:lnTo>
                    <a:pt x="24" y="30"/>
                  </a:lnTo>
                  <a:lnTo>
                    <a:pt x="24" y="24"/>
                  </a:lnTo>
                  <a:lnTo>
                    <a:pt x="30" y="18"/>
                  </a:lnTo>
                  <a:lnTo>
                    <a:pt x="24" y="18"/>
                  </a:lnTo>
                  <a:lnTo>
                    <a:pt x="12" y="18"/>
                  </a:lnTo>
                  <a:lnTo>
                    <a:pt x="12" y="12"/>
                  </a:lnTo>
                  <a:lnTo>
                    <a:pt x="6" y="18"/>
                  </a:lnTo>
                  <a:lnTo>
                    <a:pt x="6" y="12"/>
                  </a:lnTo>
                  <a:lnTo>
                    <a:pt x="0" y="12"/>
                  </a:lnTo>
                  <a:lnTo>
                    <a:pt x="6" y="6"/>
                  </a:lnTo>
                  <a:lnTo>
                    <a:pt x="0" y="6"/>
                  </a:lnTo>
                  <a:lnTo>
                    <a:pt x="6" y="0"/>
                  </a:lnTo>
                  <a:lnTo>
                    <a:pt x="12" y="0"/>
                  </a:lnTo>
                  <a:lnTo>
                    <a:pt x="24" y="0"/>
                  </a:lnTo>
                  <a:lnTo>
                    <a:pt x="36" y="0"/>
                  </a:lnTo>
                  <a:lnTo>
                    <a:pt x="48" y="0"/>
                  </a:lnTo>
                  <a:lnTo>
                    <a:pt x="54" y="0"/>
                  </a:lnTo>
                  <a:lnTo>
                    <a:pt x="60" y="0"/>
                  </a:lnTo>
                  <a:lnTo>
                    <a:pt x="72" y="0"/>
                  </a:lnTo>
                  <a:lnTo>
                    <a:pt x="78" y="6"/>
                  </a:lnTo>
                  <a:lnTo>
                    <a:pt x="84" y="6"/>
                  </a:lnTo>
                  <a:lnTo>
                    <a:pt x="96" y="6"/>
                  </a:lnTo>
                  <a:lnTo>
                    <a:pt x="102" y="12"/>
                  </a:lnTo>
                  <a:lnTo>
                    <a:pt x="108" y="12"/>
                  </a:lnTo>
                  <a:lnTo>
                    <a:pt x="12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53" name="Freeform 329"/>
            <p:cNvSpPr>
              <a:spLocks/>
            </p:cNvSpPr>
            <p:nvPr/>
          </p:nvSpPr>
          <p:spPr bwMode="auto">
            <a:xfrm>
              <a:off x="1758" y="648"/>
              <a:ext cx="12" cy="6"/>
            </a:xfrm>
            <a:custGeom>
              <a:avLst/>
              <a:gdLst/>
              <a:ahLst/>
              <a:cxnLst>
                <a:cxn ang="0">
                  <a:pos x="6" y="0"/>
                </a:cxn>
                <a:cxn ang="0">
                  <a:pos x="12" y="0"/>
                </a:cxn>
                <a:cxn ang="0">
                  <a:pos x="6" y="6"/>
                </a:cxn>
                <a:cxn ang="0">
                  <a:pos x="0" y="6"/>
                </a:cxn>
                <a:cxn ang="0">
                  <a:pos x="0" y="0"/>
                </a:cxn>
                <a:cxn ang="0">
                  <a:pos x="6" y="0"/>
                </a:cxn>
              </a:cxnLst>
              <a:rect l="0" t="0" r="r" b="b"/>
              <a:pathLst>
                <a:path w="12" h="6">
                  <a:moveTo>
                    <a:pt x="6" y="0"/>
                  </a:moveTo>
                  <a:lnTo>
                    <a:pt x="12" y="0"/>
                  </a:ln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52" name="Freeform 328"/>
            <p:cNvSpPr>
              <a:spLocks/>
            </p:cNvSpPr>
            <p:nvPr/>
          </p:nvSpPr>
          <p:spPr bwMode="auto">
            <a:xfrm>
              <a:off x="1770" y="64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51" name="Freeform 327"/>
            <p:cNvSpPr>
              <a:spLocks/>
            </p:cNvSpPr>
            <p:nvPr/>
          </p:nvSpPr>
          <p:spPr bwMode="auto">
            <a:xfrm>
              <a:off x="1746" y="654"/>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50" name="Freeform 326"/>
            <p:cNvSpPr>
              <a:spLocks/>
            </p:cNvSpPr>
            <p:nvPr/>
          </p:nvSpPr>
          <p:spPr bwMode="auto">
            <a:xfrm>
              <a:off x="1782" y="342"/>
              <a:ext cx="252" cy="132"/>
            </a:xfrm>
            <a:custGeom>
              <a:avLst/>
              <a:gdLst/>
              <a:ahLst/>
              <a:cxnLst>
                <a:cxn ang="0">
                  <a:pos x="240" y="18"/>
                </a:cxn>
                <a:cxn ang="0">
                  <a:pos x="240" y="18"/>
                </a:cxn>
                <a:cxn ang="0">
                  <a:pos x="210" y="12"/>
                </a:cxn>
                <a:cxn ang="0">
                  <a:pos x="198" y="24"/>
                </a:cxn>
                <a:cxn ang="0">
                  <a:pos x="168" y="24"/>
                </a:cxn>
                <a:cxn ang="0">
                  <a:pos x="156" y="24"/>
                </a:cxn>
                <a:cxn ang="0">
                  <a:pos x="150" y="30"/>
                </a:cxn>
                <a:cxn ang="0">
                  <a:pos x="132" y="30"/>
                </a:cxn>
                <a:cxn ang="0">
                  <a:pos x="114" y="36"/>
                </a:cxn>
                <a:cxn ang="0">
                  <a:pos x="102" y="48"/>
                </a:cxn>
                <a:cxn ang="0">
                  <a:pos x="96" y="60"/>
                </a:cxn>
                <a:cxn ang="0">
                  <a:pos x="90" y="72"/>
                </a:cxn>
                <a:cxn ang="0">
                  <a:pos x="66" y="78"/>
                </a:cxn>
                <a:cxn ang="0">
                  <a:pos x="72" y="90"/>
                </a:cxn>
                <a:cxn ang="0">
                  <a:pos x="78" y="102"/>
                </a:cxn>
                <a:cxn ang="0">
                  <a:pos x="72" y="108"/>
                </a:cxn>
                <a:cxn ang="0">
                  <a:pos x="60" y="120"/>
                </a:cxn>
                <a:cxn ang="0">
                  <a:pos x="48" y="120"/>
                </a:cxn>
                <a:cxn ang="0">
                  <a:pos x="18" y="126"/>
                </a:cxn>
                <a:cxn ang="0">
                  <a:pos x="12" y="120"/>
                </a:cxn>
                <a:cxn ang="0">
                  <a:pos x="18" y="114"/>
                </a:cxn>
                <a:cxn ang="0">
                  <a:pos x="12" y="114"/>
                </a:cxn>
                <a:cxn ang="0">
                  <a:pos x="18" y="108"/>
                </a:cxn>
                <a:cxn ang="0">
                  <a:pos x="0" y="108"/>
                </a:cxn>
                <a:cxn ang="0">
                  <a:pos x="0" y="102"/>
                </a:cxn>
                <a:cxn ang="0">
                  <a:pos x="6" y="96"/>
                </a:cxn>
                <a:cxn ang="0">
                  <a:pos x="6" y="90"/>
                </a:cxn>
                <a:cxn ang="0">
                  <a:pos x="24" y="84"/>
                </a:cxn>
                <a:cxn ang="0">
                  <a:pos x="30" y="78"/>
                </a:cxn>
                <a:cxn ang="0">
                  <a:pos x="36" y="78"/>
                </a:cxn>
                <a:cxn ang="0">
                  <a:pos x="48" y="78"/>
                </a:cxn>
                <a:cxn ang="0">
                  <a:pos x="60" y="72"/>
                </a:cxn>
                <a:cxn ang="0">
                  <a:pos x="48" y="78"/>
                </a:cxn>
                <a:cxn ang="0">
                  <a:pos x="48" y="72"/>
                </a:cxn>
                <a:cxn ang="0">
                  <a:pos x="66" y="66"/>
                </a:cxn>
                <a:cxn ang="0">
                  <a:pos x="78" y="60"/>
                </a:cxn>
                <a:cxn ang="0">
                  <a:pos x="90" y="48"/>
                </a:cxn>
                <a:cxn ang="0">
                  <a:pos x="84" y="48"/>
                </a:cxn>
                <a:cxn ang="0">
                  <a:pos x="84" y="42"/>
                </a:cxn>
                <a:cxn ang="0">
                  <a:pos x="96" y="36"/>
                </a:cxn>
                <a:cxn ang="0">
                  <a:pos x="108" y="36"/>
                </a:cxn>
                <a:cxn ang="0">
                  <a:pos x="114" y="30"/>
                </a:cxn>
                <a:cxn ang="0">
                  <a:pos x="126" y="30"/>
                </a:cxn>
                <a:cxn ang="0">
                  <a:pos x="126" y="24"/>
                </a:cxn>
                <a:cxn ang="0">
                  <a:pos x="120" y="24"/>
                </a:cxn>
                <a:cxn ang="0">
                  <a:pos x="114" y="18"/>
                </a:cxn>
                <a:cxn ang="0">
                  <a:pos x="126" y="18"/>
                </a:cxn>
                <a:cxn ang="0">
                  <a:pos x="144" y="12"/>
                </a:cxn>
                <a:cxn ang="0">
                  <a:pos x="150" y="18"/>
                </a:cxn>
                <a:cxn ang="0">
                  <a:pos x="168" y="18"/>
                </a:cxn>
                <a:cxn ang="0">
                  <a:pos x="156" y="12"/>
                </a:cxn>
                <a:cxn ang="0">
                  <a:pos x="168" y="12"/>
                </a:cxn>
                <a:cxn ang="0">
                  <a:pos x="186" y="6"/>
                </a:cxn>
                <a:cxn ang="0">
                  <a:pos x="192" y="6"/>
                </a:cxn>
                <a:cxn ang="0">
                  <a:pos x="198" y="12"/>
                </a:cxn>
                <a:cxn ang="0">
                  <a:pos x="216" y="6"/>
                </a:cxn>
                <a:cxn ang="0">
                  <a:pos x="222" y="0"/>
                </a:cxn>
                <a:cxn ang="0">
                  <a:pos x="228" y="6"/>
                </a:cxn>
                <a:cxn ang="0">
                  <a:pos x="234" y="6"/>
                </a:cxn>
                <a:cxn ang="0">
                  <a:pos x="252" y="6"/>
                </a:cxn>
                <a:cxn ang="0">
                  <a:pos x="228" y="12"/>
                </a:cxn>
                <a:cxn ang="0">
                  <a:pos x="246" y="18"/>
                </a:cxn>
                <a:cxn ang="0">
                  <a:pos x="252" y="12"/>
                </a:cxn>
              </a:cxnLst>
              <a:rect l="0" t="0" r="r" b="b"/>
              <a:pathLst>
                <a:path w="252" h="132">
                  <a:moveTo>
                    <a:pt x="252" y="18"/>
                  </a:moveTo>
                  <a:lnTo>
                    <a:pt x="246" y="18"/>
                  </a:lnTo>
                  <a:lnTo>
                    <a:pt x="240" y="18"/>
                  </a:lnTo>
                  <a:lnTo>
                    <a:pt x="234" y="24"/>
                  </a:lnTo>
                  <a:lnTo>
                    <a:pt x="234" y="18"/>
                  </a:lnTo>
                  <a:lnTo>
                    <a:pt x="240" y="18"/>
                  </a:lnTo>
                  <a:lnTo>
                    <a:pt x="234" y="18"/>
                  </a:lnTo>
                  <a:lnTo>
                    <a:pt x="222" y="12"/>
                  </a:lnTo>
                  <a:lnTo>
                    <a:pt x="210" y="12"/>
                  </a:lnTo>
                  <a:lnTo>
                    <a:pt x="204" y="18"/>
                  </a:lnTo>
                  <a:lnTo>
                    <a:pt x="204" y="24"/>
                  </a:lnTo>
                  <a:lnTo>
                    <a:pt x="198" y="24"/>
                  </a:lnTo>
                  <a:lnTo>
                    <a:pt x="186" y="24"/>
                  </a:lnTo>
                  <a:lnTo>
                    <a:pt x="180" y="24"/>
                  </a:lnTo>
                  <a:lnTo>
                    <a:pt x="168" y="24"/>
                  </a:lnTo>
                  <a:lnTo>
                    <a:pt x="162" y="18"/>
                  </a:lnTo>
                  <a:lnTo>
                    <a:pt x="156" y="18"/>
                  </a:lnTo>
                  <a:lnTo>
                    <a:pt x="156" y="24"/>
                  </a:lnTo>
                  <a:lnTo>
                    <a:pt x="150" y="24"/>
                  </a:lnTo>
                  <a:lnTo>
                    <a:pt x="144" y="30"/>
                  </a:lnTo>
                  <a:lnTo>
                    <a:pt x="150" y="30"/>
                  </a:lnTo>
                  <a:lnTo>
                    <a:pt x="144" y="30"/>
                  </a:lnTo>
                  <a:lnTo>
                    <a:pt x="126" y="30"/>
                  </a:lnTo>
                  <a:lnTo>
                    <a:pt x="132" y="30"/>
                  </a:lnTo>
                  <a:lnTo>
                    <a:pt x="126" y="30"/>
                  </a:lnTo>
                  <a:lnTo>
                    <a:pt x="120" y="30"/>
                  </a:lnTo>
                  <a:lnTo>
                    <a:pt x="114" y="36"/>
                  </a:lnTo>
                  <a:lnTo>
                    <a:pt x="108" y="36"/>
                  </a:lnTo>
                  <a:lnTo>
                    <a:pt x="114" y="42"/>
                  </a:lnTo>
                  <a:lnTo>
                    <a:pt x="102" y="48"/>
                  </a:lnTo>
                  <a:lnTo>
                    <a:pt x="96" y="48"/>
                  </a:lnTo>
                  <a:lnTo>
                    <a:pt x="96" y="54"/>
                  </a:lnTo>
                  <a:lnTo>
                    <a:pt x="96" y="60"/>
                  </a:lnTo>
                  <a:lnTo>
                    <a:pt x="84" y="66"/>
                  </a:lnTo>
                  <a:lnTo>
                    <a:pt x="90" y="66"/>
                  </a:lnTo>
                  <a:lnTo>
                    <a:pt x="90" y="72"/>
                  </a:lnTo>
                  <a:lnTo>
                    <a:pt x="78" y="72"/>
                  </a:lnTo>
                  <a:lnTo>
                    <a:pt x="72" y="78"/>
                  </a:lnTo>
                  <a:lnTo>
                    <a:pt x="66" y="78"/>
                  </a:lnTo>
                  <a:lnTo>
                    <a:pt x="72" y="78"/>
                  </a:lnTo>
                  <a:lnTo>
                    <a:pt x="72" y="84"/>
                  </a:lnTo>
                  <a:lnTo>
                    <a:pt x="72" y="90"/>
                  </a:lnTo>
                  <a:lnTo>
                    <a:pt x="72" y="96"/>
                  </a:lnTo>
                  <a:lnTo>
                    <a:pt x="78" y="96"/>
                  </a:lnTo>
                  <a:lnTo>
                    <a:pt x="78" y="102"/>
                  </a:lnTo>
                  <a:lnTo>
                    <a:pt x="72" y="102"/>
                  </a:lnTo>
                  <a:lnTo>
                    <a:pt x="78" y="108"/>
                  </a:lnTo>
                  <a:lnTo>
                    <a:pt x="72" y="108"/>
                  </a:lnTo>
                  <a:lnTo>
                    <a:pt x="66" y="114"/>
                  </a:lnTo>
                  <a:lnTo>
                    <a:pt x="66" y="120"/>
                  </a:lnTo>
                  <a:lnTo>
                    <a:pt x="60" y="120"/>
                  </a:lnTo>
                  <a:lnTo>
                    <a:pt x="54" y="114"/>
                  </a:lnTo>
                  <a:lnTo>
                    <a:pt x="54" y="120"/>
                  </a:lnTo>
                  <a:lnTo>
                    <a:pt x="48" y="120"/>
                  </a:lnTo>
                  <a:lnTo>
                    <a:pt x="30" y="126"/>
                  </a:lnTo>
                  <a:lnTo>
                    <a:pt x="18" y="132"/>
                  </a:lnTo>
                  <a:lnTo>
                    <a:pt x="18" y="126"/>
                  </a:lnTo>
                  <a:lnTo>
                    <a:pt x="6" y="126"/>
                  </a:lnTo>
                  <a:lnTo>
                    <a:pt x="6" y="120"/>
                  </a:lnTo>
                  <a:lnTo>
                    <a:pt x="12" y="120"/>
                  </a:lnTo>
                  <a:lnTo>
                    <a:pt x="18" y="114"/>
                  </a:lnTo>
                  <a:lnTo>
                    <a:pt x="12" y="114"/>
                  </a:lnTo>
                  <a:lnTo>
                    <a:pt x="18" y="114"/>
                  </a:lnTo>
                  <a:lnTo>
                    <a:pt x="6" y="120"/>
                  </a:lnTo>
                  <a:lnTo>
                    <a:pt x="6" y="114"/>
                  </a:lnTo>
                  <a:lnTo>
                    <a:pt x="12" y="114"/>
                  </a:lnTo>
                  <a:lnTo>
                    <a:pt x="6" y="114"/>
                  </a:lnTo>
                  <a:lnTo>
                    <a:pt x="12" y="108"/>
                  </a:lnTo>
                  <a:lnTo>
                    <a:pt x="18" y="108"/>
                  </a:lnTo>
                  <a:lnTo>
                    <a:pt x="12" y="108"/>
                  </a:lnTo>
                  <a:lnTo>
                    <a:pt x="6" y="108"/>
                  </a:lnTo>
                  <a:lnTo>
                    <a:pt x="0" y="108"/>
                  </a:lnTo>
                  <a:lnTo>
                    <a:pt x="6" y="108"/>
                  </a:lnTo>
                  <a:lnTo>
                    <a:pt x="6" y="102"/>
                  </a:lnTo>
                  <a:lnTo>
                    <a:pt x="0" y="102"/>
                  </a:lnTo>
                  <a:lnTo>
                    <a:pt x="12" y="102"/>
                  </a:lnTo>
                  <a:lnTo>
                    <a:pt x="0" y="96"/>
                  </a:lnTo>
                  <a:lnTo>
                    <a:pt x="6" y="96"/>
                  </a:lnTo>
                  <a:lnTo>
                    <a:pt x="12" y="96"/>
                  </a:lnTo>
                  <a:lnTo>
                    <a:pt x="0" y="96"/>
                  </a:lnTo>
                  <a:lnTo>
                    <a:pt x="6" y="90"/>
                  </a:lnTo>
                  <a:lnTo>
                    <a:pt x="12" y="90"/>
                  </a:lnTo>
                  <a:lnTo>
                    <a:pt x="12" y="84"/>
                  </a:lnTo>
                  <a:lnTo>
                    <a:pt x="24" y="84"/>
                  </a:lnTo>
                  <a:lnTo>
                    <a:pt x="18" y="84"/>
                  </a:lnTo>
                  <a:lnTo>
                    <a:pt x="24" y="84"/>
                  </a:lnTo>
                  <a:lnTo>
                    <a:pt x="30" y="78"/>
                  </a:lnTo>
                  <a:lnTo>
                    <a:pt x="36" y="84"/>
                  </a:lnTo>
                  <a:lnTo>
                    <a:pt x="42" y="78"/>
                  </a:lnTo>
                  <a:lnTo>
                    <a:pt x="36" y="78"/>
                  </a:lnTo>
                  <a:lnTo>
                    <a:pt x="42" y="78"/>
                  </a:lnTo>
                  <a:lnTo>
                    <a:pt x="48" y="72"/>
                  </a:lnTo>
                  <a:lnTo>
                    <a:pt x="48" y="78"/>
                  </a:lnTo>
                  <a:lnTo>
                    <a:pt x="60" y="78"/>
                  </a:lnTo>
                  <a:lnTo>
                    <a:pt x="66" y="72"/>
                  </a:lnTo>
                  <a:lnTo>
                    <a:pt x="60" y="72"/>
                  </a:lnTo>
                  <a:lnTo>
                    <a:pt x="66" y="72"/>
                  </a:lnTo>
                  <a:lnTo>
                    <a:pt x="60" y="72"/>
                  </a:lnTo>
                  <a:lnTo>
                    <a:pt x="48" y="78"/>
                  </a:lnTo>
                  <a:lnTo>
                    <a:pt x="48" y="72"/>
                  </a:lnTo>
                  <a:lnTo>
                    <a:pt x="54" y="72"/>
                  </a:lnTo>
                  <a:lnTo>
                    <a:pt x="48" y="72"/>
                  </a:lnTo>
                  <a:lnTo>
                    <a:pt x="54" y="66"/>
                  </a:lnTo>
                  <a:lnTo>
                    <a:pt x="60" y="66"/>
                  </a:lnTo>
                  <a:lnTo>
                    <a:pt x="66" y="66"/>
                  </a:lnTo>
                  <a:lnTo>
                    <a:pt x="72" y="60"/>
                  </a:lnTo>
                  <a:lnTo>
                    <a:pt x="60" y="60"/>
                  </a:lnTo>
                  <a:lnTo>
                    <a:pt x="78" y="60"/>
                  </a:lnTo>
                  <a:lnTo>
                    <a:pt x="72" y="54"/>
                  </a:lnTo>
                  <a:lnTo>
                    <a:pt x="78" y="54"/>
                  </a:lnTo>
                  <a:lnTo>
                    <a:pt x="90" y="48"/>
                  </a:lnTo>
                  <a:lnTo>
                    <a:pt x="84" y="48"/>
                  </a:lnTo>
                  <a:lnTo>
                    <a:pt x="78" y="48"/>
                  </a:lnTo>
                  <a:lnTo>
                    <a:pt x="84" y="48"/>
                  </a:lnTo>
                  <a:lnTo>
                    <a:pt x="84" y="42"/>
                  </a:lnTo>
                  <a:lnTo>
                    <a:pt x="90" y="42"/>
                  </a:lnTo>
                  <a:lnTo>
                    <a:pt x="84" y="42"/>
                  </a:lnTo>
                  <a:lnTo>
                    <a:pt x="96" y="42"/>
                  </a:lnTo>
                  <a:lnTo>
                    <a:pt x="90" y="42"/>
                  </a:lnTo>
                  <a:lnTo>
                    <a:pt x="96" y="36"/>
                  </a:lnTo>
                  <a:lnTo>
                    <a:pt x="102" y="36"/>
                  </a:lnTo>
                  <a:lnTo>
                    <a:pt x="96" y="36"/>
                  </a:lnTo>
                  <a:lnTo>
                    <a:pt x="108" y="36"/>
                  </a:lnTo>
                  <a:lnTo>
                    <a:pt x="102" y="30"/>
                  </a:lnTo>
                  <a:lnTo>
                    <a:pt x="108" y="30"/>
                  </a:lnTo>
                  <a:lnTo>
                    <a:pt x="114" y="30"/>
                  </a:lnTo>
                  <a:lnTo>
                    <a:pt x="108" y="30"/>
                  </a:lnTo>
                  <a:lnTo>
                    <a:pt x="120" y="30"/>
                  </a:lnTo>
                  <a:lnTo>
                    <a:pt x="126" y="30"/>
                  </a:lnTo>
                  <a:lnTo>
                    <a:pt x="114" y="30"/>
                  </a:lnTo>
                  <a:lnTo>
                    <a:pt x="114" y="24"/>
                  </a:lnTo>
                  <a:lnTo>
                    <a:pt x="126" y="24"/>
                  </a:lnTo>
                  <a:lnTo>
                    <a:pt x="120" y="24"/>
                  </a:lnTo>
                  <a:lnTo>
                    <a:pt x="126" y="24"/>
                  </a:lnTo>
                  <a:lnTo>
                    <a:pt x="120" y="24"/>
                  </a:lnTo>
                  <a:lnTo>
                    <a:pt x="114" y="24"/>
                  </a:lnTo>
                  <a:lnTo>
                    <a:pt x="120" y="18"/>
                  </a:lnTo>
                  <a:lnTo>
                    <a:pt x="114" y="18"/>
                  </a:lnTo>
                  <a:lnTo>
                    <a:pt x="126" y="18"/>
                  </a:lnTo>
                  <a:lnTo>
                    <a:pt x="120" y="18"/>
                  </a:lnTo>
                  <a:lnTo>
                    <a:pt x="126" y="18"/>
                  </a:lnTo>
                  <a:lnTo>
                    <a:pt x="132" y="18"/>
                  </a:lnTo>
                  <a:lnTo>
                    <a:pt x="138" y="18"/>
                  </a:lnTo>
                  <a:lnTo>
                    <a:pt x="144" y="12"/>
                  </a:lnTo>
                  <a:lnTo>
                    <a:pt x="144" y="18"/>
                  </a:lnTo>
                  <a:lnTo>
                    <a:pt x="150" y="12"/>
                  </a:lnTo>
                  <a:lnTo>
                    <a:pt x="150" y="18"/>
                  </a:lnTo>
                  <a:lnTo>
                    <a:pt x="156" y="12"/>
                  </a:lnTo>
                  <a:lnTo>
                    <a:pt x="162" y="12"/>
                  </a:lnTo>
                  <a:lnTo>
                    <a:pt x="168" y="18"/>
                  </a:lnTo>
                  <a:lnTo>
                    <a:pt x="162" y="12"/>
                  </a:lnTo>
                  <a:lnTo>
                    <a:pt x="168" y="12"/>
                  </a:lnTo>
                  <a:lnTo>
                    <a:pt x="156" y="12"/>
                  </a:lnTo>
                  <a:lnTo>
                    <a:pt x="162" y="12"/>
                  </a:lnTo>
                  <a:lnTo>
                    <a:pt x="174" y="12"/>
                  </a:lnTo>
                  <a:lnTo>
                    <a:pt x="168" y="12"/>
                  </a:lnTo>
                  <a:lnTo>
                    <a:pt x="180" y="12"/>
                  </a:lnTo>
                  <a:lnTo>
                    <a:pt x="192" y="6"/>
                  </a:lnTo>
                  <a:lnTo>
                    <a:pt x="186" y="6"/>
                  </a:lnTo>
                  <a:lnTo>
                    <a:pt x="192" y="6"/>
                  </a:lnTo>
                  <a:lnTo>
                    <a:pt x="186" y="6"/>
                  </a:lnTo>
                  <a:lnTo>
                    <a:pt x="192" y="6"/>
                  </a:lnTo>
                  <a:lnTo>
                    <a:pt x="204" y="6"/>
                  </a:lnTo>
                  <a:lnTo>
                    <a:pt x="198" y="6"/>
                  </a:lnTo>
                  <a:lnTo>
                    <a:pt x="198" y="12"/>
                  </a:lnTo>
                  <a:lnTo>
                    <a:pt x="210" y="6"/>
                  </a:lnTo>
                  <a:lnTo>
                    <a:pt x="210" y="12"/>
                  </a:lnTo>
                  <a:lnTo>
                    <a:pt x="216" y="6"/>
                  </a:lnTo>
                  <a:lnTo>
                    <a:pt x="222" y="6"/>
                  </a:lnTo>
                  <a:lnTo>
                    <a:pt x="216" y="6"/>
                  </a:lnTo>
                  <a:lnTo>
                    <a:pt x="222" y="0"/>
                  </a:lnTo>
                  <a:lnTo>
                    <a:pt x="228" y="6"/>
                  </a:lnTo>
                  <a:lnTo>
                    <a:pt x="222" y="6"/>
                  </a:lnTo>
                  <a:lnTo>
                    <a:pt x="228" y="6"/>
                  </a:lnTo>
                  <a:lnTo>
                    <a:pt x="222" y="6"/>
                  </a:lnTo>
                  <a:lnTo>
                    <a:pt x="228" y="6"/>
                  </a:lnTo>
                  <a:lnTo>
                    <a:pt x="234" y="6"/>
                  </a:lnTo>
                  <a:lnTo>
                    <a:pt x="240" y="6"/>
                  </a:lnTo>
                  <a:lnTo>
                    <a:pt x="246" y="6"/>
                  </a:lnTo>
                  <a:lnTo>
                    <a:pt x="252" y="6"/>
                  </a:lnTo>
                  <a:lnTo>
                    <a:pt x="252" y="12"/>
                  </a:lnTo>
                  <a:lnTo>
                    <a:pt x="246" y="12"/>
                  </a:lnTo>
                  <a:lnTo>
                    <a:pt x="228" y="12"/>
                  </a:lnTo>
                  <a:lnTo>
                    <a:pt x="240" y="12"/>
                  </a:lnTo>
                  <a:lnTo>
                    <a:pt x="240" y="18"/>
                  </a:lnTo>
                  <a:lnTo>
                    <a:pt x="246" y="18"/>
                  </a:lnTo>
                  <a:lnTo>
                    <a:pt x="246" y="12"/>
                  </a:lnTo>
                  <a:lnTo>
                    <a:pt x="246" y="18"/>
                  </a:lnTo>
                  <a:lnTo>
                    <a:pt x="252" y="12"/>
                  </a:lnTo>
                  <a:lnTo>
                    <a:pt x="252"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49" name="Freeform 325"/>
            <p:cNvSpPr>
              <a:spLocks/>
            </p:cNvSpPr>
            <p:nvPr/>
          </p:nvSpPr>
          <p:spPr bwMode="auto">
            <a:xfrm>
              <a:off x="1950" y="348"/>
              <a:ext cx="12" cy="1"/>
            </a:xfrm>
            <a:custGeom>
              <a:avLst/>
              <a:gdLst/>
              <a:ahLst/>
              <a:cxnLst>
                <a:cxn ang="0">
                  <a:pos x="12" y="0"/>
                </a:cxn>
                <a:cxn ang="0">
                  <a:pos x="6" y="0"/>
                </a:cxn>
                <a:cxn ang="0">
                  <a:pos x="0" y="0"/>
                </a:cxn>
                <a:cxn ang="0">
                  <a:pos x="12" y="0"/>
                </a:cxn>
              </a:cxnLst>
              <a:rect l="0" t="0" r="r" b="b"/>
              <a:pathLst>
                <a:path w="12" h="1">
                  <a:moveTo>
                    <a:pt x="12" y="0"/>
                  </a:moveTo>
                  <a:lnTo>
                    <a:pt x="6" y="0"/>
                  </a:lnTo>
                  <a:lnTo>
                    <a:pt x="0"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48" name="Freeform 324"/>
            <p:cNvSpPr>
              <a:spLocks/>
            </p:cNvSpPr>
            <p:nvPr/>
          </p:nvSpPr>
          <p:spPr bwMode="auto">
            <a:xfrm>
              <a:off x="1914" y="354"/>
              <a:ext cx="12" cy="1"/>
            </a:xfrm>
            <a:custGeom>
              <a:avLst/>
              <a:gdLst/>
              <a:ahLst/>
              <a:cxnLst>
                <a:cxn ang="0">
                  <a:pos x="6" y="0"/>
                </a:cxn>
                <a:cxn ang="0">
                  <a:pos x="12" y="0"/>
                </a:cxn>
                <a:cxn ang="0">
                  <a:pos x="6" y="0"/>
                </a:cxn>
                <a:cxn ang="0">
                  <a:pos x="0" y="0"/>
                </a:cxn>
                <a:cxn ang="0">
                  <a:pos x="6" y="0"/>
                </a:cxn>
              </a:cxnLst>
              <a:rect l="0" t="0" r="r" b="b"/>
              <a:pathLst>
                <a:path w="12" h="1">
                  <a:moveTo>
                    <a:pt x="6" y="0"/>
                  </a:moveTo>
                  <a:lnTo>
                    <a:pt x="12" y="0"/>
                  </a:lnTo>
                  <a:lnTo>
                    <a:pt x="6" y="0"/>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47" name="Freeform 323"/>
            <p:cNvSpPr>
              <a:spLocks/>
            </p:cNvSpPr>
            <p:nvPr/>
          </p:nvSpPr>
          <p:spPr bwMode="auto">
            <a:xfrm>
              <a:off x="1956" y="348"/>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46" name="Freeform 322"/>
            <p:cNvSpPr>
              <a:spLocks/>
            </p:cNvSpPr>
            <p:nvPr/>
          </p:nvSpPr>
          <p:spPr bwMode="auto">
            <a:xfrm>
              <a:off x="1872" y="366"/>
              <a:ext cx="12" cy="1"/>
            </a:xfrm>
            <a:custGeom>
              <a:avLst/>
              <a:gdLst/>
              <a:ahLst/>
              <a:cxnLst>
                <a:cxn ang="0">
                  <a:pos x="12" y="0"/>
                </a:cxn>
                <a:cxn ang="0">
                  <a:pos x="0" y="0"/>
                </a:cxn>
                <a:cxn ang="0">
                  <a:pos x="12" y="0"/>
                </a:cxn>
                <a:cxn ang="0">
                  <a:pos x="6" y="0"/>
                </a:cxn>
                <a:cxn ang="0">
                  <a:pos x="12" y="0"/>
                </a:cxn>
              </a:cxnLst>
              <a:rect l="0" t="0" r="r" b="b"/>
              <a:pathLst>
                <a:path w="12" h="1">
                  <a:moveTo>
                    <a:pt x="12" y="0"/>
                  </a:moveTo>
                  <a:lnTo>
                    <a:pt x="0" y="0"/>
                  </a:lnTo>
                  <a:lnTo>
                    <a:pt x="12" y="0"/>
                  </a:lnTo>
                  <a:lnTo>
                    <a:pt x="6"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45" name="Freeform 321"/>
            <p:cNvSpPr>
              <a:spLocks/>
            </p:cNvSpPr>
            <p:nvPr/>
          </p:nvSpPr>
          <p:spPr bwMode="auto">
            <a:xfrm>
              <a:off x="1908" y="354"/>
              <a:ext cx="12" cy="6"/>
            </a:xfrm>
            <a:custGeom>
              <a:avLst/>
              <a:gdLst/>
              <a:ahLst/>
              <a:cxnLst>
                <a:cxn ang="0">
                  <a:pos x="6" y="0"/>
                </a:cxn>
                <a:cxn ang="0">
                  <a:pos x="12" y="6"/>
                </a:cxn>
                <a:cxn ang="0">
                  <a:pos x="6" y="6"/>
                </a:cxn>
                <a:cxn ang="0">
                  <a:pos x="0" y="6"/>
                </a:cxn>
                <a:cxn ang="0">
                  <a:pos x="6" y="6"/>
                </a:cxn>
                <a:cxn ang="0">
                  <a:pos x="12" y="6"/>
                </a:cxn>
                <a:cxn ang="0">
                  <a:pos x="6" y="0"/>
                </a:cxn>
              </a:cxnLst>
              <a:rect l="0" t="0" r="r" b="b"/>
              <a:pathLst>
                <a:path w="12" h="6">
                  <a:moveTo>
                    <a:pt x="6" y="0"/>
                  </a:moveTo>
                  <a:lnTo>
                    <a:pt x="12" y="6"/>
                  </a:lnTo>
                  <a:lnTo>
                    <a:pt x="6" y="6"/>
                  </a:lnTo>
                  <a:lnTo>
                    <a:pt x="0" y="6"/>
                  </a:lnTo>
                  <a:lnTo>
                    <a:pt x="6" y="6"/>
                  </a:lnTo>
                  <a:lnTo>
                    <a:pt x="12"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44" name="Freeform 320"/>
            <p:cNvSpPr>
              <a:spLocks/>
            </p:cNvSpPr>
            <p:nvPr/>
          </p:nvSpPr>
          <p:spPr bwMode="auto">
            <a:xfrm>
              <a:off x="1884" y="360"/>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43" name="Freeform 319"/>
            <p:cNvSpPr>
              <a:spLocks/>
            </p:cNvSpPr>
            <p:nvPr/>
          </p:nvSpPr>
          <p:spPr bwMode="auto">
            <a:xfrm>
              <a:off x="1980" y="342"/>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42" name="Freeform 318"/>
            <p:cNvSpPr>
              <a:spLocks/>
            </p:cNvSpPr>
            <p:nvPr/>
          </p:nvSpPr>
          <p:spPr bwMode="auto">
            <a:xfrm>
              <a:off x="1866" y="372"/>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41" name="Freeform 317"/>
            <p:cNvSpPr>
              <a:spLocks/>
            </p:cNvSpPr>
            <p:nvPr/>
          </p:nvSpPr>
          <p:spPr bwMode="auto">
            <a:xfrm>
              <a:off x="1854" y="396"/>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40" name="Freeform 316"/>
            <p:cNvSpPr>
              <a:spLocks/>
            </p:cNvSpPr>
            <p:nvPr/>
          </p:nvSpPr>
          <p:spPr bwMode="auto">
            <a:xfrm>
              <a:off x="1932" y="35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39" name="Freeform 315"/>
            <p:cNvSpPr>
              <a:spLocks/>
            </p:cNvSpPr>
            <p:nvPr/>
          </p:nvSpPr>
          <p:spPr bwMode="auto">
            <a:xfrm>
              <a:off x="1782" y="456"/>
              <a:ext cx="6" cy="6"/>
            </a:xfrm>
            <a:custGeom>
              <a:avLst/>
              <a:gdLst/>
              <a:ahLst/>
              <a:cxnLst>
                <a:cxn ang="0">
                  <a:pos x="6" y="0"/>
                </a:cxn>
                <a:cxn ang="0">
                  <a:pos x="6" y="6"/>
                </a:cxn>
                <a:cxn ang="0">
                  <a:pos x="0" y="6"/>
                </a:cxn>
                <a:cxn ang="0">
                  <a:pos x="0" y="0"/>
                </a:cxn>
                <a:cxn ang="0">
                  <a:pos x="6" y="0"/>
                </a:cxn>
              </a:cxnLst>
              <a:rect l="0" t="0" r="r" b="b"/>
              <a:pathLst>
                <a:path w="6" h="6">
                  <a:moveTo>
                    <a:pt x="6" y="0"/>
                  </a:move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38" name="Freeform 314"/>
            <p:cNvSpPr>
              <a:spLocks/>
            </p:cNvSpPr>
            <p:nvPr/>
          </p:nvSpPr>
          <p:spPr bwMode="auto">
            <a:xfrm>
              <a:off x="1788" y="450"/>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37" name="Freeform 313"/>
            <p:cNvSpPr>
              <a:spLocks/>
            </p:cNvSpPr>
            <p:nvPr/>
          </p:nvSpPr>
          <p:spPr bwMode="auto">
            <a:xfrm>
              <a:off x="996" y="1206"/>
              <a:ext cx="84" cy="354"/>
            </a:xfrm>
            <a:custGeom>
              <a:avLst/>
              <a:gdLst/>
              <a:ahLst/>
              <a:cxnLst>
                <a:cxn ang="0">
                  <a:pos x="72" y="78"/>
                </a:cxn>
                <a:cxn ang="0">
                  <a:pos x="72" y="96"/>
                </a:cxn>
                <a:cxn ang="0">
                  <a:pos x="60" y="108"/>
                </a:cxn>
                <a:cxn ang="0">
                  <a:pos x="54" y="126"/>
                </a:cxn>
                <a:cxn ang="0">
                  <a:pos x="54" y="144"/>
                </a:cxn>
                <a:cxn ang="0">
                  <a:pos x="60" y="156"/>
                </a:cxn>
                <a:cxn ang="0">
                  <a:pos x="54" y="180"/>
                </a:cxn>
                <a:cxn ang="0">
                  <a:pos x="48" y="204"/>
                </a:cxn>
                <a:cxn ang="0">
                  <a:pos x="42" y="222"/>
                </a:cxn>
                <a:cxn ang="0">
                  <a:pos x="36" y="240"/>
                </a:cxn>
                <a:cxn ang="0">
                  <a:pos x="36" y="252"/>
                </a:cxn>
                <a:cxn ang="0">
                  <a:pos x="42" y="264"/>
                </a:cxn>
                <a:cxn ang="0">
                  <a:pos x="36" y="264"/>
                </a:cxn>
                <a:cxn ang="0">
                  <a:pos x="36" y="282"/>
                </a:cxn>
                <a:cxn ang="0">
                  <a:pos x="42" y="288"/>
                </a:cxn>
                <a:cxn ang="0">
                  <a:pos x="36" y="300"/>
                </a:cxn>
                <a:cxn ang="0">
                  <a:pos x="24" y="312"/>
                </a:cxn>
                <a:cxn ang="0">
                  <a:pos x="36" y="330"/>
                </a:cxn>
                <a:cxn ang="0">
                  <a:pos x="66" y="336"/>
                </a:cxn>
                <a:cxn ang="0">
                  <a:pos x="48" y="354"/>
                </a:cxn>
                <a:cxn ang="0">
                  <a:pos x="42" y="348"/>
                </a:cxn>
                <a:cxn ang="0">
                  <a:pos x="36" y="342"/>
                </a:cxn>
                <a:cxn ang="0">
                  <a:pos x="36" y="342"/>
                </a:cxn>
                <a:cxn ang="0">
                  <a:pos x="30" y="348"/>
                </a:cxn>
                <a:cxn ang="0">
                  <a:pos x="24" y="348"/>
                </a:cxn>
                <a:cxn ang="0">
                  <a:pos x="24" y="342"/>
                </a:cxn>
                <a:cxn ang="0">
                  <a:pos x="24" y="336"/>
                </a:cxn>
                <a:cxn ang="0">
                  <a:pos x="36" y="336"/>
                </a:cxn>
                <a:cxn ang="0">
                  <a:pos x="18" y="330"/>
                </a:cxn>
                <a:cxn ang="0">
                  <a:pos x="18" y="324"/>
                </a:cxn>
                <a:cxn ang="0">
                  <a:pos x="18" y="318"/>
                </a:cxn>
                <a:cxn ang="0">
                  <a:pos x="12" y="318"/>
                </a:cxn>
                <a:cxn ang="0">
                  <a:pos x="18" y="306"/>
                </a:cxn>
                <a:cxn ang="0">
                  <a:pos x="12" y="306"/>
                </a:cxn>
                <a:cxn ang="0">
                  <a:pos x="12" y="300"/>
                </a:cxn>
                <a:cxn ang="0">
                  <a:pos x="24" y="294"/>
                </a:cxn>
                <a:cxn ang="0">
                  <a:pos x="18" y="288"/>
                </a:cxn>
                <a:cxn ang="0">
                  <a:pos x="12" y="282"/>
                </a:cxn>
                <a:cxn ang="0">
                  <a:pos x="0" y="282"/>
                </a:cxn>
                <a:cxn ang="0">
                  <a:pos x="6" y="276"/>
                </a:cxn>
                <a:cxn ang="0">
                  <a:pos x="24" y="282"/>
                </a:cxn>
                <a:cxn ang="0">
                  <a:pos x="24" y="276"/>
                </a:cxn>
                <a:cxn ang="0">
                  <a:pos x="24" y="258"/>
                </a:cxn>
                <a:cxn ang="0">
                  <a:pos x="30" y="246"/>
                </a:cxn>
                <a:cxn ang="0">
                  <a:pos x="30" y="240"/>
                </a:cxn>
                <a:cxn ang="0">
                  <a:pos x="30" y="240"/>
                </a:cxn>
                <a:cxn ang="0">
                  <a:pos x="18" y="234"/>
                </a:cxn>
                <a:cxn ang="0">
                  <a:pos x="18" y="228"/>
                </a:cxn>
                <a:cxn ang="0">
                  <a:pos x="24" y="192"/>
                </a:cxn>
                <a:cxn ang="0">
                  <a:pos x="30" y="174"/>
                </a:cxn>
                <a:cxn ang="0">
                  <a:pos x="42" y="156"/>
                </a:cxn>
                <a:cxn ang="0">
                  <a:pos x="42" y="126"/>
                </a:cxn>
                <a:cxn ang="0">
                  <a:pos x="48" y="96"/>
                </a:cxn>
                <a:cxn ang="0">
                  <a:pos x="54" y="78"/>
                </a:cxn>
                <a:cxn ang="0">
                  <a:pos x="54" y="54"/>
                </a:cxn>
                <a:cxn ang="0">
                  <a:pos x="60" y="6"/>
                </a:cxn>
                <a:cxn ang="0">
                  <a:pos x="66" y="12"/>
                </a:cxn>
                <a:cxn ang="0">
                  <a:pos x="72" y="30"/>
                </a:cxn>
                <a:cxn ang="0">
                  <a:pos x="78" y="54"/>
                </a:cxn>
              </a:cxnLst>
              <a:rect l="0" t="0" r="r" b="b"/>
              <a:pathLst>
                <a:path w="84" h="354">
                  <a:moveTo>
                    <a:pt x="84" y="66"/>
                  </a:moveTo>
                  <a:lnTo>
                    <a:pt x="72" y="72"/>
                  </a:lnTo>
                  <a:lnTo>
                    <a:pt x="72" y="78"/>
                  </a:lnTo>
                  <a:lnTo>
                    <a:pt x="72" y="84"/>
                  </a:lnTo>
                  <a:lnTo>
                    <a:pt x="72" y="90"/>
                  </a:lnTo>
                  <a:lnTo>
                    <a:pt x="72" y="96"/>
                  </a:lnTo>
                  <a:lnTo>
                    <a:pt x="66" y="96"/>
                  </a:lnTo>
                  <a:lnTo>
                    <a:pt x="66" y="102"/>
                  </a:lnTo>
                  <a:lnTo>
                    <a:pt x="60" y="108"/>
                  </a:lnTo>
                  <a:lnTo>
                    <a:pt x="60" y="114"/>
                  </a:lnTo>
                  <a:lnTo>
                    <a:pt x="60" y="126"/>
                  </a:lnTo>
                  <a:lnTo>
                    <a:pt x="54" y="126"/>
                  </a:lnTo>
                  <a:lnTo>
                    <a:pt x="54" y="132"/>
                  </a:lnTo>
                  <a:lnTo>
                    <a:pt x="54" y="138"/>
                  </a:lnTo>
                  <a:lnTo>
                    <a:pt x="54" y="144"/>
                  </a:lnTo>
                  <a:lnTo>
                    <a:pt x="60" y="150"/>
                  </a:lnTo>
                  <a:lnTo>
                    <a:pt x="54" y="156"/>
                  </a:lnTo>
                  <a:lnTo>
                    <a:pt x="60" y="156"/>
                  </a:lnTo>
                  <a:lnTo>
                    <a:pt x="60" y="162"/>
                  </a:lnTo>
                  <a:lnTo>
                    <a:pt x="54" y="174"/>
                  </a:lnTo>
                  <a:lnTo>
                    <a:pt x="54" y="180"/>
                  </a:lnTo>
                  <a:lnTo>
                    <a:pt x="48" y="186"/>
                  </a:lnTo>
                  <a:lnTo>
                    <a:pt x="48" y="198"/>
                  </a:lnTo>
                  <a:lnTo>
                    <a:pt x="48" y="204"/>
                  </a:lnTo>
                  <a:lnTo>
                    <a:pt x="42" y="210"/>
                  </a:lnTo>
                  <a:lnTo>
                    <a:pt x="42" y="216"/>
                  </a:lnTo>
                  <a:lnTo>
                    <a:pt x="42" y="222"/>
                  </a:lnTo>
                  <a:lnTo>
                    <a:pt x="36" y="228"/>
                  </a:lnTo>
                  <a:lnTo>
                    <a:pt x="42" y="240"/>
                  </a:lnTo>
                  <a:lnTo>
                    <a:pt x="36" y="240"/>
                  </a:lnTo>
                  <a:lnTo>
                    <a:pt x="36" y="246"/>
                  </a:lnTo>
                  <a:lnTo>
                    <a:pt x="42" y="252"/>
                  </a:lnTo>
                  <a:lnTo>
                    <a:pt x="36" y="252"/>
                  </a:lnTo>
                  <a:lnTo>
                    <a:pt x="42" y="252"/>
                  </a:lnTo>
                  <a:lnTo>
                    <a:pt x="42" y="258"/>
                  </a:lnTo>
                  <a:lnTo>
                    <a:pt x="42" y="264"/>
                  </a:lnTo>
                  <a:lnTo>
                    <a:pt x="48" y="264"/>
                  </a:lnTo>
                  <a:lnTo>
                    <a:pt x="42" y="264"/>
                  </a:lnTo>
                  <a:lnTo>
                    <a:pt x="36" y="264"/>
                  </a:lnTo>
                  <a:lnTo>
                    <a:pt x="42" y="270"/>
                  </a:lnTo>
                  <a:lnTo>
                    <a:pt x="42" y="276"/>
                  </a:lnTo>
                  <a:lnTo>
                    <a:pt x="36" y="282"/>
                  </a:lnTo>
                  <a:lnTo>
                    <a:pt x="42" y="282"/>
                  </a:lnTo>
                  <a:lnTo>
                    <a:pt x="36" y="288"/>
                  </a:lnTo>
                  <a:lnTo>
                    <a:pt x="42" y="288"/>
                  </a:lnTo>
                  <a:lnTo>
                    <a:pt x="36" y="294"/>
                  </a:lnTo>
                  <a:lnTo>
                    <a:pt x="30" y="294"/>
                  </a:lnTo>
                  <a:lnTo>
                    <a:pt x="36" y="300"/>
                  </a:lnTo>
                  <a:lnTo>
                    <a:pt x="30" y="300"/>
                  </a:lnTo>
                  <a:lnTo>
                    <a:pt x="30" y="306"/>
                  </a:lnTo>
                  <a:lnTo>
                    <a:pt x="24" y="312"/>
                  </a:lnTo>
                  <a:lnTo>
                    <a:pt x="24" y="324"/>
                  </a:lnTo>
                  <a:lnTo>
                    <a:pt x="36" y="324"/>
                  </a:lnTo>
                  <a:lnTo>
                    <a:pt x="36" y="330"/>
                  </a:lnTo>
                  <a:lnTo>
                    <a:pt x="36" y="336"/>
                  </a:lnTo>
                  <a:lnTo>
                    <a:pt x="60" y="336"/>
                  </a:lnTo>
                  <a:lnTo>
                    <a:pt x="66" y="336"/>
                  </a:lnTo>
                  <a:lnTo>
                    <a:pt x="60" y="342"/>
                  </a:lnTo>
                  <a:lnTo>
                    <a:pt x="48" y="342"/>
                  </a:lnTo>
                  <a:lnTo>
                    <a:pt x="48" y="354"/>
                  </a:lnTo>
                  <a:lnTo>
                    <a:pt x="36" y="354"/>
                  </a:lnTo>
                  <a:lnTo>
                    <a:pt x="36" y="348"/>
                  </a:lnTo>
                  <a:lnTo>
                    <a:pt x="42" y="348"/>
                  </a:lnTo>
                  <a:lnTo>
                    <a:pt x="48" y="348"/>
                  </a:lnTo>
                  <a:lnTo>
                    <a:pt x="42" y="342"/>
                  </a:lnTo>
                  <a:lnTo>
                    <a:pt x="36" y="342"/>
                  </a:lnTo>
                  <a:lnTo>
                    <a:pt x="30" y="342"/>
                  </a:lnTo>
                  <a:lnTo>
                    <a:pt x="30" y="348"/>
                  </a:lnTo>
                  <a:lnTo>
                    <a:pt x="36" y="342"/>
                  </a:lnTo>
                  <a:lnTo>
                    <a:pt x="42" y="342"/>
                  </a:lnTo>
                  <a:lnTo>
                    <a:pt x="36" y="348"/>
                  </a:lnTo>
                  <a:lnTo>
                    <a:pt x="30" y="348"/>
                  </a:lnTo>
                  <a:lnTo>
                    <a:pt x="36" y="354"/>
                  </a:lnTo>
                  <a:lnTo>
                    <a:pt x="30" y="354"/>
                  </a:lnTo>
                  <a:lnTo>
                    <a:pt x="24" y="348"/>
                  </a:lnTo>
                  <a:lnTo>
                    <a:pt x="30" y="348"/>
                  </a:lnTo>
                  <a:lnTo>
                    <a:pt x="24" y="348"/>
                  </a:lnTo>
                  <a:lnTo>
                    <a:pt x="24" y="342"/>
                  </a:lnTo>
                  <a:lnTo>
                    <a:pt x="24" y="336"/>
                  </a:lnTo>
                  <a:lnTo>
                    <a:pt x="30" y="336"/>
                  </a:lnTo>
                  <a:lnTo>
                    <a:pt x="24" y="336"/>
                  </a:lnTo>
                  <a:lnTo>
                    <a:pt x="30" y="342"/>
                  </a:lnTo>
                  <a:lnTo>
                    <a:pt x="30" y="336"/>
                  </a:lnTo>
                  <a:lnTo>
                    <a:pt x="36" y="336"/>
                  </a:lnTo>
                  <a:lnTo>
                    <a:pt x="30" y="336"/>
                  </a:lnTo>
                  <a:lnTo>
                    <a:pt x="24" y="336"/>
                  </a:lnTo>
                  <a:lnTo>
                    <a:pt x="18" y="330"/>
                  </a:lnTo>
                  <a:lnTo>
                    <a:pt x="24" y="330"/>
                  </a:lnTo>
                  <a:lnTo>
                    <a:pt x="18" y="330"/>
                  </a:lnTo>
                  <a:lnTo>
                    <a:pt x="18" y="324"/>
                  </a:lnTo>
                  <a:lnTo>
                    <a:pt x="24" y="324"/>
                  </a:lnTo>
                  <a:lnTo>
                    <a:pt x="18" y="324"/>
                  </a:lnTo>
                  <a:lnTo>
                    <a:pt x="18" y="318"/>
                  </a:lnTo>
                  <a:lnTo>
                    <a:pt x="12" y="318"/>
                  </a:lnTo>
                  <a:lnTo>
                    <a:pt x="18" y="318"/>
                  </a:lnTo>
                  <a:lnTo>
                    <a:pt x="12" y="318"/>
                  </a:lnTo>
                  <a:lnTo>
                    <a:pt x="18" y="318"/>
                  </a:lnTo>
                  <a:lnTo>
                    <a:pt x="18" y="312"/>
                  </a:lnTo>
                  <a:lnTo>
                    <a:pt x="18" y="306"/>
                  </a:lnTo>
                  <a:lnTo>
                    <a:pt x="18" y="312"/>
                  </a:lnTo>
                  <a:lnTo>
                    <a:pt x="12" y="312"/>
                  </a:lnTo>
                  <a:lnTo>
                    <a:pt x="12" y="306"/>
                  </a:lnTo>
                  <a:lnTo>
                    <a:pt x="18" y="306"/>
                  </a:lnTo>
                  <a:lnTo>
                    <a:pt x="18" y="300"/>
                  </a:lnTo>
                  <a:lnTo>
                    <a:pt x="12" y="300"/>
                  </a:lnTo>
                  <a:lnTo>
                    <a:pt x="18" y="300"/>
                  </a:lnTo>
                  <a:lnTo>
                    <a:pt x="24" y="300"/>
                  </a:lnTo>
                  <a:lnTo>
                    <a:pt x="24" y="294"/>
                  </a:lnTo>
                  <a:lnTo>
                    <a:pt x="18" y="294"/>
                  </a:lnTo>
                  <a:lnTo>
                    <a:pt x="12" y="294"/>
                  </a:lnTo>
                  <a:lnTo>
                    <a:pt x="18" y="288"/>
                  </a:lnTo>
                  <a:lnTo>
                    <a:pt x="12" y="288"/>
                  </a:lnTo>
                  <a:lnTo>
                    <a:pt x="6" y="288"/>
                  </a:lnTo>
                  <a:lnTo>
                    <a:pt x="12" y="282"/>
                  </a:lnTo>
                  <a:lnTo>
                    <a:pt x="6" y="282"/>
                  </a:lnTo>
                  <a:lnTo>
                    <a:pt x="6" y="288"/>
                  </a:lnTo>
                  <a:lnTo>
                    <a:pt x="0" y="282"/>
                  </a:lnTo>
                  <a:lnTo>
                    <a:pt x="6" y="282"/>
                  </a:lnTo>
                  <a:lnTo>
                    <a:pt x="12" y="276"/>
                  </a:lnTo>
                  <a:lnTo>
                    <a:pt x="6" y="276"/>
                  </a:lnTo>
                  <a:lnTo>
                    <a:pt x="18" y="276"/>
                  </a:lnTo>
                  <a:lnTo>
                    <a:pt x="18" y="282"/>
                  </a:lnTo>
                  <a:lnTo>
                    <a:pt x="24" y="282"/>
                  </a:lnTo>
                  <a:lnTo>
                    <a:pt x="18" y="282"/>
                  </a:lnTo>
                  <a:lnTo>
                    <a:pt x="24" y="282"/>
                  </a:lnTo>
                  <a:lnTo>
                    <a:pt x="24" y="276"/>
                  </a:lnTo>
                  <a:lnTo>
                    <a:pt x="24" y="270"/>
                  </a:lnTo>
                  <a:lnTo>
                    <a:pt x="30" y="264"/>
                  </a:lnTo>
                  <a:lnTo>
                    <a:pt x="24" y="258"/>
                  </a:lnTo>
                  <a:lnTo>
                    <a:pt x="30" y="258"/>
                  </a:lnTo>
                  <a:lnTo>
                    <a:pt x="30" y="252"/>
                  </a:lnTo>
                  <a:lnTo>
                    <a:pt x="30" y="246"/>
                  </a:lnTo>
                  <a:lnTo>
                    <a:pt x="30" y="252"/>
                  </a:lnTo>
                  <a:lnTo>
                    <a:pt x="30" y="246"/>
                  </a:lnTo>
                  <a:lnTo>
                    <a:pt x="30" y="240"/>
                  </a:lnTo>
                  <a:lnTo>
                    <a:pt x="36" y="246"/>
                  </a:lnTo>
                  <a:lnTo>
                    <a:pt x="36" y="240"/>
                  </a:lnTo>
                  <a:lnTo>
                    <a:pt x="30" y="240"/>
                  </a:lnTo>
                  <a:lnTo>
                    <a:pt x="30" y="234"/>
                  </a:lnTo>
                  <a:lnTo>
                    <a:pt x="24" y="234"/>
                  </a:lnTo>
                  <a:lnTo>
                    <a:pt x="18" y="234"/>
                  </a:lnTo>
                  <a:lnTo>
                    <a:pt x="24" y="234"/>
                  </a:lnTo>
                  <a:lnTo>
                    <a:pt x="18" y="234"/>
                  </a:lnTo>
                  <a:lnTo>
                    <a:pt x="18" y="228"/>
                  </a:lnTo>
                  <a:lnTo>
                    <a:pt x="24" y="222"/>
                  </a:lnTo>
                  <a:lnTo>
                    <a:pt x="24" y="216"/>
                  </a:lnTo>
                  <a:lnTo>
                    <a:pt x="24" y="192"/>
                  </a:lnTo>
                  <a:lnTo>
                    <a:pt x="24" y="186"/>
                  </a:lnTo>
                  <a:lnTo>
                    <a:pt x="30" y="186"/>
                  </a:lnTo>
                  <a:lnTo>
                    <a:pt x="30" y="174"/>
                  </a:lnTo>
                  <a:lnTo>
                    <a:pt x="36" y="174"/>
                  </a:lnTo>
                  <a:lnTo>
                    <a:pt x="36" y="162"/>
                  </a:lnTo>
                  <a:lnTo>
                    <a:pt x="42" y="156"/>
                  </a:lnTo>
                  <a:lnTo>
                    <a:pt x="42" y="150"/>
                  </a:lnTo>
                  <a:lnTo>
                    <a:pt x="42" y="132"/>
                  </a:lnTo>
                  <a:lnTo>
                    <a:pt x="42" y="126"/>
                  </a:lnTo>
                  <a:lnTo>
                    <a:pt x="42" y="120"/>
                  </a:lnTo>
                  <a:lnTo>
                    <a:pt x="42" y="114"/>
                  </a:lnTo>
                  <a:lnTo>
                    <a:pt x="48" y="96"/>
                  </a:lnTo>
                  <a:lnTo>
                    <a:pt x="54" y="84"/>
                  </a:lnTo>
                  <a:lnTo>
                    <a:pt x="48" y="84"/>
                  </a:lnTo>
                  <a:lnTo>
                    <a:pt x="54" y="78"/>
                  </a:lnTo>
                  <a:lnTo>
                    <a:pt x="54" y="72"/>
                  </a:lnTo>
                  <a:lnTo>
                    <a:pt x="54" y="60"/>
                  </a:lnTo>
                  <a:lnTo>
                    <a:pt x="54" y="54"/>
                  </a:lnTo>
                  <a:lnTo>
                    <a:pt x="54" y="36"/>
                  </a:lnTo>
                  <a:lnTo>
                    <a:pt x="54" y="6"/>
                  </a:lnTo>
                  <a:lnTo>
                    <a:pt x="60" y="6"/>
                  </a:lnTo>
                  <a:lnTo>
                    <a:pt x="60" y="0"/>
                  </a:lnTo>
                  <a:lnTo>
                    <a:pt x="66" y="6"/>
                  </a:lnTo>
                  <a:lnTo>
                    <a:pt x="66" y="12"/>
                  </a:lnTo>
                  <a:lnTo>
                    <a:pt x="72" y="18"/>
                  </a:lnTo>
                  <a:lnTo>
                    <a:pt x="72" y="24"/>
                  </a:lnTo>
                  <a:lnTo>
                    <a:pt x="72" y="30"/>
                  </a:lnTo>
                  <a:lnTo>
                    <a:pt x="72" y="36"/>
                  </a:lnTo>
                  <a:lnTo>
                    <a:pt x="78" y="48"/>
                  </a:lnTo>
                  <a:lnTo>
                    <a:pt x="78" y="54"/>
                  </a:lnTo>
                  <a:lnTo>
                    <a:pt x="84" y="54"/>
                  </a:lnTo>
                  <a:lnTo>
                    <a:pt x="84" y="6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36" name="Freeform 312"/>
            <p:cNvSpPr>
              <a:spLocks/>
            </p:cNvSpPr>
            <p:nvPr/>
          </p:nvSpPr>
          <p:spPr bwMode="auto">
            <a:xfrm>
              <a:off x="1032" y="1548"/>
              <a:ext cx="36" cy="24"/>
            </a:xfrm>
            <a:custGeom>
              <a:avLst/>
              <a:gdLst/>
              <a:ahLst/>
              <a:cxnLst>
                <a:cxn ang="0">
                  <a:pos x="36" y="0"/>
                </a:cxn>
                <a:cxn ang="0">
                  <a:pos x="36" y="24"/>
                </a:cxn>
                <a:cxn ang="0">
                  <a:pos x="30" y="24"/>
                </a:cxn>
                <a:cxn ang="0">
                  <a:pos x="24" y="24"/>
                </a:cxn>
                <a:cxn ang="0">
                  <a:pos x="30" y="24"/>
                </a:cxn>
                <a:cxn ang="0">
                  <a:pos x="24" y="18"/>
                </a:cxn>
                <a:cxn ang="0">
                  <a:pos x="24" y="24"/>
                </a:cxn>
                <a:cxn ang="0">
                  <a:pos x="18" y="24"/>
                </a:cxn>
                <a:cxn ang="0">
                  <a:pos x="18" y="18"/>
                </a:cxn>
                <a:cxn ang="0">
                  <a:pos x="12" y="24"/>
                </a:cxn>
                <a:cxn ang="0">
                  <a:pos x="12" y="18"/>
                </a:cxn>
                <a:cxn ang="0">
                  <a:pos x="6" y="18"/>
                </a:cxn>
                <a:cxn ang="0">
                  <a:pos x="0" y="18"/>
                </a:cxn>
                <a:cxn ang="0">
                  <a:pos x="12" y="18"/>
                </a:cxn>
                <a:cxn ang="0">
                  <a:pos x="12" y="12"/>
                </a:cxn>
                <a:cxn ang="0">
                  <a:pos x="18" y="18"/>
                </a:cxn>
                <a:cxn ang="0">
                  <a:pos x="24" y="18"/>
                </a:cxn>
                <a:cxn ang="0">
                  <a:pos x="30" y="18"/>
                </a:cxn>
                <a:cxn ang="0">
                  <a:pos x="24" y="12"/>
                </a:cxn>
                <a:cxn ang="0">
                  <a:pos x="18" y="12"/>
                </a:cxn>
                <a:cxn ang="0">
                  <a:pos x="30" y="12"/>
                </a:cxn>
                <a:cxn ang="0">
                  <a:pos x="30" y="6"/>
                </a:cxn>
                <a:cxn ang="0">
                  <a:pos x="18" y="6"/>
                </a:cxn>
                <a:cxn ang="0">
                  <a:pos x="24" y="0"/>
                </a:cxn>
                <a:cxn ang="0">
                  <a:pos x="30" y="0"/>
                </a:cxn>
                <a:cxn ang="0">
                  <a:pos x="36" y="0"/>
                </a:cxn>
              </a:cxnLst>
              <a:rect l="0" t="0" r="r" b="b"/>
              <a:pathLst>
                <a:path w="36" h="24">
                  <a:moveTo>
                    <a:pt x="36" y="0"/>
                  </a:moveTo>
                  <a:lnTo>
                    <a:pt x="36" y="24"/>
                  </a:lnTo>
                  <a:lnTo>
                    <a:pt x="30" y="24"/>
                  </a:lnTo>
                  <a:lnTo>
                    <a:pt x="24" y="24"/>
                  </a:lnTo>
                  <a:lnTo>
                    <a:pt x="30" y="24"/>
                  </a:lnTo>
                  <a:lnTo>
                    <a:pt x="24" y="18"/>
                  </a:lnTo>
                  <a:lnTo>
                    <a:pt x="24" y="24"/>
                  </a:lnTo>
                  <a:lnTo>
                    <a:pt x="18" y="24"/>
                  </a:lnTo>
                  <a:lnTo>
                    <a:pt x="18" y="18"/>
                  </a:lnTo>
                  <a:lnTo>
                    <a:pt x="12" y="24"/>
                  </a:lnTo>
                  <a:lnTo>
                    <a:pt x="12" y="18"/>
                  </a:lnTo>
                  <a:lnTo>
                    <a:pt x="6" y="18"/>
                  </a:lnTo>
                  <a:lnTo>
                    <a:pt x="0" y="18"/>
                  </a:lnTo>
                  <a:lnTo>
                    <a:pt x="12" y="18"/>
                  </a:lnTo>
                  <a:lnTo>
                    <a:pt x="12" y="12"/>
                  </a:lnTo>
                  <a:lnTo>
                    <a:pt x="18" y="18"/>
                  </a:lnTo>
                  <a:lnTo>
                    <a:pt x="24" y="18"/>
                  </a:lnTo>
                  <a:lnTo>
                    <a:pt x="30" y="18"/>
                  </a:lnTo>
                  <a:lnTo>
                    <a:pt x="24" y="12"/>
                  </a:lnTo>
                  <a:lnTo>
                    <a:pt x="18" y="12"/>
                  </a:lnTo>
                  <a:lnTo>
                    <a:pt x="30" y="12"/>
                  </a:lnTo>
                  <a:lnTo>
                    <a:pt x="30" y="6"/>
                  </a:lnTo>
                  <a:lnTo>
                    <a:pt x="18" y="6"/>
                  </a:lnTo>
                  <a:lnTo>
                    <a:pt x="24" y="0"/>
                  </a:lnTo>
                  <a:lnTo>
                    <a:pt x="30" y="0"/>
                  </a:lnTo>
                  <a:lnTo>
                    <a:pt x="3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35" name="Freeform 311"/>
            <p:cNvSpPr>
              <a:spLocks/>
            </p:cNvSpPr>
            <p:nvPr/>
          </p:nvSpPr>
          <p:spPr bwMode="auto">
            <a:xfrm>
              <a:off x="1008" y="1440"/>
              <a:ext cx="12" cy="18"/>
            </a:xfrm>
            <a:custGeom>
              <a:avLst/>
              <a:gdLst/>
              <a:ahLst/>
              <a:cxnLst>
                <a:cxn ang="0">
                  <a:pos x="12" y="6"/>
                </a:cxn>
                <a:cxn ang="0">
                  <a:pos x="6" y="12"/>
                </a:cxn>
                <a:cxn ang="0">
                  <a:pos x="12" y="12"/>
                </a:cxn>
                <a:cxn ang="0">
                  <a:pos x="6" y="12"/>
                </a:cxn>
                <a:cxn ang="0">
                  <a:pos x="12" y="18"/>
                </a:cxn>
                <a:cxn ang="0">
                  <a:pos x="6" y="18"/>
                </a:cxn>
                <a:cxn ang="0">
                  <a:pos x="12" y="18"/>
                </a:cxn>
                <a:cxn ang="0">
                  <a:pos x="6" y="18"/>
                </a:cxn>
                <a:cxn ang="0">
                  <a:pos x="0" y="18"/>
                </a:cxn>
                <a:cxn ang="0">
                  <a:pos x="6" y="12"/>
                </a:cxn>
                <a:cxn ang="0">
                  <a:pos x="6" y="0"/>
                </a:cxn>
                <a:cxn ang="0">
                  <a:pos x="12" y="6"/>
                </a:cxn>
              </a:cxnLst>
              <a:rect l="0" t="0" r="r" b="b"/>
              <a:pathLst>
                <a:path w="12" h="18">
                  <a:moveTo>
                    <a:pt x="12" y="6"/>
                  </a:moveTo>
                  <a:lnTo>
                    <a:pt x="6" y="12"/>
                  </a:lnTo>
                  <a:lnTo>
                    <a:pt x="12" y="12"/>
                  </a:lnTo>
                  <a:lnTo>
                    <a:pt x="6" y="12"/>
                  </a:lnTo>
                  <a:lnTo>
                    <a:pt x="12" y="18"/>
                  </a:lnTo>
                  <a:lnTo>
                    <a:pt x="6" y="18"/>
                  </a:lnTo>
                  <a:lnTo>
                    <a:pt x="12" y="18"/>
                  </a:lnTo>
                  <a:lnTo>
                    <a:pt x="6" y="18"/>
                  </a:lnTo>
                  <a:lnTo>
                    <a:pt x="0" y="18"/>
                  </a:lnTo>
                  <a:lnTo>
                    <a:pt x="6" y="12"/>
                  </a:lnTo>
                  <a:lnTo>
                    <a:pt x="6"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34" name="Freeform 310"/>
            <p:cNvSpPr>
              <a:spLocks/>
            </p:cNvSpPr>
            <p:nvPr/>
          </p:nvSpPr>
          <p:spPr bwMode="auto">
            <a:xfrm>
              <a:off x="1002" y="1512"/>
              <a:ext cx="6" cy="12"/>
            </a:xfrm>
            <a:custGeom>
              <a:avLst/>
              <a:gdLst/>
              <a:ahLst/>
              <a:cxnLst>
                <a:cxn ang="0">
                  <a:pos x="6" y="0"/>
                </a:cxn>
                <a:cxn ang="0">
                  <a:pos x="6" y="6"/>
                </a:cxn>
                <a:cxn ang="0">
                  <a:pos x="6" y="12"/>
                </a:cxn>
                <a:cxn ang="0">
                  <a:pos x="6" y="6"/>
                </a:cxn>
                <a:cxn ang="0">
                  <a:pos x="0" y="12"/>
                </a:cxn>
                <a:cxn ang="0">
                  <a:pos x="0" y="6"/>
                </a:cxn>
                <a:cxn ang="0">
                  <a:pos x="6" y="6"/>
                </a:cxn>
                <a:cxn ang="0">
                  <a:pos x="6" y="0"/>
                </a:cxn>
                <a:cxn ang="0">
                  <a:pos x="0" y="0"/>
                </a:cxn>
                <a:cxn ang="0">
                  <a:pos x="6" y="0"/>
                </a:cxn>
              </a:cxnLst>
              <a:rect l="0" t="0" r="r" b="b"/>
              <a:pathLst>
                <a:path w="6" h="12">
                  <a:moveTo>
                    <a:pt x="6" y="0"/>
                  </a:moveTo>
                  <a:lnTo>
                    <a:pt x="6" y="6"/>
                  </a:lnTo>
                  <a:lnTo>
                    <a:pt x="6" y="12"/>
                  </a:lnTo>
                  <a:lnTo>
                    <a:pt x="6" y="6"/>
                  </a:lnTo>
                  <a:lnTo>
                    <a:pt x="0" y="12"/>
                  </a:lnTo>
                  <a:lnTo>
                    <a:pt x="0" y="6"/>
                  </a:lnTo>
                  <a:lnTo>
                    <a:pt x="6" y="6"/>
                  </a:lnTo>
                  <a:lnTo>
                    <a:pt x="6" y="0"/>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33" name="Freeform 309"/>
            <p:cNvSpPr>
              <a:spLocks/>
            </p:cNvSpPr>
            <p:nvPr/>
          </p:nvSpPr>
          <p:spPr bwMode="auto">
            <a:xfrm>
              <a:off x="1056" y="1572"/>
              <a:ext cx="18" cy="6"/>
            </a:xfrm>
            <a:custGeom>
              <a:avLst/>
              <a:gdLst/>
              <a:ahLst/>
              <a:cxnLst>
                <a:cxn ang="0">
                  <a:pos x="12" y="6"/>
                </a:cxn>
                <a:cxn ang="0">
                  <a:pos x="6" y="6"/>
                </a:cxn>
                <a:cxn ang="0">
                  <a:pos x="12" y="0"/>
                </a:cxn>
                <a:cxn ang="0">
                  <a:pos x="0" y="0"/>
                </a:cxn>
                <a:cxn ang="0">
                  <a:pos x="6" y="6"/>
                </a:cxn>
                <a:cxn ang="0">
                  <a:pos x="0" y="0"/>
                </a:cxn>
                <a:cxn ang="0">
                  <a:pos x="6" y="0"/>
                </a:cxn>
                <a:cxn ang="0">
                  <a:pos x="12" y="0"/>
                </a:cxn>
                <a:cxn ang="0">
                  <a:pos x="18" y="6"/>
                </a:cxn>
                <a:cxn ang="0">
                  <a:pos x="12" y="6"/>
                </a:cxn>
              </a:cxnLst>
              <a:rect l="0" t="0" r="r" b="b"/>
              <a:pathLst>
                <a:path w="18" h="6">
                  <a:moveTo>
                    <a:pt x="12" y="6"/>
                  </a:moveTo>
                  <a:lnTo>
                    <a:pt x="6" y="6"/>
                  </a:lnTo>
                  <a:lnTo>
                    <a:pt x="12" y="0"/>
                  </a:lnTo>
                  <a:lnTo>
                    <a:pt x="0" y="0"/>
                  </a:lnTo>
                  <a:lnTo>
                    <a:pt x="6" y="6"/>
                  </a:lnTo>
                  <a:lnTo>
                    <a:pt x="0" y="0"/>
                  </a:lnTo>
                  <a:lnTo>
                    <a:pt x="6" y="0"/>
                  </a:lnTo>
                  <a:lnTo>
                    <a:pt x="12" y="0"/>
                  </a:lnTo>
                  <a:lnTo>
                    <a:pt x="18" y="6"/>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32" name="Freeform 308"/>
            <p:cNvSpPr>
              <a:spLocks/>
            </p:cNvSpPr>
            <p:nvPr/>
          </p:nvSpPr>
          <p:spPr bwMode="auto">
            <a:xfrm>
              <a:off x="1002" y="1566"/>
              <a:ext cx="6" cy="12"/>
            </a:xfrm>
            <a:custGeom>
              <a:avLst/>
              <a:gdLst/>
              <a:ahLst/>
              <a:cxnLst>
                <a:cxn ang="0">
                  <a:pos x="6" y="6"/>
                </a:cxn>
                <a:cxn ang="0">
                  <a:pos x="6" y="0"/>
                </a:cxn>
                <a:cxn ang="0">
                  <a:pos x="0" y="12"/>
                </a:cxn>
                <a:cxn ang="0">
                  <a:pos x="0" y="6"/>
                </a:cxn>
                <a:cxn ang="0">
                  <a:pos x="6" y="6"/>
                </a:cxn>
              </a:cxnLst>
              <a:rect l="0" t="0" r="r" b="b"/>
              <a:pathLst>
                <a:path w="6" h="12">
                  <a:moveTo>
                    <a:pt x="6" y="6"/>
                  </a:moveTo>
                  <a:lnTo>
                    <a:pt x="6" y="0"/>
                  </a:lnTo>
                  <a:lnTo>
                    <a:pt x="0" y="12"/>
                  </a:lnTo>
                  <a:lnTo>
                    <a:pt x="0" y="6"/>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31" name="Freeform 307"/>
            <p:cNvSpPr>
              <a:spLocks/>
            </p:cNvSpPr>
            <p:nvPr/>
          </p:nvSpPr>
          <p:spPr bwMode="auto">
            <a:xfrm>
              <a:off x="1044" y="1560"/>
              <a:ext cx="6" cy="6"/>
            </a:xfrm>
            <a:custGeom>
              <a:avLst/>
              <a:gdLst/>
              <a:ahLst/>
              <a:cxnLst>
                <a:cxn ang="0">
                  <a:pos x="6" y="0"/>
                </a:cxn>
                <a:cxn ang="0">
                  <a:pos x="0" y="0"/>
                </a:cxn>
                <a:cxn ang="0">
                  <a:pos x="6" y="6"/>
                </a:cxn>
                <a:cxn ang="0">
                  <a:pos x="0" y="6"/>
                </a:cxn>
                <a:cxn ang="0">
                  <a:pos x="0" y="0"/>
                </a:cxn>
                <a:cxn ang="0">
                  <a:pos x="6" y="0"/>
                </a:cxn>
                <a:cxn ang="0">
                  <a:pos x="0" y="0"/>
                </a:cxn>
                <a:cxn ang="0">
                  <a:pos x="6" y="0"/>
                </a:cxn>
              </a:cxnLst>
              <a:rect l="0" t="0" r="r" b="b"/>
              <a:pathLst>
                <a:path w="6" h="6">
                  <a:moveTo>
                    <a:pt x="6" y="0"/>
                  </a:moveTo>
                  <a:lnTo>
                    <a:pt x="0" y="0"/>
                  </a:lnTo>
                  <a:lnTo>
                    <a:pt x="6" y="6"/>
                  </a:lnTo>
                  <a:lnTo>
                    <a:pt x="0" y="6"/>
                  </a:lnTo>
                  <a:lnTo>
                    <a:pt x="0" y="0"/>
                  </a:lnTo>
                  <a:lnTo>
                    <a:pt x="6" y="0"/>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30" name="Freeform 306"/>
            <p:cNvSpPr>
              <a:spLocks/>
            </p:cNvSpPr>
            <p:nvPr/>
          </p:nvSpPr>
          <p:spPr bwMode="auto">
            <a:xfrm>
              <a:off x="1020" y="1470"/>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29" name="Freeform 305"/>
            <p:cNvSpPr>
              <a:spLocks/>
            </p:cNvSpPr>
            <p:nvPr/>
          </p:nvSpPr>
          <p:spPr bwMode="auto">
            <a:xfrm>
              <a:off x="1026" y="1554"/>
              <a:ext cx="6" cy="6"/>
            </a:xfrm>
            <a:custGeom>
              <a:avLst/>
              <a:gdLst/>
              <a:ahLst/>
              <a:cxnLst>
                <a:cxn ang="0">
                  <a:pos x="0" y="6"/>
                </a:cxn>
                <a:cxn ang="0">
                  <a:pos x="0" y="0"/>
                </a:cxn>
                <a:cxn ang="0">
                  <a:pos x="6" y="6"/>
                </a:cxn>
                <a:cxn ang="0">
                  <a:pos x="0" y="6"/>
                </a:cxn>
                <a:cxn ang="0">
                  <a:pos x="6" y="6"/>
                </a:cxn>
                <a:cxn ang="0">
                  <a:pos x="0" y="6"/>
                </a:cxn>
              </a:cxnLst>
              <a:rect l="0" t="0" r="r" b="b"/>
              <a:pathLst>
                <a:path w="6" h="6">
                  <a:moveTo>
                    <a:pt x="0" y="6"/>
                  </a:moveTo>
                  <a:lnTo>
                    <a:pt x="0" y="0"/>
                  </a:lnTo>
                  <a:lnTo>
                    <a:pt x="6" y="6"/>
                  </a:lnTo>
                  <a:lnTo>
                    <a:pt x="0" y="6"/>
                  </a:lnTo>
                  <a:lnTo>
                    <a:pt x="6" y="6"/>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28" name="Freeform 304"/>
            <p:cNvSpPr>
              <a:spLocks/>
            </p:cNvSpPr>
            <p:nvPr/>
          </p:nvSpPr>
          <p:spPr bwMode="auto">
            <a:xfrm>
              <a:off x="1032" y="1560"/>
              <a:ext cx="6" cy="6"/>
            </a:xfrm>
            <a:custGeom>
              <a:avLst/>
              <a:gdLst/>
              <a:ahLst/>
              <a:cxnLst>
                <a:cxn ang="0">
                  <a:pos x="6" y="0"/>
                </a:cxn>
                <a:cxn ang="0">
                  <a:pos x="6" y="6"/>
                </a:cxn>
                <a:cxn ang="0">
                  <a:pos x="0" y="6"/>
                </a:cxn>
                <a:cxn ang="0">
                  <a:pos x="0" y="0"/>
                </a:cxn>
                <a:cxn ang="0">
                  <a:pos x="6" y="0"/>
                </a:cxn>
              </a:cxnLst>
              <a:rect l="0" t="0" r="r" b="b"/>
              <a:pathLst>
                <a:path w="6" h="6">
                  <a:moveTo>
                    <a:pt x="6" y="0"/>
                  </a:move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27" name="Freeform 303"/>
            <p:cNvSpPr>
              <a:spLocks/>
            </p:cNvSpPr>
            <p:nvPr/>
          </p:nvSpPr>
          <p:spPr bwMode="auto">
            <a:xfrm>
              <a:off x="1008" y="1548"/>
              <a:ext cx="18" cy="6"/>
            </a:xfrm>
            <a:custGeom>
              <a:avLst/>
              <a:gdLst/>
              <a:ahLst/>
              <a:cxnLst>
                <a:cxn ang="0">
                  <a:pos x="18" y="6"/>
                </a:cxn>
                <a:cxn ang="0">
                  <a:pos x="12" y="6"/>
                </a:cxn>
                <a:cxn ang="0">
                  <a:pos x="6" y="6"/>
                </a:cxn>
                <a:cxn ang="0">
                  <a:pos x="0" y="0"/>
                </a:cxn>
                <a:cxn ang="0">
                  <a:pos x="18" y="6"/>
                </a:cxn>
              </a:cxnLst>
              <a:rect l="0" t="0" r="r" b="b"/>
              <a:pathLst>
                <a:path w="18" h="6">
                  <a:moveTo>
                    <a:pt x="18" y="6"/>
                  </a:moveTo>
                  <a:lnTo>
                    <a:pt x="12" y="6"/>
                  </a:lnTo>
                  <a:lnTo>
                    <a:pt x="6" y="6"/>
                  </a:lnTo>
                  <a:lnTo>
                    <a:pt x="0" y="0"/>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26" name="Freeform 302"/>
            <p:cNvSpPr>
              <a:spLocks/>
            </p:cNvSpPr>
            <p:nvPr/>
          </p:nvSpPr>
          <p:spPr bwMode="auto">
            <a:xfrm>
              <a:off x="1038" y="1560"/>
              <a:ext cx="6" cy="6"/>
            </a:xfrm>
            <a:custGeom>
              <a:avLst/>
              <a:gdLst/>
              <a:ahLst/>
              <a:cxnLst>
                <a:cxn ang="0">
                  <a:pos x="6" y="0"/>
                </a:cxn>
                <a:cxn ang="0">
                  <a:pos x="6" y="6"/>
                </a:cxn>
                <a:cxn ang="0">
                  <a:pos x="0" y="0"/>
                </a:cxn>
                <a:cxn ang="0">
                  <a:pos x="0" y="6"/>
                </a:cxn>
                <a:cxn ang="0">
                  <a:pos x="0" y="0"/>
                </a:cxn>
                <a:cxn ang="0">
                  <a:pos x="6" y="6"/>
                </a:cxn>
                <a:cxn ang="0">
                  <a:pos x="6" y="0"/>
                </a:cxn>
              </a:cxnLst>
              <a:rect l="0" t="0" r="r" b="b"/>
              <a:pathLst>
                <a:path w="6" h="6">
                  <a:moveTo>
                    <a:pt x="6" y="0"/>
                  </a:moveTo>
                  <a:lnTo>
                    <a:pt x="6" y="6"/>
                  </a:lnTo>
                  <a:lnTo>
                    <a:pt x="0" y="0"/>
                  </a:lnTo>
                  <a:lnTo>
                    <a:pt x="0" y="6"/>
                  </a:lnTo>
                  <a:lnTo>
                    <a:pt x="0" y="0"/>
                  </a:lnTo>
                  <a:lnTo>
                    <a:pt x="6"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25" name="Freeform 301"/>
            <p:cNvSpPr>
              <a:spLocks/>
            </p:cNvSpPr>
            <p:nvPr/>
          </p:nvSpPr>
          <p:spPr bwMode="auto">
            <a:xfrm>
              <a:off x="1008" y="1530"/>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24" name="Freeform 300"/>
            <p:cNvSpPr>
              <a:spLocks/>
            </p:cNvSpPr>
            <p:nvPr/>
          </p:nvSpPr>
          <p:spPr bwMode="auto">
            <a:xfrm>
              <a:off x="1002" y="1506"/>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23" name="Freeform 299"/>
            <p:cNvSpPr>
              <a:spLocks/>
            </p:cNvSpPr>
            <p:nvPr/>
          </p:nvSpPr>
          <p:spPr bwMode="auto">
            <a:xfrm>
              <a:off x="1002" y="150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22" name="Freeform 298"/>
            <p:cNvSpPr>
              <a:spLocks/>
            </p:cNvSpPr>
            <p:nvPr/>
          </p:nvSpPr>
          <p:spPr bwMode="auto">
            <a:xfrm>
              <a:off x="1014" y="147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21" name="Freeform 297"/>
            <p:cNvSpPr>
              <a:spLocks/>
            </p:cNvSpPr>
            <p:nvPr/>
          </p:nvSpPr>
          <p:spPr bwMode="auto">
            <a:xfrm>
              <a:off x="1014" y="1536"/>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20" name="Freeform 296"/>
            <p:cNvSpPr>
              <a:spLocks/>
            </p:cNvSpPr>
            <p:nvPr/>
          </p:nvSpPr>
          <p:spPr bwMode="auto">
            <a:xfrm>
              <a:off x="1008" y="1476"/>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19" name="Freeform 295"/>
            <p:cNvSpPr>
              <a:spLocks/>
            </p:cNvSpPr>
            <p:nvPr/>
          </p:nvSpPr>
          <p:spPr bwMode="auto">
            <a:xfrm>
              <a:off x="996" y="151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18" name="Freeform 294"/>
            <p:cNvSpPr>
              <a:spLocks/>
            </p:cNvSpPr>
            <p:nvPr/>
          </p:nvSpPr>
          <p:spPr bwMode="auto">
            <a:xfrm>
              <a:off x="1062" y="1542"/>
              <a:ext cx="6" cy="6"/>
            </a:xfrm>
            <a:custGeom>
              <a:avLst/>
              <a:gdLst/>
              <a:ahLst/>
              <a:cxnLst>
                <a:cxn ang="0">
                  <a:pos x="0" y="0"/>
                </a:cxn>
                <a:cxn ang="0">
                  <a:pos x="6" y="6"/>
                </a:cxn>
                <a:cxn ang="0">
                  <a:pos x="0" y="0"/>
                </a:cxn>
              </a:cxnLst>
              <a:rect l="0" t="0" r="r" b="b"/>
              <a:pathLst>
                <a:path w="6" h="6">
                  <a:moveTo>
                    <a:pt x="0" y="0"/>
                  </a:moveTo>
                  <a:lnTo>
                    <a:pt x="6"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17" name="Freeform 293"/>
            <p:cNvSpPr>
              <a:spLocks/>
            </p:cNvSpPr>
            <p:nvPr/>
          </p:nvSpPr>
          <p:spPr bwMode="auto">
            <a:xfrm>
              <a:off x="900" y="924"/>
              <a:ext cx="30" cy="30"/>
            </a:xfrm>
            <a:custGeom>
              <a:avLst/>
              <a:gdLst/>
              <a:ahLst/>
              <a:cxnLst>
                <a:cxn ang="0">
                  <a:pos x="0" y="6"/>
                </a:cxn>
                <a:cxn ang="0">
                  <a:pos x="0" y="0"/>
                </a:cxn>
                <a:cxn ang="0">
                  <a:pos x="6" y="6"/>
                </a:cxn>
                <a:cxn ang="0">
                  <a:pos x="12" y="6"/>
                </a:cxn>
                <a:cxn ang="0">
                  <a:pos x="18" y="6"/>
                </a:cxn>
                <a:cxn ang="0">
                  <a:pos x="24" y="12"/>
                </a:cxn>
                <a:cxn ang="0">
                  <a:pos x="30" y="18"/>
                </a:cxn>
                <a:cxn ang="0">
                  <a:pos x="30" y="24"/>
                </a:cxn>
                <a:cxn ang="0">
                  <a:pos x="24" y="30"/>
                </a:cxn>
                <a:cxn ang="0">
                  <a:pos x="18" y="30"/>
                </a:cxn>
                <a:cxn ang="0">
                  <a:pos x="24" y="24"/>
                </a:cxn>
                <a:cxn ang="0">
                  <a:pos x="18" y="24"/>
                </a:cxn>
                <a:cxn ang="0">
                  <a:pos x="12" y="18"/>
                </a:cxn>
                <a:cxn ang="0">
                  <a:pos x="6" y="12"/>
                </a:cxn>
                <a:cxn ang="0">
                  <a:pos x="6" y="18"/>
                </a:cxn>
                <a:cxn ang="0">
                  <a:pos x="0" y="12"/>
                </a:cxn>
                <a:cxn ang="0">
                  <a:pos x="0" y="6"/>
                </a:cxn>
              </a:cxnLst>
              <a:rect l="0" t="0" r="r" b="b"/>
              <a:pathLst>
                <a:path w="30" h="30">
                  <a:moveTo>
                    <a:pt x="0" y="6"/>
                  </a:moveTo>
                  <a:lnTo>
                    <a:pt x="0" y="0"/>
                  </a:lnTo>
                  <a:lnTo>
                    <a:pt x="6" y="6"/>
                  </a:lnTo>
                  <a:lnTo>
                    <a:pt x="12" y="6"/>
                  </a:lnTo>
                  <a:lnTo>
                    <a:pt x="18" y="6"/>
                  </a:lnTo>
                  <a:lnTo>
                    <a:pt x="24" y="12"/>
                  </a:lnTo>
                  <a:lnTo>
                    <a:pt x="30" y="18"/>
                  </a:lnTo>
                  <a:lnTo>
                    <a:pt x="30" y="24"/>
                  </a:lnTo>
                  <a:lnTo>
                    <a:pt x="24" y="30"/>
                  </a:lnTo>
                  <a:lnTo>
                    <a:pt x="18" y="30"/>
                  </a:lnTo>
                  <a:lnTo>
                    <a:pt x="24" y="24"/>
                  </a:lnTo>
                  <a:lnTo>
                    <a:pt x="18" y="24"/>
                  </a:lnTo>
                  <a:lnTo>
                    <a:pt x="12" y="18"/>
                  </a:lnTo>
                  <a:lnTo>
                    <a:pt x="6" y="12"/>
                  </a:lnTo>
                  <a:lnTo>
                    <a:pt x="6" y="18"/>
                  </a:lnTo>
                  <a:lnTo>
                    <a:pt x="0" y="12"/>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16" name="Freeform 292"/>
            <p:cNvSpPr>
              <a:spLocks/>
            </p:cNvSpPr>
            <p:nvPr/>
          </p:nvSpPr>
          <p:spPr bwMode="auto">
            <a:xfrm>
              <a:off x="1062" y="91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15" name="Freeform 291"/>
            <p:cNvSpPr>
              <a:spLocks/>
            </p:cNvSpPr>
            <p:nvPr/>
          </p:nvSpPr>
          <p:spPr bwMode="auto">
            <a:xfrm>
              <a:off x="1164" y="1326"/>
              <a:ext cx="54" cy="48"/>
            </a:xfrm>
            <a:custGeom>
              <a:avLst/>
              <a:gdLst/>
              <a:ahLst/>
              <a:cxnLst>
                <a:cxn ang="0">
                  <a:pos x="12" y="6"/>
                </a:cxn>
                <a:cxn ang="0">
                  <a:pos x="18" y="0"/>
                </a:cxn>
                <a:cxn ang="0">
                  <a:pos x="18" y="6"/>
                </a:cxn>
                <a:cxn ang="0">
                  <a:pos x="24" y="12"/>
                </a:cxn>
                <a:cxn ang="0">
                  <a:pos x="30" y="12"/>
                </a:cxn>
                <a:cxn ang="0">
                  <a:pos x="42" y="18"/>
                </a:cxn>
                <a:cxn ang="0">
                  <a:pos x="48" y="24"/>
                </a:cxn>
                <a:cxn ang="0">
                  <a:pos x="48" y="30"/>
                </a:cxn>
                <a:cxn ang="0">
                  <a:pos x="54" y="30"/>
                </a:cxn>
                <a:cxn ang="0">
                  <a:pos x="48" y="30"/>
                </a:cxn>
                <a:cxn ang="0">
                  <a:pos x="48" y="36"/>
                </a:cxn>
                <a:cxn ang="0">
                  <a:pos x="48" y="42"/>
                </a:cxn>
                <a:cxn ang="0">
                  <a:pos x="36" y="48"/>
                </a:cxn>
                <a:cxn ang="0">
                  <a:pos x="30" y="48"/>
                </a:cxn>
                <a:cxn ang="0">
                  <a:pos x="24" y="48"/>
                </a:cxn>
                <a:cxn ang="0">
                  <a:pos x="12" y="48"/>
                </a:cxn>
                <a:cxn ang="0">
                  <a:pos x="6" y="48"/>
                </a:cxn>
                <a:cxn ang="0">
                  <a:pos x="0" y="42"/>
                </a:cxn>
                <a:cxn ang="0">
                  <a:pos x="0" y="30"/>
                </a:cxn>
                <a:cxn ang="0">
                  <a:pos x="6" y="30"/>
                </a:cxn>
                <a:cxn ang="0">
                  <a:pos x="6" y="18"/>
                </a:cxn>
                <a:cxn ang="0">
                  <a:pos x="6" y="12"/>
                </a:cxn>
                <a:cxn ang="0">
                  <a:pos x="6" y="6"/>
                </a:cxn>
                <a:cxn ang="0">
                  <a:pos x="12" y="6"/>
                </a:cxn>
              </a:cxnLst>
              <a:rect l="0" t="0" r="r" b="b"/>
              <a:pathLst>
                <a:path w="54" h="48">
                  <a:moveTo>
                    <a:pt x="12" y="6"/>
                  </a:moveTo>
                  <a:lnTo>
                    <a:pt x="18" y="0"/>
                  </a:lnTo>
                  <a:lnTo>
                    <a:pt x="18" y="6"/>
                  </a:lnTo>
                  <a:lnTo>
                    <a:pt x="24" y="12"/>
                  </a:lnTo>
                  <a:lnTo>
                    <a:pt x="30" y="12"/>
                  </a:lnTo>
                  <a:lnTo>
                    <a:pt x="42" y="18"/>
                  </a:lnTo>
                  <a:lnTo>
                    <a:pt x="48" y="24"/>
                  </a:lnTo>
                  <a:lnTo>
                    <a:pt x="48" y="30"/>
                  </a:lnTo>
                  <a:lnTo>
                    <a:pt x="54" y="30"/>
                  </a:lnTo>
                  <a:lnTo>
                    <a:pt x="48" y="30"/>
                  </a:lnTo>
                  <a:lnTo>
                    <a:pt x="48" y="36"/>
                  </a:lnTo>
                  <a:lnTo>
                    <a:pt x="48" y="42"/>
                  </a:lnTo>
                  <a:lnTo>
                    <a:pt x="36" y="48"/>
                  </a:lnTo>
                  <a:lnTo>
                    <a:pt x="30" y="48"/>
                  </a:lnTo>
                  <a:lnTo>
                    <a:pt x="24" y="48"/>
                  </a:lnTo>
                  <a:lnTo>
                    <a:pt x="12" y="48"/>
                  </a:lnTo>
                  <a:lnTo>
                    <a:pt x="6" y="48"/>
                  </a:lnTo>
                  <a:lnTo>
                    <a:pt x="0" y="42"/>
                  </a:lnTo>
                  <a:lnTo>
                    <a:pt x="0" y="30"/>
                  </a:lnTo>
                  <a:lnTo>
                    <a:pt x="6" y="30"/>
                  </a:lnTo>
                  <a:lnTo>
                    <a:pt x="6" y="18"/>
                  </a:lnTo>
                  <a:lnTo>
                    <a:pt x="6" y="12"/>
                  </a:lnTo>
                  <a:lnTo>
                    <a:pt x="6" y="6"/>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14" name="Freeform 290"/>
            <p:cNvSpPr>
              <a:spLocks/>
            </p:cNvSpPr>
            <p:nvPr/>
          </p:nvSpPr>
          <p:spPr bwMode="auto">
            <a:xfrm>
              <a:off x="972" y="858"/>
              <a:ext cx="18" cy="6"/>
            </a:xfrm>
            <a:custGeom>
              <a:avLst/>
              <a:gdLst/>
              <a:ahLst/>
              <a:cxnLst>
                <a:cxn ang="0">
                  <a:pos x="12" y="6"/>
                </a:cxn>
                <a:cxn ang="0">
                  <a:pos x="6" y="6"/>
                </a:cxn>
                <a:cxn ang="0">
                  <a:pos x="0" y="0"/>
                </a:cxn>
                <a:cxn ang="0">
                  <a:pos x="6" y="0"/>
                </a:cxn>
                <a:cxn ang="0">
                  <a:pos x="12" y="0"/>
                </a:cxn>
                <a:cxn ang="0">
                  <a:pos x="18" y="6"/>
                </a:cxn>
                <a:cxn ang="0">
                  <a:pos x="12" y="6"/>
                </a:cxn>
              </a:cxnLst>
              <a:rect l="0" t="0" r="r" b="b"/>
              <a:pathLst>
                <a:path w="18" h="6">
                  <a:moveTo>
                    <a:pt x="12" y="6"/>
                  </a:moveTo>
                  <a:lnTo>
                    <a:pt x="6" y="6"/>
                  </a:lnTo>
                  <a:lnTo>
                    <a:pt x="0" y="0"/>
                  </a:lnTo>
                  <a:lnTo>
                    <a:pt x="6" y="0"/>
                  </a:lnTo>
                  <a:lnTo>
                    <a:pt x="12" y="0"/>
                  </a:lnTo>
                  <a:lnTo>
                    <a:pt x="18" y="6"/>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13" name="Freeform 289"/>
            <p:cNvSpPr>
              <a:spLocks/>
            </p:cNvSpPr>
            <p:nvPr/>
          </p:nvSpPr>
          <p:spPr bwMode="auto">
            <a:xfrm>
              <a:off x="1134" y="930"/>
              <a:ext cx="6" cy="6"/>
            </a:xfrm>
            <a:custGeom>
              <a:avLst/>
              <a:gdLst/>
              <a:ahLst/>
              <a:cxnLst>
                <a:cxn ang="0">
                  <a:pos x="0" y="6"/>
                </a:cxn>
                <a:cxn ang="0">
                  <a:pos x="0" y="0"/>
                </a:cxn>
                <a:cxn ang="0">
                  <a:pos x="6" y="0"/>
                </a:cxn>
                <a:cxn ang="0">
                  <a:pos x="6" y="6"/>
                </a:cxn>
                <a:cxn ang="0">
                  <a:pos x="0" y="6"/>
                </a:cxn>
              </a:cxnLst>
              <a:rect l="0" t="0" r="r" b="b"/>
              <a:pathLst>
                <a:path w="6" h="6">
                  <a:moveTo>
                    <a:pt x="0" y="6"/>
                  </a:moveTo>
                  <a:lnTo>
                    <a:pt x="0" y="0"/>
                  </a:lnTo>
                  <a:lnTo>
                    <a:pt x="6" y="0"/>
                  </a:lnTo>
                  <a:lnTo>
                    <a:pt x="6" y="6"/>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12" name="Freeform 288"/>
            <p:cNvSpPr>
              <a:spLocks/>
            </p:cNvSpPr>
            <p:nvPr/>
          </p:nvSpPr>
          <p:spPr bwMode="auto">
            <a:xfrm>
              <a:off x="1206" y="978"/>
              <a:ext cx="24" cy="36"/>
            </a:xfrm>
            <a:custGeom>
              <a:avLst/>
              <a:gdLst/>
              <a:ahLst/>
              <a:cxnLst>
                <a:cxn ang="0">
                  <a:pos x="6" y="0"/>
                </a:cxn>
                <a:cxn ang="0">
                  <a:pos x="12" y="6"/>
                </a:cxn>
                <a:cxn ang="0">
                  <a:pos x="24" y="12"/>
                </a:cxn>
                <a:cxn ang="0">
                  <a:pos x="24" y="18"/>
                </a:cxn>
                <a:cxn ang="0">
                  <a:pos x="24" y="24"/>
                </a:cxn>
                <a:cxn ang="0">
                  <a:pos x="18" y="30"/>
                </a:cxn>
                <a:cxn ang="0">
                  <a:pos x="18" y="36"/>
                </a:cxn>
                <a:cxn ang="0">
                  <a:pos x="12" y="36"/>
                </a:cxn>
                <a:cxn ang="0">
                  <a:pos x="6" y="36"/>
                </a:cxn>
                <a:cxn ang="0">
                  <a:pos x="0" y="36"/>
                </a:cxn>
                <a:cxn ang="0">
                  <a:pos x="6" y="24"/>
                </a:cxn>
                <a:cxn ang="0">
                  <a:pos x="0" y="18"/>
                </a:cxn>
                <a:cxn ang="0">
                  <a:pos x="0" y="12"/>
                </a:cxn>
                <a:cxn ang="0">
                  <a:pos x="0" y="6"/>
                </a:cxn>
                <a:cxn ang="0">
                  <a:pos x="6" y="0"/>
                </a:cxn>
              </a:cxnLst>
              <a:rect l="0" t="0" r="r" b="b"/>
              <a:pathLst>
                <a:path w="24" h="36">
                  <a:moveTo>
                    <a:pt x="6" y="0"/>
                  </a:moveTo>
                  <a:lnTo>
                    <a:pt x="12" y="6"/>
                  </a:lnTo>
                  <a:lnTo>
                    <a:pt x="24" y="12"/>
                  </a:lnTo>
                  <a:lnTo>
                    <a:pt x="24" y="18"/>
                  </a:lnTo>
                  <a:lnTo>
                    <a:pt x="24" y="24"/>
                  </a:lnTo>
                  <a:lnTo>
                    <a:pt x="18" y="30"/>
                  </a:lnTo>
                  <a:lnTo>
                    <a:pt x="18" y="36"/>
                  </a:lnTo>
                  <a:lnTo>
                    <a:pt x="12" y="36"/>
                  </a:lnTo>
                  <a:lnTo>
                    <a:pt x="6" y="36"/>
                  </a:lnTo>
                  <a:lnTo>
                    <a:pt x="0" y="36"/>
                  </a:lnTo>
                  <a:lnTo>
                    <a:pt x="6" y="24"/>
                  </a:lnTo>
                  <a:lnTo>
                    <a:pt x="0" y="18"/>
                  </a:lnTo>
                  <a:lnTo>
                    <a:pt x="0" y="12"/>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11" name="Freeform 287"/>
            <p:cNvSpPr>
              <a:spLocks/>
            </p:cNvSpPr>
            <p:nvPr/>
          </p:nvSpPr>
          <p:spPr bwMode="auto">
            <a:xfrm>
              <a:off x="864" y="858"/>
              <a:ext cx="12" cy="24"/>
            </a:xfrm>
            <a:custGeom>
              <a:avLst/>
              <a:gdLst/>
              <a:ahLst/>
              <a:cxnLst>
                <a:cxn ang="0">
                  <a:pos x="6" y="6"/>
                </a:cxn>
                <a:cxn ang="0">
                  <a:pos x="12" y="0"/>
                </a:cxn>
                <a:cxn ang="0">
                  <a:pos x="12" y="18"/>
                </a:cxn>
                <a:cxn ang="0">
                  <a:pos x="6" y="24"/>
                </a:cxn>
                <a:cxn ang="0">
                  <a:pos x="0" y="24"/>
                </a:cxn>
                <a:cxn ang="0">
                  <a:pos x="6" y="6"/>
                </a:cxn>
              </a:cxnLst>
              <a:rect l="0" t="0" r="r" b="b"/>
              <a:pathLst>
                <a:path w="12" h="24">
                  <a:moveTo>
                    <a:pt x="6" y="6"/>
                  </a:moveTo>
                  <a:lnTo>
                    <a:pt x="12" y="0"/>
                  </a:lnTo>
                  <a:lnTo>
                    <a:pt x="12" y="18"/>
                  </a:lnTo>
                  <a:lnTo>
                    <a:pt x="6" y="24"/>
                  </a:lnTo>
                  <a:lnTo>
                    <a:pt x="0" y="24"/>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10" name="Freeform 286"/>
            <p:cNvSpPr>
              <a:spLocks/>
            </p:cNvSpPr>
            <p:nvPr/>
          </p:nvSpPr>
          <p:spPr bwMode="auto">
            <a:xfrm>
              <a:off x="1014" y="984"/>
              <a:ext cx="384" cy="378"/>
            </a:xfrm>
            <a:custGeom>
              <a:avLst/>
              <a:gdLst/>
              <a:ahLst/>
              <a:cxnLst>
                <a:cxn ang="0">
                  <a:pos x="348" y="174"/>
                </a:cxn>
                <a:cxn ang="0">
                  <a:pos x="336" y="222"/>
                </a:cxn>
                <a:cxn ang="0">
                  <a:pos x="336" y="246"/>
                </a:cxn>
                <a:cxn ang="0">
                  <a:pos x="318" y="264"/>
                </a:cxn>
                <a:cxn ang="0">
                  <a:pos x="300" y="276"/>
                </a:cxn>
                <a:cxn ang="0">
                  <a:pos x="288" y="276"/>
                </a:cxn>
                <a:cxn ang="0">
                  <a:pos x="252" y="294"/>
                </a:cxn>
                <a:cxn ang="0">
                  <a:pos x="246" y="306"/>
                </a:cxn>
                <a:cxn ang="0">
                  <a:pos x="240" y="336"/>
                </a:cxn>
                <a:cxn ang="0">
                  <a:pos x="222" y="360"/>
                </a:cxn>
                <a:cxn ang="0">
                  <a:pos x="222" y="342"/>
                </a:cxn>
                <a:cxn ang="0">
                  <a:pos x="222" y="354"/>
                </a:cxn>
                <a:cxn ang="0">
                  <a:pos x="210" y="372"/>
                </a:cxn>
                <a:cxn ang="0">
                  <a:pos x="198" y="372"/>
                </a:cxn>
                <a:cxn ang="0">
                  <a:pos x="174" y="354"/>
                </a:cxn>
                <a:cxn ang="0">
                  <a:pos x="174" y="330"/>
                </a:cxn>
                <a:cxn ang="0">
                  <a:pos x="198" y="318"/>
                </a:cxn>
                <a:cxn ang="0">
                  <a:pos x="192" y="288"/>
                </a:cxn>
                <a:cxn ang="0">
                  <a:pos x="174" y="270"/>
                </a:cxn>
                <a:cxn ang="0">
                  <a:pos x="156" y="246"/>
                </a:cxn>
                <a:cxn ang="0">
                  <a:pos x="150" y="216"/>
                </a:cxn>
                <a:cxn ang="0">
                  <a:pos x="132" y="198"/>
                </a:cxn>
                <a:cxn ang="0">
                  <a:pos x="120" y="186"/>
                </a:cxn>
                <a:cxn ang="0">
                  <a:pos x="102" y="174"/>
                </a:cxn>
                <a:cxn ang="0">
                  <a:pos x="84" y="162"/>
                </a:cxn>
                <a:cxn ang="0">
                  <a:pos x="84" y="150"/>
                </a:cxn>
                <a:cxn ang="0">
                  <a:pos x="54" y="162"/>
                </a:cxn>
                <a:cxn ang="0">
                  <a:pos x="30" y="144"/>
                </a:cxn>
                <a:cxn ang="0">
                  <a:pos x="18" y="144"/>
                </a:cxn>
                <a:cxn ang="0">
                  <a:pos x="6" y="138"/>
                </a:cxn>
                <a:cxn ang="0">
                  <a:pos x="0" y="126"/>
                </a:cxn>
                <a:cxn ang="0">
                  <a:pos x="6" y="114"/>
                </a:cxn>
                <a:cxn ang="0">
                  <a:pos x="24" y="96"/>
                </a:cxn>
                <a:cxn ang="0">
                  <a:pos x="36" y="96"/>
                </a:cxn>
                <a:cxn ang="0">
                  <a:pos x="42" y="60"/>
                </a:cxn>
                <a:cxn ang="0">
                  <a:pos x="48" y="48"/>
                </a:cxn>
                <a:cxn ang="0">
                  <a:pos x="60" y="36"/>
                </a:cxn>
                <a:cxn ang="0">
                  <a:pos x="66" y="36"/>
                </a:cxn>
                <a:cxn ang="0">
                  <a:pos x="84" y="42"/>
                </a:cxn>
                <a:cxn ang="0">
                  <a:pos x="102" y="30"/>
                </a:cxn>
                <a:cxn ang="0">
                  <a:pos x="96" y="12"/>
                </a:cxn>
                <a:cxn ang="0">
                  <a:pos x="108" y="12"/>
                </a:cxn>
                <a:cxn ang="0">
                  <a:pos x="132" y="6"/>
                </a:cxn>
                <a:cxn ang="0">
                  <a:pos x="144" y="12"/>
                </a:cxn>
                <a:cxn ang="0">
                  <a:pos x="138" y="36"/>
                </a:cxn>
                <a:cxn ang="0">
                  <a:pos x="162" y="36"/>
                </a:cxn>
                <a:cxn ang="0">
                  <a:pos x="174" y="30"/>
                </a:cxn>
                <a:cxn ang="0">
                  <a:pos x="198" y="30"/>
                </a:cxn>
                <a:cxn ang="0">
                  <a:pos x="216" y="18"/>
                </a:cxn>
                <a:cxn ang="0">
                  <a:pos x="228" y="30"/>
                </a:cxn>
                <a:cxn ang="0">
                  <a:pos x="222" y="54"/>
                </a:cxn>
                <a:cxn ang="0">
                  <a:pos x="216" y="66"/>
                </a:cxn>
                <a:cxn ang="0">
                  <a:pos x="210" y="72"/>
                </a:cxn>
                <a:cxn ang="0">
                  <a:pos x="222" y="60"/>
                </a:cxn>
                <a:cxn ang="0">
                  <a:pos x="246" y="60"/>
                </a:cxn>
                <a:cxn ang="0">
                  <a:pos x="240" y="66"/>
                </a:cxn>
                <a:cxn ang="0">
                  <a:pos x="240" y="72"/>
                </a:cxn>
                <a:cxn ang="0">
                  <a:pos x="252" y="60"/>
                </a:cxn>
                <a:cxn ang="0">
                  <a:pos x="276" y="66"/>
                </a:cxn>
                <a:cxn ang="0">
                  <a:pos x="288" y="72"/>
                </a:cxn>
                <a:cxn ang="0">
                  <a:pos x="294" y="72"/>
                </a:cxn>
                <a:cxn ang="0">
                  <a:pos x="348" y="90"/>
                </a:cxn>
                <a:cxn ang="0">
                  <a:pos x="384" y="132"/>
                </a:cxn>
              </a:cxnLst>
              <a:rect l="0" t="0" r="r" b="b"/>
              <a:pathLst>
                <a:path w="384" h="378">
                  <a:moveTo>
                    <a:pt x="378" y="144"/>
                  </a:moveTo>
                  <a:lnTo>
                    <a:pt x="366" y="156"/>
                  </a:lnTo>
                  <a:lnTo>
                    <a:pt x="360" y="156"/>
                  </a:lnTo>
                  <a:lnTo>
                    <a:pt x="348" y="174"/>
                  </a:lnTo>
                  <a:lnTo>
                    <a:pt x="342" y="180"/>
                  </a:lnTo>
                  <a:lnTo>
                    <a:pt x="342" y="198"/>
                  </a:lnTo>
                  <a:lnTo>
                    <a:pt x="342" y="204"/>
                  </a:lnTo>
                  <a:lnTo>
                    <a:pt x="336" y="222"/>
                  </a:lnTo>
                  <a:lnTo>
                    <a:pt x="342" y="222"/>
                  </a:lnTo>
                  <a:lnTo>
                    <a:pt x="336" y="228"/>
                  </a:lnTo>
                  <a:lnTo>
                    <a:pt x="336" y="234"/>
                  </a:lnTo>
                  <a:lnTo>
                    <a:pt x="336" y="246"/>
                  </a:lnTo>
                  <a:lnTo>
                    <a:pt x="330" y="246"/>
                  </a:lnTo>
                  <a:lnTo>
                    <a:pt x="330" y="252"/>
                  </a:lnTo>
                  <a:lnTo>
                    <a:pt x="324" y="258"/>
                  </a:lnTo>
                  <a:lnTo>
                    <a:pt x="318" y="264"/>
                  </a:lnTo>
                  <a:lnTo>
                    <a:pt x="324" y="264"/>
                  </a:lnTo>
                  <a:lnTo>
                    <a:pt x="312" y="270"/>
                  </a:lnTo>
                  <a:lnTo>
                    <a:pt x="312" y="276"/>
                  </a:lnTo>
                  <a:lnTo>
                    <a:pt x="300" y="276"/>
                  </a:lnTo>
                  <a:lnTo>
                    <a:pt x="300" y="270"/>
                  </a:lnTo>
                  <a:lnTo>
                    <a:pt x="300" y="276"/>
                  </a:lnTo>
                  <a:lnTo>
                    <a:pt x="294" y="276"/>
                  </a:lnTo>
                  <a:lnTo>
                    <a:pt x="288" y="276"/>
                  </a:lnTo>
                  <a:lnTo>
                    <a:pt x="282" y="282"/>
                  </a:lnTo>
                  <a:lnTo>
                    <a:pt x="276" y="282"/>
                  </a:lnTo>
                  <a:lnTo>
                    <a:pt x="270" y="282"/>
                  </a:lnTo>
                  <a:lnTo>
                    <a:pt x="252" y="294"/>
                  </a:lnTo>
                  <a:lnTo>
                    <a:pt x="252" y="300"/>
                  </a:lnTo>
                  <a:lnTo>
                    <a:pt x="246" y="300"/>
                  </a:lnTo>
                  <a:lnTo>
                    <a:pt x="252" y="300"/>
                  </a:lnTo>
                  <a:lnTo>
                    <a:pt x="246" y="306"/>
                  </a:lnTo>
                  <a:lnTo>
                    <a:pt x="246" y="312"/>
                  </a:lnTo>
                  <a:lnTo>
                    <a:pt x="246" y="318"/>
                  </a:lnTo>
                  <a:lnTo>
                    <a:pt x="246" y="330"/>
                  </a:lnTo>
                  <a:lnTo>
                    <a:pt x="240" y="336"/>
                  </a:lnTo>
                  <a:lnTo>
                    <a:pt x="228" y="354"/>
                  </a:lnTo>
                  <a:lnTo>
                    <a:pt x="216" y="366"/>
                  </a:lnTo>
                  <a:lnTo>
                    <a:pt x="216" y="360"/>
                  </a:lnTo>
                  <a:lnTo>
                    <a:pt x="222" y="360"/>
                  </a:lnTo>
                  <a:lnTo>
                    <a:pt x="222" y="354"/>
                  </a:lnTo>
                  <a:lnTo>
                    <a:pt x="228" y="354"/>
                  </a:lnTo>
                  <a:lnTo>
                    <a:pt x="228" y="348"/>
                  </a:lnTo>
                  <a:lnTo>
                    <a:pt x="222" y="342"/>
                  </a:lnTo>
                  <a:lnTo>
                    <a:pt x="222" y="348"/>
                  </a:lnTo>
                  <a:lnTo>
                    <a:pt x="222" y="354"/>
                  </a:lnTo>
                  <a:lnTo>
                    <a:pt x="222" y="348"/>
                  </a:lnTo>
                  <a:lnTo>
                    <a:pt x="222" y="354"/>
                  </a:lnTo>
                  <a:lnTo>
                    <a:pt x="216" y="360"/>
                  </a:lnTo>
                  <a:lnTo>
                    <a:pt x="210" y="360"/>
                  </a:lnTo>
                  <a:lnTo>
                    <a:pt x="216" y="366"/>
                  </a:lnTo>
                  <a:lnTo>
                    <a:pt x="210" y="372"/>
                  </a:lnTo>
                  <a:lnTo>
                    <a:pt x="198" y="378"/>
                  </a:lnTo>
                  <a:lnTo>
                    <a:pt x="198" y="372"/>
                  </a:lnTo>
                  <a:lnTo>
                    <a:pt x="204" y="372"/>
                  </a:lnTo>
                  <a:lnTo>
                    <a:pt x="198" y="372"/>
                  </a:lnTo>
                  <a:lnTo>
                    <a:pt x="198" y="366"/>
                  </a:lnTo>
                  <a:lnTo>
                    <a:pt x="192" y="360"/>
                  </a:lnTo>
                  <a:lnTo>
                    <a:pt x="180" y="354"/>
                  </a:lnTo>
                  <a:lnTo>
                    <a:pt x="174" y="354"/>
                  </a:lnTo>
                  <a:lnTo>
                    <a:pt x="168" y="348"/>
                  </a:lnTo>
                  <a:lnTo>
                    <a:pt x="168" y="342"/>
                  </a:lnTo>
                  <a:lnTo>
                    <a:pt x="162" y="348"/>
                  </a:lnTo>
                  <a:lnTo>
                    <a:pt x="174" y="330"/>
                  </a:lnTo>
                  <a:lnTo>
                    <a:pt x="180" y="330"/>
                  </a:lnTo>
                  <a:lnTo>
                    <a:pt x="186" y="324"/>
                  </a:lnTo>
                  <a:lnTo>
                    <a:pt x="186" y="318"/>
                  </a:lnTo>
                  <a:lnTo>
                    <a:pt x="198" y="318"/>
                  </a:lnTo>
                  <a:lnTo>
                    <a:pt x="198" y="306"/>
                  </a:lnTo>
                  <a:lnTo>
                    <a:pt x="198" y="300"/>
                  </a:lnTo>
                  <a:lnTo>
                    <a:pt x="192" y="300"/>
                  </a:lnTo>
                  <a:lnTo>
                    <a:pt x="192" y="288"/>
                  </a:lnTo>
                  <a:lnTo>
                    <a:pt x="192" y="282"/>
                  </a:lnTo>
                  <a:lnTo>
                    <a:pt x="180" y="288"/>
                  </a:lnTo>
                  <a:lnTo>
                    <a:pt x="180" y="270"/>
                  </a:lnTo>
                  <a:lnTo>
                    <a:pt x="174" y="270"/>
                  </a:lnTo>
                  <a:lnTo>
                    <a:pt x="168" y="270"/>
                  </a:lnTo>
                  <a:lnTo>
                    <a:pt x="156" y="270"/>
                  </a:lnTo>
                  <a:lnTo>
                    <a:pt x="156" y="258"/>
                  </a:lnTo>
                  <a:lnTo>
                    <a:pt x="156" y="246"/>
                  </a:lnTo>
                  <a:lnTo>
                    <a:pt x="162" y="240"/>
                  </a:lnTo>
                  <a:lnTo>
                    <a:pt x="162" y="228"/>
                  </a:lnTo>
                  <a:lnTo>
                    <a:pt x="156" y="222"/>
                  </a:lnTo>
                  <a:lnTo>
                    <a:pt x="150" y="216"/>
                  </a:lnTo>
                  <a:lnTo>
                    <a:pt x="150" y="210"/>
                  </a:lnTo>
                  <a:lnTo>
                    <a:pt x="132" y="210"/>
                  </a:lnTo>
                  <a:lnTo>
                    <a:pt x="132" y="204"/>
                  </a:lnTo>
                  <a:lnTo>
                    <a:pt x="132" y="198"/>
                  </a:lnTo>
                  <a:lnTo>
                    <a:pt x="132" y="192"/>
                  </a:lnTo>
                  <a:lnTo>
                    <a:pt x="132" y="186"/>
                  </a:lnTo>
                  <a:lnTo>
                    <a:pt x="126" y="186"/>
                  </a:lnTo>
                  <a:lnTo>
                    <a:pt x="120" y="186"/>
                  </a:lnTo>
                  <a:lnTo>
                    <a:pt x="114" y="180"/>
                  </a:lnTo>
                  <a:lnTo>
                    <a:pt x="108" y="180"/>
                  </a:lnTo>
                  <a:lnTo>
                    <a:pt x="108" y="174"/>
                  </a:lnTo>
                  <a:lnTo>
                    <a:pt x="102" y="174"/>
                  </a:lnTo>
                  <a:lnTo>
                    <a:pt x="96" y="174"/>
                  </a:lnTo>
                  <a:lnTo>
                    <a:pt x="90" y="174"/>
                  </a:lnTo>
                  <a:lnTo>
                    <a:pt x="90" y="168"/>
                  </a:lnTo>
                  <a:lnTo>
                    <a:pt x="84" y="162"/>
                  </a:lnTo>
                  <a:lnTo>
                    <a:pt x="84" y="156"/>
                  </a:lnTo>
                  <a:lnTo>
                    <a:pt x="84" y="150"/>
                  </a:lnTo>
                  <a:lnTo>
                    <a:pt x="84" y="144"/>
                  </a:lnTo>
                  <a:lnTo>
                    <a:pt x="84" y="150"/>
                  </a:lnTo>
                  <a:lnTo>
                    <a:pt x="78" y="150"/>
                  </a:lnTo>
                  <a:lnTo>
                    <a:pt x="66" y="156"/>
                  </a:lnTo>
                  <a:lnTo>
                    <a:pt x="60" y="156"/>
                  </a:lnTo>
                  <a:lnTo>
                    <a:pt x="54" y="162"/>
                  </a:lnTo>
                  <a:lnTo>
                    <a:pt x="42" y="156"/>
                  </a:lnTo>
                  <a:lnTo>
                    <a:pt x="36" y="162"/>
                  </a:lnTo>
                  <a:lnTo>
                    <a:pt x="36" y="144"/>
                  </a:lnTo>
                  <a:lnTo>
                    <a:pt x="30" y="144"/>
                  </a:lnTo>
                  <a:lnTo>
                    <a:pt x="30" y="150"/>
                  </a:lnTo>
                  <a:lnTo>
                    <a:pt x="24" y="150"/>
                  </a:lnTo>
                  <a:lnTo>
                    <a:pt x="18" y="150"/>
                  </a:lnTo>
                  <a:lnTo>
                    <a:pt x="18" y="144"/>
                  </a:lnTo>
                  <a:lnTo>
                    <a:pt x="6" y="144"/>
                  </a:lnTo>
                  <a:lnTo>
                    <a:pt x="12" y="144"/>
                  </a:lnTo>
                  <a:lnTo>
                    <a:pt x="12" y="138"/>
                  </a:lnTo>
                  <a:lnTo>
                    <a:pt x="6" y="138"/>
                  </a:lnTo>
                  <a:lnTo>
                    <a:pt x="6" y="132"/>
                  </a:lnTo>
                  <a:lnTo>
                    <a:pt x="0" y="126"/>
                  </a:lnTo>
                  <a:lnTo>
                    <a:pt x="6" y="126"/>
                  </a:lnTo>
                  <a:lnTo>
                    <a:pt x="0" y="126"/>
                  </a:lnTo>
                  <a:lnTo>
                    <a:pt x="6" y="126"/>
                  </a:lnTo>
                  <a:lnTo>
                    <a:pt x="0" y="120"/>
                  </a:lnTo>
                  <a:lnTo>
                    <a:pt x="6" y="120"/>
                  </a:lnTo>
                  <a:lnTo>
                    <a:pt x="6" y="114"/>
                  </a:lnTo>
                  <a:lnTo>
                    <a:pt x="6" y="108"/>
                  </a:lnTo>
                  <a:lnTo>
                    <a:pt x="12" y="102"/>
                  </a:lnTo>
                  <a:lnTo>
                    <a:pt x="18" y="96"/>
                  </a:lnTo>
                  <a:lnTo>
                    <a:pt x="24" y="96"/>
                  </a:lnTo>
                  <a:lnTo>
                    <a:pt x="30" y="96"/>
                  </a:lnTo>
                  <a:lnTo>
                    <a:pt x="30" y="90"/>
                  </a:lnTo>
                  <a:lnTo>
                    <a:pt x="36" y="90"/>
                  </a:lnTo>
                  <a:lnTo>
                    <a:pt x="36" y="96"/>
                  </a:lnTo>
                  <a:lnTo>
                    <a:pt x="42" y="96"/>
                  </a:lnTo>
                  <a:lnTo>
                    <a:pt x="42" y="90"/>
                  </a:lnTo>
                  <a:lnTo>
                    <a:pt x="48" y="66"/>
                  </a:lnTo>
                  <a:lnTo>
                    <a:pt x="42" y="60"/>
                  </a:lnTo>
                  <a:lnTo>
                    <a:pt x="36" y="54"/>
                  </a:lnTo>
                  <a:lnTo>
                    <a:pt x="36" y="48"/>
                  </a:lnTo>
                  <a:lnTo>
                    <a:pt x="42" y="48"/>
                  </a:lnTo>
                  <a:lnTo>
                    <a:pt x="48" y="48"/>
                  </a:lnTo>
                  <a:lnTo>
                    <a:pt x="48" y="42"/>
                  </a:lnTo>
                  <a:lnTo>
                    <a:pt x="42" y="42"/>
                  </a:lnTo>
                  <a:lnTo>
                    <a:pt x="42" y="36"/>
                  </a:lnTo>
                  <a:lnTo>
                    <a:pt x="60" y="36"/>
                  </a:lnTo>
                  <a:lnTo>
                    <a:pt x="54" y="36"/>
                  </a:lnTo>
                  <a:lnTo>
                    <a:pt x="60" y="36"/>
                  </a:lnTo>
                  <a:lnTo>
                    <a:pt x="66" y="30"/>
                  </a:lnTo>
                  <a:lnTo>
                    <a:pt x="66" y="36"/>
                  </a:lnTo>
                  <a:lnTo>
                    <a:pt x="66" y="42"/>
                  </a:lnTo>
                  <a:lnTo>
                    <a:pt x="72" y="42"/>
                  </a:lnTo>
                  <a:lnTo>
                    <a:pt x="78" y="42"/>
                  </a:lnTo>
                  <a:lnTo>
                    <a:pt x="84" y="42"/>
                  </a:lnTo>
                  <a:lnTo>
                    <a:pt x="84" y="48"/>
                  </a:lnTo>
                  <a:lnTo>
                    <a:pt x="84" y="42"/>
                  </a:lnTo>
                  <a:lnTo>
                    <a:pt x="96" y="36"/>
                  </a:lnTo>
                  <a:lnTo>
                    <a:pt x="102" y="30"/>
                  </a:lnTo>
                  <a:lnTo>
                    <a:pt x="96" y="30"/>
                  </a:lnTo>
                  <a:lnTo>
                    <a:pt x="96" y="18"/>
                  </a:lnTo>
                  <a:lnTo>
                    <a:pt x="90" y="12"/>
                  </a:lnTo>
                  <a:lnTo>
                    <a:pt x="96" y="12"/>
                  </a:lnTo>
                  <a:lnTo>
                    <a:pt x="102" y="12"/>
                  </a:lnTo>
                  <a:lnTo>
                    <a:pt x="108" y="12"/>
                  </a:lnTo>
                  <a:lnTo>
                    <a:pt x="108" y="18"/>
                  </a:lnTo>
                  <a:lnTo>
                    <a:pt x="108" y="12"/>
                  </a:lnTo>
                  <a:lnTo>
                    <a:pt x="120" y="12"/>
                  </a:lnTo>
                  <a:lnTo>
                    <a:pt x="126" y="12"/>
                  </a:lnTo>
                  <a:lnTo>
                    <a:pt x="126" y="6"/>
                  </a:lnTo>
                  <a:lnTo>
                    <a:pt x="132" y="6"/>
                  </a:lnTo>
                  <a:lnTo>
                    <a:pt x="132" y="0"/>
                  </a:lnTo>
                  <a:lnTo>
                    <a:pt x="138" y="0"/>
                  </a:lnTo>
                  <a:lnTo>
                    <a:pt x="138" y="6"/>
                  </a:lnTo>
                  <a:lnTo>
                    <a:pt x="144" y="12"/>
                  </a:lnTo>
                  <a:lnTo>
                    <a:pt x="138" y="18"/>
                  </a:lnTo>
                  <a:lnTo>
                    <a:pt x="138" y="24"/>
                  </a:lnTo>
                  <a:lnTo>
                    <a:pt x="138" y="30"/>
                  </a:lnTo>
                  <a:lnTo>
                    <a:pt x="138" y="36"/>
                  </a:lnTo>
                  <a:lnTo>
                    <a:pt x="150" y="42"/>
                  </a:lnTo>
                  <a:lnTo>
                    <a:pt x="150" y="36"/>
                  </a:lnTo>
                  <a:lnTo>
                    <a:pt x="156" y="36"/>
                  </a:lnTo>
                  <a:lnTo>
                    <a:pt x="162" y="36"/>
                  </a:lnTo>
                  <a:lnTo>
                    <a:pt x="162" y="30"/>
                  </a:lnTo>
                  <a:lnTo>
                    <a:pt x="168" y="36"/>
                  </a:lnTo>
                  <a:lnTo>
                    <a:pt x="174" y="36"/>
                  </a:lnTo>
                  <a:lnTo>
                    <a:pt x="174" y="30"/>
                  </a:lnTo>
                  <a:lnTo>
                    <a:pt x="180" y="30"/>
                  </a:lnTo>
                  <a:lnTo>
                    <a:pt x="186" y="30"/>
                  </a:lnTo>
                  <a:lnTo>
                    <a:pt x="192" y="30"/>
                  </a:lnTo>
                  <a:lnTo>
                    <a:pt x="198" y="30"/>
                  </a:lnTo>
                  <a:lnTo>
                    <a:pt x="204" y="30"/>
                  </a:lnTo>
                  <a:lnTo>
                    <a:pt x="210" y="30"/>
                  </a:lnTo>
                  <a:lnTo>
                    <a:pt x="210" y="24"/>
                  </a:lnTo>
                  <a:lnTo>
                    <a:pt x="216" y="18"/>
                  </a:lnTo>
                  <a:lnTo>
                    <a:pt x="216" y="12"/>
                  </a:lnTo>
                  <a:lnTo>
                    <a:pt x="222" y="6"/>
                  </a:lnTo>
                  <a:lnTo>
                    <a:pt x="222" y="12"/>
                  </a:lnTo>
                  <a:lnTo>
                    <a:pt x="228" y="30"/>
                  </a:lnTo>
                  <a:lnTo>
                    <a:pt x="228" y="36"/>
                  </a:lnTo>
                  <a:lnTo>
                    <a:pt x="234" y="36"/>
                  </a:lnTo>
                  <a:lnTo>
                    <a:pt x="234" y="42"/>
                  </a:lnTo>
                  <a:lnTo>
                    <a:pt x="222" y="54"/>
                  </a:lnTo>
                  <a:lnTo>
                    <a:pt x="216" y="60"/>
                  </a:lnTo>
                  <a:lnTo>
                    <a:pt x="222" y="60"/>
                  </a:lnTo>
                  <a:lnTo>
                    <a:pt x="222" y="66"/>
                  </a:lnTo>
                  <a:lnTo>
                    <a:pt x="216" y="66"/>
                  </a:lnTo>
                  <a:lnTo>
                    <a:pt x="210" y="66"/>
                  </a:lnTo>
                  <a:lnTo>
                    <a:pt x="198" y="72"/>
                  </a:lnTo>
                  <a:lnTo>
                    <a:pt x="210" y="66"/>
                  </a:lnTo>
                  <a:lnTo>
                    <a:pt x="210" y="72"/>
                  </a:lnTo>
                  <a:lnTo>
                    <a:pt x="216" y="78"/>
                  </a:lnTo>
                  <a:lnTo>
                    <a:pt x="210" y="66"/>
                  </a:lnTo>
                  <a:lnTo>
                    <a:pt x="222" y="66"/>
                  </a:lnTo>
                  <a:lnTo>
                    <a:pt x="222" y="60"/>
                  </a:lnTo>
                  <a:lnTo>
                    <a:pt x="228" y="60"/>
                  </a:lnTo>
                  <a:lnTo>
                    <a:pt x="228" y="54"/>
                  </a:lnTo>
                  <a:lnTo>
                    <a:pt x="246" y="54"/>
                  </a:lnTo>
                  <a:lnTo>
                    <a:pt x="246" y="60"/>
                  </a:lnTo>
                  <a:lnTo>
                    <a:pt x="246" y="66"/>
                  </a:lnTo>
                  <a:lnTo>
                    <a:pt x="228" y="72"/>
                  </a:lnTo>
                  <a:lnTo>
                    <a:pt x="234" y="72"/>
                  </a:lnTo>
                  <a:lnTo>
                    <a:pt x="240" y="66"/>
                  </a:lnTo>
                  <a:lnTo>
                    <a:pt x="234" y="78"/>
                  </a:lnTo>
                  <a:lnTo>
                    <a:pt x="240" y="90"/>
                  </a:lnTo>
                  <a:lnTo>
                    <a:pt x="240" y="78"/>
                  </a:lnTo>
                  <a:lnTo>
                    <a:pt x="240" y="72"/>
                  </a:lnTo>
                  <a:lnTo>
                    <a:pt x="246" y="66"/>
                  </a:lnTo>
                  <a:lnTo>
                    <a:pt x="252" y="66"/>
                  </a:lnTo>
                  <a:lnTo>
                    <a:pt x="246" y="66"/>
                  </a:lnTo>
                  <a:lnTo>
                    <a:pt x="252" y="60"/>
                  </a:lnTo>
                  <a:lnTo>
                    <a:pt x="258" y="60"/>
                  </a:lnTo>
                  <a:lnTo>
                    <a:pt x="264" y="60"/>
                  </a:lnTo>
                  <a:lnTo>
                    <a:pt x="270" y="60"/>
                  </a:lnTo>
                  <a:lnTo>
                    <a:pt x="276" y="66"/>
                  </a:lnTo>
                  <a:lnTo>
                    <a:pt x="282" y="66"/>
                  </a:lnTo>
                  <a:lnTo>
                    <a:pt x="282" y="72"/>
                  </a:lnTo>
                  <a:lnTo>
                    <a:pt x="288" y="66"/>
                  </a:lnTo>
                  <a:lnTo>
                    <a:pt x="288" y="72"/>
                  </a:lnTo>
                  <a:lnTo>
                    <a:pt x="282" y="84"/>
                  </a:lnTo>
                  <a:lnTo>
                    <a:pt x="288" y="78"/>
                  </a:lnTo>
                  <a:lnTo>
                    <a:pt x="294" y="78"/>
                  </a:lnTo>
                  <a:lnTo>
                    <a:pt x="294" y="72"/>
                  </a:lnTo>
                  <a:lnTo>
                    <a:pt x="312" y="78"/>
                  </a:lnTo>
                  <a:lnTo>
                    <a:pt x="318" y="78"/>
                  </a:lnTo>
                  <a:lnTo>
                    <a:pt x="330" y="78"/>
                  </a:lnTo>
                  <a:lnTo>
                    <a:pt x="348" y="90"/>
                  </a:lnTo>
                  <a:lnTo>
                    <a:pt x="360" y="102"/>
                  </a:lnTo>
                  <a:lnTo>
                    <a:pt x="378" y="102"/>
                  </a:lnTo>
                  <a:lnTo>
                    <a:pt x="384" y="120"/>
                  </a:lnTo>
                  <a:lnTo>
                    <a:pt x="384" y="132"/>
                  </a:lnTo>
                  <a:lnTo>
                    <a:pt x="378" y="14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09" name="Freeform 285"/>
            <p:cNvSpPr>
              <a:spLocks/>
            </p:cNvSpPr>
            <p:nvPr/>
          </p:nvSpPr>
          <p:spPr bwMode="auto">
            <a:xfrm>
              <a:off x="1242" y="1032"/>
              <a:ext cx="12" cy="6"/>
            </a:xfrm>
            <a:custGeom>
              <a:avLst/>
              <a:gdLst/>
              <a:ahLst/>
              <a:cxnLst>
                <a:cxn ang="0">
                  <a:pos x="12" y="0"/>
                </a:cxn>
                <a:cxn ang="0">
                  <a:pos x="6" y="6"/>
                </a:cxn>
                <a:cxn ang="0">
                  <a:pos x="0" y="6"/>
                </a:cxn>
                <a:cxn ang="0">
                  <a:pos x="0" y="0"/>
                </a:cxn>
                <a:cxn ang="0">
                  <a:pos x="12" y="0"/>
                </a:cxn>
              </a:cxnLst>
              <a:rect l="0" t="0" r="r" b="b"/>
              <a:pathLst>
                <a:path w="12" h="6">
                  <a:moveTo>
                    <a:pt x="12" y="0"/>
                  </a:moveTo>
                  <a:lnTo>
                    <a:pt x="6" y="6"/>
                  </a:lnTo>
                  <a:lnTo>
                    <a:pt x="0" y="6"/>
                  </a:lnTo>
                  <a:lnTo>
                    <a:pt x="0"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08" name="Freeform 284"/>
            <p:cNvSpPr>
              <a:spLocks/>
            </p:cNvSpPr>
            <p:nvPr/>
          </p:nvSpPr>
          <p:spPr bwMode="auto">
            <a:xfrm>
              <a:off x="1242" y="103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07" name="Freeform 283"/>
            <p:cNvSpPr>
              <a:spLocks/>
            </p:cNvSpPr>
            <p:nvPr/>
          </p:nvSpPr>
          <p:spPr bwMode="auto">
            <a:xfrm>
              <a:off x="1242" y="1014"/>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06" name="Freeform 282"/>
            <p:cNvSpPr>
              <a:spLocks/>
            </p:cNvSpPr>
            <p:nvPr/>
          </p:nvSpPr>
          <p:spPr bwMode="auto">
            <a:xfrm>
              <a:off x="1242" y="103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05" name="Freeform 281"/>
            <p:cNvSpPr>
              <a:spLocks/>
            </p:cNvSpPr>
            <p:nvPr/>
          </p:nvSpPr>
          <p:spPr bwMode="auto">
            <a:xfrm>
              <a:off x="1290" y="1266"/>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04" name="Freeform 280"/>
            <p:cNvSpPr>
              <a:spLocks/>
            </p:cNvSpPr>
            <p:nvPr/>
          </p:nvSpPr>
          <p:spPr bwMode="auto">
            <a:xfrm>
              <a:off x="1302" y="1260"/>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03" name="Freeform 279"/>
            <p:cNvSpPr>
              <a:spLocks/>
            </p:cNvSpPr>
            <p:nvPr/>
          </p:nvSpPr>
          <p:spPr bwMode="auto">
            <a:xfrm>
              <a:off x="972" y="792"/>
              <a:ext cx="6" cy="6"/>
            </a:xfrm>
            <a:custGeom>
              <a:avLst/>
              <a:gdLst/>
              <a:ahLst/>
              <a:cxnLst>
                <a:cxn ang="0">
                  <a:pos x="6" y="6"/>
                </a:cxn>
                <a:cxn ang="0">
                  <a:pos x="0" y="6"/>
                </a:cxn>
                <a:cxn ang="0">
                  <a:pos x="0" y="0"/>
                </a:cxn>
                <a:cxn ang="0">
                  <a:pos x="6" y="0"/>
                </a:cxn>
                <a:cxn ang="0">
                  <a:pos x="6" y="6"/>
                </a:cxn>
              </a:cxnLst>
              <a:rect l="0" t="0" r="r" b="b"/>
              <a:pathLst>
                <a:path w="6" h="6">
                  <a:moveTo>
                    <a:pt x="6" y="6"/>
                  </a:moveTo>
                  <a:lnTo>
                    <a:pt x="0" y="6"/>
                  </a:lnTo>
                  <a:lnTo>
                    <a:pt x="0" y="0"/>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02" name="Freeform 278"/>
            <p:cNvSpPr>
              <a:spLocks/>
            </p:cNvSpPr>
            <p:nvPr/>
          </p:nvSpPr>
          <p:spPr bwMode="auto">
            <a:xfrm>
              <a:off x="1020" y="828"/>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01" name="Freeform 277"/>
            <p:cNvSpPr>
              <a:spLocks/>
            </p:cNvSpPr>
            <p:nvPr/>
          </p:nvSpPr>
          <p:spPr bwMode="auto">
            <a:xfrm>
              <a:off x="978" y="798"/>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00" name="Freeform 276"/>
            <p:cNvSpPr>
              <a:spLocks/>
            </p:cNvSpPr>
            <p:nvPr/>
          </p:nvSpPr>
          <p:spPr bwMode="auto">
            <a:xfrm>
              <a:off x="984" y="780"/>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99" name="Freeform 275"/>
            <p:cNvSpPr>
              <a:spLocks/>
            </p:cNvSpPr>
            <p:nvPr/>
          </p:nvSpPr>
          <p:spPr bwMode="auto">
            <a:xfrm>
              <a:off x="966" y="774"/>
              <a:ext cx="12" cy="6"/>
            </a:xfrm>
            <a:custGeom>
              <a:avLst/>
              <a:gdLst/>
              <a:ahLst/>
              <a:cxnLst>
                <a:cxn ang="0">
                  <a:pos x="12" y="0"/>
                </a:cxn>
                <a:cxn ang="0">
                  <a:pos x="6" y="6"/>
                </a:cxn>
                <a:cxn ang="0">
                  <a:pos x="0" y="6"/>
                </a:cxn>
                <a:cxn ang="0">
                  <a:pos x="6" y="0"/>
                </a:cxn>
                <a:cxn ang="0">
                  <a:pos x="12" y="0"/>
                </a:cxn>
              </a:cxnLst>
              <a:rect l="0" t="0" r="r" b="b"/>
              <a:pathLst>
                <a:path w="12" h="6">
                  <a:moveTo>
                    <a:pt x="12" y="0"/>
                  </a:moveTo>
                  <a:lnTo>
                    <a:pt x="6" y="6"/>
                  </a:lnTo>
                  <a:lnTo>
                    <a:pt x="0" y="6"/>
                  </a:lnTo>
                  <a:lnTo>
                    <a:pt x="6"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98" name="Freeform 274"/>
            <p:cNvSpPr>
              <a:spLocks/>
            </p:cNvSpPr>
            <p:nvPr/>
          </p:nvSpPr>
          <p:spPr bwMode="auto">
            <a:xfrm>
              <a:off x="996" y="798"/>
              <a:ext cx="6" cy="6"/>
            </a:xfrm>
            <a:custGeom>
              <a:avLst/>
              <a:gdLst/>
              <a:ahLst/>
              <a:cxnLst>
                <a:cxn ang="0">
                  <a:pos x="6" y="6"/>
                </a:cxn>
                <a:cxn ang="0">
                  <a:pos x="6" y="0"/>
                </a:cxn>
                <a:cxn ang="0">
                  <a:pos x="0" y="0"/>
                </a:cxn>
                <a:cxn ang="0">
                  <a:pos x="6" y="0"/>
                </a:cxn>
                <a:cxn ang="0">
                  <a:pos x="6" y="6"/>
                </a:cxn>
              </a:cxnLst>
              <a:rect l="0" t="0" r="r" b="b"/>
              <a:pathLst>
                <a:path w="6" h="6">
                  <a:moveTo>
                    <a:pt x="6" y="6"/>
                  </a:moveTo>
                  <a:lnTo>
                    <a:pt x="6" y="0"/>
                  </a:lnTo>
                  <a:lnTo>
                    <a:pt x="0" y="0"/>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97" name="Freeform 273"/>
            <p:cNvSpPr>
              <a:spLocks/>
            </p:cNvSpPr>
            <p:nvPr/>
          </p:nvSpPr>
          <p:spPr bwMode="auto">
            <a:xfrm>
              <a:off x="1020" y="81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96" name="Freeform 272"/>
            <p:cNvSpPr>
              <a:spLocks/>
            </p:cNvSpPr>
            <p:nvPr/>
          </p:nvSpPr>
          <p:spPr bwMode="auto">
            <a:xfrm>
              <a:off x="978" y="79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95" name="Freeform 271"/>
            <p:cNvSpPr>
              <a:spLocks/>
            </p:cNvSpPr>
            <p:nvPr/>
          </p:nvSpPr>
          <p:spPr bwMode="auto">
            <a:xfrm>
              <a:off x="978" y="798"/>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94" name="Freeform 270"/>
            <p:cNvSpPr>
              <a:spLocks/>
            </p:cNvSpPr>
            <p:nvPr/>
          </p:nvSpPr>
          <p:spPr bwMode="auto">
            <a:xfrm>
              <a:off x="1128" y="870"/>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93" name="Freeform 269"/>
            <p:cNvSpPr>
              <a:spLocks/>
            </p:cNvSpPr>
            <p:nvPr/>
          </p:nvSpPr>
          <p:spPr bwMode="auto">
            <a:xfrm>
              <a:off x="948" y="1020"/>
              <a:ext cx="54" cy="66"/>
            </a:xfrm>
            <a:custGeom>
              <a:avLst/>
              <a:gdLst/>
              <a:ahLst/>
              <a:cxnLst>
                <a:cxn ang="0">
                  <a:pos x="54" y="24"/>
                </a:cxn>
                <a:cxn ang="0">
                  <a:pos x="54" y="30"/>
                </a:cxn>
                <a:cxn ang="0">
                  <a:pos x="42" y="42"/>
                </a:cxn>
                <a:cxn ang="0">
                  <a:pos x="30" y="48"/>
                </a:cxn>
                <a:cxn ang="0">
                  <a:pos x="24" y="48"/>
                </a:cxn>
                <a:cxn ang="0">
                  <a:pos x="24" y="60"/>
                </a:cxn>
                <a:cxn ang="0">
                  <a:pos x="18" y="66"/>
                </a:cxn>
                <a:cxn ang="0">
                  <a:pos x="12" y="60"/>
                </a:cxn>
                <a:cxn ang="0">
                  <a:pos x="6" y="60"/>
                </a:cxn>
                <a:cxn ang="0">
                  <a:pos x="6" y="54"/>
                </a:cxn>
                <a:cxn ang="0">
                  <a:pos x="6" y="48"/>
                </a:cxn>
                <a:cxn ang="0">
                  <a:pos x="12" y="42"/>
                </a:cxn>
                <a:cxn ang="0">
                  <a:pos x="12" y="36"/>
                </a:cxn>
                <a:cxn ang="0">
                  <a:pos x="6" y="36"/>
                </a:cxn>
                <a:cxn ang="0">
                  <a:pos x="6" y="42"/>
                </a:cxn>
                <a:cxn ang="0">
                  <a:pos x="0" y="36"/>
                </a:cxn>
                <a:cxn ang="0">
                  <a:pos x="0" y="24"/>
                </a:cxn>
                <a:cxn ang="0">
                  <a:pos x="6" y="24"/>
                </a:cxn>
                <a:cxn ang="0">
                  <a:pos x="6" y="18"/>
                </a:cxn>
                <a:cxn ang="0">
                  <a:pos x="6" y="12"/>
                </a:cxn>
                <a:cxn ang="0">
                  <a:pos x="6" y="6"/>
                </a:cxn>
                <a:cxn ang="0">
                  <a:pos x="18" y="6"/>
                </a:cxn>
                <a:cxn ang="0">
                  <a:pos x="18" y="0"/>
                </a:cxn>
                <a:cxn ang="0">
                  <a:pos x="24" y="6"/>
                </a:cxn>
                <a:cxn ang="0">
                  <a:pos x="30" y="6"/>
                </a:cxn>
                <a:cxn ang="0">
                  <a:pos x="36" y="12"/>
                </a:cxn>
                <a:cxn ang="0">
                  <a:pos x="42" y="12"/>
                </a:cxn>
                <a:cxn ang="0">
                  <a:pos x="54" y="18"/>
                </a:cxn>
                <a:cxn ang="0">
                  <a:pos x="48" y="18"/>
                </a:cxn>
                <a:cxn ang="0">
                  <a:pos x="54" y="24"/>
                </a:cxn>
              </a:cxnLst>
              <a:rect l="0" t="0" r="r" b="b"/>
              <a:pathLst>
                <a:path w="54" h="66">
                  <a:moveTo>
                    <a:pt x="54" y="24"/>
                  </a:moveTo>
                  <a:lnTo>
                    <a:pt x="54" y="30"/>
                  </a:lnTo>
                  <a:lnTo>
                    <a:pt x="42" y="42"/>
                  </a:lnTo>
                  <a:lnTo>
                    <a:pt x="30" y="48"/>
                  </a:lnTo>
                  <a:lnTo>
                    <a:pt x="24" y="48"/>
                  </a:lnTo>
                  <a:lnTo>
                    <a:pt x="24" y="60"/>
                  </a:lnTo>
                  <a:lnTo>
                    <a:pt x="18" y="66"/>
                  </a:lnTo>
                  <a:lnTo>
                    <a:pt x="12" y="60"/>
                  </a:lnTo>
                  <a:lnTo>
                    <a:pt x="6" y="60"/>
                  </a:lnTo>
                  <a:lnTo>
                    <a:pt x="6" y="54"/>
                  </a:lnTo>
                  <a:lnTo>
                    <a:pt x="6" y="48"/>
                  </a:lnTo>
                  <a:lnTo>
                    <a:pt x="12" y="42"/>
                  </a:lnTo>
                  <a:lnTo>
                    <a:pt x="12" y="36"/>
                  </a:lnTo>
                  <a:lnTo>
                    <a:pt x="6" y="36"/>
                  </a:lnTo>
                  <a:lnTo>
                    <a:pt x="6" y="42"/>
                  </a:lnTo>
                  <a:lnTo>
                    <a:pt x="0" y="36"/>
                  </a:lnTo>
                  <a:lnTo>
                    <a:pt x="0" y="24"/>
                  </a:lnTo>
                  <a:lnTo>
                    <a:pt x="6" y="24"/>
                  </a:lnTo>
                  <a:lnTo>
                    <a:pt x="6" y="18"/>
                  </a:lnTo>
                  <a:lnTo>
                    <a:pt x="6" y="12"/>
                  </a:lnTo>
                  <a:lnTo>
                    <a:pt x="6" y="6"/>
                  </a:lnTo>
                  <a:lnTo>
                    <a:pt x="18" y="6"/>
                  </a:lnTo>
                  <a:lnTo>
                    <a:pt x="18" y="0"/>
                  </a:lnTo>
                  <a:lnTo>
                    <a:pt x="24" y="6"/>
                  </a:lnTo>
                  <a:lnTo>
                    <a:pt x="30" y="6"/>
                  </a:lnTo>
                  <a:lnTo>
                    <a:pt x="36" y="12"/>
                  </a:lnTo>
                  <a:lnTo>
                    <a:pt x="42" y="12"/>
                  </a:lnTo>
                  <a:lnTo>
                    <a:pt x="54" y="18"/>
                  </a:lnTo>
                  <a:lnTo>
                    <a:pt x="48" y="18"/>
                  </a:lnTo>
                  <a:lnTo>
                    <a:pt x="54"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92" name="Freeform 268"/>
            <p:cNvSpPr>
              <a:spLocks/>
            </p:cNvSpPr>
            <p:nvPr/>
          </p:nvSpPr>
          <p:spPr bwMode="auto">
            <a:xfrm>
              <a:off x="954" y="106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91" name="Freeform 267"/>
            <p:cNvSpPr>
              <a:spLocks/>
            </p:cNvSpPr>
            <p:nvPr/>
          </p:nvSpPr>
          <p:spPr bwMode="auto">
            <a:xfrm>
              <a:off x="930" y="103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90" name="Freeform 266"/>
            <p:cNvSpPr>
              <a:spLocks/>
            </p:cNvSpPr>
            <p:nvPr/>
          </p:nvSpPr>
          <p:spPr bwMode="auto">
            <a:xfrm>
              <a:off x="1020" y="1248"/>
              <a:ext cx="192" cy="300"/>
            </a:xfrm>
            <a:custGeom>
              <a:avLst/>
              <a:gdLst/>
              <a:ahLst/>
              <a:cxnLst>
                <a:cxn ang="0">
                  <a:pos x="174" y="66"/>
                </a:cxn>
                <a:cxn ang="0">
                  <a:pos x="150" y="84"/>
                </a:cxn>
                <a:cxn ang="0">
                  <a:pos x="150" y="108"/>
                </a:cxn>
                <a:cxn ang="0">
                  <a:pos x="144" y="126"/>
                </a:cxn>
                <a:cxn ang="0">
                  <a:pos x="162" y="144"/>
                </a:cxn>
                <a:cxn ang="0">
                  <a:pos x="138" y="162"/>
                </a:cxn>
                <a:cxn ang="0">
                  <a:pos x="108" y="168"/>
                </a:cxn>
                <a:cxn ang="0">
                  <a:pos x="108" y="186"/>
                </a:cxn>
                <a:cxn ang="0">
                  <a:pos x="84" y="186"/>
                </a:cxn>
                <a:cxn ang="0">
                  <a:pos x="90" y="198"/>
                </a:cxn>
                <a:cxn ang="0">
                  <a:pos x="90" y="198"/>
                </a:cxn>
                <a:cxn ang="0">
                  <a:pos x="90" y="204"/>
                </a:cxn>
                <a:cxn ang="0">
                  <a:pos x="84" y="210"/>
                </a:cxn>
                <a:cxn ang="0">
                  <a:pos x="78" y="228"/>
                </a:cxn>
                <a:cxn ang="0">
                  <a:pos x="60" y="240"/>
                </a:cxn>
                <a:cxn ang="0">
                  <a:pos x="72" y="252"/>
                </a:cxn>
                <a:cxn ang="0">
                  <a:pos x="54" y="276"/>
                </a:cxn>
                <a:cxn ang="0">
                  <a:pos x="48" y="276"/>
                </a:cxn>
                <a:cxn ang="0">
                  <a:pos x="42" y="288"/>
                </a:cxn>
                <a:cxn ang="0">
                  <a:pos x="36" y="294"/>
                </a:cxn>
                <a:cxn ang="0">
                  <a:pos x="12" y="282"/>
                </a:cxn>
                <a:cxn ang="0">
                  <a:pos x="6" y="264"/>
                </a:cxn>
                <a:cxn ang="0">
                  <a:pos x="6" y="252"/>
                </a:cxn>
                <a:cxn ang="0">
                  <a:pos x="12" y="246"/>
                </a:cxn>
                <a:cxn ang="0">
                  <a:pos x="18" y="234"/>
                </a:cxn>
                <a:cxn ang="0">
                  <a:pos x="18" y="222"/>
                </a:cxn>
                <a:cxn ang="0">
                  <a:pos x="18" y="216"/>
                </a:cxn>
                <a:cxn ang="0">
                  <a:pos x="18" y="210"/>
                </a:cxn>
                <a:cxn ang="0">
                  <a:pos x="18" y="198"/>
                </a:cxn>
                <a:cxn ang="0">
                  <a:pos x="18" y="174"/>
                </a:cxn>
                <a:cxn ang="0">
                  <a:pos x="24" y="156"/>
                </a:cxn>
                <a:cxn ang="0">
                  <a:pos x="30" y="132"/>
                </a:cxn>
                <a:cxn ang="0">
                  <a:pos x="30" y="114"/>
                </a:cxn>
                <a:cxn ang="0">
                  <a:pos x="30" y="96"/>
                </a:cxn>
                <a:cxn ang="0">
                  <a:pos x="36" y="84"/>
                </a:cxn>
                <a:cxn ang="0">
                  <a:pos x="42" y="60"/>
                </a:cxn>
                <a:cxn ang="0">
                  <a:pos x="48" y="48"/>
                </a:cxn>
                <a:cxn ang="0">
                  <a:pos x="48" y="30"/>
                </a:cxn>
                <a:cxn ang="0">
                  <a:pos x="66" y="6"/>
                </a:cxn>
                <a:cxn ang="0">
                  <a:pos x="72" y="6"/>
                </a:cxn>
                <a:cxn ang="0">
                  <a:pos x="90" y="0"/>
                </a:cxn>
                <a:cxn ang="0">
                  <a:pos x="114" y="12"/>
                </a:cxn>
                <a:cxn ang="0">
                  <a:pos x="144" y="30"/>
                </a:cxn>
                <a:cxn ang="0">
                  <a:pos x="150" y="42"/>
                </a:cxn>
                <a:cxn ang="0">
                  <a:pos x="150" y="54"/>
                </a:cxn>
                <a:cxn ang="0">
                  <a:pos x="174" y="48"/>
                </a:cxn>
                <a:cxn ang="0">
                  <a:pos x="192" y="36"/>
                </a:cxn>
                <a:cxn ang="0">
                  <a:pos x="180" y="54"/>
                </a:cxn>
              </a:cxnLst>
              <a:rect l="0" t="0" r="r" b="b"/>
              <a:pathLst>
                <a:path w="192" h="300">
                  <a:moveTo>
                    <a:pt x="180" y="54"/>
                  </a:moveTo>
                  <a:lnTo>
                    <a:pt x="180" y="60"/>
                  </a:lnTo>
                  <a:lnTo>
                    <a:pt x="174" y="66"/>
                  </a:lnTo>
                  <a:lnTo>
                    <a:pt x="168" y="66"/>
                  </a:lnTo>
                  <a:lnTo>
                    <a:pt x="156" y="84"/>
                  </a:lnTo>
                  <a:lnTo>
                    <a:pt x="150" y="84"/>
                  </a:lnTo>
                  <a:lnTo>
                    <a:pt x="150" y="90"/>
                  </a:lnTo>
                  <a:lnTo>
                    <a:pt x="150" y="96"/>
                  </a:lnTo>
                  <a:lnTo>
                    <a:pt x="150" y="108"/>
                  </a:lnTo>
                  <a:lnTo>
                    <a:pt x="144" y="108"/>
                  </a:lnTo>
                  <a:lnTo>
                    <a:pt x="144" y="120"/>
                  </a:lnTo>
                  <a:lnTo>
                    <a:pt x="144" y="126"/>
                  </a:lnTo>
                  <a:lnTo>
                    <a:pt x="156" y="132"/>
                  </a:lnTo>
                  <a:lnTo>
                    <a:pt x="156" y="138"/>
                  </a:lnTo>
                  <a:lnTo>
                    <a:pt x="162" y="144"/>
                  </a:lnTo>
                  <a:lnTo>
                    <a:pt x="162" y="150"/>
                  </a:lnTo>
                  <a:lnTo>
                    <a:pt x="156" y="156"/>
                  </a:lnTo>
                  <a:lnTo>
                    <a:pt x="138" y="162"/>
                  </a:lnTo>
                  <a:lnTo>
                    <a:pt x="120" y="168"/>
                  </a:lnTo>
                  <a:lnTo>
                    <a:pt x="114" y="168"/>
                  </a:lnTo>
                  <a:lnTo>
                    <a:pt x="108" y="168"/>
                  </a:lnTo>
                  <a:lnTo>
                    <a:pt x="108" y="174"/>
                  </a:lnTo>
                  <a:lnTo>
                    <a:pt x="108" y="180"/>
                  </a:lnTo>
                  <a:lnTo>
                    <a:pt x="108" y="186"/>
                  </a:lnTo>
                  <a:lnTo>
                    <a:pt x="102" y="186"/>
                  </a:lnTo>
                  <a:lnTo>
                    <a:pt x="96" y="186"/>
                  </a:lnTo>
                  <a:lnTo>
                    <a:pt x="84" y="186"/>
                  </a:lnTo>
                  <a:lnTo>
                    <a:pt x="78" y="186"/>
                  </a:lnTo>
                  <a:lnTo>
                    <a:pt x="84" y="198"/>
                  </a:lnTo>
                  <a:lnTo>
                    <a:pt x="90" y="198"/>
                  </a:lnTo>
                  <a:lnTo>
                    <a:pt x="84" y="198"/>
                  </a:lnTo>
                  <a:lnTo>
                    <a:pt x="90" y="204"/>
                  </a:lnTo>
                  <a:lnTo>
                    <a:pt x="90" y="198"/>
                  </a:lnTo>
                  <a:lnTo>
                    <a:pt x="96" y="198"/>
                  </a:lnTo>
                  <a:lnTo>
                    <a:pt x="96" y="204"/>
                  </a:lnTo>
                  <a:lnTo>
                    <a:pt x="90" y="204"/>
                  </a:lnTo>
                  <a:lnTo>
                    <a:pt x="84" y="204"/>
                  </a:lnTo>
                  <a:lnTo>
                    <a:pt x="90" y="204"/>
                  </a:lnTo>
                  <a:lnTo>
                    <a:pt x="84" y="210"/>
                  </a:lnTo>
                  <a:lnTo>
                    <a:pt x="78" y="210"/>
                  </a:lnTo>
                  <a:lnTo>
                    <a:pt x="78" y="222"/>
                  </a:lnTo>
                  <a:lnTo>
                    <a:pt x="78" y="228"/>
                  </a:lnTo>
                  <a:lnTo>
                    <a:pt x="66" y="228"/>
                  </a:lnTo>
                  <a:lnTo>
                    <a:pt x="54" y="234"/>
                  </a:lnTo>
                  <a:lnTo>
                    <a:pt x="60" y="240"/>
                  </a:lnTo>
                  <a:lnTo>
                    <a:pt x="66" y="246"/>
                  </a:lnTo>
                  <a:lnTo>
                    <a:pt x="72" y="246"/>
                  </a:lnTo>
                  <a:lnTo>
                    <a:pt x="72" y="252"/>
                  </a:lnTo>
                  <a:lnTo>
                    <a:pt x="60" y="264"/>
                  </a:lnTo>
                  <a:lnTo>
                    <a:pt x="54" y="270"/>
                  </a:lnTo>
                  <a:lnTo>
                    <a:pt x="54" y="276"/>
                  </a:lnTo>
                  <a:lnTo>
                    <a:pt x="48" y="276"/>
                  </a:lnTo>
                  <a:lnTo>
                    <a:pt x="42" y="276"/>
                  </a:lnTo>
                  <a:lnTo>
                    <a:pt x="48" y="276"/>
                  </a:lnTo>
                  <a:lnTo>
                    <a:pt x="42" y="276"/>
                  </a:lnTo>
                  <a:lnTo>
                    <a:pt x="42" y="282"/>
                  </a:lnTo>
                  <a:lnTo>
                    <a:pt x="42" y="288"/>
                  </a:lnTo>
                  <a:lnTo>
                    <a:pt x="48" y="300"/>
                  </a:lnTo>
                  <a:lnTo>
                    <a:pt x="42" y="294"/>
                  </a:lnTo>
                  <a:lnTo>
                    <a:pt x="36" y="294"/>
                  </a:lnTo>
                  <a:lnTo>
                    <a:pt x="12" y="294"/>
                  </a:lnTo>
                  <a:lnTo>
                    <a:pt x="12" y="288"/>
                  </a:lnTo>
                  <a:lnTo>
                    <a:pt x="12" y="282"/>
                  </a:lnTo>
                  <a:lnTo>
                    <a:pt x="0" y="282"/>
                  </a:lnTo>
                  <a:lnTo>
                    <a:pt x="0" y="270"/>
                  </a:lnTo>
                  <a:lnTo>
                    <a:pt x="6" y="264"/>
                  </a:lnTo>
                  <a:lnTo>
                    <a:pt x="6" y="258"/>
                  </a:lnTo>
                  <a:lnTo>
                    <a:pt x="12" y="258"/>
                  </a:lnTo>
                  <a:lnTo>
                    <a:pt x="6" y="252"/>
                  </a:lnTo>
                  <a:lnTo>
                    <a:pt x="12" y="252"/>
                  </a:lnTo>
                  <a:lnTo>
                    <a:pt x="18" y="246"/>
                  </a:lnTo>
                  <a:lnTo>
                    <a:pt x="12" y="246"/>
                  </a:lnTo>
                  <a:lnTo>
                    <a:pt x="18" y="240"/>
                  </a:lnTo>
                  <a:lnTo>
                    <a:pt x="12" y="240"/>
                  </a:lnTo>
                  <a:lnTo>
                    <a:pt x="18" y="234"/>
                  </a:lnTo>
                  <a:lnTo>
                    <a:pt x="18" y="228"/>
                  </a:lnTo>
                  <a:lnTo>
                    <a:pt x="12" y="222"/>
                  </a:lnTo>
                  <a:lnTo>
                    <a:pt x="18" y="222"/>
                  </a:lnTo>
                  <a:lnTo>
                    <a:pt x="24" y="222"/>
                  </a:lnTo>
                  <a:lnTo>
                    <a:pt x="18" y="222"/>
                  </a:lnTo>
                  <a:lnTo>
                    <a:pt x="18" y="216"/>
                  </a:lnTo>
                  <a:lnTo>
                    <a:pt x="18" y="210"/>
                  </a:lnTo>
                  <a:lnTo>
                    <a:pt x="12" y="210"/>
                  </a:lnTo>
                  <a:lnTo>
                    <a:pt x="18" y="210"/>
                  </a:lnTo>
                  <a:lnTo>
                    <a:pt x="12" y="204"/>
                  </a:lnTo>
                  <a:lnTo>
                    <a:pt x="12" y="198"/>
                  </a:lnTo>
                  <a:lnTo>
                    <a:pt x="18" y="198"/>
                  </a:lnTo>
                  <a:lnTo>
                    <a:pt x="12" y="186"/>
                  </a:lnTo>
                  <a:lnTo>
                    <a:pt x="18" y="180"/>
                  </a:lnTo>
                  <a:lnTo>
                    <a:pt x="18" y="174"/>
                  </a:lnTo>
                  <a:lnTo>
                    <a:pt x="18" y="168"/>
                  </a:lnTo>
                  <a:lnTo>
                    <a:pt x="24" y="162"/>
                  </a:lnTo>
                  <a:lnTo>
                    <a:pt x="24" y="156"/>
                  </a:lnTo>
                  <a:lnTo>
                    <a:pt x="24" y="144"/>
                  </a:lnTo>
                  <a:lnTo>
                    <a:pt x="30" y="138"/>
                  </a:lnTo>
                  <a:lnTo>
                    <a:pt x="30" y="132"/>
                  </a:lnTo>
                  <a:lnTo>
                    <a:pt x="36" y="120"/>
                  </a:lnTo>
                  <a:lnTo>
                    <a:pt x="36" y="114"/>
                  </a:lnTo>
                  <a:lnTo>
                    <a:pt x="30" y="114"/>
                  </a:lnTo>
                  <a:lnTo>
                    <a:pt x="36" y="108"/>
                  </a:lnTo>
                  <a:lnTo>
                    <a:pt x="30" y="102"/>
                  </a:lnTo>
                  <a:lnTo>
                    <a:pt x="30" y="96"/>
                  </a:lnTo>
                  <a:lnTo>
                    <a:pt x="30" y="90"/>
                  </a:lnTo>
                  <a:lnTo>
                    <a:pt x="30" y="84"/>
                  </a:lnTo>
                  <a:lnTo>
                    <a:pt x="36" y="84"/>
                  </a:lnTo>
                  <a:lnTo>
                    <a:pt x="36" y="72"/>
                  </a:lnTo>
                  <a:lnTo>
                    <a:pt x="36" y="66"/>
                  </a:lnTo>
                  <a:lnTo>
                    <a:pt x="42" y="60"/>
                  </a:lnTo>
                  <a:lnTo>
                    <a:pt x="42" y="54"/>
                  </a:lnTo>
                  <a:lnTo>
                    <a:pt x="48" y="54"/>
                  </a:lnTo>
                  <a:lnTo>
                    <a:pt x="48" y="48"/>
                  </a:lnTo>
                  <a:lnTo>
                    <a:pt x="48" y="42"/>
                  </a:lnTo>
                  <a:lnTo>
                    <a:pt x="48" y="36"/>
                  </a:lnTo>
                  <a:lnTo>
                    <a:pt x="48" y="30"/>
                  </a:lnTo>
                  <a:lnTo>
                    <a:pt x="60" y="24"/>
                  </a:lnTo>
                  <a:lnTo>
                    <a:pt x="60" y="12"/>
                  </a:lnTo>
                  <a:lnTo>
                    <a:pt x="66" y="6"/>
                  </a:lnTo>
                  <a:lnTo>
                    <a:pt x="72" y="6"/>
                  </a:lnTo>
                  <a:lnTo>
                    <a:pt x="72" y="0"/>
                  </a:lnTo>
                  <a:lnTo>
                    <a:pt x="72" y="6"/>
                  </a:lnTo>
                  <a:lnTo>
                    <a:pt x="84" y="6"/>
                  </a:lnTo>
                  <a:lnTo>
                    <a:pt x="90" y="12"/>
                  </a:lnTo>
                  <a:lnTo>
                    <a:pt x="90" y="0"/>
                  </a:lnTo>
                  <a:lnTo>
                    <a:pt x="102" y="0"/>
                  </a:lnTo>
                  <a:lnTo>
                    <a:pt x="102" y="6"/>
                  </a:lnTo>
                  <a:lnTo>
                    <a:pt x="114" y="12"/>
                  </a:lnTo>
                  <a:lnTo>
                    <a:pt x="120" y="18"/>
                  </a:lnTo>
                  <a:lnTo>
                    <a:pt x="132" y="24"/>
                  </a:lnTo>
                  <a:lnTo>
                    <a:pt x="144" y="30"/>
                  </a:lnTo>
                  <a:lnTo>
                    <a:pt x="150" y="36"/>
                  </a:lnTo>
                  <a:lnTo>
                    <a:pt x="156" y="36"/>
                  </a:lnTo>
                  <a:lnTo>
                    <a:pt x="150" y="42"/>
                  </a:lnTo>
                  <a:lnTo>
                    <a:pt x="150" y="48"/>
                  </a:lnTo>
                  <a:lnTo>
                    <a:pt x="144" y="54"/>
                  </a:lnTo>
                  <a:lnTo>
                    <a:pt x="150" y="54"/>
                  </a:lnTo>
                  <a:lnTo>
                    <a:pt x="168" y="54"/>
                  </a:lnTo>
                  <a:lnTo>
                    <a:pt x="174" y="54"/>
                  </a:lnTo>
                  <a:lnTo>
                    <a:pt x="174" y="48"/>
                  </a:lnTo>
                  <a:lnTo>
                    <a:pt x="180" y="48"/>
                  </a:lnTo>
                  <a:lnTo>
                    <a:pt x="186" y="36"/>
                  </a:lnTo>
                  <a:lnTo>
                    <a:pt x="192" y="36"/>
                  </a:lnTo>
                  <a:lnTo>
                    <a:pt x="192" y="42"/>
                  </a:lnTo>
                  <a:lnTo>
                    <a:pt x="192" y="54"/>
                  </a:lnTo>
                  <a:lnTo>
                    <a:pt x="180" y="5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89" name="Freeform 265"/>
            <p:cNvSpPr>
              <a:spLocks/>
            </p:cNvSpPr>
            <p:nvPr/>
          </p:nvSpPr>
          <p:spPr bwMode="auto">
            <a:xfrm>
              <a:off x="1068" y="1548"/>
              <a:ext cx="30" cy="24"/>
            </a:xfrm>
            <a:custGeom>
              <a:avLst/>
              <a:gdLst/>
              <a:ahLst/>
              <a:cxnLst>
                <a:cxn ang="0">
                  <a:pos x="18" y="24"/>
                </a:cxn>
                <a:cxn ang="0">
                  <a:pos x="0" y="24"/>
                </a:cxn>
                <a:cxn ang="0">
                  <a:pos x="0" y="0"/>
                </a:cxn>
                <a:cxn ang="0">
                  <a:pos x="0" y="6"/>
                </a:cxn>
                <a:cxn ang="0">
                  <a:pos x="6" y="6"/>
                </a:cxn>
                <a:cxn ang="0">
                  <a:pos x="6" y="12"/>
                </a:cxn>
                <a:cxn ang="0">
                  <a:pos x="24" y="18"/>
                </a:cxn>
                <a:cxn ang="0">
                  <a:pos x="30" y="18"/>
                </a:cxn>
                <a:cxn ang="0">
                  <a:pos x="30" y="24"/>
                </a:cxn>
                <a:cxn ang="0">
                  <a:pos x="18" y="24"/>
                </a:cxn>
              </a:cxnLst>
              <a:rect l="0" t="0" r="r" b="b"/>
              <a:pathLst>
                <a:path w="30" h="24">
                  <a:moveTo>
                    <a:pt x="18" y="24"/>
                  </a:moveTo>
                  <a:lnTo>
                    <a:pt x="0" y="24"/>
                  </a:lnTo>
                  <a:lnTo>
                    <a:pt x="0" y="0"/>
                  </a:lnTo>
                  <a:lnTo>
                    <a:pt x="0" y="6"/>
                  </a:lnTo>
                  <a:lnTo>
                    <a:pt x="6" y="6"/>
                  </a:lnTo>
                  <a:lnTo>
                    <a:pt x="6" y="12"/>
                  </a:lnTo>
                  <a:lnTo>
                    <a:pt x="24" y="18"/>
                  </a:lnTo>
                  <a:lnTo>
                    <a:pt x="30" y="18"/>
                  </a:lnTo>
                  <a:lnTo>
                    <a:pt x="30" y="24"/>
                  </a:lnTo>
                  <a:lnTo>
                    <a:pt x="18"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88" name="Freeform 264"/>
            <p:cNvSpPr>
              <a:spLocks/>
            </p:cNvSpPr>
            <p:nvPr/>
          </p:nvSpPr>
          <p:spPr bwMode="auto">
            <a:xfrm>
              <a:off x="1170" y="978"/>
              <a:ext cx="42" cy="42"/>
            </a:xfrm>
            <a:custGeom>
              <a:avLst/>
              <a:gdLst/>
              <a:ahLst/>
              <a:cxnLst>
                <a:cxn ang="0">
                  <a:pos x="6" y="0"/>
                </a:cxn>
                <a:cxn ang="0">
                  <a:pos x="12" y="0"/>
                </a:cxn>
                <a:cxn ang="0">
                  <a:pos x="18" y="0"/>
                </a:cxn>
                <a:cxn ang="0">
                  <a:pos x="24" y="0"/>
                </a:cxn>
                <a:cxn ang="0">
                  <a:pos x="30" y="0"/>
                </a:cxn>
                <a:cxn ang="0">
                  <a:pos x="42" y="0"/>
                </a:cxn>
                <a:cxn ang="0">
                  <a:pos x="36" y="6"/>
                </a:cxn>
                <a:cxn ang="0">
                  <a:pos x="36" y="12"/>
                </a:cxn>
                <a:cxn ang="0">
                  <a:pos x="36" y="18"/>
                </a:cxn>
                <a:cxn ang="0">
                  <a:pos x="42" y="24"/>
                </a:cxn>
                <a:cxn ang="0">
                  <a:pos x="36" y="36"/>
                </a:cxn>
                <a:cxn ang="0">
                  <a:pos x="30" y="36"/>
                </a:cxn>
                <a:cxn ang="0">
                  <a:pos x="24" y="36"/>
                </a:cxn>
                <a:cxn ang="0">
                  <a:pos x="18" y="36"/>
                </a:cxn>
                <a:cxn ang="0">
                  <a:pos x="18" y="42"/>
                </a:cxn>
                <a:cxn ang="0">
                  <a:pos x="12" y="42"/>
                </a:cxn>
                <a:cxn ang="0">
                  <a:pos x="12" y="36"/>
                </a:cxn>
                <a:cxn ang="0">
                  <a:pos x="6" y="30"/>
                </a:cxn>
                <a:cxn ang="0">
                  <a:pos x="6" y="24"/>
                </a:cxn>
                <a:cxn ang="0">
                  <a:pos x="0" y="18"/>
                </a:cxn>
                <a:cxn ang="0">
                  <a:pos x="0" y="12"/>
                </a:cxn>
                <a:cxn ang="0">
                  <a:pos x="6" y="12"/>
                </a:cxn>
                <a:cxn ang="0">
                  <a:pos x="6" y="6"/>
                </a:cxn>
                <a:cxn ang="0">
                  <a:pos x="6" y="0"/>
                </a:cxn>
              </a:cxnLst>
              <a:rect l="0" t="0" r="r" b="b"/>
              <a:pathLst>
                <a:path w="42" h="42">
                  <a:moveTo>
                    <a:pt x="6" y="0"/>
                  </a:moveTo>
                  <a:lnTo>
                    <a:pt x="12" y="0"/>
                  </a:lnTo>
                  <a:lnTo>
                    <a:pt x="18" y="0"/>
                  </a:lnTo>
                  <a:lnTo>
                    <a:pt x="24" y="0"/>
                  </a:lnTo>
                  <a:lnTo>
                    <a:pt x="30" y="0"/>
                  </a:lnTo>
                  <a:lnTo>
                    <a:pt x="42" y="0"/>
                  </a:lnTo>
                  <a:lnTo>
                    <a:pt x="36" y="6"/>
                  </a:lnTo>
                  <a:lnTo>
                    <a:pt x="36" y="12"/>
                  </a:lnTo>
                  <a:lnTo>
                    <a:pt x="36" y="18"/>
                  </a:lnTo>
                  <a:lnTo>
                    <a:pt x="42" y="24"/>
                  </a:lnTo>
                  <a:lnTo>
                    <a:pt x="36" y="36"/>
                  </a:lnTo>
                  <a:lnTo>
                    <a:pt x="30" y="36"/>
                  </a:lnTo>
                  <a:lnTo>
                    <a:pt x="24" y="36"/>
                  </a:lnTo>
                  <a:lnTo>
                    <a:pt x="18" y="36"/>
                  </a:lnTo>
                  <a:lnTo>
                    <a:pt x="18" y="42"/>
                  </a:lnTo>
                  <a:lnTo>
                    <a:pt x="12" y="42"/>
                  </a:lnTo>
                  <a:lnTo>
                    <a:pt x="12" y="36"/>
                  </a:lnTo>
                  <a:lnTo>
                    <a:pt x="6" y="30"/>
                  </a:lnTo>
                  <a:lnTo>
                    <a:pt x="6" y="24"/>
                  </a:lnTo>
                  <a:lnTo>
                    <a:pt x="0" y="18"/>
                  </a:lnTo>
                  <a:lnTo>
                    <a:pt x="0" y="12"/>
                  </a:lnTo>
                  <a:lnTo>
                    <a:pt x="6" y="12"/>
                  </a:lnTo>
                  <a:lnTo>
                    <a:pt x="6"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87" name="Freeform 263"/>
            <p:cNvSpPr>
              <a:spLocks/>
            </p:cNvSpPr>
            <p:nvPr/>
          </p:nvSpPr>
          <p:spPr bwMode="auto">
            <a:xfrm>
              <a:off x="858" y="894"/>
              <a:ext cx="24" cy="12"/>
            </a:xfrm>
            <a:custGeom>
              <a:avLst/>
              <a:gdLst/>
              <a:ahLst/>
              <a:cxnLst>
                <a:cxn ang="0">
                  <a:pos x="0" y="6"/>
                </a:cxn>
                <a:cxn ang="0">
                  <a:pos x="6" y="6"/>
                </a:cxn>
                <a:cxn ang="0">
                  <a:pos x="6" y="0"/>
                </a:cxn>
                <a:cxn ang="0">
                  <a:pos x="12" y="6"/>
                </a:cxn>
                <a:cxn ang="0">
                  <a:pos x="18" y="6"/>
                </a:cxn>
                <a:cxn ang="0">
                  <a:pos x="24" y="6"/>
                </a:cxn>
                <a:cxn ang="0">
                  <a:pos x="24" y="12"/>
                </a:cxn>
                <a:cxn ang="0">
                  <a:pos x="18" y="12"/>
                </a:cxn>
                <a:cxn ang="0">
                  <a:pos x="0" y="12"/>
                </a:cxn>
                <a:cxn ang="0">
                  <a:pos x="0" y="6"/>
                </a:cxn>
              </a:cxnLst>
              <a:rect l="0" t="0" r="r" b="b"/>
              <a:pathLst>
                <a:path w="24" h="12">
                  <a:moveTo>
                    <a:pt x="0" y="6"/>
                  </a:moveTo>
                  <a:lnTo>
                    <a:pt x="6" y="6"/>
                  </a:lnTo>
                  <a:lnTo>
                    <a:pt x="6" y="0"/>
                  </a:lnTo>
                  <a:lnTo>
                    <a:pt x="12" y="6"/>
                  </a:lnTo>
                  <a:lnTo>
                    <a:pt x="18" y="6"/>
                  </a:lnTo>
                  <a:lnTo>
                    <a:pt x="24" y="6"/>
                  </a:lnTo>
                  <a:lnTo>
                    <a:pt x="24" y="12"/>
                  </a:lnTo>
                  <a:lnTo>
                    <a:pt x="18" y="12"/>
                  </a:lnTo>
                  <a:lnTo>
                    <a:pt x="0" y="12"/>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86" name="Freeform 262"/>
            <p:cNvSpPr>
              <a:spLocks/>
            </p:cNvSpPr>
            <p:nvPr/>
          </p:nvSpPr>
          <p:spPr bwMode="auto">
            <a:xfrm>
              <a:off x="594" y="720"/>
              <a:ext cx="294" cy="174"/>
            </a:xfrm>
            <a:custGeom>
              <a:avLst/>
              <a:gdLst/>
              <a:ahLst/>
              <a:cxnLst>
                <a:cxn ang="0">
                  <a:pos x="24" y="0"/>
                </a:cxn>
                <a:cxn ang="0">
                  <a:pos x="60" y="12"/>
                </a:cxn>
                <a:cxn ang="0">
                  <a:pos x="90" y="6"/>
                </a:cxn>
                <a:cxn ang="0">
                  <a:pos x="108" y="12"/>
                </a:cxn>
                <a:cxn ang="0">
                  <a:pos x="120" y="18"/>
                </a:cxn>
                <a:cxn ang="0">
                  <a:pos x="132" y="30"/>
                </a:cxn>
                <a:cxn ang="0">
                  <a:pos x="138" y="30"/>
                </a:cxn>
                <a:cxn ang="0">
                  <a:pos x="144" y="24"/>
                </a:cxn>
                <a:cxn ang="0">
                  <a:pos x="156" y="24"/>
                </a:cxn>
                <a:cxn ang="0">
                  <a:pos x="162" y="30"/>
                </a:cxn>
                <a:cxn ang="0">
                  <a:pos x="168" y="42"/>
                </a:cxn>
                <a:cxn ang="0">
                  <a:pos x="174" y="48"/>
                </a:cxn>
                <a:cxn ang="0">
                  <a:pos x="174" y="60"/>
                </a:cxn>
                <a:cxn ang="0">
                  <a:pos x="192" y="66"/>
                </a:cxn>
                <a:cxn ang="0">
                  <a:pos x="192" y="78"/>
                </a:cxn>
                <a:cxn ang="0">
                  <a:pos x="192" y="84"/>
                </a:cxn>
                <a:cxn ang="0">
                  <a:pos x="186" y="96"/>
                </a:cxn>
                <a:cxn ang="0">
                  <a:pos x="192" y="108"/>
                </a:cxn>
                <a:cxn ang="0">
                  <a:pos x="204" y="120"/>
                </a:cxn>
                <a:cxn ang="0">
                  <a:pos x="216" y="138"/>
                </a:cxn>
                <a:cxn ang="0">
                  <a:pos x="240" y="132"/>
                </a:cxn>
                <a:cxn ang="0">
                  <a:pos x="252" y="132"/>
                </a:cxn>
                <a:cxn ang="0">
                  <a:pos x="258" y="114"/>
                </a:cxn>
                <a:cxn ang="0">
                  <a:pos x="282" y="102"/>
                </a:cxn>
                <a:cxn ang="0">
                  <a:pos x="288" y="102"/>
                </a:cxn>
                <a:cxn ang="0">
                  <a:pos x="288" y="120"/>
                </a:cxn>
                <a:cxn ang="0">
                  <a:pos x="288" y="126"/>
                </a:cxn>
                <a:cxn ang="0">
                  <a:pos x="276" y="144"/>
                </a:cxn>
                <a:cxn ang="0">
                  <a:pos x="252" y="150"/>
                </a:cxn>
                <a:cxn ang="0">
                  <a:pos x="258" y="156"/>
                </a:cxn>
                <a:cxn ang="0">
                  <a:pos x="246" y="162"/>
                </a:cxn>
                <a:cxn ang="0">
                  <a:pos x="246" y="168"/>
                </a:cxn>
                <a:cxn ang="0">
                  <a:pos x="228" y="162"/>
                </a:cxn>
                <a:cxn ang="0">
                  <a:pos x="216" y="162"/>
                </a:cxn>
                <a:cxn ang="0">
                  <a:pos x="186" y="162"/>
                </a:cxn>
                <a:cxn ang="0">
                  <a:pos x="168" y="156"/>
                </a:cxn>
                <a:cxn ang="0">
                  <a:pos x="144" y="144"/>
                </a:cxn>
                <a:cxn ang="0">
                  <a:pos x="126" y="132"/>
                </a:cxn>
                <a:cxn ang="0">
                  <a:pos x="108" y="120"/>
                </a:cxn>
                <a:cxn ang="0">
                  <a:pos x="108" y="114"/>
                </a:cxn>
                <a:cxn ang="0">
                  <a:pos x="114" y="108"/>
                </a:cxn>
                <a:cxn ang="0">
                  <a:pos x="108" y="96"/>
                </a:cxn>
                <a:cxn ang="0">
                  <a:pos x="72" y="66"/>
                </a:cxn>
                <a:cxn ang="0">
                  <a:pos x="60" y="48"/>
                </a:cxn>
                <a:cxn ang="0">
                  <a:pos x="48" y="36"/>
                </a:cxn>
                <a:cxn ang="0">
                  <a:pos x="36" y="12"/>
                </a:cxn>
                <a:cxn ang="0">
                  <a:pos x="24" y="6"/>
                </a:cxn>
                <a:cxn ang="0">
                  <a:pos x="24" y="24"/>
                </a:cxn>
                <a:cxn ang="0">
                  <a:pos x="36" y="36"/>
                </a:cxn>
                <a:cxn ang="0">
                  <a:pos x="42" y="48"/>
                </a:cxn>
                <a:cxn ang="0">
                  <a:pos x="54" y="54"/>
                </a:cxn>
                <a:cxn ang="0">
                  <a:pos x="60" y="72"/>
                </a:cxn>
                <a:cxn ang="0">
                  <a:pos x="66" y="84"/>
                </a:cxn>
                <a:cxn ang="0">
                  <a:pos x="72" y="90"/>
                </a:cxn>
                <a:cxn ang="0">
                  <a:pos x="60" y="90"/>
                </a:cxn>
                <a:cxn ang="0">
                  <a:pos x="48" y="66"/>
                </a:cxn>
                <a:cxn ang="0">
                  <a:pos x="24" y="48"/>
                </a:cxn>
                <a:cxn ang="0">
                  <a:pos x="24" y="42"/>
                </a:cxn>
                <a:cxn ang="0">
                  <a:pos x="18" y="30"/>
                </a:cxn>
                <a:cxn ang="0">
                  <a:pos x="12" y="12"/>
                </a:cxn>
                <a:cxn ang="0">
                  <a:pos x="6" y="6"/>
                </a:cxn>
              </a:cxnLst>
              <a:rect l="0" t="0" r="r" b="b"/>
              <a:pathLst>
                <a:path w="294" h="174">
                  <a:moveTo>
                    <a:pt x="0" y="0"/>
                  </a:moveTo>
                  <a:lnTo>
                    <a:pt x="24" y="0"/>
                  </a:lnTo>
                  <a:lnTo>
                    <a:pt x="36" y="6"/>
                  </a:lnTo>
                  <a:lnTo>
                    <a:pt x="60" y="12"/>
                  </a:lnTo>
                  <a:lnTo>
                    <a:pt x="90" y="12"/>
                  </a:lnTo>
                  <a:lnTo>
                    <a:pt x="90" y="6"/>
                  </a:lnTo>
                  <a:lnTo>
                    <a:pt x="102" y="6"/>
                  </a:lnTo>
                  <a:lnTo>
                    <a:pt x="108" y="12"/>
                  </a:lnTo>
                  <a:lnTo>
                    <a:pt x="114" y="12"/>
                  </a:lnTo>
                  <a:lnTo>
                    <a:pt x="120" y="18"/>
                  </a:lnTo>
                  <a:lnTo>
                    <a:pt x="126" y="30"/>
                  </a:lnTo>
                  <a:lnTo>
                    <a:pt x="132" y="30"/>
                  </a:lnTo>
                  <a:lnTo>
                    <a:pt x="132" y="36"/>
                  </a:lnTo>
                  <a:lnTo>
                    <a:pt x="138" y="30"/>
                  </a:lnTo>
                  <a:lnTo>
                    <a:pt x="144" y="30"/>
                  </a:lnTo>
                  <a:lnTo>
                    <a:pt x="144" y="24"/>
                  </a:lnTo>
                  <a:lnTo>
                    <a:pt x="150" y="24"/>
                  </a:lnTo>
                  <a:lnTo>
                    <a:pt x="156" y="24"/>
                  </a:lnTo>
                  <a:lnTo>
                    <a:pt x="156" y="30"/>
                  </a:lnTo>
                  <a:lnTo>
                    <a:pt x="162" y="30"/>
                  </a:lnTo>
                  <a:lnTo>
                    <a:pt x="162" y="36"/>
                  </a:lnTo>
                  <a:lnTo>
                    <a:pt x="168" y="42"/>
                  </a:lnTo>
                  <a:lnTo>
                    <a:pt x="168" y="48"/>
                  </a:lnTo>
                  <a:lnTo>
                    <a:pt x="174" y="48"/>
                  </a:lnTo>
                  <a:lnTo>
                    <a:pt x="174" y="54"/>
                  </a:lnTo>
                  <a:lnTo>
                    <a:pt x="174" y="60"/>
                  </a:lnTo>
                  <a:lnTo>
                    <a:pt x="180" y="60"/>
                  </a:lnTo>
                  <a:lnTo>
                    <a:pt x="192" y="66"/>
                  </a:lnTo>
                  <a:lnTo>
                    <a:pt x="192" y="72"/>
                  </a:lnTo>
                  <a:lnTo>
                    <a:pt x="192" y="78"/>
                  </a:lnTo>
                  <a:lnTo>
                    <a:pt x="186" y="78"/>
                  </a:lnTo>
                  <a:lnTo>
                    <a:pt x="192" y="84"/>
                  </a:lnTo>
                  <a:lnTo>
                    <a:pt x="192" y="78"/>
                  </a:lnTo>
                  <a:lnTo>
                    <a:pt x="186" y="96"/>
                  </a:lnTo>
                  <a:lnTo>
                    <a:pt x="192" y="102"/>
                  </a:lnTo>
                  <a:lnTo>
                    <a:pt x="192" y="108"/>
                  </a:lnTo>
                  <a:lnTo>
                    <a:pt x="192" y="114"/>
                  </a:lnTo>
                  <a:lnTo>
                    <a:pt x="204" y="120"/>
                  </a:lnTo>
                  <a:lnTo>
                    <a:pt x="204" y="132"/>
                  </a:lnTo>
                  <a:lnTo>
                    <a:pt x="216" y="138"/>
                  </a:lnTo>
                  <a:lnTo>
                    <a:pt x="222" y="138"/>
                  </a:lnTo>
                  <a:lnTo>
                    <a:pt x="240" y="132"/>
                  </a:lnTo>
                  <a:lnTo>
                    <a:pt x="246" y="132"/>
                  </a:lnTo>
                  <a:lnTo>
                    <a:pt x="252" y="132"/>
                  </a:lnTo>
                  <a:lnTo>
                    <a:pt x="258" y="120"/>
                  </a:lnTo>
                  <a:lnTo>
                    <a:pt x="258" y="114"/>
                  </a:lnTo>
                  <a:lnTo>
                    <a:pt x="258" y="108"/>
                  </a:lnTo>
                  <a:lnTo>
                    <a:pt x="282" y="102"/>
                  </a:lnTo>
                  <a:lnTo>
                    <a:pt x="288" y="108"/>
                  </a:lnTo>
                  <a:lnTo>
                    <a:pt x="288" y="102"/>
                  </a:lnTo>
                  <a:lnTo>
                    <a:pt x="294" y="108"/>
                  </a:lnTo>
                  <a:lnTo>
                    <a:pt x="288" y="120"/>
                  </a:lnTo>
                  <a:lnTo>
                    <a:pt x="282" y="126"/>
                  </a:lnTo>
                  <a:lnTo>
                    <a:pt x="288" y="126"/>
                  </a:lnTo>
                  <a:lnTo>
                    <a:pt x="282" y="138"/>
                  </a:lnTo>
                  <a:lnTo>
                    <a:pt x="276" y="144"/>
                  </a:lnTo>
                  <a:lnTo>
                    <a:pt x="252" y="144"/>
                  </a:lnTo>
                  <a:lnTo>
                    <a:pt x="252" y="150"/>
                  </a:lnTo>
                  <a:lnTo>
                    <a:pt x="264" y="156"/>
                  </a:lnTo>
                  <a:lnTo>
                    <a:pt x="258" y="156"/>
                  </a:lnTo>
                  <a:lnTo>
                    <a:pt x="252" y="162"/>
                  </a:lnTo>
                  <a:lnTo>
                    <a:pt x="246" y="162"/>
                  </a:lnTo>
                  <a:lnTo>
                    <a:pt x="240" y="168"/>
                  </a:lnTo>
                  <a:lnTo>
                    <a:pt x="246" y="168"/>
                  </a:lnTo>
                  <a:lnTo>
                    <a:pt x="240" y="174"/>
                  </a:lnTo>
                  <a:lnTo>
                    <a:pt x="228" y="162"/>
                  </a:lnTo>
                  <a:lnTo>
                    <a:pt x="222" y="162"/>
                  </a:lnTo>
                  <a:lnTo>
                    <a:pt x="216" y="162"/>
                  </a:lnTo>
                  <a:lnTo>
                    <a:pt x="198" y="162"/>
                  </a:lnTo>
                  <a:lnTo>
                    <a:pt x="186" y="162"/>
                  </a:lnTo>
                  <a:lnTo>
                    <a:pt x="174" y="156"/>
                  </a:lnTo>
                  <a:lnTo>
                    <a:pt x="168" y="156"/>
                  </a:lnTo>
                  <a:lnTo>
                    <a:pt x="156" y="150"/>
                  </a:lnTo>
                  <a:lnTo>
                    <a:pt x="144" y="144"/>
                  </a:lnTo>
                  <a:lnTo>
                    <a:pt x="132" y="138"/>
                  </a:lnTo>
                  <a:lnTo>
                    <a:pt x="126" y="132"/>
                  </a:lnTo>
                  <a:lnTo>
                    <a:pt x="114" y="132"/>
                  </a:lnTo>
                  <a:lnTo>
                    <a:pt x="108" y="120"/>
                  </a:lnTo>
                  <a:lnTo>
                    <a:pt x="114" y="120"/>
                  </a:lnTo>
                  <a:lnTo>
                    <a:pt x="108" y="114"/>
                  </a:lnTo>
                  <a:lnTo>
                    <a:pt x="114" y="114"/>
                  </a:lnTo>
                  <a:lnTo>
                    <a:pt x="114" y="108"/>
                  </a:lnTo>
                  <a:lnTo>
                    <a:pt x="108" y="108"/>
                  </a:lnTo>
                  <a:lnTo>
                    <a:pt x="108" y="96"/>
                  </a:lnTo>
                  <a:lnTo>
                    <a:pt x="84" y="72"/>
                  </a:lnTo>
                  <a:lnTo>
                    <a:pt x="72" y="66"/>
                  </a:lnTo>
                  <a:lnTo>
                    <a:pt x="72" y="60"/>
                  </a:lnTo>
                  <a:lnTo>
                    <a:pt x="60" y="48"/>
                  </a:lnTo>
                  <a:lnTo>
                    <a:pt x="54" y="42"/>
                  </a:lnTo>
                  <a:lnTo>
                    <a:pt x="48" y="36"/>
                  </a:lnTo>
                  <a:lnTo>
                    <a:pt x="36" y="18"/>
                  </a:lnTo>
                  <a:lnTo>
                    <a:pt x="36" y="12"/>
                  </a:lnTo>
                  <a:lnTo>
                    <a:pt x="30" y="6"/>
                  </a:lnTo>
                  <a:lnTo>
                    <a:pt x="24" y="6"/>
                  </a:lnTo>
                  <a:lnTo>
                    <a:pt x="24" y="12"/>
                  </a:lnTo>
                  <a:lnTo>
                    <a:pt x="24" y="24"/>
                  </a:lnTo>
                  <a:lnTo>
                    <a:pt x="30" y="30"/>
                  </a:lnTo>
                  <a:lnTo>
                    <a:pt x="36" y="36"/>
                  </a:lnTo>
                  <a:lnTo>
                    <a:pt x="42" y="42"/>
                  </a:lnTo>
                  <a:lnTo>
                    <a:pt x="42" y="48"/>
                  </a:lnTo>
                  <a:lnTo>
                    <a:pt x="48" y="54"/>
                  </a:lnTo>
                  <a:lnTo>
                    <a:pt x="54" y="54"/>
                  </a:lnTo>
                  <a:lnTo>
                    <a:pt x="54" y="66"/>
                  </a:lnTo>
                  <a:lnTo>
                    <a:pt x="60" y="72"/>
                  </a:lnTo>
                  <a:lnTo>
                    <a:pt x="60" y="78"/>
                  </a:lnTo>
                  <a:lnTo>
                    <a:pt x="66" y="84"/>
                  </a:lnTo>
                  <a:lnTo>
                    <a:pt x="66" y="78"/>
                  </a:lnTo>
                  <a:lnTo>
                    <a:pt x="72" y="90"/>
                  </a:lnTo>
                  <a:lnTo>
                    <a:pt x="66" y="96"/>
                  </a:lnTo>
                  <a:lnTo>
                    <a:pt x="60" y="90"/>
                  </a:lnTo>
                  <a:lnTo>
                    <a:pt x="42" y="72"/>
                  </a:lnTo>
                  <a:lnTo>
                    <a:pt x="48" y="66"/>
                  </a:lnTo>
                  <a:lnTo>
                    <a:pt x="42" y="60"/>
                  </a:lnTo>
                  <a:lnTo>
                    <a:pt x="24" y="48"/>
                  </a:lnTo>
                  <a:lnTo>
                    <a:pt x="18" y="42"/>
                  </a:lnTo>
                  <a:lnTo>
                    <a:pt x="24" y="42"/>
                  </a:lnTo>
                  <a:lnTo>
                    <a:pt x="30" y="36"/>
                  </a:lnTo>
                  <a:lnTo>
                    <a:pt x="18" y="30"/>
                  </a:lnTo>
                  <a:lnTo>
                    <a:pt x="12" y="24"/>
                  </a:lnTo>
                  <a:lnTo>
                    <a:pt x="12" y="12"/>
                  </a:lnTo>
                  <a:lnTo>
                    <a:pt x="6" y="12"/>
                  </a:lnTo>
                  <a:lnTo>
                    <a:pt x="6"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85" name="Freeform 261"/>
            <p:cNvSpPr>
              <a:spLocks/>
            </p:cNvSpPr>
            <p:nvPr/>
          </p:nvSpPr>
          <p:spPr bwMode="auto">
            <a:xfrm>
              <a:off x="1038" y="822"/>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84" name="Freeform 260"/>
            <p:cNvSpPr>
              <a:spLocks/>
            </p:cNvSpPr>
            <p:nvPr/>
          </p:nvSpPr>
          <p:spPr bwMode="auto">
            <a:xfrm>
              <a:off x="834" y="864"/>
              <a:ext cx="42" cy="36"/>
            </a:xfrm>
            <a:custGeom>
              <a:avLst/>
              <a:gdLst/>
              <a:ahLst/>
              <a:cxnLst>
                <a:cxn ang="0">
                  <a:pos x="36" y="0"/>
                </a:cxn>
                <a:cxn ang="0">
                  <a:pos x="30" y="18"/>
                </a:cxn>
                <a:cxn ang="0">
                  <a:pos x="36" y="18"/>
                </a:cxn>
                <a:cxn ang="0">
                  <a:pos x="42" y="18"/>
                </a:cxn>
                <a:cxn ang="0">
                  <a:pos x="30" y="24"/>
                </a:cxn>
                <a:cxn ang="0">
                  <a:pos x="30" y="30"/>
                </a:cxn>
                <a:cxn ang="0">
                  <a:pos x="30" y="36"/>
                </a:cxn>
                <a:cxn ang="0">
                  <a:pos x="24" y="36"/>
                </a:cxn>
                <a:cxn ang="0">
                  <a:pos x="6" y="36"/>
                </a:cxn>
                <a:cxn ang="0">
                  <a:pos x="0" y="30"/>
                </a:cxn>
                <a:cxn ang="0">
                  <a:pos x="6" y="24"/>
                </a:cxn>
                <a:cxn ang="0">
                  <a:pos x="0" y="24"/>
                </a:cxn>
                <a:cxn ang="0">
                  <a:pos x="6" y="18"/>
                </a:cxn>
                <a:cxn ang="0">
                  <a:pos x="12" y="18"/>
                </a:cxn>
                <a:cxn ang="0">
                  <a:pos x="18" y="12"/>
                </a:cxn>
                <a:cxn ang="0">
                  <a:pos x="24" y="12"/>
                </a:cxn>
                <a:cxn ang="0">
                  <a:pos x="12" y="6"/>
                </a:cxn>
                <a:cxn ang="0">
                  <a:pos x="12" y="0"/>
                </a:cxn>
                <a:cxn ang="0">
                  <a:pos x="36" y="0"/>
                </a:cxn>
              </a:cxnLst>
              <a:rect l="0" t="0" r="r" b="b"/>
              <a:pathLst>
                <a:path w="42" h="36">
                  <a:moveTo>
                    <a:pt x="36" y="0"/>
                  </a:moveTo>
                  <a:lnTo>
                    <a:pt x="30" y="18"/>
                  </a:lnTo>
                  <a:lnTo>
                    <a:pt x="36" y="18"/>
                  </a:lnTo>
                  <a:lnTo>
                    <a:pt x="42" y="18"/>
                  </a:lnTo>
                  <a:lnTo>
                    <a:pt x="30" y="24"/>
                  </a:lnTo>
                  <a:lnTo>
                    <a:pt x="30" y="30"/>
                  </a:lnTo>
                  <a:lnTo>
                    <a:pt x="30" y="36"/>
                  </a:lnTo>
                  <a:lnTo>
                    <a:pt x="24" y="36"/>
                  </a:lnTo>
                  <a:lnTo>
                    <a:pt x="6" y="36"/>
                  </a:lnTo>
                  <a:lnTo>
                    <a:pt x="0" y="30"/>
                  </a:lnTo>
                  <a:lnTo>
                    <a:pt x="6" y="24"/>
                  </a:lnTo>
                  <a:lnTo>
                    <a:pt x="0" y="24"/>
                  </a:lnTo>
                  <a:lnTo>
                    <a:pt x="6" y="18"/>
                  </a:lnTo>
                  <a:lnTo>
                    <a:pt x="12" y="18"/>
                  </a:lnTo>
                  <a:lnTo>
                    <a:pt x="18" y="12"/>
                  </a:lnTo>
                  <a:lnTo>
                    <a:pt x="24" y="12"/>
                  </a:lnTo>
                  <a:lnTo>
                    <a:pt x="12" y="6"/>
                  </a:lnTo>
                  <a:lnTo>
                    <a:pt x="12" y="0"/>
                  </a:lnTo>
                  <a:lnTo>
                    <a:pt x="3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83" name="Freeform 259"/>
            <p:cNvSpPr>
              <a:spLocks/>
            </p:cNvSpPr>
            <p:nvPr/>
          </p:nvSpPr>
          <p:spPr bwMode="auto">
            <a:xfrm>
              <a:off x="1134" y="882"/>
              <a:ext cx="6" cy="6"/>
            </a:xfrm>
            <a:custGeom>
              <a:avLst/>
              <a:gdLst/>
              <a:ahLst/>
              <a:cxnLst>
                <a:cxn ang="0">
                  <a:pos x="6" y="6"/>
                </a:cxn>
                <a:cxn ang="0">
                  <a:pos x="0" y="0"/>
                </a:cxn>
                <a:cxn ang="0">
                  <a:pos x="6" y="6"/>
                </a:cxn>
              </a:cxnLst>
              <a:rect l="0" t="0" r="r" b="b"/>
              <a:pathLst>
                <a:path w="6" h="6">
                  <a:moveTo>
                    <a:pt x="6" y="6"/>
                  </a:move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82" name="Freeform 258"/>
            <p:cNvSpPr>
              <a:spLocks/>
            </p:cNvSpPr>
            <p:nvPr/>
          </p:nvSpPr>
          <p:spPr bwMode="auto">
            <a:xfrm>
              <a:off x="1122" y="1224"/>
              <a:ext cx="84" cy="78"/>
            </a:xfrm>
            <a:custGeom>
              <a:avLst/>
              <a:gdLst/>
              <a:ahLst/>
              <a:cxnLst>
                <a:cxn ang="0">
                  <a:pos x="0" y="30"/>
                </a:cxn>
                <a:cxn ang="0">
                  <a:pos x="6" y="12"/>
                </a:cxn>
                <a:cxn ang="0">
                  <a:pos x="12" y="6"/>
                </a:cxn>
                <a:cxn ang="0">
                  <a:pos x="36" y="0"/>
                </a:cxn>
                <a:cxn ang="0">
                  <a:pos x="48" y="6"/>
                </a:cxn>
                <a:cxn ang="0">
                  <a:pos x="48" y="18"/>
                </a:cxn>
                <a:cxn ang="0">
                  <a:pos x="48" y="30"/>
                </a:cxn>
                <a:cxn ang="0">
                  <a:pos x="60" y="30"/>
                </a:cxn>
                <a:cxn ang="0">
                  <a:pos x="66" y="30"/>
                </a:cxn>
                <a:cxn ang="0">
                  <a:pos x="72" y="30"/>
                </a:cxn>
                <a:cxn ang="0">
                  <a:pos x="72" y="48"/>
                </a:cxn>
                <a:cxn ang="0">
                  <a:pos x="84" y="42"/>
                </a:cxn>
                <a:cxn ang="0">
                  <a:pos x="84" y="48"/>
                </a:cxn>
                <a:cxn ang="0">
                  <a:pos x="84" y="60"/>
                </a:cxn>
                <a:cxn ang="0">
                  <a:pos x="78" y="72"/>
                </a:cxn>
                <a:cxn ang="0">
                  <a:pos x="72" y="72"/>
                </a:cxn>
                <a:cxn ang="0">
                  <a:pos x="72" y="78"/>
                </a:cxn>
                <a:cxn ang="0">
                  <a:pos x="66" y="78"/>
                </a:cxn>
                <a:cxn ang="0">
                  <a:pos x="48" y="78"/>
                </a:cxn>
                <a:cxn ang="0">
                  <a:pos x="42" y="78"/>
                </a:cxn>
                <a:cxn ang="0">
                  <a:pos x="48" y="72"/>
                </a:cxn>
                <a:cxn ang="0">
                  <a:pos x="48" y="66"/>
                </a:cxn>
                <a:cxn ang="0">
                  <a:pos x="54" y="60"/>
                </a:cxn>
                <a:cxn ang="0">
                  <a:pos x="48" y="60"/>
                </a:cxn>
                <a:cxn ang="0">
                  <a:pos x="42" y="54"/>
                </a:cxn>
                <a:cxn ang="0">
                  <a:pos x="30" y="48"/>
                </a:cxn>
                <a:cxn ang="0">
                  <a:pos x="18" y="42"/>
                </a:cxn>
                <a:cxn ang="0">
                  <a:pos x="12" y="36"/>
                </a:cxn>
                <a:cxn ang="0">
                  <a:pos x="0" y="30"/>
                </a:cxn>
              </a:cxnLst>
              <a:rect l="0" t="0" r="r" b="b"/>
              <a:pathLst>
                <a:path w="84" h="78">
                  <a:moveTo>
                    <a:pt x="0" y="30"/>
                  </a:moveTo>
                  <a:lnTo>
                    <a:pt x="6" y="12"/>
                  </a:lnTo>
                  <a:lnTo>
                    <a:pt x="12" y="6"/>
                  </a:lnTo>
                  <a:lnTo>
                    <a:pt x="36" y="0"/>
                  </a:lnTo>
                  <a:lnTo>
                    <a:pt x="48" y="6"/>
                  </a:lnTo>
                  <a:lnTo>
                    <a:pt x="48" y="18"/>
                  </a:lnTo>
                  <a:lnTo>
                    <a:pt x="48" y="30"/>
                  </a:lnTo>
                  <a:lnTo>
                    <a:pt x="60" y="30"/>
                  </a:lnTo>
                  <a:lnTo>
                    <a:pt x="66" y="30"/>
                  </a:lnTo>
                  <a:lnTo>
                    <a:pt x="72" y="30"/>
                  </a:lnTo>
                  <a:lnTo>
                    <a:pt x="72" y="48"/>
                  </a:lnTo>
                  <a:lnTo>
                    <a:pt x="84" y="42"/>
                  </a:lnTo>
                  <a:lnTo>
                    <a:pt x="84" y="48"/>
                  </a:lnTo>
                  <a:lnTo>
                    <a:pt x="84" y="60"/>
                  </a:lnTo>
                  <a:lnTo>
                    <a:pt x="78" y="72"/>
                  </a:lnTo>
                  <a:lnTo>
                    <a:pt x="72" y="72"/>
                  </a:lnTo>
                  <a:lnTo>
                    <a:pt x="72" y="78"/>
                  </a:lnTo>
                  <a:lnTo>
                    <a:pt x="66" y="78"/>
                  </a:lnTo>
                  <a:lnTo>
                    <a:pt x="48" y="78"/>
                  </a:lnTo>
                  <a:lnTo>
                    <a:pt x="42" y="78"/>
                  </a:lnTo>
                  <a:lnTo>
                    <a:pt x="48" y="72"/>
                  </a:lnTo>
                  <a:lnTo>
                    <a:pt x="48" y="66"/>
                  </a:lnTo>
                  <a:lnTo>
                    <a:pt x="54" y="60"/>
                  </a:lnTo>
                  <a:lnTo>
                    <a:pt x="48" y="60"/>
                  </a:lnTo>
                  <a:lnTo>
                    <a:pt x="42" y="54"/>
                  </a:lnTo>
                  <a:lnTo>
                    <a:pt x="30" y="48"/>
                  </a:lnTo>
                  <a:lnTo>
                    <a:pt x="18" y="42"/>
                  </a:lnTo>
                  <a:lnTo>
                    <a:pt x="12" y="36"/>
                  </a:lnTo>
                  <a:lnTo>
                    <a:pt x="0" y="3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81" name="Freeform 257"/>
            <p:cNvSpPr>
              <a:spLocks/>
            </p:cNvSpPr>
            <p:nvPr/>
          </p:nvSpPr>
          <p:spPr bwMode="auto">
            <a:xfrm>
              <a:off x="1152" y="906"/>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80" name="Freeform 256"/>
            <p:cNvSpPr>
              <a:spLocks/>
            </p:cNvSpPr>
            <p:nvPr/>
          </p:nvSpPr>
          <p:spPr bwMode="auto">
            <a:xfrm>
              <a:off x="1056" y="1128"/>
              <a:ext cx="120" cy="132"/>
            </a:xfrm>
            <a:custGeom>
              <a:avLst/>
              <a:gdLst/>
              <a:ahLst/>
              <a:cxnLst>
                <a:cxn ang="0">
                  <a:pos x="6" y="72"/>
                </a:cxn>
                <a:cxn ang="0">
                  <a:pos x="0" y="66"/>
                </a:cxn>
                <a:cxn ang="0">
                  <a:pos x="0" y="54"/>
                </a:cxn>
                <a:cxn ang="0">
                  <a:pos x="6" y="54"/>
                </a:cxn>
                <a:cxn ang="0">
                  <a:pos x="6" y="42"/>
                </a:cxn>
                <a:cxn ang="0">
                  <a:pos x="6" y="24"/>
                </a:cxn>
                <a:cxn ang="0">
                  <a:pos x="12" y="18"/>
                </a:cxn>
                <a:cxn ang="0">
                  <a:pos x="24" y="12"/>
                </a:cxn>
                <a:cxn ang="0">
                  <a:pos x="42" y="6"/>
                </a:cxn>
                <a:cxn ang="0">
                  <a:pos x="42" y="6"/>
                </a:cxn>
                <a:cxn ang="0">
                  <a:pos x="42" y="18"/>
                </a:cxn>
                <a:cxn ang="0">
                  <a:pos x="48" y="30"/>
                </a:cxn>
                <a:cxn ang="0">
                  <a:pos x="60" y="30"/>
                </a:cxn>
                <a:cxn ang="0">
                  <a:pos x="66" y="36"/>
                </a:cxn>
                <a:cxn ang="0">
                  <a:pos x="78" y="42"/>
                </a:cxn>
                <a:cxn ang="0">
                  <a:pos x="90" y="42"/>
                </a:cxn>
                <a:cxn ang="0">
                  <a:pos x="90" y="54"/>
                </a:cxn>
                <a:cxn ang="0">
                  <a:pos x="90" y="66"/>
                </a:cxn>
                <a:cxn ang="0">
                  <a:pos x="108" y="72"/>
                </a:cxn>
                <a:cxn ang="0">
                  <a:pos x="120" y="84"/>
                </a:cxn>
                <a:cxn ang="0">
                  <a:pos x="114" y="102"/>
                </a:cxn>
                <a:cxn ang="0">
                  <a:pos x="78" y="102"/>
                </a:cxn>
                <a:cxn ang="0">
                  <a:pos x="66" y="126"/>
                </a:cxn>
                <a:cxn ang="0">
                  <a:pos x="54" y="120"/>
                </a:cxn>
                <a:cxn ang="0">
                  <a:pos x="48" y="126"/>
                </a:cxn>
                <a:cxn ang="0">
                  <a:pos x="36" y="120"/>
                </a:cxn>
                <a:cxn ang="0">
                  <a:pos x="30" y="126"/>
                </a:cxn>
                <a:cxn ang="0">
                  <a:pos x="18" y="132"/>
                </a:cxn>
                <a:cxn ang="0">
                  <a:pos x="12" y="114"/>
                </a:cxn>
                <a:cxn ang="0">
                  <a:pos x="12" y="102"/>
                </a:cxn>
                <a:cxn ang="0">
                  <a:pos x="6" y="90"/>
                </a:cxn>
                <a:cxn ang="0">
                  <a:pos x="0" y="78"/>
                </a:cxn>
              </a:cxnLst>
              <a:rect l="0" t="0" r="r" b="b"/>
              <a:pathLst>
                <a:path w="120" h="132">
                  <a:moveTo>
                    <a:pt x="0" y="78"/>
                  </a:moveTo>
                  <a:lnTo>
                    <a:pt x="6" y="72"/>
                  </a:lnTo>
                  <a:lnTo>
                    <a:pt x="6" y="66"/>
                  </a:lnTo>
                  <a:lnTo>
                    <a:pt x="0" y="66"/>
                  </a:lnTo>
                  <a:lnTo>
                    <a:pt x="0" y="60"/>
                  </a:lnTo>
                  <a:lnTo>
                    <a:pt x="0" y="54"/>
                  </a:lnTo>
                  <a:lnTo>
                    <a:pt x="6" y="60"/>
                  </a:lnTo>
                  <a:lnTo>
                    <a:pt x="6" y="54"/>
                  </a:lnTo>
                  <a:lnTo>
                    <a:pt x="6" y="48"/>
                  </a:lnTo>
                  <a:lnTo>
                    <a:pt x="6" y="42"/>
                  </a:lnTo>
                  <a:lnTo>
                    <a:pt x="12" y="30"/>
                  </a:lnTo>
                  <a:lnTo>
                    <a:pt x="6" y="24"/>
                  </a:lnTo>
                  <a:lnTo>
                    <a:pt x="0" y="12"/>
                  </a:lnTo>
                  <a:lnTo>
                    <a:pt x="12" y="18"/>
                  </a:lnTo>
                  <a:lnTo>
                    <a:pt x="18" y="12"/>
                  </a:lnTo>
                  <a:lnTo>
                    <a:pt x="24" y="12"/>
                  </a:lnTo>
                  <a:lnTo>
                    <a:pt x="36" y="6"/>
                  </a:lnTo>
                  <a:lnTo>
                    <a:pt x="42" y="6"/>
                  </a:lnTo>
                  <a:lnTo>
                    <a:pt x="42" y="0"/>
                  </a:lnTo>
                  <a:lnTo>
                    <a:pt x="42" y="6"/>
                  </a:lnTo>
                  <a:lnTo>
                    <a:pt x="42" y="12"/>
                  </a:lnTo>
                  <a:lnTo>
                    <a:pt x="42" y="18"/>
                  </a:lnTo>
                  <a:lnTo>
                    <a:pt x="48" y="24"/>
                  </a:lnTo>
                  <a:lnTo>
                    <a:pt x="48" y="30"/>
                  </a:lnTo>
                  <a:lnTo>
                    <a:pt x="54" y="30"/>
                  </a:lnTo>
                  <a:lnTo>
                    <a:pt x="60" y="30"/>
                  </a:lnTo>
                  <a:lnTo>
                    <a:pt x="66" y="30"/>
                  </a:lnTo>
                  <a:lnTo>
                    <a:pt x="66" y="36"/>
                  </a:lnTo>
                  <a:lnTo>
                    <a:pt x="72" y="36"/>
                  </a:lnTo>
                  <a:lnTo>
                    <a:pt x="78" y="42"/>
                  </a:lnTo>
                  <a:lnTo>
                    <a:pt x="84" y="42"/>
                  </a:lnTo>
                  <a:lnTo>
                    <a:pt x="90" y="42"/>
                  </a:lnTo>
                  <a:lnTo>
                    <a:pt x="90" y="48"/>
                  </a:lnTo>
                  <a:lnTo>
                    <a:pt x="90" y="54"/>
                  </a:lnTo>
                  <a:lnTo>
                    <a:pt x="90" y="60"/>
                  </a:lnTo>
                  <a:lnTo>
                    <a:pt x="90" y="66"/>
                  </a:lnTo>
                  <a:lnTo>
                    <a:pt x="108" y="66"/>
                  </a:lnTo>
                  <a:lnTo>
                    <a:pt x="108" y="72"/>
                  </a:lnTo>
                  <a:lnTo>
                    <a:pt x="114" y="78"/>
                  </a:lnTo>
                  <a:lnTo>
                    <a:pt x="120" y="84"/>
                  </a:lnTo>
                  <a:lnTo>
                    <a:pt x="120" y="96"/>
                  </a:lnTo>
                  <a:lnTo>
                    <a:pt x="114" y="102"/>
                  </a:lnTo>
                  <a:lnTo>
                    <a:pt x="102" y="96"/>
                  </a:lnTo>
                  <a:lnTo>
                    <a:pt x="78" y="102"/>
                  </a:lnTo>
                  <a:lnTo>
                    <a:pt x="72" y="108"/>
                  </a:lnTo>
                  <a:lnTo>
                    <a:pt x="66" y="126"/>
                  </a:lnTo>
                  <a:lnTo>
                    <a:pt x="66" y="120"/>
                  </a:lnTo>
                  <a:lnTo>
                    <a:pt x="54" y="120"/>
                  </a:lnTo>
                  <a:lnTo>
                    <a:pt x="54" y="132"/>
                  </a:lnTo>
                  <a:lnTo>
                    <a:pt x="48" y="126"/>
                  </a:lnTo>
                  <a:lnTo>
                    <a:pt x="36" y="126"/>
                  </a:lnTo>
                  <a:lnTo>
                    <a:pt x="36" y="120"/>
                  </a:lnTo>
                  <a:lnTo>
                    <a:pt x="36" y="126"/>
                  </a:lnTo>
                  <a:lnTo>
                    <a:pt x="30" y="126"/>
                  </a:lnTo>
                  <a:lnTo>
                    <a:pt x="24" y="132"/>
                  </a:lnTo>
                  <a:lnTo>
                    <a:pt x="18" y="132"/>
                  </a:lnTo>
                  <a:lnTo>
                    <a:pt x="18" y="126"/>
                  </a:lnTo>
                  <a:lnTo>
                    <a:pt x="12" y="114"/>
                  </a:lnTo>
                  <a:lnTo>
                    <a:pt x="12" y="108"/>
                  </a:lnTo>
                  <a:lnTo>
                    <a:pt x="12" y="102"/>
                  </a:lnTo>
                  <a:lnTo>
                    <a:pt x="12" y="96"/>
                  </a:lnTo>
                  <a:lnTo>
                    <a:pt x="6" y="90"/>
                  </a:lnTo>
                  <a:lnTo>
                    <a:pt x="6" y="84"/>
                  </a:lnTo>
                  <a:lnTo>
                    <a:pt x="0" y="7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79" name="Freeform 255"/>
            <p:cNvSpPr>
              <a:spLocks/>
            </p:cNvSpPr>
            <p:nvPr/>
          </p:nvSpPr>
          <p:spPr bwMode="auto">
            <a:xfrm>
              <a:off x="966" y="912"/>
              <a:ext cx="120" cy="168"/>
            </a:xfrm>
            <a:custGeom>
              <a:avLst/>
              <a:gdLst/>
              <a:ahLst/>
              <a:cxnLst>
                <a:cxn ang="0">
                  <a:pos x="24" y="48"/>
                </a:cxn>
                <a:cxn ang="0">
                  <a:pos x="18" y="42"/>
                </a:cxn>
                <a:cxn ang="0">
                  <a:pos x="30" y="36"/>
                </a:cxn>
                <a:cxn ang="0">
                  <a:pos x="36" y="24"/>
                </a:cxn>
                <a:cxn ang="0">
                  <a:pos x="36" y="24"/>
                </a:cxn>
                <a:cxn ang="0">
                  <a:pos x="48" y="18"/>
                </a:cxn>
                <a:cxn ang="0">
                  <a:pos x="48" y="12"/>
                </a:cxn>
                <a:cxn ang="0">
                  <a:pos x="66" y="6"/>
                </a:cxn>
                <a:cxn ang="0">
                  <a:pos x="78" y="6"/>
                </a:cxn>
                <a:cxn ang="0">
                  <a:pos x="66" y="12"/>
                </a:cxn>
                <a:cxn ang="0">
                  <a:pos x="60" y="18"/>
                </a:cxn>
                <a:cxn ang="0">
                  <a:pos x="60" y="36"/>
                </a:cxn>
                <a:cxn ang="0">
                  <a:pos x="66" y="54"/>
                </a:cxn>
                <a:cxn ang="0">
                  <a:pos x="96" y="66"/>
                </a:cxn>
                <a:cxn ang="0">
                  <a:pos x="114" y="66"/>
                </a:cxn>
                <a:cxn ang="0">
                  <a:pos x="108" y="78"/>
                </a:cxn>
                <a:cxn ang="0">
                  <a:pos x="108" y="96"/>
                </a:cxn>
                <a:cxn ang="0">
                  <a:pos x="120" y="114"/>
                </a:cxn>
                <a:cxn ang="0">
                  <a:pos x="114" y="108"/>
                </a:cxn>
                <a:cxn ang="0">
                  <a:pos x="108" y="108"/>
                </a:cxn>
                <a:cxn ang="0">
                  <a:pos x="108" y="108"/>
                </a:cxn>
                <a:cxn ang="0">
                  <a:pos x="90" y="114"/>
                </a:cxn>
                <a:cxn ang="0">
                  <a:pos x="96" y="120"/>
                </a:cxn>
                <a:cxn ang="0">
                  <a:pos x="84" y="120"/>
                </a:cxn>
                <a:cxn ang="0">
                  <a:pos x="90" y="132"/>
                </a:cxn>
                <a:cxn ang="0">
                  <a:pos x="90" y="162"/>
                </a:cxn>
                <a:cxn ang="0">
                  <a:pos x="84" y="162"/>
                </a:cxn>
                <a:cxn ang="0">
                  <a:pos x="84" y="150"/>
                </a:cxn>
                <a:cxn ang="0">
                  <a:pos x="72" y="150"/>
                </a:cxn>
                <a:cxn ang="0">
                  <a:pos x="66" y="150"/>
                </a:cxn>
                <a:cxn ang="0">
                  <a:pos x="54" y="144"/>
                </a:cxn>
                <a:cxn ang="0">
                  <a:pos x="48" y="132"/>
                </a:cxn>
                <a:cxn ang="0">
                  <a:pos x="36" y="126"/>
                </a:cxn>
                <a:cxn ang="0">
                  <a:pos x="18" y="120"/>
                </a:cxn>
                <a:cxn ang="0">
                  <a:pos x="6" y="114"/>
                </a:cxn>
                <a:cxn ang="0">
                  <a:pos x="6" y="108"/>
                </a:cxn>
                <a:cxn ang="0">
                  <a:pos x="12" y="96"/>
                </a:cxn>
                <a:cxn ang="0">
                  <a:pos x="18" y="84"/>
                </a:cxn>
                <a:cxn ang="0">
                  <a:pos x="18" y="84"/>
                </a:cxn>
                <a:cxn ang="0">
                  <a:pos x="18" y="72"/>
                </a:cxn>
                <a:cxn ang="0">
                  <a:pos x="18" y="66"/>
                </a:cxn>
                <a:cxn ang="0">
                  <a:pos x="18" y="60"/>
                </a:cxn>
                <a:cxn ang="0">
                  <a:pos x="12" y="48"/>
                </a:cxn>
                <a:cxn ang="0">
                  <a:pos x="12" y="42"/>
                </a:cxn>
              </a:cxnLst>
              <a:rect l="0" t="0" r="r" b="b"/>
              <a:pathLst>
                <a:path w="120" h="168">
                  <a:moveTo>
                    <a:pt x="18" y="42"/>
                  </a:moveTo>
                  <a:lnTo>
                    <a:pt x="24" y="48"/>
                  </a:lnTo>
                  <a:lnTo>
                    <a:pt x="24" y="42"/>
                  </a:lnTo>
                  <a:lnTo>
                    <a:pt x="18" y="42"/>
                  </a:lnTo>
                  <a:lnTo>
                    <a:pt x="24" y="36"/>
                  </a:lnTo>
                  <a:lnTo>
                    <a:pt x="30" y="36"/>
                  </a:lnTo>
                  <a:lnTo>
                    <a:pt x="30" y="30"/>
                  </a:lnTo>
                  <a:lnTo>
                    <a:pt x="36" y="24"/>
                  </a:lnTo>
                  <a:lnTo>
                    <a:pt x="30" y="24"/>
                  </a:lnTo>
                  <a:lnTo>
                    <a:pt x="36" y="24"/>
                  </a:lnTo>
                  <a:lnTo>
                    <a:pt x="42" y="18"/>
                  </a:lnTo>
                  <a:lnTo>
                    <a:pt x="48" y="18"/>
                  </a:lnTo>
                  <a:lnTo>
                    <a:pt x="42" y="18"/>
                  </a:lnTo>
                  <a:lnTo>
                    <a:pt x="48" y="12"/>
                  </a:lnTo>
                  <a:lnTo>
                    <a:pt x="54" y="12"/>
                  </a:lnTo>
                  <a:lnTo>
                    <a:pt x="66" y="6"/>
                  </a:lnTo>
                  <a:lnTo>
                    <a:pt x="72" y="0"/>
                  </a:lnTo>
                  <a:lnTo>
                    <a:pt x="78" y="6"/>
                  </a:lnTo>
                  <a:lnTo>
                    <a:pt x="72" y="6"/>
                  </a:lnTo>
                  <a:lnTo>
                    <a:pt x="66" y="12"/>
                  </a:lnTo>
                  <a:lnTo>
                    <a:pt x="66" y="18"/>
                  </a:lnTo>
                  <a:lnTo>
                    <a:pt x="60" y="18"/>
                  </a:lnTo>
                  <a:lnTo>
                    <a:pt x="54" y="36"/>
                  </a:lnTo>
                  <a:lnTo>
                    <a:pt x="60" y="36"/>
                  </a:lnTo>
                  <a:lnTo>
                    <a:pt x="66" y="42"/>
                  </a:lnTo>
                  <a:lnTo>
                    <a:pt x="66" y="54"/>
                  </a:lnTo>
                  <a:lnTo>
                    <a:pt x="84" y="54"/>
                  </a:lnTo>
                  <a:lnTo>
                    <a:pt x="96" y="66"/>
                  </a:lnTo>
                  <a:lnTo>
                    <a:pt x="108" y="60"/>
                  </a:lnTo>
                  <a:lnTo>
                    <a:pt x="114" y="66"/>
                  </a:lnTo>
                  <a:lnTo>
                    <a:pt x="108" y="72"/>
                  </a:lnTo>
                  <a:lnTo>
                    <a:pt x="108" y="78"/>
                  </a:lnTo>
                  <a:lnTo>
                    <a:pt x="114" y="90"/>
                  </a:lnTo>
                  <a:lnTo>
                    <a:pt x="108" y="96"/>
                  </a:lnTo>
                  <a:lnTo>
                    <a:pt x="114" y="102"/>
                  </a:lnTo>
                  <a:lnTo>
                    <a:pt x="120" y="114"/>
                  </a:lnTo>
                  <a:lnTo>
                    <a:pt x="114" y="114"/>
                  </a:lnTo>
                  <a:lnTo>
                    <a:pt x="114" y="108"/>
                  </a:lnTo>
                  <a:lnTo>
                    <a:pt x="114" y="102"/>
                  </a:lnTo>
                  <a:lnTo>
                    <a:pt x="108" y="108"/>
                  </a:lnTo>
                  <a:lnTo>
                    <a:pt x="102" y="108"/>
                  </a:lnTo>
                  <a:lnTo>
                    <a:pt x="108" y="108"/>
                  </a:lnTo>
                  <a:lnTo>
                    <a:pt x="90" y="108"/>
                  </a:lnTo>
                  <a:lnTo>
                    <a:pt x="90" y="114"/>
                  </a:lnTo>
                  <a:lnTo>
                    <a:pt x="96" y="114"/>
                  </a:lnTo>
                  <a:lnTo>
                    <a:pt x="96" y="120"/>
                  </a:lnTo>
                  <a:lnTo>
                    <a:pt x="90" y="120"/>
                  </a:lnTo>
                  <a:lnTo>
                    <a:pt x="84" y="120"/>
                  </a:lnTo>
                  <a:lnTo>
                    <a:pt x="84" y="126"/>
                  </a:lnTo>
                  <a:lnTo>
                    <a:pt x="90" y="132"/>
                  </a:lnTo>
                  <a:lnTo>
                    <a:pt x="96" y="138"/>
                  </a:lnTo>
                  <a:lnTo>
                    <a:pt x="90" y="162"/>
                  </a:lnTo>
                  <a:lnTo>
                    <a:pt x="90" y="168"/>
                  </a:lnTo>
                  <a:lnTo>
                    <a:pt x="84" y="162"/>
                  </a:lnTo>
                  <a:lnTo>
                    <a:pt x="78" y="162"/>
                  </a:lnTo>
                  <a:lnTo>
                    <a:pt x="84" y="150"/>
                  </a:lnTo>
                  <a:lnTo>
                    <a:pt x="78" y="144"/>
                  </a:lnTo>
                  <a:lnTo>
                    <a:pt x="72" y="150"/>
                  </a:lnTo>
                  <a:lnTo>
                    <a:pt x="72" y="144"/>
                  </a:lnTo>
                  <a:lnTo>
                    <a:pt x="66" y="150"/>
                  </a:lnTo>
                  <a:lnTo>
                    <a:pt x="60" y="150"/>
                  </a:lnTo>
                  <a:lnTo>
                    <a:pt x="54" y="144"/>
                  </a:lnTo>
                  <a:lnTo>
                    <a:pt x="54" y="138"/>
                  </a:lnTo>
                  <a:lnTo>
                    <a:pt x="48" y="132"/>
                  </a:lnTo>
                  <a:lnTo>
                    <a:pt x="42" y="126"/>
                  </a:lnTo>
                  <a:lnTo>
                    <a:pt x="36" y="126"/>
                  </a:lnTo>
                  <a:lnTo>
                    <a:pt x="24" y="120"/>
                  </a:lnTo>
                  <a:lnTo>
                    <a:pt x="18" y="120"/>
                  </a:lnTo>
                  <a:lnTo>
                    <a:pt x="12" y="114"/>
                  </a:lnTo>
                  <a:lnTo>
                    <a:pt x="6" y="114"/>
                  </a:lnTo>
                  <a:lnTo>
                    <a:pt x="0" y="108"/>
                  </a:lnTo>
                  <a:lnTo>
                    <a:pt x="6" y="108"/>
                  </a:lnTo>
                  <a:lnTo>
                    <a:pt x="6" y="102"/>
                  </a:lnTo>
                  <a:lnTo>
                    <a:pt x="12" y="96"/>
                  </a:lnTo>
                  <a:lnTo>
                    <a:pt x="18" y="90"/>
                  </a:lnTo>
                  <a:lnTo>
                    <a:pt x="18" y="84"/>
                  </a:lnTo>
                  <a:lnTo>
                    <a:pt x="12" y="84"/>
                  </a:lnTo>
                  <a:lnTo>
                    <a:pt x="18" y="84"/>
                  </a:lnTo>
                  <a:lnTo>
                    <a:pt x="18" y="78"/>
                  </a:lnTo>
                  <a:lnTo>
                    <a:pt x="18" y="72"/>
                  </a:lnTo>
                  <a:lnTo>
                    <a:pt x="12" y="72"/>
                  </a:lnTo>
                  <a:lnTo>
                    <a:pt x="18" y="66"/>
                  </a:lnTo>
                  <a:lnTo>
                    <a:pt x="12" y="66"/>
                  </a:lnTo>
                  <a:lnTo>
                    <a:pt x="18" y="60"/>
                  </a:lnTo>
                  <a:lnTo>
                    <a:pt x="12" y="54"/>
                  </a:lnTo>
                  <a:lnTo>
                    <a:pt x="12" y="48"/>
                  </a:lnTo>
                  <a:lnTo>
                    <a:pt x="18" y="48"/>
                  </a:lnTo>
                  <a:lnTo>
                    <a:pt x="12" y="42"/>
                  </a:lnTo>
                  <a:lnTo>
                    <a:pt x="18" y="4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78" name="Freeform 254"/>
            <p:cNvSpPr>
              <a:spLocks/>
            </p:cNvSpPr>
            <p:nvPr/>
          </p:nvSpPr>
          <p:spPr bwMode="auto">
            <a:xfrm>
              <a:off x="1032" y="840"/>
              <a:ext cx="36" cy="24"/>
            </a:xfrm>
            <a:custGeom>
              <a:avLst/>
              <a:gdLst/>
              <a:ahLst/>
              <a:cxnLst>
                <a:cxn ang="0">
                  <a:pos x="6" y="18"/>
                </a:cxn>
                <a:cxn ang="0">
                  <a:pos x="0" y="18"/>
                </a:cxn>
                <a:cxn ang="0">
                  <a:pos x="6" y="12"/>
                </a:cxn>
                <a:cxn ang="0">
                  <a:pos x="0" y="12"/>
                </a:cxn>
                <a:cxn ang="0">
                  <a:pos x="6" y="12"/>
                </a:cxn>
                <a:cxn ang="0">
                  <a:pos x="6" y="6"/>
                </a:cxn>
                <a:cxn ang="0">
                  <a:pos x="12" y="0"/>
                </a:cxn>
                <a:cxn ang="0">
                  <a:pos x="24" y="6"/>
                </a:cxn>
                <a:cxn ang="0">
                  <a:pos x="30" y="6"/>
                </a:cxn>
                <a:cxn ang="0">
                  <a:pos x="30" y="12"/>
                </a:cxn>
                <a:cxn ang="0">
                  <a:pos x="24" y="12"/>
                </a:cxn>
                <a:cxn ang="0">
                  <a:pos x="36" y="12"/>
                </a:cxn>
                <a:cxn ang="0">
                  <a:pos x="36" y="18"/>
                </a:cxn>
                <a:cxn ang="0">
                  <a:pos x="30" y="18"/>
                </a:cxn>
                <a:cxn ang="0">
                  <a:pos x="24" y="18"/>
                </a:cxn>
                <a:cxn ang="0">
                  <a:pos x="18" y="18"/>
                </a:cxn>
                <a:cxn ang="0">
                  <a:pos x="12" y="18"/>
                </a:cxn>
                <a:cxn ang="0">
                  <a:pos x="6" y="24"/>
                </a:cxn>
                <a:cxn ang="0">
                  <a:pos x="6" y="18"/>
                </a:cxn>
              </a:cxnLst>
              <a:rect l="0" t="0" r="r" b="b"/>
              <a:pathLst>
                <a:path w="36" h="24">
                  <a:moveTo>
                    <a:pt x="6" y="18"/>
                  </a:moveTo>
                  <a:lnTo>
                    <a:pt x="0" y="18"/>
                  </a:lnTo>
                  <a:lnTo>
                    <a:pt x="6" y="12"/>
                  </a:lnTo>
                  <a:lnTo>
                    <a:pt x="0" y="12"/>
                  </a:lnTo>
                  <a:lnTo>
                    <a:pt x="6" y="12"/>
                  </a:lnTo>
                  <a:lnTo>
                    <a:pt x="6" y="6"/>
                  </a:lnTo>
                  <a:lnTo>
                    <a:pt x="12" y="0"/>
                  </a:lnTo>
                  <a:lnTo>
                    <a:pt x="24" y="6"/>
                  </a:lnTo>
                  <a:lnTo>
                    <a:pt x="30" y="6"/>
                  </a:lnTo>
                  <a:lnTo>
                    <a:pt x="30" y="12"/>
                  </a:lnTo>
                  <a:lnTo>
                    <a:pt x="24" y="12"/>
                  </a:lnTo>
                  <a:lnTo>
                    <a:pt x="36" y="12"/>
                  </a:lnTo>
                  <a:lnTo>
                    <a:pt x="36" y="18"/>
                  </a:lnTo>
                  <a:lnTo>
                    <a:pt x="30" y="18"/>
                  </a:lnTo>
                  <a:lnTo>
                    <a:pt x="24" y="18"/>
                  </a:lnTo>
                  <a:lnTo>
                    <a:pt x="18" y="18"/>
                  </a:lnTo>
                  <a:lnTo>
                    <a:pt x="12" y="18"/>
                  </a:lnTo>
                  <a:lnTo>
                    <a:pt x="6" y="24"/>
                  </a:lnTo>
                  <a:lnTo>
                    <a:pt x="6"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77" name="Freeform 253"/>
            <p:cNvSpPr>
              <a:spLocks/>
            </p:cNvSpPr>
            <p:nvPr/>
          </p:nvSpPr>
          <p:spPr bwMode="auto">
            <a:xfrm>
              <a:off x="912" y="810"/>
              <a:ext cx="102" cy="36"/>
            </a:xfrm>
            <a:custGeom>
              <a:avLst/>
              <a:gdLst/>
              <a:ahLst/>
              <a:cxnLst>
                <a:cxn ang="0">
                  <a:pos x="96" y="24"/>
                </a:cxn>
                <a:cxn ang="0">
                  <a:pos x="102" y="30"/>
                </a:cxn>
                <a:cxn ang="0">
                  <a:pos x="90" y="30"/>
                </a:cxn>
                <a:cxn ang="0">
                  <a:pos x="78" y="30"/>
                </a:cxn>
                <a:cxn ang="0">
                  <a:pos x="66" y="36"/>
                </a:cxn>
                <a:cxn ang="0">
                  <a:pos x="72" y="30"/>
                </a:cxn>
                <a:cxn ang="0">
                  <a:pos x="72" y="24"/>
                </a:cxn>
                <a:cxn ang="0">
                  <a:pos x="60" y="24"/>
                </a:cxn>
                <a:cxn ang="0">
                  <a:pos x="54" y="18"/>
                </a:cxn>
                <a:cxn ang="0">
                  <a:pos x="42" y="12"/>
                </a:cxn>
                <a:cxn ang="0">
                  <a:pos x="36" y="12"/>
                </a:cxn>
                <a:cxn ang="0">
                  <a:pos x="24" y="12"/>
                </a:cxn>
                <a:cxn ang="0">
                  <a:pos x="24" y="6"/>
                </a:cxn>
                <a:cxn ang="0">
                  <a:pos x="30" y="6"/>
                </a:cxn>
                <a:cxn ang="0">
                  <a:pos x="24" y="6"/>
                </a:cxn>
                <a:cxn ang="0">
                  <a:pos x="18" y="6"/>
                </a:cxn>
                <a:cxn ang="0">
                  <a:pos x="12" y="12"/>
                </a:cxn>
                <a:cxn ang="0">
                  <a:pos x="6" y="12"/>
                </a:cxn>
                <a:cxn ang="0">
                  <a:pos x="0" y="12"/>
                </a:cxn>
                <a:cxn ang="0">
                  <a:pos x="6" y="6"/>
                </a:cxn>
                <a:cxn ang="0">
                  <a:pos x="12" y="0"/>
                </a:cxn>
                <a:cxn ang="0">
                  <a:pos x="24" y="0"/>
                </a:cxn>
                <a:cxn ang="0">
                  <a:pos x="36" y="0"/>
                </a:cxn>
                <a:cxn ang="0">
                  <a:pos x="42" y="0"/>
                </a:cxn>
                <a:cxn ang="0">
                  <a:pos x="54" y="6"/>
                </a:cxn>
                <a:cxn ang="0">
                  <a:pos x="60" y="6"/>
                </a:cxn>
                <a:cxn ang="0">
                  <a:pos x="66" y="18"/>
                </a:cxn>
                <a:cxn ang="0">
                  <a:pos x="66" y="12"/>
                </a:cxn>
                <a:cxn ang="0">
                  <a:pos x="72" y="18"/>
                </a:cxn>
                <a:cxn ang="0">
                  <a:pos x="84" y="18"/>
                </a:cxn>
                <a:cxn ang="0">
                  <a:pos x="84" y="24"/>
                </a:cxn>
                <a:cxn ang="0">
                  <a:pos x="96" y="24"/>
                </a:cxn>
              </a:cxnLst>
              <a:rect l="0" t="0" r="r" b="b"/>
              <a:pathLst>
                <a:path w="102" h="36">
                  <a:moveTo>
                    <a:pt x="96" y="24"/>
                  </a:moveTo>
                  <a:lnTo>
                    <a:pt x="102" y="30"/>
                  </a:lnTo>
                  <a:lnTo>
                    <a:pt x="90" y="30"/>
                  </a:lnTo>
                  <a:lnTo>
                    <a:pt x="78" y="30"/>
                  </a:lnTo>
                  <a:lnTo>
                    <a:pt x="66" y="36"/>
                  </a:lnTo>
                  <a:lnTo>
                    <a:pt x="72" y="30"/>
                  </a:lnTo>
                  <a:lnTo>
                    <a:pt x="72" y="24"/>
                  </a:lnTo>
                  <a:lnTo>
                    <a:pt x="60" y="24"/>
                  </a:lnTo>
                  <a:lnTo>
                    <a:pt x="54" y="18"/>
                  </a:lnTo>
                  <a:lnTo>
                    <a:pt x="42" y="12"/>
                  </a:lnTo>
                  <a:lnTo>
                    <a:pt x="36" y="12"/>
                  </a:lnTo>
                  <a:lnTo>
                    <a:pt x="24" y="12"/>
                  </a:lnTo>
                  <a:lnTo>
                    <a:pt x="24" y="6"/>
                  </a:lnTo>
                  <a:lnTo>
                    <a:pt x="30" y="6"/>
                  </a:lnTo>
                  <a:lnTo>
                    <a:pt x="24" y="6"/>
                  </a:lnTo>
                  <a:lnTo>
                    <a:pt x="18" y="6"/>
                  </a:lnTo>
                  <a:lnTo>
                    <a:pt x="12" y="12"/>
                  </a:lnTo>
                  <a:lnTo>
                    <a:pt x="6" y="12"/>
                  </a:lnTo>
                  <a:lnTo>
                    <a:pt x="0" y="12"/>
                  </a:lnTo>
                  <a:lnTo>
                    <a:pt x="6" y="6"/>
                  </a:lnTo>
                  <a:lnTo>
                    <a:pt x="12" y="0"/>
                  </a:lnTo>
                  <a:lnTo>
                    <a:pt x="24" y="0"/>
                  </a:lnTo>
                  <a:lnTo>
                    <a:pt x="36" y="0"/>
                  </a:lnTo>
                  <a:lnTo>
                    <a:pt x="42" y="0"/>
                  </a:lnTo>
                  <a:lnTo>
                    <a:pt x="54" y="6"/>
                  </a:lnTo>
                  <a:lnTo>
                    <a:pt x="60" y="6"/>
                  </a:lnTo>
                  <a:lnTo>
                    <a:pt x="66" y="18"/>
                  </a:lnTo>
                  <a:lnTo>
                    <a:pt x="66" y="12"/>
                  </a:lnTo>
                  <a:lnTo>
                    <a:pt x="72" y="18"/>
                  </a:lnTo>
                  <a:lnTo>
                    <a:pt x="84" y="18"/>
                  </a:lnTo>
                  <a:lnTo>
                    <a:pt x="84" y="24"/>
                  </a:lnTo>
                  <a:lnTo>
                    <a:pt x="96"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76" name="Freeform 252"/>
            <p:cNvSpPr>
              <a:spLocks/>
            </p:cNvSpPr>
            <p:nvPr/>
          </p:nvSpPr>
          <p:spPr bwMode="auto">
            <a:xfrm>
              <a:off x="924" y="822"/>
              <a:ext cx="6" cy="6"/>
            </a:xfrm>
            <a:custGeom>
              <a:avLst/>
              <a:gdLst/>
              <a:ahLst/>
              <a:cxnLst>
                <a:cxn ang="0">
                  <a:pos x="6" y="0"/>
                </a:cxn>
                <a:cxn ang="0">
                  <a:pos x="6" y="6"/>
                </a:cxn>
                <a:cxn ang="0">
                  <a:pos x="0" y="6"/>
                </a:cxn>
                <a:cxn ang="0">
                  <a:pos x="6" y="6"/>
                </a:cxn>
                <a:cxn ang="0">
                  <a:pos x="0" y="0"/>
                </a:cxn>
                <a:cxn ang="0">
                  <a:pos x="6" y="0"/>
                </a:cxn>
              </a:cxnLst>
              <a:rect l="0" t="0" r="r" b="b"/>
              <a:pathLst>
                <a:path w="6" h="6">
                  <a:moveTo>
                    <a:pt x="6" y="0"/>
                  </a:moveTo>
                  <a:lnTo>
                    <a:pt x="6" y="6"/>
                  </a:lnTo>
                  <a:lnTo>
                    <a:pt x="0" y="6"/>
                  </a:ln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75" name="Freeform 251"/>
            <p:cNvSpPr>
              <a:spLocks/>
            </p:cNvSpPr>
            <p:nvPr/>
          </p:nvSpPr>
          <p:spPr bwMode="auto">
            <a:xfrm>
              <a:off x="1134" y="91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74" name="Freeform 250"/>
            <p:cNvSpPr>
              <a:spLocks/>
            </p:cNvSpPr>
            <p:nvPr/>
          </p:nvSpPr>
          <p:spPr bwMode="auto">
            <a:xfrm>
              <a:off x="1134" y="876"/>
              <a:ext cx="6" cy="6"/>
            </a:xfrm>
            <a:custGeom>
              <a:avLst/>
              <a:gdLst/>
              <a:ahLst/>
              <a:cxnLst>
                <a:cxn ang="0">
                  <a:pos x="0" y="6"/>
                </a:cxn>
                <a:cxn ang="0">
                  <a:pos x="0" y="0"/>
                </a:cxn>
                <a:cxn ang="0">
                  <a:pos x="6" y="0"/>
                </a:cxn>
                <a:cxn ang="0">
                  <a:pos x="0" y="0"/>
                </a:cxn>
                <a:cxn ang="0">
                  <a:pos x="0" y="6"/>
                </a:cxn>
              </a:cxnLst>
              <a:rect l="0" t="0" r="r" b="b"/>
              <a:pathLst>
                <a:path w="6" h="6">
                  <a:moveTo>
                    <a:pt x="0" y="6"/>
                  </a:moveTo>
                  <a:lnTo>
                    <a:pt x="0" y="0"/>
                  </a:lnTo>
                  <a:lnTo>
                    <a:pt x="6" y="0"/>
                  </a:ln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73" name="Freeform 249"/>
            <p:cNvSpPr>
              <a:spLocks/>
            </p:cNvSpPr>
            <p:nvPr/>
          </p:nvSpPr>
          <p:spPr bwMode="auto">
            <a:xfrm>
              <a:off x="1008" y="840"/>
              <a:ext cx="30" cy="24"/>
            </a:xfrm>
            <a:custGeom>
              <a:avLst/>
              <a:gdLst/>
              <a:ahLst/>
              <a:cxnLst>
                <a:cxn ang="0">
                  <a:pos x="30" y="6"/>
                </a:cxn>
                <a:cxn ang="0">
                  <a:pos x="30" y="12"/>
                </a:cxn>
                <a:cxn ang="0">
                  <a:pos x="24" y="12"/>
                </a:cxn>
                <a:cxn ang="0">
                  <a:pos x="30" y="12"/>
                </a:cxn>
                <a:cxn ang="0">
                  <a:pos x="24" y="18"/>
                </a:cxn>
                <a:cxn ang="0">
                  <a:pos x="30" y="18"/>
                </a:cxn>
                <a:cxn ang="0">
                  <a:pos x="24" y="18"/>
                </a:cxn>
                <a:cxn ang="0">
                  <a:pos x="18" y="18"/>
                </a:cxn>
                <a:cxn ang="0">
                  <a:pos x="12" y="18"/>
                </a:cxn>
                <a:cxn ang="0">
                  <a:pos x="6" y="24"/>
                </a:cxn>
                <a:cxn ang="0">
                  <a:pos x="0" y="18"/>
                </a:cxn>
                <a:cxn ang="0">
                  <a:pos x="6" y="12"/>
                </a:cxn>
                <a:cxn ang="0">
                  <a:pos x="18" y="18"/>
                </a:cxn>
                <a:cxn ang="0">
                  <a:pos x="24" y="18"/>
                </a:cxn>
                <a:cxn ang="0">
                  <a:pos x="18" y="12"/>
                </a:cxn>
                <a:cxn ang="0">
                  <a:pos x="18" y="6"/>
                </a:cxn>
                <a:cxn ang="0">
                  <a:pos x="12" y="6"/>
                </a:cxn>
                <a:cxn ang="0">
                  <a:pos x="12" y="0"/>
                </a:cxn>
                <a:cxn ang="0">
                  <a:pos x="30" y="6"/>
                </a:cxn>
              </a:cxnLst>
              <a:rect l="0" t="0" r="r" b="b"/>
              <a:pathLst>
                <a:path w="30" h="24">
                  <a:moveTo>
                    <a:pt x="30" y="6"/>
                  </a:moveTo>
                  <a:lnTo>
                    <a:pt x="30" y="12"/>
                  </a:lnTo>
                  <a:lnTo>
                    <a:pt x="24" y="12"/>
                  </a:lnTo>
                  <a:lnTo>
                    <a:pt x="30" y="12"/>
                  </a:lnTo>
                  <a:lnTo>
                    <a:pt x="24" y="18"/>
                  </a:lnTo>
                  <a:lnTo>
                    <a:pt x="30" y="18"/>
                  </a:lnTo>
                  <a:lnTo>
                    <a:pt x="24" y="18"/>
                  </a:lnTo>
                  <a:lnTo>
                    <a:pt x="18" y="18"/>
                  </a:lnTo>
                  <a:lnTo>
                    <a:pt x="12" y="18"/>
                  </a:lnTo>
                  <a:lnTo>
                    <a:pt x="6" y="24"/>
                  </a:lnTo>
                  <a:lnTo>
                    <a:pt x="0" y="18"/>
                  </a:lnTo>
                  <a:lnTo>
                    <a:pt x="6" y="12"/>
                  </a:lnTo>
                  <a:lnTo>
                    <a:pt x="18" y="18"/>
                  </a:lnTo>
                  <a:lnTo>
                    <a:pt x="24" y="18"/>
                  </a:lnTo>
                  <a:lnTo>
                    <a:pt x="18" y="12"/>
                  </a:lnTo>
                  <a:lnTo>
                    <a:pt x="18" y="6"/>
                  </a:lnTo>
                  <a:lnTo>
                    <a:pt x="12" y="6"/>
                  </a:lnTo>
                  <a:lnTo>
                    <a:pt x="12" y="0"/>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72" name="Freeform 248"/>
            <p:cNvSpPr>
              <a:spLocks/>
            </p:cNvSpPr>
            <p:nvPr/>
          </p:nvSpPr>
          <p:spPr bwMode="auto">
            <a:xfrm>
              <a:off x="942" y="846"/>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71" name="Freeform 247"/>
            <p:cNvSpPr>
              <a:spLocks/>
            </p:cNvSpPr>
            <p:nvPr/>
          </p:nvSpPr>
          <p:spPr bwMode="auto">
            <a:xfrm>
              <a:off x="1122" y="864"/>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70" name="Freeform 246"/>
            <p:cNvSpPr>
              <a:spLocks/>
            </p:cNvSpPr>
            <p:nvPr/>
          </p:nvSpPr>
          <p:spPr bwMode="auto">
            <a:xfrm>
              <a:off x="1050" y="912"/>
              <a:ext cx="6" cy="6"/>
            </a:xfrm>
            <a:custGeom>
              <a:avLst/>
              <a:gdLst/>
              <a:ahLst/>
              <a:cxnLst>
                <a:cxn ang="0">
                  <a:pos x="6" y="6"/>
                </a:cxn>
                <a:cxn ang="0">
                  <a:pos x="0" y="0"/>
                </a:cxn>
                <a:cxn ang="0">
                  <a:pos x="6" y="0"/>
                </a:cxn>
                <a:cxn ang="0">
                  <a:pos x="6" y="6"/>
                </a:cxn>
              </a:cxnLst>
              <a:rect l="0" t="0" r="r" b="b"/>
              <a:pathLst>
                <a:path w="6" h="6">
                  <a:moveTo>
                    <a:pt x="6" y="6"/>
                  </a:moveTo>
                  <a:lnTo>
                    <a:pt x="0" y="0"/>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69" name="Freeform 245"/>
            <p:cNvSpPr>
              <a:spLocks/>
            </p:cNvSpPr>
            <p:nvPr/>
          </p:nvSpPr>
          <p:spPr bwMode="auto">
            <a:xfrm>
              <a:off x="864" y="882"/>
              <a:ext cx="60" cy="30"/>
            </a:xfrm>
            <a:custGeom>
              <a:avLst/>
              <a:gdLst/>
              <a:ahLst/>
              <a:cxnLst>
                <a:cxn ang="0">
                  <a:pos x="12" y="0"/>
                </a:cxn>
                <a:cxn ang="0">
                  <a:pos x="18" y="0"/>
                </a:cxn>
                <a:cxn ang="0">
                  <a:pos x="24" y="0"/>
                </a:cxn>
                <a:cxn ang="0">
                  <a:pos x="30" y="0"/>
                </a:cxn>
                <a:cxn ang="0">
                  <a:pos x="36" y="0"/>
                </a:cxn>
                <a:cxn ang="0">
                  <a:pos x="42" y="0"/>
                </a:cxn>
                <a:cxn ang="0">
                  <a:pos x="48" y="0"/>
                </a:cxn>
                <a:cxn ang="0">
                  <a:pos x="54" y="6"/>
                </a:cxn>
                <a:cxn ang="0">
                  <a:pos x="48" y="0"/>
                </a:cxn>
                <a:cxn ang="0">
                  <a:pos x="54" y="6"/>
                </a:cxn>
                <a:cxn ang="0">
                  <a:pos x="60" y="6"/>
                </a:cxn>
                <a:cxn ang="0">
                  <a:pos x="48" y="12"/>
                </a:cxn>
                <a:cxn ang="0">
                  <a:pos x="42" y="12"/>
                </a:cxn>
                <a:cxn ang="0">
                  <a:pos x="42" y="18"/>
                </a:cxn>
                <a:cxn ang="0">
                  <a:pos x="36" y="18"/>
                </a:cxn>
                <a:cxn ang="0">
                  <a:pos x="30" y="18"/>
                </a:cxn>
                <a:cxn ang="0">
                  <a:pos x="24" y="18"/>
                </a:cxn>
                <a:cxn ang="0">
                  <a:pos x="24" y="24"/>
                </a:cxn>
                <a:cxn ang="0">
                  <a:pos x="24" y="30"/>
                </a:cxn>
                <a:cxn ang="0">
                  <a:pos x="18" y="24"/>
                </a:cxn>
                <a:cxn ang="0">
                  <a:pos x="18" y="18"/>
                </a:cxn>
                <a:cxn ang="0">
                  <a:pos x="12" y="18"/>
                </a:cxn>
                <a:cxn ang="0">
                  <a:pos x="6" y="18"/>
                </a:cxn>
                <a:cxn ang="0">
                  <a:pos x="0" y="12"/>
                </a:cxn>
                <a:cxn ang="0">
                  <a:pos x="0" y="6"/>
                </a:cxn>
                <a:cxn ang="0">
                  <a:pos x="12" y="0"/>
                </a:cxn>
              </a:cxnLst>
              <a:rect l="0" t="0" r="r" b="b"/>
              <a:pathLst>
                <a:path w="60" h="30">
                  <a:moveTo>
                    <a:pt x="12" y="0"/>
                  </a:moveTo>
                  <a:lnTo>
                    <a:pt x="18" y="0"/>
                  </a:lnTo>
                  <a:lnTo>
                    <a:pt x="24" y="0"/>
                  </a:lnTo>
                  <a:lnTo>
                    <a:pt x="30" y="0"/>
                  </a:lnTo>
                  <a:lnTo>
                    <a:pt x="36" y="0"/>
                  </a:lnTo>
                  <a:lnTo>
                    <a:pt x="42" y="0"/>
                  </a:lnTo>
                  <a:lnTo>
                    <a:pt x="48" y="0"/>
                  </a:lnTo>
                  <a:lnTo>
                    <a:pt x="54" y="6"/>
                  </a:lnTo>
                  <a:lnTo>
                    <a:pt x="48" y="0"/>
                  </a:lnTo>
                  <a:lnTo>
                    <a:pt x="54" y="6"/>
                  </a:lnTo>
                  <a:lnTo>
                    <a:pt x="60" y="6"/>
                  </a:lnTo>
                  <a:lnTo>
                    <a:pt x="48" y="12"/>
                  </a:lnTo>
                  <a:lnTo>
                    <a:pt x="42" y="12"/>
                  </a:lnTo>
                  <a:lnTo>
                    <a:pt x="42" y="18"/>
                  </a:lnTo>
                  <a:lnTo>
                    <a:pt x="36" y="18"/>
                  </a:lnTo>
                  <a:lnTo>
                    <a:pt x="30" y="18"/>
                  </a:lnTo>
                  <a:lnTo>
                    <a:pt x="24" y="18"/>
                  </a:lnTo>
                  <a:lnTo>
                    <a:pt x="24" y="24"/>
                  </a:lnTo>
                  <a:lnTo>
                    <a:pt x="24" y="30"/>
                  </a:lnTo>
                  <a:lnTo>
                    <a:pt x="18" y="24"/>
                  </a:lnTo>
                  <a:lnTo>
                    <a:pt x="18" y="18"/>
                  </a:lnTo>
                  <a:lnTo>
                    <a:pt x="12" y="18"/>
                  </a:lnTo>
                  <a:lnTo>
                    <a:pt x="6" y="18"/>
                  </a:lnTo>
                  <a:lnTo>
                    <a:pt x="0" y="12"/>
                  </a:lnTo>
                  <a:lnTo>
                    <a:pt x="0" y="6"/>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68" name="Freeform 244"/>
            <p:cNvSpPr>
              <a:spLocks/>
            </p:cNvSpPr>
            <p:nvPr/>
          </p:nvSpPr>
          <p:spPr bwMode="auto">
            <a:xfrm>
              <a:off x="1140" y="954"/>
              <a:ext cx="42" cy="72"/>
            </a:xfrm>
            <a:custGeom>
              <a:avLst/>
              <a:gdLst/>
              <a:ahLst/>
              <a:cxnLst>
                <a:cxn ang="0">
                  <a:pos x="12" y="0"/>
                </a:cxn>
                <a:cxn ang="0">
                  <a:pos x="18" y="6"/>
                </a:cxn>
                <a:cxn ang="0">
                  <a:pos x="24" y="12"/>
                </a:cxn>
                <a:cxn ang="0">
                  <a:pos x="24" y="18"/>
                </a:cxn>
                <a:cxn ang="0">
                  <a:pos x="30" y="18"/>
                </a:cxn>
                <a:cxn ang="0">
                  <a:pos x="36" y="24"/>
                </a:cxn>
                <a:cxn ang="0">
                  <a:pos x="36" y="30"/>
                </a:cxn>
                <a:cxn ang="0">
                  <a:pos x="36" y="36"/>
                </a:cxn>
                <a:cxn ang="0">
                  <a:pos x="30" y="36"/>
                </a:cxn>
                <a:cxn ang="0">
                  <a:pos x="30" y="42"/>
                </a:cxn>
                <a:cxn ang="0">
                  <a:pos x="36" y="48"/>
                </a:cxn>
                <a:cxn ang="0">
                  <a:pos x="36" y="54"/>
                </a:cxn>
                <a:cxn ang="0">
                  <a:pos x="42" y="60"/>
                </a:cxn>
                <a:cxn ang="0">
                  <a:pos x="42" y="66"/>
                </a:cxn>
                <a:cxn ang="0">
                  <a:pos x="36" y="60"/>
                </a:cxn>
                <a:cxn ang="0">
                  <a:pos x="36" y="66"/>
                </a:cxn>
                <a:cxn ang="0">
                  <a:pos x="30" y="66"/>
                </a:cxn>
                <a:cxn ang="0">
                  <a:pos x="24" y="66"/>
                </a:cxn>
                <a:cxn ang="0">
                  <a:pos x="24" y="72"/>
                </a:cxn>
                <a:cxn ang="0">
                  <a:pos x="12" y="66"/>
                </a:cxn>
                <a:cxn ang="0">
                  <a:pos x="12" y="60"/>
                </a:cxn>
                <a:cxn ang="0">
                  <a:pos x="12" y="54"/>
                </a:cxn>
                <a:cxn ang="0">
                  <a:pos x="12" y="48"/>
                </a:cxn>
                <a:cxn ang="0">
                  <a:pos x="18" y="42"/>
                </a:cxn>
                <a:cxn ang="0">
                  <a:pos x="12" y="36"/>
                </a:cxn>
                <a:cxn ang="0">
                  <a:pos x="12" y="30"/>
                </a:cxn>
                <a:cxn ang="0">
                  <a:pos x="6" y="30"/>
                </a:cxn>
                <a:cxn ang="0">
                  <a:pos x="0" y="24"/>
                </a:cxn>
                <a:cxn ang="0">
                  <a:pos x="0" y="18"/>
                </a:cxn>
                <a:cxn ang="0">
                  <a:pos x="6" y="12"/>
                </a:cxn>
                <a:cxn ang="0">
                  <a:pos x="6" y="6"/>
                </a:cxn>
                <a:cxn ang="0">
                  <a:pos x="12" y="0"/>
                </a:cxn>
              </a:cxnLst>
              <a:rect l="0" t="0" r="r" b="b"/>
              <a:pathLst>
                <a:path w="42" h="72">
                  <a:moveTo>
                    <a:pt x="12" y="0"/>
                  </a:moveTo>
                  <a:lnTo>
                    <a:pt x="18" y="6"/>
                  </a:lnTo>
                  <a:lnTo>
                    <a:pt x="24" y="12"/>
                  </a:lnTo>
                  <a:lnTo>
                    <a:pt x="24" y="18"/>
                  </a:lnTo>
                  <a:lnTo>
                    <a:pt x="30" y="18"/>
                  </a:lnTo>
                  <a:lnTo>
                    <a:pt x="36" y="24"/>
                  </a:lnTo>
                  <a:lnTo>
                    <a:pt x="36" y="30"/>
                  </a:lnTo>
                  <a:lnTo>
                    <a:pt x="36" y="36"/>
                  </a:lnTo>
                  <a:lnTo>
                    <a:pt x="30" y="36"/>
                  </a:lnTo>
                  <a:lnTo>
                    <a:pt x="30" y="42"/>
                  </a:lnTo>
                  <a:lnTo>
                    <a:pt x="36" y="48"/>
                  </a:lnTo>
                  <a:lnTo>
                    <a:pt x="36" y="54"/>
                  </a:lnTo>
                  <a:lnTo>
                    <a:pt x="42" y="60"/>
                  </a:lnTo>
                  <a:lnTo>
                    <a:pt x="42" y="66"/>
                  </a:lnTo>
                  <a:lnTo>
                    <a:pt x="36" y="60"/>
                  </a:lnTo>
                  <a:lnTo>
                    <a:pt x="36" y="66"/>
                  </a:lnTo>
                  <a:lnTo>
                    <a:pt x="30" y="66"/>
                  </a:lnTo>
                  <a:lnTo>
                    <a:pt x="24" y="66"/>
                  </a:lnTo>
                  <a:lnTo>
                    <a:pt x="24" y="72"/>
                  </a:lnTo>
                  <a:lnTo>
                    <a:pt x="12" y="66"/>
                  </a:lnTo>
                  <a:lnTo>
                    <a:pt x="12" y="60"/>
                  </a:lnTo>
                  <a:lnTo>
                    <a:pt x="12" y="54"/>
                  </a:lnTo>
                  <a:lnTo>
                    <a:pt x="12" y="48"/>
                  </a:lnTo>
                  <a:lnTo>
                    <a:pt x="18" y="42"/>
                  </a:lnTo>
                  <a:lnTo>
                    <a:pt x="12" y="36"/>
                  </a:lnTo>
                  <a:lnTo>
                    <a:pt x="12" y="30"/>
                  </a:lnTo>
                  <a:lnTo>
                    <a:pt x="6" y="30"/>
                  </a:lnTo>
                  <a:lnTo>
                    <a:pt x="0" y="24"/>
                  </a:lnTo>
                  <a:lnTo>
                    <a:pt x="0" y="18"/>
                  </a:lnTo>
                  <a:lnTo>
                    <a:pt x="6" y="12"/>
                  </a:lnTo>
                  <a:lnTo>
                    <a:pt x="6" y="6"/>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67" name="Freeform 243"/>
            <p:cNvSpPr>
              <a:spLocks/>
            </p:cNvSpPr>
            <p:nvPr/>
          </p:nvSpPr>
          <p:spPr bwMode="auto">
            <a:xfrm>
              <a:off x="1080" y="858"/>
              <a:ext cx="18" cy="6"/>
            </a:xfrm>
            <a:custGeom>
              <a:avLst/>
              <a:gdLst/>
              <a:ahLst/>
              <a:cxnLst>
                <a:cxn ang="0">
                  <a:pos x="12" y="6"/>
                </a:cxn>
                <a:cxn ang="0">
                  <a:pos x="0" y="6"/>
                </a:cxn>
                <a:cxn ang="0">
                  <a:pos x="0" y="0"/>
                </a:cxn>
                <a:cxn ang="0">
                  <a:pos x="12" y="0"/>
                </a:cxn>
                <a:cxn ang="0">
                  <a:pos x="18" y="0"/>
                </a:cxn>
                <a:cxn ang="0">
                  <a:pos x="12" y="6"/>
                </a:cxn>
              </a:cxnLst>
              <a:rect l="0" t="0" r="r" b="b"/>
              <a:pathLst>
                <a:path w="18" h="6">
                  <a:moveTo>
                    <a:pt x="12" y="6"/>
                  </a:moveTo>
                  <a:lnTo>
                    <a:pt x="0" y="6"/>
                  </a:lnTo>
                  <a:lnTo>
                    <a:pt x="0" y="0"/>
                  </a:lnTo>
                  <a:lnTo>
                    <a:pt x="12" y="0"/>
                  </a:lnTo>
                  <a:lnTo>
                    <a:pt x="18"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66" name="Freeform 242"/>
            <p:cNvSpPr>
              <a:spLocks/>
            </p:cNvSpPr>
            <p:nvPr/>
          </p:nvSpPr>
          <p:spPr bwMode="auto">
            <a:xfrm>
              <a:off x="924" y="942"/>
              <a:ext cx="36" cy="24"/>
            </a:xfrm>
            <a:custGeom>
              <a:avLst/>
              <a:gdLst/>
              <a:ahLst/>
              <a:cxnLst>
                <a:cxn ang="0">
                  <a:pos x="36" y="12"/>
                </a:cxn>
                <a:cxn ang="0">
                  <a:pos x="30" y="12"/>
                </a:cxn>
                <a:cxn ang="0">
                  <a:pos x="30" y="24"/>
                </a:cxn>
                <a:cxn ang="0">
                  <a:pos x="24" y="24"/>
                </a:cxn>
                <a:cxn ang="0">
                  <a:pos x="24" y="18"/>
                </a:cxn>
                <a:cxn ang="0">
                  <a:pos x="18" y="18"/>
                </a:cxn>
                <a:cxn ang="0">
                  <a:pos x="12" y="12"/>
                </a:cxn>
                <a:cxn ang="0">
                  <a:pos x="6" y="12"/>
                </a:cxn>
                <a:cxn ang="0">
                  <a:pos x="6" y="18"/>
                </a:cxn>
                <a:cxn ang="0">
                  <a:pos x="0" y="12"/>
                </a:cxn>
                <a:cxn ang="0">
                  <a:pos x="6" y="6"/>
                </a:cxn>
                <a:cxn ang="0">
                  <a:pos x="6" y="0"/>
                </a:cxn>
                <a:cxn ang="0">
                  <a:pos x="12" y="6"/>
                </a:cxn>
                <a:cxn ang="0">
                  <a:pos x="18" y="6"/>
                </a:cxn>
                <a:cxn ang="0">
                  <a:pos x="24" y="6"/>
                </a:cxn>
                <a:cxn ang="0">
                  <a:pos x="30" y="6"/>
                </a:cxn>
                <a:cxn ang="0">
                  <a:pos x="36" y="6"/>
                </a:cxn>
                <a:cxn ang="0">
                  <a:pos x="36" y="12"/>
                </a:cxn>
              </a:cxnLst>
              <a:rect l="0" t="0" r="r" b="b"/>
              <a:pathLst>
                <a:path w="36" h="24">
                  <a:moveTo>
                    <a:pt x="36" y="12"/>
                  </a:moveTo>
                  <a:lnTo>
                    <a:pt x="30" y="12"/>
                  </a:lnTo>
                  <a:lnTo>
                    <a:pt x="30" y="24"/>
                  </a:lnTo>
                  <a:lnTo>
                    <a:pt x="24" y="24"/>
                  </a:lnTo>
                  <a:lnTo>
                    <a:pt x="24" y="18"/>
                  </a:lnTo>
                  <a:lnTo>
                    <a:pt x="18" y="18"/>
                  </a:lnTo>
                  <a:lnTo>
                    <a:pt x="12" y="12"/>
                  </a:lnTo>
                  <a:lnTo>
                    <a:pt x="6" y="12"/>
                  </a:lnTo>
                  <a:lnTo>
                    <a:pt x="6" y="18"/>
                  </a:lnTo>
                  <a:lnTo>
                    <a:pt x="0" y="12"/>
                  </a:lnTo>
                  <a:lnTo>
                    <a:pt x="6" y="6"/>
                  </a:lnTo>
                  <a:lnTo>
                    <a:pt x="6" y="0"/>
                  </a:lnTo>
                  <a:lnTo>
                    <a:pt x="12" y="6"/>
                  </a:lnTo>
                  <a:lnTo>
                    <a:pt x="18" y="6"/>
                  </a:lnTo>
                  <a:lnTo>
                    <a:pt x="24" y="6"/>
                  </a:lnTo>
                  <a:lnTo>
                    <a:pt x="30" y="6"/>
                  </a:lnTo>
                  <a:lnTo>
                    <a:pt x="36" y="6"/>
                  </a:lnTo>
                  <a:lnTo>
                    <a:pt x="36"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65" name="Freeform 241"/>
            <p:cNvSpPr>
              <a:spLocks/>
            </p:cNvSpPr>
            <p:nvPr/>
          </p:nvSpPr>
          <p:spPr bwMode="auto">
            <a:xfrm>
              <a:off x="954" y="942"/>
              <a:ext cx="30" cy="24"/>
            </a:xfrm>
            <a:custGeom>
              <a:avLst/>
              <a:gdLst/>
              <a:ahLst/>
              <a:cxnLst>
                <a:cxn ang="0">
                  <a:pos x="30" y="12"/>
                </a:cxn>
                <a:cxn ang="0">
                  <a:pos x="24" y="12"/>
                </a:cxn>
                <a:cxn ang="0">
                  <a:pos x="30" y="18"/>
                </a:cxn>
                <a:cxn ang="0">
                  <a:pos x="24" y="18"/>
                </a:cxn>
                <a:cxn ang="0">
                  <a:pos x="24" y="24"/>
                </a:cxn>
                <a:cxn ang="0">
                  <a:pos x="18" y="18"/>
                </a:cxn>
                <a:cxn ang="0">
                  <a:pos x="18" y="12"/>
                </a:cxn>
                <a:cxn ang="0">
                  <a:pos x="12" y="6"/>
                </a:cxn>
                <a:cxn ang="0">
                  <a:pos x="6" y="6"/>
                </a:cxn>
                <a:cxn ang="0">
                  <a:pos x="0" y="6"/>
                </a:cxn>
                <a:cxn ang="0">
                  <a:pos x="6" y="0"/>
                </a:cxn>
                <a:cxn ang="0">
                  <a:pos x="12" y="0"/>
                </a:cxn>
                <a:cxn ang="0">
                  <a:pos x="18" y="6"/>
                </a:cxn>
                <a:cxn ang="0">
                  <a:pos x="30" y="12"/>
                </a:cxn>
              </a:cxnLst>
              <a:rect l="0" t="0" r="r" b="b"/>
              <a:pathLst>
                <a:path w="30" h="24">
                  <a:moveTo>
                    <a:pt x="30" y="12"/>
                  </a:moveTo>
                  <a:lnTo>
                    <a:pt x="24" y="12"/>
                  </a:lnTo>
                  <a:lnTo>
                    <a:pt x="30" y="18"/>
                  </a:lnTo>
                  <a:lnTo>
                    <a:pt x="24" y="18"/>
                  </a:lnTo>
                  <a:lnTo>
                    <a:pt x="24" y="24"/>
                  </a:lnTo>
                  <a:lnTo>
                    <a:pt x="18" y="18"/>
                  </a:lnTo>
                  <a:lnTo>
                    <a:pt x="18" y="12"/>
                  </a:lnTo>
                  <a:lnTo>
                    <a:pt x="12" y="6"/>
                  </a:lnTo>
                  <a:lnTo>
                    <a:pt x="6" y="6"/>
                  </a:lnTo>
                  <a:lnTo>
                    <a:pt x="0" y="6"/>
                  </a:lnTo>
                  <a:lnTo>
                    <a:pt x="6" y="0"/>
                  </a:lnTo>
                  <a:lnTo>
                    <a:pt x="12" y="0"/>
                  </a:lnTo>
                  <a:lnTo>
                    <a:pt x="18" y="6"/>
                  </a:lnTo>
                  <a:lnTo>
                    <a:pt x="3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64" name="Freeform 240"/>
            <p:cNvSpPr>
              <a:spLocks/>
            </p:cNvSpPr>
            <p:nvPr/>
          </p:nvSpPr>
          <p:spPr bwMode="auto">
            <a:xfrm>
              <a:off x="936" y="960"/>
              <a:ext cx="6" cy="6"/>
            </a:xfrm>
            <a:custGeom>
              <a:avLst/>
              <a:gdLst/>
              <a:ahLst/>
              <a:cxnLst>
                <a:cxn ang="0">
                  <a:pos x="0" y="0"/>
                </a:cxn>
                <a:cxn ang="0">
                  <a:pos x="6" y="6"/>
                </a:cxn>
                <a:cxn ang="0">
                  <a:pos x="0" y="6"/>
                </a:cxn>
                <a:cxn ang="0">
                  <a:pos x="0" y="0"/>
                </a:cxn>
              </a:cxnLst>
              <a:rect l="0" t="0" r="r" b="b"/>
              <a:pathLst>
                <a:path w="6" h="6">
                  <a:moveTo>
                    <a:pt x="0" y="0"/>
                  </a:moveTo>
                  <a:lnTo>
                    <a:pt x="6" y="6"/>
                  </a:ln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63" name="Freeform 239"/>
            <p:cNvSpPr>
              <a:spLocks/>
            </p:cNvSpPr>
            <p:nvPr/>
          </p:nvSpPr>
          <p:spPr bwMode="auto">
            <a:xfrm>
              <a:off x="1152" y="1536"/>
              <a:ext cx="18" cy="12"/>
            </a:xfrm>
            <a:custGeom>
              <a:avLst/>
              <a:gdLst/>
              <a:ahLst/>
              <a:cxnLst>
                <a:cxn ang="0">
                  <a:pos x="18" y="0"/>
                </a:cxn>
                <a:cxn ang="0">
                  <a:pos x="18" y="6"/>
                </a:cxn>
                <a:cxn ang="0">
                  <a:pos x="12" y="6"/>
                </a:cxn>
                <a:cxn ang="0">
                  <a:pos x="6" y="6"/>
                </a:cxn>
                <a:cxn ang="0">
                  <a:pos x="12" y="6"/>
                </a:cxn>
                <a:cxn ang="0">
                  <a:pos x="6" y="6"/>
                </a:cxn>
                <a:cxn ang="0">
                  <a:pos x="6" y="12"/>
                </a:cxn>
                <a:cxn ang="0">
                  <a:pos x="0" y="6"/>
                </a:cxn>
                <a:cxn ang="0">
                  <a:pos x="6" y="6"/>
                </a:cxn>
                <a:cxn ang="0">
                  <a:pos x="6" y="0"/>
                </a:cxn>
                <a:cxn ang="0">
                  <a:pos x="12" y="0"/>
                </a:cxn>
                <a:cxn ang="0">
                  <a:pos x="6" y="0"/>
                </a:cxn>
                <a:cxn ang="0">
                  <a:pos x="12" y="0"/>
                </a:cxn>
                <a:cxn ang="0">
                  <a:pos x="6" y="0"/>
                </a:cxn>
                <a:cxn ang="0">
                  <a:pos x="12" y="0"/>
                </a:cxn>
                <a:cxn ang="0">
                  <a:pos x="18" y="0"/>
                </a:cxn>
              </a:cxnLst>
              <a:rect l="0" t="0" r="r" b="b"/>
              <a:pathLst>
                <a:path w="18" h="12">
                  <a:moveTo>
                    <a:pt x="18" y="0"/>
                  </a:moveTo>
                  <a:lnTo>
                    <a:pt x="18" y="6"/>
                  </a:lnTo>
                  <a:lnTo>
                    <a:pt x="12" y="6"/>
                  </a:lnTo>
                  <a:lnTo>
                    <a:pt x="6" y="6"/>
                  </a:lnTo>
                  <a:lnTo>
                    <a:pt x="12" y="6"/>
                  </a:lnTo>
                  <a:lnTo>
                    <a:pt x="6" y="6"/>
                  </a:lnTo>
                  <a:lnTo>
                    <a:pt x="6" y="12"/>
                  </a:lnTo>
                  <a:lnTo>
                    <a:pt x="0" y="6"/>
                  </a:lnTo>
                  <a:lnTo>
                    <a:pt x="6" y="6"/>
                  </a:lnTo>
                  <a:lnTo>
                    <a:pt x="6" y="0"/>
                  </a:lnTo>
                  <a:lnTo>
                    <a:pt x="12" y="0"/>
                  </a:lnTo>
                  <a:lnTo>
                    <a:pt x="6" y="0"/>
                  </a:lnTo>
                  <a:lnTo>
                    <a:pt x="12" y="0"/>
                  </a:lnTo>
                  <a:lnTo>
                    <a:pt x="6" y="0"/>
                  </a:lnTo>
                  <a:lnTo>
                    <a:pt x="12"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62" name="Freeform 238"/>
            <p:cNvSpPr>
              <a:spLocks/>
            </p:cNvSpPr>
            <p:nvPr/>
          </p:nvSpPr>
          <p:spPr bwMode="auto">
            <a:xfrm>
              <a:off x="1140" y="1536"/>
              <a:ext cx="18" cy="6"/>
            </a:xfrm>
            <a:custGeom>
              <a:avLst/>
              <a:gdLst/>
              <a:ahLst/>
              <a:cxnLst>
                <a:cxn ang="0">
                  <a:pos x="18" y="0"/>
                </a:cxn>
                <a:cxn ang="0">
                  <a:pos x="6" y="6"/>
                </a:cxn>
                <a:cxn ang="0">
                  <a:pos x="0" y="6"/>
                </a:cxn>
                <a:cxn ang="0">
                  <a:pos x="6" y="6"/>
                </a:cxn>
                <a:cxn ang="0">
                  <a:pos x="12" y="6"/>
                </a:cxn>
                <a:cxn ang="0">
                  <a:pos x="6" y="0"/>
                </a:cxn>
                <a:cxn ang="0">
                  <a:pos x="12" y="0"/>
                </a:cxn>
                <a:cxn ang="0">
                  <a:pos x="18" y="0"/>
                </a:cxn>
              </a:cxnLst>
              <a:rect l="0" t="0" r="r" b="b"/>
              <a:pathLst>
                <a:path w="18" h="6">
                  <a:moveTo>
                    <a:pt x="18" y="0"/>
                  </a:moveTo>
                  <a:lnTo>
                    <a:pt x="6" y="6"/>
                  </a:lnTo>
                  <a:lnTo>
                    <a:pt x="0" y="6"/>
                  </a:lnTo>
                  <a:lnTo>
                    <a:pt x="6" y="6"/>
                  </a:lnTo>
                  <a:lnTo>
                    <a:pt x="12" y="6"/>
                  </a:lnTo>
                  <a:lnTo>
                    <a:pt x="6" y="0"/>
                  </a:lnTo>
                  <a:lnTo>
                    <a:pt x="12"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61" name="Freeform 237"/>
            <p:cNvSpPr>
              <a:spLocks/>
            </p:cNvSpPr>
            <p:nvPr/>
          </p:nvSpPr>
          <p:spPr bwMode="auto">
            <a:xfrm>
              <a:off x="1104" y="85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60" name="Freeform 236"/>
            <p:cNvSpPr>
              <a:spLocks/>
            </p:cNvSpPr>
            <p:nvPr/>
          </p:nvSpPr>
          <p:spPr bwMode="auto">
            <a:xfrm>
              <a:off x="1104" y="85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59" name="Freeform 235"/>
            <p:cNvSpPr>
              <a:spLocks/>
            </p:cNvSpPr>
            <p:nvPr/>
          </p:nvSpPr>
          <p:spPr bwMode="auto">
            <a:xfrm>
              <a:off x="1020" y="918"/>
              <a:ext cx="132" cy="114"/>
            </a:xfrm>
            <a:custGeom>
              <a:avLst/>
              <a:gdLst/>
              <a:ahLst/>
              <a:cxnLst>
                <a:cxn ang="0">
                  <a:pos x="126" y="48"/>
                </a:cxn>
                <a:cxn ang="0">
                  <a:pos x="120" y="60"/>
                </a:cxn>
                <a:cxn ang="0">
                  <a:pos x="126" y="72"/>
                </a:cxn>
                <a:cxn ang="0">
                  <a:pos x="120" y="78"/>
                </a:cxn>
                <a:cxn ang="0">
                  <a:pos x="102" y="78"/>
                </a:cxn>
                <a:cxn ang="0">
                  <a:pos x="102" y="78"/>
                </a:cxn>
                <a:cxn ang="0">
                  <a:pos x="90" y="78"/>
                </a:cxn>
                <a:cxn ang="0">
                  <a:pos x="90" y="84"/>
                </a:cxn>
                <a:cxn ang="0">
                  <a:pos x="96" y="96"/>
                </a:cxn>
                <a:cxn ang="0">
                  <a:pos x="78" y="108"/>
                </a:cxn>
                <a:cxn ang="0">
                  <a:pos x="78" y="108"/>
                </a:cxn>
                <a:cxn ang="0">
                  <a:pos x="66" y="108"/>
                </a:cxn>
                <a:cxn ang="0">
                  <a:pos x="54" y="90"/>
                </a:cxn>
                <a:cxn ang="0">
                  <a:pos x="54" y="72"/>
                </a:cxn>
                <a:cxn ang="0">
                  <a:pos x="60" y="60"/>
                </a:cxn>
                <a:cxn ang="0">
                  <a:pos x="42" y="60"/>
                </a:cxn>
                <a:cxn ang="0">
                  <a:pos x="12" y="48"/>
                </a:cxn>
                <a:cxn ang="0">
                  <a:pos x="6" y="30"/>
                </a:cxn>
                <a:cxn ang="0">
                  <a:pos x="6" y="12"/>
                </a:cxn>
                <a:cxn ang="0">
                  <a:pos x="12" y="6"/>
                </a:cxn>
                <a:cxn ang="0">
                  <a:pos x="12" y="6"/>
                </a:cxn>
                <a:cxn ang="0">
                  <a:pos x="12" y="24"/>
                </a:cxn>
                <a:cxn ang="0">
                  <a:pos x="18" y="30"/>
                </a:cxn>
                <a:cxn ang="0">
                  <a:pos x="24" y="24"/>
                </a:cxn>
                <a:cxn ang="0">
                  <a:pos x="30" y="6"/>
                </a:cxn>
                <a:cxn ang="0">
                  <a:pos x="30" y="6"/>
                </a:cxn>
                <a:cxn ang="0">
                  <a:pos x="36" y="0"/>
                </a:cxn>
                <a:cxn ang="0">
                  <a:pos x="42" y="6"/>
                </a:cxn>
                <a:cxn ang="0">
                  <a:pos x="54" y="18"/>
                </a:cxn>
                <a:cxn ang="0">
                  <a:pos x="72" y="18"/>
                </a:cxn>
                <a:cxn ang="0">
                  <a:pos x="90" y="18"/>
                </a:cxn>
                <a:cxn ang="0">
                  <a:pos x="114" y="12"/>
                </a:cxn>
                <a:cxn ang="0">
                  <a:pos x="108" y="18"/>
                </a:cxn>
                <a:cxn ang="0">
                  <a:pos x="120" y="24"/>
                </a:cxn>
                <a:cxn ang="0">
                  <a:pos x="120" y="30"/>
                </a:cxn>
                <a:cxn ang="0">
                  <a:pos x="132" y="36"/>
                </a:cxn>
              </a:cxnLst>
              <a:rect l="0" t="0" r="r" b="b"/>
              <a:pathLst>
                <a:path w="132" h="114">
                  <a:moveTo>
                    <a:pt x="126" y="42"/>
                  </a:moveTo>
                  <a:lnTo>
                    <a:pt x="126" y="48"/>
                  </a:lnTo>
                  <a:lnTo>
                    <a:pt x="120" y="54"/>
                  </a:lnTo>
                  <a:lnTo>
                    <a:pt x="120" y="60"/>
                  </a:lnTo>
                  <a:lnTo>
                    <a:pt x="126" y="66"/>
                  </a:lnTo>
                  <a:lnTo>
                    <a:pt x="126" y="72"/>
                  </a:lnTo>
                  <a:lnTo>
                    <a:pt x="120" y="72"/>
                  </a:lnTo>
                  <a:lnTo>
                    <a:pt x="120" y="78"/>
                  </a:lnTo>
                  <a:lnTo>
                    <a:pt x="114" y="78"/>
                  </a:lnTo>
                  <a:lnTo>
                    <a:pt x="102" y="78"/>
                  </a:lnTo>
                  <a:lnTo>
                    <a:pt x="102" y="84"/>
                  </a:lnTo>
                  <a:lnTo>
                    <a:pt x="102" y="78"/>
                  </a:lnTo>
                  <a:lnTo>
                    <a:pt x="96" y="78"/>
                  </a:lnTo>
                  <a:lnTo>
                    <a:pt x="90" y="78"/>
                  </a:lnTo>
                  <a:lnTo>
                    <a:pt x="84" y="78"/>
                  </a:lnTo>
                  <a:lnTo>
                    <a:pt x="90" y="84"/>
                  </a:lnTo>
                  <a:lnTo>
                    <a:pt x="90" y="96"/>
                  </a:lnTo>
                  <a:lnTo>
                    <a:pt x="96" y="96"/>
                  </a:lnTo>
                  <a:lnTo>
                    <a:pt x="90" y="102"/>
                  </a:lnTo>
                  <a:lnTo>
                    <a:pt x="78" y="108"/>
                  </a:lnTo>
                  <a:lnTo>
                    <a:pt x="78" y="114"/>
                  </a:lnTo>
                  <a:lnTo>
                    <a:pt x="78" y="108"/>
                  </a:lnTo>
                  <a:lnTo>
                    <a:pt x="72" y="108"/>
                  </a:lnTo>
                  <a:lnTo>
                    <a:pt x="66" y="108"/>
                  </a:lnTo>
                  <a:lnTo>
                    <a:pt x="60" y="96"/>
                  </a:lnTo>
                  <a:lnTo>
                    <a:pt x="54" y="90"/>
                  </a:lnTo>
                  <a:lnTo>
                    <a:pt x="60" y="84"/>
                  </a:lnTo>
                  <a:lnTo>
                    <a:pt x="54" y="72"/>
                  </a:lnTo>
                  <a:lnTo>
                    <a:pt x="54" y="66"/>
                  </a:lnTo>
                  <a:lnTo>
                    <a:pt x="60" y="60"/>
                  </a:lnTo>
                  <a:lnTo>
                    <a:pt x="54" y="54"/>
                  </a:lnTo>
                  <a:lnTo>
                    <a:pt x="42" y="60"/>
                  </a:lnTo>
                  <a:lnTo>
                    <a:pt x="30" y="48"/>
                  </a:lnTo>
                  <a:lnTo>
                    <a:pt x="12" y="48"/>
                  </a:lnTo>
                  <a:lnTo>
                    <a:pt x="12" y="36"/>
                  </a:lnTo>
                  <a:lnTo>
                    <a:pt x="6" y="30"/>
                  </a:lnTo>
                  <a:lnTo>
                    <a:pt x="0" y="30"/>
                  </a:lnTo>
                  <a:lnTo>
                    <a:pt x="6" y="12"/>
                  </a:lnTo>
                  <a:lnTo>
                    <a:pt x="12" y="12"/>
                  </a:lnTo>
                  <a:lnTo>
                    <a:pt x="12" y="6"/>
                  </a:lnTo>
                  <a:lnTo>
                    <a:pt x="18" y="0"/>
                  </a:lnTo>
                  <a:lnTo>
                    <a:pt x="12" y="6"/>
                  </a:lnTo>
                  <a:lnTo>
                    <a:pt x="18" y="12"/>
                  </a:lnTo>
                  <a:lnTo>
                    <a:pt x="12" y="24"/>
                  </a:lnTo>
                  <a:lnTo>
                    <a:pt x="18" y="24"/>
                  </a:lnTo>
                  <a:lnTo>
                    <a:pt x="18" y="30"/>
                  </a:lnTo>
                  <a:lnTo>
                    <a:pt x="24" y="30"/>
                  </a:lnTo>
                  <a:lnTo>
                    <a:pt x="24" y="24"/>
                  </a:lnTo>
                  <a:lnTo>
                    <a:pt x="18" y="12"/>
                  </a:lnTo>
                  <a:lnTo>
                    <a:pt x="30" y="6"/>
                  </a:lnTo>
                  <a:lnTo>
                    <a:pt x="36" y="6"/>
                  </a:lnTo>
                  <a:lnTo>
                    <a:pt x="30" y="6"/>
                  </a:lnTo>
                  <a:lnTo>
                    <a:pt x="30" y="0"/>
                  </a:lnTo>
                  <a:lnTo>
                    <a:pt x="36" y="0"/>
                  </a:lnTo>
                  <a:lnTo>
                    <a:pt x="36" y="6"/>
                  </a:lnTo>
                  <a:lnTo>
                    <a:pt x="42" y="6"/>
                  </a:lnTo>
                  <a:lnTo>
                    <a:pt x="48" y="12"/>
                  </a:lnTo>
                  <a:lnTo>
                    <a:pt x="54" y="18"/>
                  </a:lnTo>
                  <a:lnTo>
                    <a:pt x="72" y="12"/>
                  </a:lnTo>
                  <a:lnTo>
                    <a:pt x="72" y="18"/>
                  </a:lnTo>
                  <a:lnTo>
                    <a:pt x="84" y="18"/>
                  </a:lnTo>
                  <a:lnTo>
                    <a:pt x="90" y="18"/>
                  </a:lnTo>
                  <a:lnTo>
                    <a:pt x="90" y="12"/>
                  </a:lnTo>
                  <a:lnTo>
                    <a:pt x="114" y="12"/>
                  </a:lnTo>
                  <a:lnTo>
                    <a:pt x="102" y="18"/>
                  </a:lnTo>
                  <a:lnTo>
                    <a:pt x="108" y="18"/>
                  </a:lnTo>
                  <a:lnTo>
                    <a:pt x="114" y="24"/>
                  </a:lnTo>
                  <a:lnTo>
                    <a:pt x="120" y="24"/>
                  </a:lnTo>
                  <a:lnTo>
                    <a:pt x="126" y="30"/>
                  </a:lnTo>
                  <a:lnTo>
                    <a:pt x="120" y="30"/>
                  </a:lnTo>
                  <a:lnTo>
                    <a:pt x="126" y="36"/>
                  </a:lnTo>
                  <a:lnTo>
                    <a:pt x="132" y="36"/>
                  </a:lnTo>
                  <a:lnTo>
                    <a:pt x="126" y="4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58" name="Freeform 234"/>
            <p:cNvSpPr>
              <a:spLocks/>
            </p:cNvSpPr>
            <p:nvPr/>
          </p:nvSpPr>
          <p:spPr bwMode="auto">
            <a:xfrm>
              <a:off x="1110" y="930"/>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57" name="Freeform 233"/>
            <p:cNvSpPr>
              <a:spLocks/>
            </p:cNvSpPr>
            <p:nvPr/>
          </p:nvSpPr>
          <p:spPr bwMode="auto">
            <a:xfrm>
              <a:off x="1116" y="86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56" name="Freeform 232"/>
            <p:cNvSpPr>
              <a:spLocks/>
            </p:cNvSpPr>
            <p:nvPr/>
          </p:nvSpPr>
          <p:spPr bwMode="auto">
            <a:xfrm>
              <a:off x="882" y="888"/>
              <a:ext cx="42" cy="42"/>
            </a:xfrm>
            <a:custGeom>
              <a:avLst/>
              <a:gdLst/>
              <a:ahLst/>
              <a:cxnLst>
                <a:cxn ang="0">
                  <a:pos x="6" y="24"/>
                </a:cxn>
                <a:cxn ang="0">
                  <a:pos x="6" y="18"/>
                </a:cxn>
                <a:cxn ang="0">
                  <a:pos x="6" y="12"/>
                </a:cxn>
                <a:cxn ang="0">
                  <a:pos x="12" y="12"/>
                </a:cxn>
                <a:cxn ang="0">
                  <a:pos x="18" y="12"/>
                </a:cxn>
                <a:cxn ang="0">
                  <a:pos x="24" y="12"/>
                </a:cxn>
                <a:cxn ang="0">
                  <a:pos x="24" y="6"/>
                </a:cxn>
                <a:cxn ang="0">
                  <a:pos x="30" y="6"/>
                </a:cxn>
                <a:cxn ang="0">
                  <a:pos x="42" y="0"/>
                </a:cxn>
                <a:cxn ang="0">
                  <a:pos x="42" y="6"/>
                </a:cxn>
                <a:cxn ang="0">
                  <a:pos x="42" y="12"/>
                </a:cxn>
                <a:cxn ang="0">
                  <a:pos x="42" y="18"/>
                </a:cxn>
                <a:cxn ang="0">
                  <a:pos x="36" y="18"/>
                </a:cxn>
                <a:cxn ang="0">
                  <a:pos x="42" y="24"/>
                </a:cxn>
                <a:cxn ang="0">
                  <a:pos x="42" y="30"/>
                </a:cxn>
                <a:cxn ang="0">
                  <a:pos x="36" y="30"/>
                </a:cxn>
                <a:cxn ang="0">
                  <a:pos x="42" y="24"/>
                </a:cxn>
                <a:cxn ang="0">
                  <a:pos x="36" y="24"/>
                </a:cxn>
                <a:cxn ang="0">
                  <a:pos x="36" y="30"/>
                </a:cxn>
                <a:cxn ang="0">
                  <a:pos x="36" y="36"/>
                </a:cxn>
                <a:cxn ang="0">
                  <a:pos x="36" y="30"/>
                </a:cxn>
                <a:cxn ang="0">
                  <a:pos x="36" y="36"/>
                </a:cxn>
                <a:cxn ang="0">
                  <a:pos x="36" y="42"/>
                </a:cxn>
                <a:cxn ang="0">
                  <a:pos x="30" y="42"/>
                </a:cxn>
                <a:cxn ang="0">
                  <a:pos x="24" y="42"/>
                </a:cxn>
                <a:cxn ang="0">
                  <a:pos x="18" y="36"/>
                </a:cxn>
                <a:cxn ang="0">
                  <a:pos x="18" y="42"/>
                </a:cxn>
                <a:cxn ang="0">
                  <a:pos x="18" y="36"/>
                </a:cxn>
                <a:cxn ang="0">
                  <a:pos x="12" y="36"/>
                </a:cxn>
                <a:cxn ang="0">
                  <a:pos x="6" y="30"/>
                </a:cxn>
                <a:cxn ang="0">
                  <a:pos x="0" y="24"/>
                </a:cxn>
                <a:cxn ang="0">
                  <a:pos x="6" y="24"/>
                </a:cxn>
              </a:cxnLst>
              <a:rect l="0" t="0" r="r" b="b"/>
              <a:pathLst>
                <a:path w="42" h="42">
                  <a:moveTo>
                    <a:pt x="6" y="24"/>
                  </a:moveTo>
                  <a:lnTo>
                    <a:pt x="6" y="18"/>
                  </a:lnTo>
                  <a:lnTo>
                    <a:pt x="6" y="12"/>
                  </a:lnTo>
                  <a:lnTo>
                    <a:pt x="12" y="12"/>
                  </a:lnTo>
                  <a:lnTo>
                    <a:pt x="18" y="12"/>
                  </a:lnTo>
                  <a:lnTo>
                    <a:pt x="24" y="12"/>
                  </a:lnTo>
                  <a:lnTo>
                    <a:pt x="24" y="6"/>
                  </a:lnTo>
                  <a:lnTo>
                    <a:pt x="30" y="6"/>
                  </a:lnTo>
                  <a:lnTo>
                    <a:pt x="42" y="0"/>
                  </a:lnTo>
                  <a:lnTo>
                    <a:pt x="42" y="6"/>
                  </a:lnTo>
                  <a:lnTo>
                    <a:pt x="42" y="12"/>
                  </a:lnTo>
                  <a:lnTo>
                    <a:pt x="42" y="18"/>
                  </a:lnTo>
                  <a:lnTo>
                    <a:pt x="36" y="18"/>
                  </a:lnTo>
                  <a:lnTo>
                    <a:pt x="42" y="24"/>
                  </a:lnTo>
                  <a:lnTo>
                    <a:pt x="42" y="30"/>
                  </a:lnTo>
                  <a:lnTo>
                    <a:pt x="36" y="30"/>
                  </a:lnTo>
                  <a:lnTo>
                    <a:pt x="42" y="24"/>
                  </a:lnTo>
                  <a:lnTo>
                    <a:pt x="36" y="24"/>
                  </a:lnTo>
                  <a:lnTo>
                    <a:pt x="36" y="30"/>
                  </a:lnTo>
                  <a:lnTo>
                    <a:pt x="36" y="36"/>
                  </a:lnTo>
                  <a:lnTo>
                    <a:pt x="36" y="30"/>
                  </a:lnTo>
                  <a:lnTo>
                    <a:pt x="36" y="36"/>
                  </a:lnTo>
                  <a:lnTo>
                    <a:pt x="36" y="42"/>
                  </a:lnTo>
                  <a:lnTo>
                    <a:pt x="30" y="42"/>
                  </a:lnTo>
                  <a:lnTo>
                    <a:pt x="24" y="42"/>
                  </a:lnTo>
                  <a:lnTo>
                    <a:pt x="18" y="36"/>
                  </a:lnTo>
                  <a:lnTo>
                    <a:pt x="18" y="42"/>
                  </a:lnTo>
                  <a:lnTo>
                    <a:pt x="18" y="36"/>
                  </a:lnTo>
                  <a:lnTo>
                    <a:pt x="12" y="36"/>
                  </a:lnTo>
                  <a:lnTo>
                    <a:pt x="6" y="30"/>
                  </a:lnTo>
                  <a:lnTo>
                    <a:pt x="0" y="24"/>
                  </a:lnTo>
                  <a:lnTo>
                    <a:pt x="6"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55" name="Freeform 231"/>
            <p:cNvSpPr>
              <a:spLocks/>
            </p:cNvSpPr>
            <p:nvPr/>
          </p:nvSpPr>
          <p:spPr bwMode="auto">
            <a:xfrm>
              <a:off x="942" y="1038"/>
              <a:ext cx="126" cy="174"/>
            </a:xfrm>
            <a:custGeom>
              <a:avLst/>
              <a:gdLst/>
              <a:ahLst/>
              <a:cxnLst>
                <a:cxn ang="0">
                  <a:pos x="66" y="0"/>
                </a:cxn>
                <a:cxn ang="0">
                  <a:pos x="78" y="12"/>
                </a:cxn>
                <a:cxn ang="0">
                  <a:pos x="84" y="24"/>
                </a:cxn>
                <a:cxn ang="0">
                  <a:pos x="96" y="18"/>
                </a:cxn>
                <a:cxn ang="0">
                  <a:pos x="102" y="18"/>
                </a:cxn>
                <a:cxn ang="0">
                  <a:pos x="102" y="36"/>
                </a:cxn>
                <a:cxn ang="0">
                  <a:pos x="114" y="42"/>
                </a:cxn>
                <a:cxn ang="0">
                  <a:pos x="108" y="36"/>
                </a:cxn>
                <a:cxn ang="0">
                  <a:pos x="102" y="42"/>
                </a:cxn>
                <a:cxn ang="0">
                  <a:pos x="90" y="42"/>
                </a:cxn>
                <a:cxn ang="0">
                  <a:pos x="78" y="54"/>
                </a:cxn>
                <a:cxn ang="0">
                  <a:pos x="78" y="66"/>
                </a:cxn>
                <a:cxn ang="0">
                  <a:pos x="78" y="72"/>
                </a:cxn>
                <a:cxn ang="0">
                  <a:pos x="78" y="72"/>
                </a:cxn>
                <a:cxn ang="0">
                  <a:pos x="78" y="78"/>
                </a:cxn>
                <a:cxn ang="0">
                  <a:pos x="84" y="84"/>
                </a:cxn>
                <a:cxn ang="0">
                  <a:pos x="78" y="90"/>
                </a:cxn>
                <a:cxn ang="0">
                  <a:pos x="90" y="96"/>
                </a:cxn>
                <a:cxn ang="0">
                  <a:pos x="102" y="96"/>
                </a:cxn>
                <a:cxn ang="0">
                  <a:pos x="108" y="90"/>
                </a:cxn>
                <a:cxn ang="0">
                  <a:pos x="114" y="102"/>
                </a:cxn>
                <a:cxn ang="0">
                  <a:pos x="126" y="120"/>
                </a:cxn>
                <a:cxn ang="0">
                  <a:pos x="120" y="138"/>
                </a:cxn>
                <a:cxn ang="0">
                  <a:pos x="120" y="150"/>
                </a:cxn>
                <a:cxn ang="0">
                  <a:pos x="114" y="150"/>
                </a:cxn>
                <a:cxn ang="0">
                  <a:pos x="120" y="156"/>
                </a:cxn>
                <a:cxn ang="0">
                  <a:pos x="114" y="168"/>
                </a:cxn>
                <a:cxn ang="0">
                  <a:pos x="108" y="174"/>
                </a:cxn>
                <a:cxn ang="0">
                  <a:pos x="60" y="150"/>
                </a:cxn>
                <a:cxn ang="0">
                  <a:pos x="48" y="132"/>
                </a:cxn>
                <a:cxn ang="0">
                  <a:pos x="48" y="120"/>
                </a:cxn>
                <a:cxn ang="0">
                  <a:pos x="36" y="108"/>
                </a:cxn>
                <a:cxn ang="0">
                  <a:pos x="24" y="78"/>
                </a:cxn>
                <a:cxn ang="0">
                  <a:pos x="0" y="54"/>
                </a:cxn>
                <a:cxn ang="0">
                  <a:pos x="0" y="48"/>
                </a:cxn>
                <a:cxn ang="0">
                  <a:pos x="0" y="42"/>
                </a:cxn>
                <a:cxn ang="0">
                  <a:pos x="12" y="36"/>
                </a:cxn>
                <a:cxn ang="0">
                  <a:pos x="18" y="42"/>
                </a:cxn>
                <a:cxn ang="0">
                  <a:pos x="30" y="42"/>
                </a:cxn>
                <a:cxn ang="0">
                  <a:pos x="36" y="30"/>
                </a:cxn>
                <a:cxn ang="0">
                  <a:pos x="60" y="12"/>
                </a:cxn>
                <a:cxn ang="0">
                  <a:pos x="54" y="0"/>
                </a:cxn>
              </a:cxnLst>
              <a:rect l="0" t="0" r="r" b="b"/>
              <a:pathLst>
                <a:path w="126" h="174">
                  <a:moveTo>
                    <a:pt x="60" y="0"/>
                  </a:moveTo>
                  <a:lnTo>
                    <a:pt x="66" y="0"/>
                  </a:lnTo>
                  <a:lnTo>
                    <a:pt x="72" y="6"/>
                  </a:lnTo>
                  <a:lnTo>
                    <a:pt x="78" y="12"/>
                  </a:lnTo>
                  <a:lnTo>
                    <a:pt x="78" y="18"/>
                  </a:lnTo>
                  <a:lnTo>
                    <a:pt x="84" y="24"/>
                  </a:lnTo>
                  <a:lnTo>
                    <a:pt x="90" y="24"/>
                  </a:lnTo>
                  <a:lnTo>
                    <a:pt x="96" y="18"/>
                  </a:lnTo>
                  <a:lnTo>
                    <a:pt x="96" y="24"/>
                  </a:lnTo>
                  <a:lnTo>
                    <a:pt x="102" y="18"/>
                  </a:lnTo>
                  <a:lnTo>
                    <a:pt x="108" y="24"/>
                  </a:lnTo>
                  <a:lnTo>
                    <a:pt x="102" y="36"/>
                  </a:lnTo>
                  <a:lnTo>
                    <a:pt x="108" y="36"/>
                  </a:lnTo>
                  <a:lnTo>
                    <a:pt x="114" y="42"/>
                  </a:lnTo>
                  <a:lnTo>
                    <a:pt x="108" y="42"/>
                  </a:lnTo>
                  <a:lnTo>
                    <a:pt x="108" y="36"/>
                  </a:lnTo>
                  <a:lnTo>
                    <a:pt x="102" y="36"/>
                  </a:lnTo>
                  <a:lnTo>
                    <a:pt x="102" y="42"/>
                  </a:lnTo>
                  <a:lnTo>
                    <a:pt x="96" y="42"/>
                  </a:lnTo>
                  <a:lnTo>
                    <a:pt x="90" y="42"/>
                  </a:lnTo>
                  <a:lnTo>
                    <a:pt x="84" y="48"/>
                  </a:lnTo>
                  <a:lnTo>
                    <a:pt x="78" y="54"/>
                  </a:lnTo>
                  <a:lnTo>
                    <a:pt x="78" y="60"/>
                  </a:lnTo>
                  <a:lnTo>
                    <a:pt x="78" y="66"/>
                  </a:lnTo>
                  <a:lnTo>
                    <a:pt x="72" y="66"/>
                  </a:lnTo>
                  <a:lnTo>
                    <a:pt x="78" y="72"/>
                  </a:lnTo>
                  <a:lnTo>
                    <a:pt x="72" y="72"/>
                  </a:lnTo>
                  <a:lnTo>
                    <a:pt x="78" y="72"/>
                  </a:lnTo>
                  <a:lnTo>
                    <a:pt x="72" y="72"/>
                  </a:lnTo>
                  <a:lnTo>
                    <a:pt x="78" y="78"/>
                  </a:lnTo>
                  <a:lnTo>
                    <a:pt x="78" y="84"/>
                  </a:lnTo>
                  <a:lnTo>
                    <a:pt x="84" y="84"/>
                  </a:lnTo>
                  <a:lnTo>
                    <a:pt x="84" y="90"/>
                  </a:lnTo>
                  <a:lnTo>
                    <a:pt x="78" y="90"/>
                  </a:lnTo>
                  <a:lnTo>
                    <a:pt x="90" y="90"/>
                  </a:lnTo>
                  <a:lnTo>
                    <a:pt x="90" y="96"/>
                  </a:lnTo>
                  <a:lnTo>
                    <a:pt x="96" y="96"/>
                  </a:lnTo>
                  <a:lnTo>
                    <a:pt x="102" y="96"/>
                  </a:lnTo>
                  <a:lnTo>
                    <a:pt x="102" y="90"/>
                  </a:lnTo>
                  <a:lnTo>
                    <a:pt x="108" y="90"/>
                  </a:lnTo>
                  <a:lnTo>
                    <a:pt x="108" y="108"/>
                  </a:lnTo>
                  <a:lnTo>
                    <a:pt x="114" y="102"/>
                  </a:lnTo>
                  <a:lnTo>
                    <a:pt x="120" y="114"/>
                  </a:lnTo>
                  <a:lnTo>
                    <a:pt x="126" y="120"/>
                  </a:lnTo>
                  <a:lnTo>
                    <a:pt x="120" y="132"/>
                  </a:lnTo>
                  <a:lnTo>
                    <a:pt x="120" y="138"/>
                  </a:lnTo>
                  <a:lnTo>
                    <a:pt x="120" y="144"/>
                  </a:lnTo>
                  <a:lnTo>
                    <a:pt x="120" y="150"/>
                  </a:lnTo>
                  <a:lnTo>
                    <a:pt x="114" y="144"/>
                  </a:lnTo>
                  <a:lnTo>
                    <a:pt x="114" y="150"/>
                  </a:lnTo>
                  <a:lnTo>
                    <a:pt x="114" y="156"/>
                  </a:lnTo>
                  <a:lnTo>
                    <a:pt x="120" y="156"/>
                  </a:lnTo>
                  <a:lnTo>
                    <a:pt x="120" y="162"/>
                  </a:lnTo>
                  <a:lnTo>
                    <a:pt x="114" y="168"/>
                  </a:lnTo>
                  <a:lnTo>
                    <a:pt x="114" y="174"/>
                  </a:lnTo>
                  <a:lnTo>
                    <a:pt x="108" y="174"/>
                  </a:lnTo>
                  <a:lnTo>
                    <a:pt x="96" y="168"/>
                  </a:lnTo>
                  <a:lnTo>
                    <a:pt x="60" y="150"/>
                  </a:lnTo>
                  <a:lnTo>
                    <a:pt x="48" y="138"/>
                  </a:lnTo>
                  <a:lnTo>
                    <a:pt x="48" y="132"/>
                  </a:lnTo>
                  <a:lnTo>
                    <a:pt x="48" y="126"/>
                  </a:lnTo>
                  <a:lnTo>
                    <a:pt x="48" y="120"/>
                  </a:lnTo>
                  <a:lnTo>
                    <a:pt x="42" y="114"/>
                  </a:lnTo>
                  <a:lnTo>
                    <a:pt x="36" y="108"/>
                  </a:lnTo>
                  <a:lnTo>
                    <a:pt x="36" y="102"/>
                  </a:lnTo>
                  <a:lnTo>
                    <a:pt x="24" y="78"/>
                  </a:lnTo>
                  <a:lnTo>
                    <a:pt x="12" y="66"/>
                  </a:lnTo>
                  <a:lnTo>
                    <a:pt x="0" y="54"/>
                  </a:lnTo>
                  <a:lnTo>
                    <a:pt x="6" y="54"/>
                  </a:lnTo>
                  <a:lnTo>
                    <a:pt x="0" y="48"/>
                  </a:lnTo>
                  <a:lnTo>
                    <a:pt x="6" y="48"/>
                  </a:lnTo>
                  <a:lnTo>
                    <a:pt x="0" y="42"/>
                  </a:lnTo>
                  <a:lnTo>
                    <a:pt x="12" y="30"/>
                  </a:lnTo>
                  <a:lnTo>
                    <a:pt x="12" y="36"/>
                  </a:lnTo>
                  <a:lnTo>
                    <a:pt x="12" y="42"/>
                  </a:lnTo>
                  <a:lnTo>
                    <a:pt x="18" y="42"/>
                  </a:lnTo>
                  <a:lnTo>
                    <a:pt x="24" y="48"/>
                  </a:lnTo>
                  <a:lnTo>
                    <a:pt x="30" y="42"/>
                  </a:lnTo>
                  <a:lnTo>
                    <a:pt x="30" y="30"/>
                  </a:lnTo>
                  <a:lnTo>
                    <a:pt x="36" y="30"/>
                  </a:lnTo>
                  <a:lnTo>
                    <a:pt x="48" y="24"/>
                  </a:lnTo>
                  <a:lnTo>
                    <a:pt x="60" y="12"/>
                  </a:lnTo>
                  <a:lnTo>
                    <a:pt x="60" y="6"/>
                  </a:lnTo>
                  <a:lnTo>
                    <a:pt x="54" y="0"/>
                  </a:lnTo>
                  <a:lnTo>
                    <a:pt x="6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54" name="Freeform 230"/>
            <p:cNvSpPr>
              <a:spLocks/>
            </p:cNvSpPr>
            <p:nvPr/>
          </p:nvSpPr>
          <p:spPr bwMode="auto">
            <a:xfrm>
              <a:off x="360" y="312"/>
              <a:ext cx="834" cy="318"/>
            </a:xfrm>
            <a:custGeom>
              <a:avLst/>
              <a:gdLst/>
              <a:ahLst/>
              <a:cxnLst>
                <a:cxn ang="0">
                  <a:pos x="828" y="222"/>
                </a:cxn>
                <a:cxn ang="0">
                  <a:pos x="726" y="234"/>
                </a:cxn>
                <a:cxn ang="0">
                  <a:pos x="666" y="276"/>
                </a:cxn>
                <a:cxn ang="0">
                  <a:pos x="606" y="306"/>
                </a:cxn>
                <a:cxn ang="0">
                  <a:pos x="564" y="312"/>
                </a:cxn>
                <a:cxn ang="0">
                  <a:pos x="594" y="294"/>
                </a:cxn>
                <a:cxn ang="0">
                  <a:pos x="558" y="276"/>
                </a:cxn>
                <a:cxn ang="0">
                  <a:pos x="528" y="252"/>
                </a:cxn>
                <a:cxn ang="0">
                  <a:pos x="492" y="258"/>
                </a:cxn>
                <a:cxn ang="0">
                  <a:pos x="450" y="246"/>
                </a:cxn>
                <a:cxn ang="0">
                  <a:pos x="168" y="240"/>
                </a:cxn>
                <a:cxn ang="0">
                  <a:pos x="144" y="228"/>
                </a:cxn>
                <a:cxn ang="0">
                  <a:pos x="138" y="222"/>
                </a:cxn>
                <a:cxn ang="0">
                  <a:pos x="132" y="210"/>
                </a:cxn>
                <a:cxn ang="0">
                  <a:pos x="126" y="198"/>
                </a:cxn>
                <a:cxn ang="0">
                  <a:pos x="108" y="180"/>
                </a:cxn>
                <a:cxn ang="0">
                  <a:pos x="66" y="150"/>
                </a:cxn>
                <a:cxn ang="0">
                  <a:pos x="24" y="144"/>
                </a:cxn>
                <a:cxn ang="0">
                  <a:pos x="66" y="60"/>
                </a:cxn>
                <a:cxn ang="0">
                  <a:pos x="102" y="48"/>
                </a:cxn>
                <a:cxn ang="0">
                  <a:pos x="138" y="42"/>
                </a:cxn>
                <a:cxn ang="0">
                  <a:pos x="162" y="48"/>
                </a:cxn>
                <a:cxn ang="0">
                  <a:pos x="264" y="60"/>
                </a:cxn>
                <a:cxn ang="0">
                  <a:pos x="324" y="72"/>
                </a:cxn>
                <a:cxn ang="0">
                  <a:pos x="342" y="60"/>
                </a:cxn>
                <a:cxn ang="0">
                  <a:pos x="348" y="60"/>
                </a:cxn>
                <a:cxn ang="0">
                  <a:pos x="426" y="66"/>
                </a:cxn>
                <a:cxn ang="0">
                  <a:pos x="432" y="60"/>
                </a:cxn>
                <a:cxn ang="0">
                  <a:pos x="450" y="72"/>
                </a:cxn>
                <a:cxn ang="0">
                  <a:pos x="468" y="48"/>
                </a:cxn>
                <a:cxn ang="0">
                  <a:pos x="432" y="30"/>
                </a:cxn>
                <a:cxn ang="0">
                  <a:pos x="456" y="6"/>
                </a:cxn>
                <a:cxn ang="0">
                  <a:pos x="456" y="24"/>
                </a:cxn>
                <a:cxn ang="0">
                  <a:pos x="468" y="48"/>
                </a:cxn>
                <a:cxn ang="0">
                  <a:pos x="498" y="54"/>
                </a:cxn>
                <a:cxn ang="0">
                  <a:pos x="534" y="66"/>
                </a:cxn>
                <a:cxn ang="0">
                  <a:pos x="540" y="42"/>
                </a:cxn>
                <a:cxn ang="0">
                  <a:pos x="570" y="60"/>
                </a:cxn>
                <a:cxn ang="0">
                  <a:pos x="558" y="78"/>
                </a:cxn>
                <a:cxn ang="0">
                  <a:pos x="528" y="78"/>
                </a:cxn>
                <a:cxn ang="0">
                  <a:pos x="492" y="84"/>
                </a:cxn>
                <a:cxn ang="0">
                  <a:pos x="498" y="102"/>
                </a:cxn>
                <a:cxn ang="0">
                  <a:pos x="486" y="114"/>
                </a:cxn>
                <a:cxn ang="0">
                  <a:pos x="462" y="132"/>
                </a:cxn>
                <a:cxn ang="0">
                  <a:pos x="510" y="168"/>
                </a:cxn>
                <a:cxn ang="0">
                  <a:pos x="576" y="198"/>
                </a:cxn>
                <a:cxn ang="0">
                  <a:pos x="594" y="222"/>
                </a:cxn>
                <a:cxn ang="0">
                  <a:pos x="600" y="192"/>
                </a:cxn>
                <a:cxn ang="0">
                  <a:pos x="624" y="144"/>
                </a:cxn>
                <a:cxn ang="0">
                  <a:pos x="618" y="114"/>
                </a:cxn>
                <a:cxn ang="0">
                  <a:pos x="690" y="132"/>
                </a:cxn>
                <a:cxn ang="0">
                  <a:pos x="702" y="150"/>
                </a:cxn>
                <a:cxn ang="0">
                  <a:pos x="714" y="156"/>
                </a:cxn>
                <a:cxn ang="0">
                  <a:pos x="744" y="138"/>
                </a:cxn>
                <a:cxn ang="0">
                  <a:pos x="768" y="156"/>
                </a:cxn>
                <a:cxn ang="0">
                  <a:pos x="780" y="174"/>
                </a:cxn>
                <a:cxn ang="0">
                  <a:pos x="792" y="192"/>
                </a:cxn>
                <a:cxn ang="0">
                  <a:pos x="786" y="204"/>
                </a:cxn>
                <a:cxn ang="0">
                  <a:pos x="822" y="204"/>
                </a:cxn>
              </a:cxnLst>
              <a:rect l="0" t="0" r="r" b="b"/>
              <a:pathLst>
                <a:path w="834" h="318">
                  <a:moveTo>
                    <a:pt x="828" y="210"/>
                  </a:moveTo>
                  <a:lnTo>
                    <a:pt x="834" y="210"/>
                  </a:lnTo>
                  <a:lnTo>
                    <a:pt x="828" y="210"/>
                  </a:lnTo>
                  <a:lnTo>
                    <a:pt x="834" y="210"/>
                  </a:lnTo>
                  <a:lnTo>
                    <a:pt x="828" y="210"/>
                  </a:lnTo>
                  <a:lnTo>
                    <a:pt x="828" y="216"/>
                  </a:lnTo>
                  <a:lnTo>
                    <a:pt x="834" y="216"/>
                  </a:lnTo>
                  <a:lnTo>
                    <a:pt x="828" y="222"/>
                  </a:lnTo>
                  <a:lnTo>
                    <a:pt x="822" y="222"/>
                  </a:lnTo>
                  <a:lnTo>
                    <a:pt x="816" y="222"/>
                  </a:lnTo>
                  <a:lnTo>
                    <a:pt x="804" y="228"/>
                  </a:lnTo>
                  <a:lnTo>
                    <a:pt x="798" y="228"/>
                  </a:lnTo>
                  <a:lnTo>
                    <a:pt x="792" y="234"/>
                  </a:lnTo>
                  <a:lnTo>
                    <a:pt x="774" y="234"/>
                  </a:lnTo>
                  <a:lnTo>
                    <a:pt x="762" y="234"/>
                  </a:lnTo>
                  <a:lnTo>
                    <a:pt x="726" y="234"/>
                  </a:lnTo>
                  <a:lnTo>
                    <a:pt x="720" y="240"/>
                  </a:lnTo>
                  <a:lnTo>
                    <a:pt x="720" y="246"/>
                  </a:lnTo>
                  <a:lnTo>
                    <a:pt x="708" y="246"/>
                  </a:lnTo>
                  <a:lnTo>
                    <a:pt x="696" y="258"/>
                  </a:lnTo>
                  <a:lnTo>
                    <a:pt x="684" y="252"/>
                  </a:lnTo>
                  <a:lnTo>
                    <a:pt x="696" y="258"/>
                  </a:lnTo>
                  <a:lnTo>
                    <a:pt x="684" y="270"/>
                  </a:lnTo>
                  <a:lnTo>
                    <a:pt x="666" y="276"/>
                  </a:lnTo>
                  <a:lnTo>
                    <a:pt x="660" y="282"/>
                  </a:lnTo>
                  <a:lnTo>
                    <a:pt x="642" y="288"/>
                  </a:lnTo>
                  <a:lnTo>
                    <a:pt x="636" y="294"/>
                  </a:lnTo>
                  <a:lnTo>
                    <a:pt x="624" y="294"/>
                  </a:lnTo>
                  <a:lnTo>
                    <a:pt x="624" y="300"/>
                  </a:lnTo>
                  <a:lnTo>
                    <a:pt x="618" y="294"/>
                  </a:lnTo>
                  <a:lnTo>
                    <a:pt x="600" y="300"/>
                  </a:lnTo>
                  <a:lnTo>
                    <a:pt x="606" y="306"/>
                  </a:lnTo>
                  <a:lnTo>
                    <a:pt x="594" y="306"/>
                  </a:lnTo>
                  <a:lnTo>
                    <a:pt x="594" y="312"/>
                  </a:lnTo>
                  <a:lnTo>
                    <a:pt x="588" y="312"/>
                  </a:lnTo>
                  <a:lnTo>
                    <a:pt x="582" y="312"/>
                  </a:lnTo>
                  <a:lnTo>
                    <a:pt x="576" y="312"/>
                  </a:lnTo>
                  <a:lnTo>
                    <a:pt x="570" y="312"/>
                  </a:lnTo>
                  <a:lnTo>
                    <a:pt x="570" y="318"/>
                  </a:lnTo>
                  <a:lnTo>
                    <a:pt x="564" y="312"/>
                  </a:lnTo>
                  <a:lnTo>
                    <a:pt x="570" y="312"/>
                  </a:lnTo>
                  <a:lnTo>
                    <a:pt x="576" y="306"/>
                  </a:lnTo>
                  <a:lnTo>
                    <a:pt x="582" y="300"/>
                  </a:lnTo>
                  <a:lnTo>
                    <a:pt x="582" y="294"/>
                  </a:lnTo>
                  <a:lnTo>
                    <a:pt x="582" y="288"/>
                  </a:lnTo>
                  <a:lnTo>
                    <a:pt x="582" y="282"/>
                  </a:lnTo>
                  <a:lnTo>
                    <a:pt x="588" y="288"/>
                  </a:lnTo>
                  <a:lnTo>
                    <a:pt x="594" y="294"/>
                  </a:lnTo>
                  <a:lnTo>
                    <a:pt x="594" y="288"/>
                  </a:lnTo>
                  <a:lnTo>
                    <a:pt x="600" y="288"/>
                  </a:lnTo>
                  <a:lnTo>
                    <a:pt x="594" y="282"/>
                  </a:lnTo>
                  <a:lnTo>
                    <a:pt x="588" y="276"/>
                  </a:lnTo>
                  <a:lnTo>
                    <a:pt x="582" y="276"/>
                  </a:lnTo>
                  <a:lnTo>
                    <a:pt x="570" y="276"/>
                  </a:lnTo>
                  <a:lnTo>
                    <a:pt x="564" y="276"/>
                  </a:lnTo>
                  <a:lnTo>
                    <a:pt x="558" y="276"/>
                  </a:lnTo>
                  <a:lnTo>
                    <a:pt x="558" y="270"/>
                  </a:lnTo>
                  <a:lnTo>
                    <a:pt x="552" y="270"/>
                  </a:lnTo>
                  <a:lnTo>
                    <a:pt x="552" y="264"/>
                  </a:lnTo>
                  <a:lnTo>
                    <a:pt x="546" y="264"/>
                  </a:lnTo>
                  <a:lnTo>
                    <a:pt x="546" y="258"/>
                  </a:lnTo>
                  <a:lnTo>
                    <a:pt x="540" y="258"/>
                  </a:lnTo>
                  <a:lnTo>
                    <a:pt x="534" y="252"/>
                  </a:lnTo>
                  <a:lnTo>
                    <a:pt x="528" y="252"/>
                  </a:lnTo>
                  <a:lnTo>
                    <a:pt x="522" y="246"/>
                  </a:lnTo>
                  <a:lnTo>
                    <a:pt x="516" y="246"/>
                  </a:lnTo>
                  <a:lnTo>
                    <a:pt x="516" y="252"/>
                  </a:lnTo>
                  <a:lnTo>
                    <a:pt x="516" y="246"/>
                  </a:lnTo>
                  <a:lnTo>
                    <a:pt x="510" y="252"/>
                  </a:lnTo>
                  <a:lnTo>
                    <a:pt x="504" y="258"/>
                  </a:lnTo>
                  <a:lnTo>
                    <a:pt x="498" y="258"/>
                  </a:lnTo>
                  <a:lnTo>
                    <a:pt x="492" y="258"/>
                  </a:lnTo>
                  <a:lnTo>
                    <a:pt x="486" y="258"/>
                  </a:lnTo>
                  <a:lnTo>
                    <a:pt x="480" y="258"/>
                  </a:lnTo>
                  <a:lnTo>
                    <a:pt x="480" y="252"/>
                  </a:lnTo>
                  <a:lnTo>
                    <a:pt x="474" y="252"/>
                  </a:lnTo>
                  <a:lnTo>
                    <a:pt x="468" y="252"/>
                  </a:lnTo>
                  <a:lnTo>
                    <a:pt x="462" y="252"/>
                  </a:lnTo>
                  <a:lnTo>
                    <a:pt x="456" y="252"/>
                  </a:lnTo>
                  <a:lnTo>
                    <a:pt x="450" y="246"/>
                  </a:lnTo>
                  <a:lnTo>
                    <a:pt x="174" y="246"/>
                  </a:lnTo>
                  <a:lnTo>
                    <a:pt x="174" y="240"/>
                  </a:lnTo>
                  <a:lnTo>
                    <a:pt x="174" y="246"/>
                  </a:lnTo>
                  <a:lnTo>
                    <a:pt x="168" y="240"/>
                  </a:lnTo>
                  <a:lnTo>
                    <a:pt x="174" y="240"/>
                  </a:lnTo>
                  <a:lnTo>
                    <a:pt x="168" y="240"/>
                  </a:lnTo>
                  <a:lnTo>
                    <a:pt x="168" y="234"/>
                  </a:lnTo>
                  <a:lnTo>
                    <a:pt x="168" y="240"/>
                  </a:lnTo>
                  <a:lnTo>
                    <a:pt x="162" y="240"/>
                  </a:lnTo>
                  <a:lnTo>
                    <a:pt x="162" y="234"/>
                  </a:lnTo>
                  <a:lnTo>
                    <a:pt x="156" y="234"/>
                  </a:lnTo>
                  <a:lnTo>
                    <a:pt x="144" y="234"/>
                  </a:lnTo>
                  <a:lnTo>
                    <a:pt x="150" y="234"/>
                  </a:lnTo>
                  <a:lnTo>
                    <a:pt x="144" y="228"/>
                  </a:lnTo>
                  <a:lnTo>
                    <a:pt x="150" y="228"/>
                  </a:lnTo>
                  <a:lnTo>
                    <a:pt x="144" y="228"/>
                  </a:lnTo>
                  <a:lnTo>
                    <a:pt x="138" y="228"/>
                  </a:lnTo>
                  <a:lnTo>
                    <a:pt x="132" y="228"/>
                  </a:lnTo>
                  <a:lnTo>
                    <a:pt x="138" y="228"/>
                  </a:lnTo>
                  <a:lnTo>
                    <a:pt x="144" y="228"/>
                  </a:lnTo>
                  <a:lnTo>
                    <a:pt x="132" y="228"/>
                  </a:lnTo>
                  <a:lnTo>
                    <a:pt x="138" y="222"/>
                  </a:lnTo>
                  <a:lnTo>
                    <a:pt x="132" y="222"/>
                  </a:lnTo>
                  <a:lnTo>
                    <a:pt x="138" y="222"/>
                  </a:lnTo>
                  <a:lnTo>
                    <a:pt x="132" y="222"/>
                  </a:lnTo>
                  <a:lnTo>
                    <a:pt x="132" y="216"/>
                  </a:lnTo>
                  <a:lnTo>
                    <a:pt x="138" y="216"/>
                  </a:lnTo>
                  <a:lnTo>
                    <a:pt x="138" y="210"/>
                  </a:lnTo>
                  <a:lnTo>
                    <a:pt x="132" y="216"/>
                  </a:lnTo>
                  <a:lnTo>
                    <a:pt x="126" y="216"/>
                  </a:lnTo>
                  <a:lnTo>
                    <a:pt x="126" y="210"/>
                  </a:lnTo>
                  <a:lnTo>
                    <a:pt x="132" y="210"/>
                  </a:lnTo>
                  <a:lnTo>
                    <a:pt x="126" y="210"/>
                  </a:lnTo>
                  <a:lnTo>
                    <a:pt x="120" y="210"/>
                  </a:lnTo>
                  <a:lnTo>
                    <a:pt x="114" y="210"/>
                  </a:lnTo>
                  <a:lnTo>
                    <a:pt x="120" y="204"/>
                  </a:lnTo>
                  <a:lnTo>
                    <a:pt x="126" y="204"/>
                  </a:lnTo>
                  <a:lnTo>
                    <a:pt x="120" y="204"/>
                  </a:lnTo>
                  <a:lnTo>
                    <a:pt x="120" y="198"/>
                  </a:lnTo>
                  <a:lnTo>
                    <a:pt x="126" y="198"/>
                  </a:lnTo>
                  <a:lnTo>
                    <a:pt x="120" y="198"/>
                  </a:lnTo>
                  <a:lnTo>
                    <a:pt x="114" y="204"/>
                  </a:lnTo>
                  <a:lnTo>
                    <a:pt x="108" y="198"/>
                  </a:lnTo>
                  <a:lnTo>
                    <a:pt x="102" y="192"/>
                  </a:lnTo>
                  <a:lnTo>
                    <a:pt x="108" y="192"/>
                  </a:lnTo>
                  <a:lnTo>
                    <a:pt x="114" y="186"/>
                  </a:lnTo>
                  <a:lnTo>
                    <a:pt x="108" y="186"/>
                  </a:lnTo>
                  <a:lnTo>
                    <a:pt x="108" y="180"/>
                  </a:lnTo>
                  <a:lnTo>
                    <a:pt x="102" y="174"/>
                  </a:lnTo>
                  <a:lnTo>
                    <a:pt x="90" y="174"/>
                  </a:lnTo>
                  <a:lnTo>
                    <a:pt x="90" y="168"/>
                  </a:lnTo>
                  <a:lnTo>
                    <a:pt x="84" y="168"/>
                  </a:lnTo>
                  <a:lnTo>
                    <a:pt x="90" y="168"/>
                  </a:lnTo>
                  <a:lnTo>
                    <a:pt x="78" y="156"/>
                  </a:lnTo>
                  <a:lnTo>
                    <a:pt x="72" y="150"/>
                  </a:lnTo>
                  <a:lnTo>
                    <a:pt x="66" y="150"/>
                  </a:lnTo>
                  <a:lnTo>
                    <a:pt x="60" y="150"/>
                  </a:lnTo>
                  <a:lnTo>
                    <a:pt x="60" y="144"/>
                  </a:lnTo>
                  <a:lnTo>
                    <a:pt x="54" y="144"/>
                  </a:lnTo>
                  <a:lnTo>
                    <a:pt x="48" y="144"/>
                  </a:lnTo>
                  <a:lnTo>
                    <a:pt x="48" y="150"/>
                  </a:lnTo>
                  <a:lnTo>
                    <a:pt x="42" y="150"/>
                  </a:lnTo>
                  <a:lnTo>
                    <a:pt x="36" y="150"/>
                  </a:lnTo>
                  <a:lnTo>
                    <a:pt x="24" y="144"/>
                  </a:lnTo>
                  <a:lnTo>
                    <a:pt x="18" y="138"/>
                  </a:lnTo>
                  <a:lnTo>
                    <a:pt x="6" y="138"/>
                  </a:lnTo>
                  <a:lnTo>
                    <a:pt x="0" y="138"/>
                  </a:lnTo>
                  <a:lnTo>
                    <a:pt x="0" y="48"/>
                  </a:lnTo>
                  <a:lnTo>
                    <a:pt x="12" y="48"/>
                  </a:lnTo>
                  <a:lnTo>
                    <a:pt x="54" y="54"/>
                  </a:lnTo>
                  <a:lnTo>
                    <a:pt x="60" y="54"/>
                  </a:lnTo>
                  <a:lnTo>
                    <a:pt x="66" y="60"/>
                  </a:lnTo>
                  <a:lnTo>
                    <a:pt x="66" y="54"/>
                  </a:lnTo>
                  <a:lnTo>
                    <a:pt x="78" y="48"/>
                  </a:lnTo>
                  <a:lnTo>
                    <a:pt x="114" y="42"/>
                  </a:lnTo>
                  <a:lnTo>
                    <a:pt x="90" y="48"/>
                  </a:lnTo>
                  <a:lnTo>
                    <a:pt x="96" y="48"/>
                  </a:lnTo>
                  <a:lnTo>
                    <a:pt x="102" y="48"/>
                  </a:lnTo>
                  <a:lnTo>
                    <a:pt x="102" y="54"/>
                  </a:lnTo>
                  <a:lnTo>
                    <a:pt x="102" y="48"/>
                  </a:lnTo>
                  <a:lnTo>
                    <a:pt x="120" y="42"/>
                  </a:lnTo>
                  <a:lnTo>
                    <a:pt x="114" y="48"/>
                  </a:lnTo>
                  <a:lnTo>
                    <a:pt x="120" y="48"/>
                  </a:lnTo>
                  <a:lnTo>
                    <a:pt x="126" y="42"/>
                  </a:lnTo>
                  <a:lnTo>
                    <a:pt x="132" y="42"/>
                  </a:lnTo>
                  <a:lnTo>
                    <a:pt x="126" y="42"/>
                  </a:lnTo>
                  <a:lnTo>
                    <a:pt x="126" y="36"/>
                  </a:lnTo>
                  <a:lnTo>
                    <a:pt x="138" y="42"/>
                  </a:lnTo>
                  <a:lnTo>
                    <a:pt x="144" y="48"/>
                  </a:lnTo>
                  <a:lnTo>
                    <a:pt x="150" y="48"/>
                  </a:lnTo>
                  <a:lnTo>
                    <a:pt x="156" y="48"/>
                  </a:lnTo>
                  <a:lnTo>
                    <a:pt x="156" y="42"/>
                  </a:lnTo>
                  <a:lnTo>
                    <a:pt x="162" y="42"/>
                  </a:lnTo>
                  <a:lnTo>
                    <a:pt x="162" y="48"/>
                  </a:lnTo>
                  <a:lnTo>
                    <a:pt x="168" y="48"/>
                  </a:lnTo>
                  <a:lnTo>
                    <a:pt x="162" y="48"/>
                  </a:lnTo>
                  <a:lnTo>
                    <a:pt x="174" y="48"/>
                  </a:lnTo>
                  <a:lnTo>
                    <a:pt x="174" y="42"/>
                  </a:lnTo>
                  <a:lnTo>
                    <a:pt x="186" y="42"/>
                  </a:lnTo>
                  <a:lnTo>
                    <a:pt x="228" y="54"/>
                  </a:lnTo>
                  <a:lnTo>
                    <a:pt x="246" y="54"/>
                  </a:lnTo>
                  <a:lnTo>
                    <a:pt x="240" y="54"/>
                  </a:lnTo>
                  <a:lnTo>
                    <a:pt x="252" y="54"/>
                  </a:lnTo>
                  <a:lnTo>
                    <a:pt x="264" y="60"/>
                  </a:lnTo>
                  <a:lnTo>
                    <a:pt x="252" y="60"/>
                  </a:lnTo>
                  <a:lnTo>
                    <a:pt x="252" y="66"/>
                  </a:lnTo>
                  <a:lnTo>
                    <a:pt x="288" y="66"/>
                  </a:lnTo>
                  <a:lnTo>
                    <a:pt x="306" y="60"/>
                  </a:lnTo>
                  <a:lnTo>
                    <a:pt x="306" y="66"/>
                  </a:lnTo>
                  <a:lnTo>
                    <a:pt x="312" y="66"/>
                  </a:lnTo>
                  <a:lnTo>
                    <a:pt x="318" y="66"/>
                  </a:lnTo>
                  <a:lnTo>
                    <a:pt x="324" y="72"/>
                  </a:lnTo>
                  <a:lnTo>
                    <a:pt x="318" y="72"/>
                  </a:lnTo>
                  <a:lnTo>
                    <a:pt x="330" y="78"/>
                  </a:lnTo>
                  <a:lnTo>
                    <a:pt x="324" y="72"/>
                  </a:lnTo>
                  <a:lnTo>
                    <a:pt x="330" y="72"/>
                  </a:lnTo>
                  <a:lnTo>
                    <a:pt x="324" y="66"/>
                  </a:lnTo>
                  <a:lnTo>
                    <a:pt x="330" y="60"/>
                  </a:lnTo>
                  <a:lnTo>
                    <a:pt x="336" y="60"/>
                  </a:lnTo>
                  <a:lnTo>
                    <a:pt x="342" y="60"/>
                  </a:lnTo>
                  <a:lnTo>
                    <a:pt x="348" y="54"/>
                  </a:lnTo>
                  <a:lnTo>
                    <a:pt x="336" y="60"/>
                  </a:lnTo>
                  <a:lnTo>
                    <a:pt x="324" y="60"/>
                  </a:lnTo>
                  <a:lnTo>
                    <a:pt x="318" y="60"/>
                  </a:lnTo>
                  <a:lnTo>
                    <a:pt x="318" y="54"/>
                  </a:lnTo>
                  <a:lnTo>
                    <a:pt x="342" y="54"/>
                  </a:lnTo>
                  <a:lnTo>
                    <a:pt x="348" y="54"/>
                  </a:lnTo>
                  <a:lnTo>
                    <a:pt x="348" y="60"/>
                  </a:lnTo>
                  <a:lnTo>
                    <a:pt x="360" y="60"/>
                  </a:lnTo>
                  <a:lnTo>
                    <a:pt x="366" y="60"/>
                  </a:lnTo>
                  <a:lnTo>
                    <a:pt x="378" y="66"/>
                  </a:lnTo>
                  <a:lnTo>
                    <a:pt x="396" y="66"/>
                  </a:lnTo>
                  <a:lnTo>
                    <a:pt x="414" y="66"/>
                  </a:lnTo>
                  <a:lnTo>
                    <a:pt x="414" y="60"/>
                  </a:lnTo>
                  <a:lnTo>
                    <a:pt x="420" y="66"/>
                  </a:lnTo>
                  <a:lnTo>
                    <a:pt x="426" y="66"/>
                  </a:lnTo>
                  <a:lnTo>
                    <a:pt x="432" y="66"/>
                  </a:lnTo>
                  <a:lnTo>
                    <a:pt x="426" y="60"/>
                  </a:lnTo>
                  <a:lnTo>
                    <a:pt x="420" y="66"/>
                  </a:lnTo>
                  <a:lnTo>
                    <a:pt x="414" y="60"/>
                  </a:lnTo>
                  <a:lnTo>
                    <a:pt x="426" y="60"/>
                  </a:lnTo>
                  <a:lnTo>
                    <a:pt x="420" y="60"/>
                  </a:lnTo>
                  <a:lnTo>
                    <a:pt x="420" y="54"/>
                  </a:lnTo>
                  <a:lnTo>
                    <a:pt x="432" y="60"/>
                  </a:lnTo>
                  <a:lnTo>
                    <a:pt x="438" y="60"/>
                  </a:lnTo>
                  <a:lnTo>
                    <a:pt x="432" y="60"/>
                  </a:lnTo>
                  <a:lnTo>
                    <a:pt x="438" y="60"/>
                  </a:lnTo>
                  <a:lnTo>
                    <a:pt x="438" y="66"/>
                  </a:lnTo>
                  <a:lnTo>
                    <a:pt x="438" y="72"/>
                  </a:lnTo>
                  <a:lnTo>
                    <a:pt x="444" y="72"/>
                  </a:lnTo>
                  <a:lnTo>
                    <a:pt x="438" y="72"/>
                  </a:lnTo>
                  <a:lnTo>
                    <a:pt x="450" y="72"/>
                  </a:lnTo>
                  <a:lnTo>
                    <a:pt x="444" y="66"/>
                  </a:lnTo>
                  <a:lnTo>
                    <a:pt x="444" y="60"/>
                  </a:lnTo>
                  <a:lnTo>
                    <a:pt x="450" y="60"/>
                  </a:lnTo>
                  <a:lnTo>
                    <a:pt x="462" y="54"/>
                  </a:lnTo>
                  <a:lnTo>
                    <a:pt x="456" y="54"/>
                  </a:lnTo>
                  <a:lnTo>
                    <a:pt x="456" y="48"/>
                  </a:lnTo>
                  <a:lnTo>
                    <a:pt x="462" y="48"/>
                  </a:lnTo>
                  <a:lnTo>
                    <a:pt x="468" y="48"/>
                  </a:lnTo>
                  <a:lnTo>
                    <a:pt x="462" y="48"/>
                  </a:lnTo>
                  <a:lnTo>
                    <a:pt x="456" y="48"/>
                  </a:lnTo>
                  <a:lnTo>
                    <a:pt x="450" y="48"/>
                  </a:lnTo>
                  <a:lnTo>
                    <a:pt x="438" y="42"/>
                  </a:lnTo>
                  <a:lnTo>
                    <a:pt x="432" y="42"/>
                  </a:lnTo>
                  <a:lnTo>
                    <a:pt x="438" y="36"/>
                  </a:lnTo>
                  <a:lnTo>
                    <a:pt x="432" y="36"/>
                  </a:lnTo>
                  <a:lnTo>
                    <a:pt x="432" y="30"/>
                  </a:lnTo>
                  <a:lnTo>
                    <a:pt x="444" y="30"/>
                  </a:lnTo>
                  <a:lnTo>
                    <a:pt x="438" y="30"/>
                  </a:lnTo>
                  <a:lnTo>
                    <a:pt x="444" y="24"/>
                  </a:lnTo>
                  <a:lnTo>
                    <a:pt x="450" y="24"/>
                  </a:lnTo>
                  <a:lnTo>
                    <a:pt x="444" y="24"/>
                  </a:lnTo>
                  <a:lnTo>
                    <a:pt x="444" y="18"/>
                  </a:lnTo>
                  <a:lnTo>
                    <a:pt x="444" y="6"/>
                  </a:lnTo>
                  <a:lnTo>
                    <a:pt x="456" y="6"/>
                  </a:lnTo>
                  <a:lnTo>
                    <a:pt x="444" y="6"/>
                  </a:lnTo>
                  <a:lnTo>
                    <a:pt x="468" y="0"/>
                  </a:lnTo>
                  <a:lnTo>
                    <a:pt x="498" y="6"/>
                  </a:lnTo>
                  <a:lnTo>
                    <a:pt x="480" y="18"/>
                  </a:lnTo>
                  <a:lnTo>
                    <a:pt x="462" y="18"/>
                  </a:lnTo>
                  <a:lnTo>
                    <a:pt x="468" y="18"/>
                  </a:lnTo>
                  <a:lnTo>
                    <a:pt x="462" y="24"/>
                  </a:lnTo>
                  <a:lnTo>
                    <a:pt x="456" y="24"/>
                  </a:lnTo>
                  <a:lnTo>
                    <a:pt x="462" y="24"/>
                  </a:lnTo>
                  <a:lnTo>
                    <a:pt x="468" y="30"/>
                  </a:lnTo>
                  <a:lnTo>
                    <a:pt x="474" y="36"/>
                  </a:lnTo>
                  <a:lnTo>
                    <a:pt x="468" y="36"/>
                  </a:lnTo>
                  <a:lnTo>
                    <a:pt x="486" y="42"/>
                  </a:lnTo>
                  <a:lnTo>
                    <a:pt x="474" y="42"/>
                  </a:lnTo>
                  <a:lnTo>
                    <a:pt x="480" y="42"/>
                  </a:lnTo>
                  <a:lnTo>
                    <a:pt x="468" y="48"/>
                  </a:lnTo>
                  <a:lnTo>
                    <a:pt x="480" y="48"/>
                  </a:lnTo>
                  <a:lnTo>
                    <a:pt x="486" y="48"/>
                  </a:lnTo>
                  <a:lnTo>
                    <a:pt x="498" y="48"/>
                  </a:lnTo>
                  <a:lnTo>
                    <a:pt x="486" y="48"/>
                  </a:lnTo>
                  <a:lnTo>
                    <a:pt x="492" y="54"/>
                  </a:lnTo>
                  <a:lnTo>
                    <a:pt x="492" y="60"/>
                  </a:lnTo>
                  <a:lnTo>
                    <a:pt x="498" y="60"/>
                  </a:lnTo>
                  <a:lnTo>
                    <a:pt x="498" y="54"/>
                  </a:lnTo>
                  <a:lnTo>
                    <a:pt x="504" y="54"/>
                  </a:lnTo>
                  <a:lnTo>
                    <a:pt x="510" y="48"/>
                  </a:lnTo>
                  <a:lnTo>
                    <a:pt x="516" y="54"/>
                  </a:lnTo>
                  <a:lnTo>
                    <a:pt x="522" y="60"/>
                  </a:lnTo>
                  <a:lnTo>
                    <a:pt x="516" y="60"/>
                  </a:lnTo>
                  <a:lnTo>
                    <a:pt x="516" y="66"/>
                  </a:lnTo>
                  <a:lnTo>
                    <a:pt x="522" y="72"/>
                  </a:lnTo>
                  <a:lnTo>
                    <a:pt x="534" y="66"/>
                  </a:lnTo>
                  <a:lnTo>
                    <a:pt x="540" y="60"/>
                  </a:lnTo>
                  <a:lnTo>
                    <a:pt x="540" y="54"/>
                  </a:lnTo>
                  <a:lnTo>
                    <a:pt x="552" y="54"/>
                  </a:lnTo>
                  <a:lnTo>
                    <a:pt x="546" y="54"/>
                  </a:lnTo>
                  <a:lnTo>
                    <a:pt x="552" y="54"/>
                  </a:lnTo>
                  <a:lnTo>
                    <a:pt x="540" y="48"/>
                  </a:lnTo>
                  <a:lnTo>
                    <a:pt x="546" y="42"/>
                  </a:lnTo>
                  <a:lnTo>
                    <a:pt x="540" y="42"/>
                  </a:lnTo>
                  <a:lnTo>
                    <a:pt x="576" y="48"/>
                  </a:lnTo>
                  <a:lnTo>
                    <a:pt x="570" y="48"/>
                  </a:lnTo>
                  <a:lnTo>
                    <a:pt x="564" y="48"/>
                  </a:lnTo>
                  <a:lnTo>
                    <a:pt x="582" y="48"/>
                  </a:lnTo>
                  <a:lnTo>
                    <a:pt x="576" y="54"/>
                  </a:lnTo>
                  <a:lnTo>
                    <a:pt x="582" y="54"/>
                  </a:lnTo>
                  <a:lnTo>
                    <a:pt x="576" y="60"/>
                  </a:lnTo>
                  <a:lnTo>
                    <a:pt x="570" y="60"/>
                  </a:lnTo>
                  <a:lnTo>
                    <a:pt x="576" y="60"/>
                  </a:lnTo>
                  <a:lnTo>
                    <a:pt x="570" y="60"/>
                  </a:lnTo>
                  <a:lnTo>
                    <a:pt x="576" y="60"/>
                  </a:lnTo>
                  <a:lnTo>
                    <a:pt x="582" y="66"/>
                  </a:lnTo>
                  <a:lnTo>
                    <a:pt x="582" y="72"/>
                  </a:lnTo>
                  <a:lnTo>
                    <a:pt x="576" y="72"/>
                  </a:lnTo>
                  <a:lnTo>
                    <a:pt x="564" y="78"/>
                  </a:lnTo>
                  <a:lnTo>
                    <a:pt x="558" y="78"/>
                  </a:lnTo>
                  <a:lnTo>
                    <a:pt x="558" y="72"/>
                  </a:lnTo>
                  <a:lnTo>
                    <a:pt x="552" y="72"/>
                  </a:lnTo>
                  <a:lnTo>
                    <a:pt x="546" y="72"/>
                  </a:lnTo>
                  <a:lnTo>
                    <a:pt x="552" y="72"/>
                  </a:lnTo>
                  <a:lnTo>
                    <a:pt x="558" y="78"/>
                  </a:lnTo>
                  <a:lnTo>
                    <a:pt x="552" y="78"/>
                  </a:lnTo>
                  <a:lnTo>
                    <a:pt x="546" y="78"/>
                  </a:lnTo>
                  <a:lnTo>
                    <a:pt x="528" y="78"/>
                  </a:lnTo>
                  <a:lnTo>
                    <a:pt x="540" y="78"/>
                  </a:lnTo>
                  <a:lnTo>
                    <a:pt x="522" y="90"/>
                  </a:lnTo>
                  <a:lnTo>
                    <a:pt x="516" y="90"/>
                  </a:lnTo>
                  <a:lnTo>
                    <a:pt x="510" y="84"/>
                  </a:lnTo>
                  <a:lnTo>
                    <a:pt x="504" y="84"/>
                  </a:lnTo>
                  <a:lnTo>
                    <a:pt x="498" y="84"/>
                  </a:lnTo>
                  <a:lnTo>
                    <a:pt x="504" y="84"/>
                  </a:lnTo>
                  <a:lnTo>
                    <a:pt x="492" y="84"/>
                  </a:lnTo>
                  <a:lnTo>
                    <a:pt x="498" y="84"/>
                  </a:lnTo>
                  <a:lnTo>
                    <a:pt x="510" y="90"/>
                  </a:lnTo>
                  <a:lnTo>
                    <a:pt x="528" y="90"/>
                  </a:lnTo>
                  <a:lnTo>
                    <a:pt x="516" y="102"/>
                  </a:lnTo>
                  <a:lnTo>
                    <a:pt x="510" y="102"/>
                  </a:lnTo>
                  <a:lnTo>
                    <a:pt x="504" y="102"/>
                  </a:lnTo>
                  <a:lnTo>
                    <a:pt x="504" y="96"/>
                  </a:lnTo>
                  <a:lnTo>
                    <a:pt x="498" y="102"/>
                  </a:lnTo>
                  <a:lnTo>
                    <a:pt x="486" y="102"/>
                  </a:lnTo>
                  <a:lnTo>
                    <a:pt x="462" y="102"/>
                  </a:lnTo>
                  <a:lnTo>
                    <a:pt x="468" y="102"/>
                  </a:lnTo>
                  <a:lnTo>
                    <a:pt x="480" y="102"/>
                  </a:lnTo>
                  <a:lnTo>
                    <a:pt x="474" y="108"/>
                  </a:lnTo>
                  <a:lnTo>
                    <a:pt x="480" y="102"/>
                  </a:lnTo>
                  <a:lnTo>
                    <a:pt x="492" y="108"/>
                  </a:lnTo>
                  <a:lnTo>
                    <a:pt x="486" y="114"/>
                  </a:lnTo>
                  <a:lnTo>
                    <a:pt x="474" y="114"/>
                  </a:lnTo>
                  <a:lnTo>
                    <a:pt x="480" y="114"/>
                  </a:lnTo>
                  <a:lnTo>
                    <a:pt x="474" y="114"/>
                  </a:lnTo>
                  <a:lnTo>
                    <a:pt x="474" y="120"/>
                  </a:lnTo>
                  <a:lnTo>
                    <a:pt x="468" y="120"/>
                  </a:lnTo>
                  <a:lnTo>
                    <a:pt x="456" y="126"/>
                  </a:lnTo>
                  <a:lnTo>
                    <a:pt x="462" y="126"/>
                  </a:lnTo>
                  <a:lnTo>
                    <a:pt x="462" y="132"/>
                  </a:lnTo>
                  <a:lnTo>
                    <a:pt x="456" y="138"/>
                  </a:lnTo>
                  <a:lnTo>
                    <a:pt x="456" y="144"/>
                  </a:lnTo>
                  <a:lnTo>
                    <a:pt x="450" y="150"/>
                  </a:lnTo>
                  <a:lnTo>
                    <a:pt x="456" y="150"/>
                  </a:lnTo>
                  <a:lnTo>
                    <a:pt x="468" y="150"/>
                  </a:lnTo>
                  <a:lnTo>
                    <a:pt x="474" y="168"/>
                  </a:lnTo>
                  <a:lnTo>
                    <a:pt x="492" y="168"/>
                  </a:lnTo>
                  <a:lnTo>
                    <a:pt x="510" y="168"/>
                  </a:lnTo>
                  <a:lnTo>
                    <a:pt x="516" y="174"/>
                  </a:lnTo>
                  <a:lnTo>
                    <a:pt x="522" y="180"/>
                  </a:lnTo>
                  <a:lnTo>
                    <a:pt x="540" y="180"/>
                  </a:lnTo>
                  <a:lnTo>
                    <a:pt x="546" y="186"/>
                  </a:lnTo>
                  <a:lnTo>
                    <a:pt x="576" y="186"/>
                  </a:lnTo>
                  <a:lnTo>
                    <a:pt x="576" y="192"/>
                  </a:lnTo>
                  <a:lnTo>
                    <a:pt x="570" y="198"/>
                  </a:lnTo>
                  <a:lnTo>
                    <a:pt x="576" y="198"/>
                  </a:lnTo>
                  <a:lnTo>
                    <a:pt x="576" y="210"/>
                  </a:lnTo>
                  <a:lnTo>
                    <a:pt x="582" y="216"/>
                  </a:lnTo>
                  <a:lnTo>
                    <a:pt x="576" y="216"/>
                  </a:lnTo>
                  <a:lnTo>
                    <a:pt x="582" y="216"/>
                  </a:lnTo>
                  <a:lnTo>
                    <a:pt x="588" y="222"/>
                  </a:lnTo>
                  <a:lnTo>
                    <a:pt x="594" y="222"/>
                  </a:lnTo>
                  <a:lnTo>
                    <a:pt x="588" y="228"/>
                  </a:lnTo>
                  <a:lnTo>
                    <a:pt x="594" y="222"/>
                  </a:lnTo>
                  <a:lnTo>
                    <a:pt x="600" y="228"/>
                  </a:lnTo>
                  <a:lnTo>
                    <a:pt x="606" y="222"/>
                  </a:lnTo>
                  <a:lnTo>
                    <a:pt x="606" y="228"/>
                  </a:lnTo>
                  <a:lnTo>
                    <a:pt x="606" y="222"/>
                  </a:lnTo>
                  <a:lnTo>
                    <a:pt x="612" y="216"/>
                  </a:lnTo>
                  <a:lnTo>
                    <a:pt x="606" y="210"/>
                  </a:lnTo>
                  <a:lnTo>
                    <a:pt x="606" y="198"/>
                  </a:lnTo>
                  <a:lnTo>
                    <a:pt x="600" y="192"/>
                  </a:lnTo>
                  <a:lnTo>
                    <a:pt x="618" y="186"/>
                  </a:lnTo>
                  <a:lnTo>
                    <a:pt x="630" y="180"/>
                  </a:lnTo>
                  <a:lnTo>
                    <a:pt x="630" y="168"/>
                  </a:lnTo>
                  <a:lnTo>
                    <a:pt x="624" y="162"/>
                  </a:lnTo>
                  <a:lnTo>
                    <a:pt x="612" y="156"/>
                  </a:lnTo>
                  <a:lnTo>
                    <a:pt x="612" y="150"/>
                  </a:lnTo>
                  <a:lnTo>
                    <a:pt x="618" y="144"/>
                  </a:lnTo>
                  <a:lnTo>
                    <a:pt x="624" y="144"/>
                  </a:lnTo>
                  <a:lnTo>
                    <a:pt x="624" y="138"/>
                  </a:lnTo>
                  <a:lnTo>
                    <a:pt x="618" y="138"/>
                  </a:lnTo>
                  <a:lnTo>
                    <a:pt x="618" y="132"/>
                  </a:lnTo>
                  <a:lnTo>
                    <a:pt x="612" y="132"/>
                  </a:lnTo>
                  <a:lnTo>
                    <a:pt x="618" y="132"/>
                  </a:lnTo>
                  <a:lnTo>
                    <a:pt x="618" y="126"/>
                  </a:lnTo>
                  <a:lnTo>
                    <a:pt x="612" y="120"/>
                  </a:lnTo>
                  <a:lnTo>
                    <a:pt x="618" y="114"/>
                  </a:lnTo>
                  <a:lnTo>
                    <a:pt x="642" y="120"/>
                  </a:lnTo>
                  <a:lnTo>
                    <a:pt x="648" y="120"/>
                  </a:lnTo>
                  <a:lnTo>
                    <a:pt x="660" y="114"/>
                  </a:lnTo>
                  <a:lnTo>
                    <a:pt x="666" y="120"/>
                  </a:lnTo>
                  <a:lnTo>
                    <a:pt x="672" y="120"/>
                  </a:lnTo>
                  <a:lnTo>
                    <a:pt x="672" y="126"/>
                  </a:lnTo>
                  <a:lnTo>
                    <a:pt x="678" y="126"/>
                  </a:lnTo>
                  <a:lnTo>
                    <a:pt x="690" y="132"/>
                  </a:lnTo>
                  <a:lnTo>
                    <a:pt x="696" y="132"/>
                  </a:lnTo>
                  <a:lnTo>
                    <a:pt x="702" y="132"/>
                  </a:lnTo>
                  <a:lnTo>
                    <a:pt x="696" y="132"/>
                  </a:lnTo>
                  <a:lnTo>
                    <a:pt x="696" y="138"/>
                  </a:lnTo>
                  <a:lnTo>
                    <a:pt x="684" y="138"/>
                  </a:lnTo>
                  <a:lnTo>
                    <a:pt x="696" y="138"/>
                  </a:lnTo>
                  <a:lnTo>
                    <a:pt x="696" y="144"/>
                  </a:lnTo>
                  <a:lnTo>
                    <a:pt x="702" y="150"/>
                  </a:lnTo>
                  <a:lnTo>
                    <a:pt x="696" y="150"/>
                  </a:lnTo>
                  <a:lnTo>
                    <a:pt x="696" y="156"/>
                  </a:lnTo>
                  <a:lnTo>
                    <a:pt x="702" y="150"/>
                  </a:lnTo>
                  <a:lnTo>
                    <a:pt x="708" y="150"/>
                  </a:lnTo>
                  <a:lnTo>
                    <a:pt x="708" y="156"/>
                  </a:lnTo>
                  <a:lnTo>
                    <a:pt x="714" y="156"/>
                  </a:lnTo>
                  <a:lnTo>
                    <a:pt x="714" y="162"/>
                  </a:lnTo>
                  <a:lnTo>
                    <a:pt x="714" y="156"/>
                  </a:lnTo>
                  <a:lnTo>
                    <a:pt x="726" y="156"/>
                  </a:lnTo>
                  <a:lnTo>
                    <a:pt x="726" y="150"/>
                  </a:lnTo>
                  <a:lnTo>
                    <a:pt x="732" y="156"/>
                  </a:lnTo>
                  <a:lnTo>
                    <a:pt x="732" y="150"/>
                  </a:lnTo>
                  <a:lnTo>
                    <a:pt x="738" y="150"/>
                  </a:lnTo>
                  <a:lnTo>
                    <a:pt x="738" y="144"/>
                  </a:lnTo>
                  <a:lnTo>
                    <a:pt x="744" y="144"/>
                  </a:lnTo>
                  <a:lnTo>
                    <a:pt x="744" y="138"/>
                  </a:lnTo>
                  <a:lnTo>
                    <a:pt x="750" y="138"/>
                  </a:lnTo>
                  <a:lnTo>
                    <a:pt x="750" y="144"/>
                  </a:lnTo>
                  <a:lnTo>
                    <a:pt x="756" y="150"/>
                  </a:lnTo>
                  <a:lnTo>
                    <a:pt x="762" y="150"/>
                  </a:lnTo>
                  <a:lnTo>
                    <a:pt x="756" y="156"/>
                  </a:lnTo>
                  <a:lnTo>
                    <a:pt x="768" y="156"/>
                  </a:lnTo>
                  <a:lnTo>
                    <a:pt x="762" y="156"/>
                  </a:lnTo>
                  <a:lnTo>
                    <a:pt x="768" y="156"/>
                  </a:lnTo>
                  <a:lnTo>
                    <a:pt x="768" y="162"/>
                  </a:lnTo>
                  <a:lnTo>
                    <a:pt x="774" y="162"/>
                  </a:lnTo>
                  <a:lnTo>
                    <a:pt x="768" y="162"/>
                  </a:lnTo>
                  <a:lnTo>
                    <a:pt x="774" y="168"/>
                  </a:lnTo>
                  <a:lnTo>
                    <a:pt x="780" y="168"/>
                  </a:lnTo>
                  <a:lnTo>
                    <a:pt x="774" y="168"/>
                  </a:lnTo>
                  <a:lnTo>
                    <a:pt x="774" y="174"/>
                  </a:lnTo>
                  <a:lnTo>
                    <a:pt x="780" y="174"/>
                  </a:lnTo>
                  <a:lnTo>
                    <a:pt x="780" y="180"/>
                  </a:lnTo>
                  <a:lnTo>
                    <a:pt x="786" y="180"/>
                  </a:lnTo>
                  <a:lnTo>
                    <a:pt x="786" y="186"/>
                  </a:lnTo>
                  <a:lnTo>
                    <a:pt x="792" y="186"/>
                  </a:lnTo>
                  <a:lnTo>
                    <a:pt x="786" y="186"/>
                  </a:lnTo>
                  <a:lnTo>
                    <a:pt x="792" y="186"/>
                  </a:lnTo>
                  <a:lnTo>
                    <a:pt x="798" y="186"/>
                  </a:lnTo>
                  <a:lnTo>
                    <a:pt x="792" y="192"/>
                  </a:lnTo>
                  <a:lnTo>
                    <a:pt x="798" y="186"/>
                  </a:lnTo>
                  <a:lnTo>
                    <a:pt x="804" y="192"/>
                  </a:lnTo>
                  <a:lnTo>
                    <a:pt x="810" y="192"/>
                  </a:lnTo>
                  <a:lnTo>
                    <a:pt x="816" y="192"/>
                  </a:lnTo>
                  <a:lnTo>
                    <a:pt x="798" y="198"/>
                  </a:lnTo>
                  <a:lnTo>
                    <a:pt x="804" y="198"/>
                  </a:lnTo>
                  <a:lnTo>
                    <a:pt x="792" y="204"/>
                  </a:lnTo>
                  <a:lnTo>
                    <a:pt x="786" y="204"/>
                  </a:lnTo>
                  <a:lnTo>
                    <a:pt x="792" y="204"/>
                  </a:lnTo>
                  <a:lnTo>
                    <a:pt x="798" y="204"/>
                  </a:lnTo>
                  <a:lnTo>
                    <a:pt x="804" y="198"/>
                  </a:lnTo>
                  <a:lnTo>
                    <a:pt x="810" y="198"/>
                  </a:lnTo>
                  <a:lnTo>
                    <a:pt x="816" y="198"/>
                  </a:lnTo>
                  <a:lnTo>
                    <a:pt x="822" y="198"/>
                  </a:lnTo>
                  <a:lnTo>
                    <a:pt x="816" y="204"/>
                  </a:lnTo>
                  <a:lnTo>
                    <a:pt x="822" y="204"/>
                  </a:lnTo>
                  <a:lnTo>
                    <a:pt x="828" y="198"/>
                  </a:lnTo>
                  <a:lnTo>
                    <a:pt x="822" y="204"/>
                  </a:lnTo>
                  <a:lnTo>
                    <a:pt x="834" y="204"/>
                  </a:lnTo>
                  <a:lnTo>
                    <a:pt x="828" y="21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53" name="Freeform 229"/>
            <p:cNvSpPr>
              <a:spLocks/>
            </p:cNvSpPr>
            <p:nvPr/>
          </p:nvSpPr>
          <p:spPr bwMode="auto">
            <a:xfrm>
              <a:off x="858" y="318"/>
              <a:ext cx="282" cy="114"/>
            </a:xfrm>
            <a:custGeom>
              <a:avLst/>
              <a:gdLst/>
              <a:ahLst/>
              <a:cxnLst>
                <a:cxn ang="0">
                  <a:pos x="264" y="72"/>
                </a:cxn>
                <a:cxn ang="0">
                  <a:pos x="264" y="78"/>
                </a:cxn>
                <a:cxn ang="0">
                  <a:pos x="246" y="84"/>
                </a:cxn>
                <a:cxn ang="0">
                  <a:pos x="240" y="72"/>
                </a:cxn>
                <a:cxn ang="0">
                  <a:pos x="222" y="72"/>
                </a:cxn>
                <a:cxn ang="0">
                  <a:pos x="216" y="72"/>
                </a:cxn>
                <a:cxn ang="0">
                  <a:pos x="216" y="78"/>
                </a:cxn>
                <a:cxn ang="0">
                  <a:pos x="228" y="84"/>
                </a:cxn>
                <a:cxn ang="0">
                  <a:pos x="228" y="84"/>
                </a:cxn>
                <a:cxn ang="0">
                  <a:pos x="240" y="90"/>
                </a:cxn>
                <a:cxn ang="0">
                  <a:pos x="246" y="108"/>
                </a:cxn>
                <a:cxn ang="0">
                  <a:pos x="234" y="102"/>
                </a:cxn>
                <a:cxn ang="0">
                  <a:pos x="204" y="96"/>
                </a:cxn>
                <a:cxn ang="0">
                  <a:pos x="228" y="114"/>
                </a:cxn>
                <a:cxn ang="0">
                  <a:pos x="186" y="102"/>
                </a:cxn>
                <a:cxn ang="0">
                  <a:pos x="180" y="96"/>
                </a:cxn>
                <a:cxn ang="0">
                  <a:pos x="156" y="90"/>
                </a:cxn>
                <a:cxn ang="0">
                  <a:pos x="138" y="90"/>
                </a:cxn>
                <a:cxn ang="0">
                  <a:pos x="120" y="84"/>
                </a:cxn>
                <a:cxn ang="0">
                  <a:pos x="150" y="72"/>
                </a:cxn>
                <a:cxn ang="0">
                  <a:pos x="156" y="54"/>
                </a:cxn>
                <a:cxn ang="0">
                  <a:pos x="150" y="48"/>
                </a:cxn>
                <a:cxn ang="0">
                  <a:pos x="138" y="42"/>
                </a:cxn>
                <a:cxn ang="0">
                  <a:pos x="126" y="36"/>
                </a:cxn>
                <a:cxn ang="0">
                  <a:pos x="108" y="30"/>
                </a:cxn>
                <a:cxn ang="0">
                  <a:pos x="84" y="36"/>
                </a:cxn>
                <a:cxn ang="0">
                  <a:pos x="66" y="36"/>
                </a:cxn>
                <a:cxn ang="0">
                  <a:pos x="18" y="36"/>
                </a:cxn>
                <a:cxn ang="0">
                  <a:pos x="0" y="24"/>
                </a:cxn>
                <a:cxn ang="0">
                  <a:pos x="12" y="6"/>
                </a:cxn>
                <a:cxn ang="0">
                  <a:pos x="30" y="12"/>
                </a:cxn>
                <a:cxn ang="0">
                  <a:pos x="30" y="30"/>
                </a:cxn>
                <a:cxn ang="0">
                  <a:pos x="54" y="24"/>
                </a:cxn>
                <a:cxn ang="0">
                  <a:pos x="60" y="18"/>
                </a:cxn>
                <a:cxn ang="0">
                  <a:pos x="42" y="12"/>
                </a:cxn>
                <a:cxn ang="0">
                  <a:pos x="54" y="6"/>
                </a:cxn>
                <a:cxn ang="0">
                  <a:pos x="78" y="0"/>
                </a:cxn>
                <a:cxn ang="0">
                  <a:pos x="96" y="12"/>
                </a:cxn>
                <a:cxn ang="0">
                  <a:pos x="96" y="12"/>
                </a:cxn>
                <a:cxn ang="0">
                  <a:pos x="108" y="18"/>
                </a:cxn>
                <a:cxn ang="0">
                  <a:pos x="108" y="18"/>
                </a:cxn>
                <a:cxn ang="0">
                  <a:pos x="126" y="12"/>
                </a:cxn>
                <a:cxn ang="0">
                  <a:pos x="138" y="18"/>
                </a:cxn>
                <a:cxn ang="0">
                  <a:pos x="144" y="24"/>
                </a:cxn>
                <a:cxn ang="0">
                  <a:pos x="162" y="24"/>
                </a:cxn>
                <a:cxn ang="0">
                  <a:pos x="186" y="24"/>
                </a:cxn>
                <a:cxn ang="0">
                  <a:pos x="168" y="30"/>
                </a:cxn>
                <a:cxn ang="0">
                  <a:pos x="174" y="30"/>
                </a:cxn>
                <a:cxn ang="0">
                  <a:pos x="192" y="30"/>
                </a:cxn>
                <a:cxn ang="0">
                  <a:pos x="192" y="36"/>
                </a:cxn>
                <a:cxn ang="0">
                  <a:pos x="210" y="36"/>
                </a:cxn>
                <a:cxn ang="0">
                  <a:pos x="222" y="42"/>
                </a:cxn>
                <a:cxn ang="0">
                  <a:pos x="210" y="48"/>
                </a:cxn>
                <a:cxn ang="0">
                  <a:pos x="210" y="48"/>
                </a:cxn>
                <a:cxn ang="0">
                  <a:pos x="222" y="54"/>
                </a:cxn>
                <a:cxn ang="0">
                  <a:pos x="240" y="54"/>
                </a:cxn>
                <a:cxn ang="0">
                  <a:pos x="252" y="60"/>
                </a:cxn>
                <a:cxn ang="0">
                  <a:pos x="264" y="60"/>
                </a:cxn>
                <a:cxn ang="0">
                  <a:pos x="264" y="72"/>
                </a:cxn>
                <a:cxn ang="0">
                  <a:pos x="276" y="72"/>
                </a:cxn>
              </a:cxnLst>
              <a:rect l="0" t="0" r="r" b="b"/>
              <a:pathLst>
                <a:path w="282" h="114">
                  <a:moveTo>
                    <a:pt x="276" y="72"/>
                  </a:moveTo>
                  <a:lnTo>
                    <a:pt x="264" y="72"/>
                  </a:lnTo>
                  <a:lnTo>
                    <a:pt x="276" y="78"/>
                  </a:lnTo>
                  <a:lnTo>
                    <a:pt x="264" y="72"/>
                  </a:lnTo>
                  <a:lnTo>
                    <a:pt x="270" y="78"/>
                  </a:lnTo>
                  <a:lnTo>
                    <a:pt x="264" y="78"/>
                  </a:lnTo>
                  <a:lnTo>
                    <a:pt x="270" y="78"/>
                  </a:lnTo>
                  <a:lnTo>
                    <a:pt x="264" y="78"/>
                  </a:lnTo>
                  <a:lnTo>
                    <a:pt x="258" y="78"/>
                  </a:lnTo>
                  <a:lnTo>
                    <a:pt x="258" y="84"/>
                  </a:lnTo>
                  <a:lnTo>
                    <a:pt x="252" y="84"/>
                  </a:lnTo>
                  <a:lnTo>
                    <a:pt x="246" y="84"/>
                  </a:lnTo>
                  <a:lnTo>
                    <a:pt x="240" y="78"/>
                  </a:lnTo>
                  <a:lnTo>
                    <a:pt x="252" y="72"/>
                  </a:lnTo>
                  <a:lnTo>
                    <a:pt x="234" y="78"/>
                  </a:lnTo>
                  <a:lnTo>
                    <a:pt x="240" y="72"/>
                  </a:lnTo>
                  <a:lnTo>
                    <a:pt x="234" y="72"/>
                  </a:lnTo>
                  <a:lnTo>
                    <a:pt x="228" y="72"/>
                  </a:lnTo>
                  <a:lnTo>
                    <a:pt x="216" y="72"/>
                  </a:lnTo>
                  <a:lnTo>
                    <a:pt x="222" y="72"/>
                  </a:lnTo>
                  <a:lnTo>
                    <a:pt x="216" y="72"/>
                  </a:lnTo>
                  <a:lnTo>
                    <a:pt x="222" y="78"/>
                  </a:lnTo>
                  <a:lnTo>
                    <a:pt x="216" y="78"/>
                  </a:lnTo>
                  <a:lnTo>
                    <a:pt x="216" y="72"/>
                  </a:lnTo>
                  <a:lnTo>
                    <a:pt x="204" y="72"/>
                  </a:lnTo>
                  <a:lnTo>
                    <a:pt x="216" y="78"/>
                  </a:lnTo>
                  <a:lnTo>
                    <a:pt x="210" y="78"/>
                  </a:lnTo>
                  <a:lnTo>
                    <a:pt x="216" y="78"/>
                  </a:lnTo>
                  <a:lnTo>
                    <a:pt x="216" y="84"/>
                  </a:lnTo>
                  <a:lnTo>
                    <a:pt x="222" y="78"/>
                  </a:lnTo>
                  <a:lnTo>
                    <a:pt x="222" y="84"/>
                  </a:lnTo>
                  <a:lnTo>
                    <a:pt x="228" y="84"/>
                  </a:lnTo>
                  <a:lnTo>
                    <a:pt x="222" y="84"/>
                  </a:lnTo>
                  <a:lnTo>
                    <a:pt x="228" y="84"/>
                  </a:lnTo>
                  <a:lnTo>
                    <a:pt x="228" y="90"/>
                  </a:lnTo>
                  <a:lnTo>
                    <a:pt x="228" y="84"/>
                  </a:lnTo>
                  <a:lnTo>
                    <a:pt x="234" y="84"/>
                  </a:lnTo>
                  <a:lnTo>
                    <a:pt x="228" y="90"/>
                  </a:lnTo>
                  <a:lnTo>
                    <a:pt x="234" y="84"/>
                  </a:lnTo>
                  <a:lnTo>
                    <a:pt x="240" y="90"/>
                  </a:lnTo>
                  <a:lnTo>
                    <a:pt x="246" y="96"/>
                  </a:lnTo>
                  <a:lnTo>
                    <a:pt x="252" y="96"/>
                  </a:lnTo>
                  <a:lnTo>
                    <a:pt x="246" y="102"/>
                  </a:lnTo>
                  <a:lnTo>
                    <a:pt x="246" y="108"/>
                  </a:lnTo>
                  <a:lnTo>
                    <a:pt x="240" y="108"/>
                  </a:lnTo>
                  <a:lnTo>
                    <a:pt x="234" y="102"/>
                  </a:lnTo>
                  <a:lnTo>
                    <a:pt x="234" y="108"/>
                  </a:lnTo>
                  <a:lnTo>
                    <a:pt x="234" y="102"/>
                  </a:lnTo>
                  <a:lnTo>
                    <a:pt x="228" y="102"/>
                  </a:lnTo>
                  <a:lnTo>
                    <a:pt x="216" y="96"/>
                  </a:lnTo>
                  <a:lnTo>
                    <a:pt x="216" y="102"/>
                  </a:lnTo>
                  <a:lnTo>
                    <a:pt x="204" y="96"/>
                  </a:lnTo>
                  <a:lnTo>
                    <a:pt x="216" y="102"/>
                  </a:lnTo>
                  <a:lnTo>
                    <a:pt x="222" y="108"/>
                  </a:lnTo>
                  <a:lnTo>
                    <a:pt x="228" y="108"/>
                  </a:lnTo>
                  <a:lnTo>
                    <a:pt x="228" y="114"/>
                  </a:lnTo>
                  <a:lnTo>
                    <a:pt x="234" y="114"/>
                  </a:lnTo>
                  <a:lnTo>
                    <a:pt x="204" y="114"/>
                  </a:lnTo>
                  <a:lnTo>
                    <a:pt x="198" y="108"/>
                  </a:lnTo>
                  <a:lnTo>
                    <a:pt x="186" y="102"/>
                  </a:lnTo>
                  <a:lnTo>
                    <a:pt x="180" y="102"/>
                  </a:lnTo>
                  <a:lnTo>
                    <a:pt x="174" y="102"/>
                  </a:lnTo>
                  <a:lnTo>
                    <a:pt x="186" y="96"/>
                  </a:lnTo>
                  <a:lnTo>
                    <a:pt x="180" y="96"/>
                  </a:lnTo>
                  <a:lnTo>
                    <a:pt x="174" y="96"/>
                  </a:lnTo>
                  <a:lnTo>
                    <a:pt x="168" y="96"/>
                  </a:lnTo>
                  <a:lnTo>
                    <a:pt x="162" y="90"/>
                  </a:lnTo>
                  <a:lnTo>
                    <a:pt x="156" y="90"/>
                  </a:lnTo>
                  <a:lnTo>
                    <a:pt x="150" y="90"/>
                  </a:lnTo>
                  <a:lnTo>
                    <a:pt x="150" y="84"/>
                  </a:lnTo>
                  <a:lnTo>
                    <a:pt x="150" y="90"/>
                  </a:lnTo>
                  <a:lnTo>
                    <a:pt x="138" y="90"/>
                  </a:lnTo>
                  <a:lnTo>
                    <a:pt x="132" y="96"/>
                  </a:lnTo>
                  <a:lnTo>
                    <a:pt x="120" y="90"/>
                  </a:lnTo>
                  <a:lnTo>
                    <a:pt x="114" y="90"/>
                  </a:lnTo>
                  <a:lnTo>
                    <a:pt x="120" y="84"/>
                  </a:lnTo>
                  <a:lnTo>
                    <a:pt x="126" y="84"/>
                  </a:lnTo>
                  <a:lnTo>
                    <a:pt x="144" y="84"/>
                  </a:lnTo>
                  <a:lnTo>
                    <a:pt x="162" y="78"/>
                  </a:lnTo>
                  <a:lnTo>
                    <a:pt x="150" y="72"/>
                  </a:lnTo>
                  <a:lnTo>
                    <a:pt x="168" y="66"/>
                  </a:lnTo>
                  <a:lnTo>
                    <a:pt x="174" y="66"/>
                  </a:lnTo>
                  <a:lnTo>
                    <a:pt x="162" y="54"/>
                  </a:lnTo>
                  <a:lnTo>
                    <a:pt x="156" y="54"/>
                  </a:lnTo>
                  <a:lnTo>
                    <a:pt x="156" y="48"/>
                  </a:lnTo>
                  <a:lnTo>
                    <a:pt x="156" y="54"/>
                  </a:lnTo>
                  <a:lnTo>
                    <a:pt x="156" y="48"/>
                  </a:lnTo>
                  <a:lnTo>
                    <a:pt x="150" y="48"/>
                  </a:lnTo>
                  <a:lnTo>
                    <a:pt x="144" y="48"/>
                  </a:lnTo>
                  <a:lnTo>
                    <a:pt x="132" y="48"/>
                  </a:lnTo>
                  <a:lnTo>
                    <a:pt x="138" y="48"/>
                  </a:lnTo>
                  <a:lnTo>
                    <a:pt x="138" y="42"/>
                  </a:lnTo>
                  <a:lnTo>
                    <a:pt x="132" y="42"/>
                  </a:lnTo>
                  <a:lnTo>
                    <a:pt x="126" y="42"/>
                  </a:lnTo>
                  <a:lnTo>
                    <a:pt x="132" y="36"/>
                  </a:lnTo>
                  <a:lnTo>
                    <a:pt x="126" y="36"/>
                  </a:lnTo>
                  <a:lnTo>
                    <a:pt x="120" y="36"/>
                  </a:lnTo>
                  <a:lnTo>
                    <a:pt x="108" y="30"/>
                  </a:lnTo>
                  <a:lnTo>
                    <a:pt x="114" y="30"/>
                  </a:lnTo>
                  <a:lnTo>
                    <a:pt x="108" y="30"/>
                  </a:lnTo>
                  <a:lnTo>
                    <a:pt x="108" y="36"/>
                  </a:lnTo>
                  <a:lnTo>
                    <a:pt x="114" y="36"/>
                  </a:lnTo>
                  <a:lnTo>
                    <a:pt x="108" y="36"/>
                  </a:lnTo>
                  <a:lnTo>
                    <a:pt x="84" y="36"/>
                  </a:lnTo>
                  <a:lnTo>
                    <a:pt x="90" y="36"/>
                  </a:lnTo>
                  <a:lnTo>
                    <a:pt x="72" y="36"/>
                  </a:lnTo>
                  <a:lnTo>
                    <a:pt x="78" y="36"/>
                  </a:lnTo>
                  <a:lnTo>
                    <a:pt x="66" y="36"/>
                  </a:lnTo>
                  <a:lnTo>
                    <a:pt x="42" y="36"/>
                  </a:lnTo>
                  <a:lnTo>
                    <a:pt x="36" y="36"/>
                  </a:lnTo>
                  <a:lnTo>
                    <a:pt x="36" y="30"/>
                  </a:lnTo>
                  <a:lnTo>
                    <a:pt x="18" y="36"/>
                  </a:lnTo>
                  <a:lnTo>
                    <a:pt x="6" y="30"/>
                  </a:lnTo>
                  <a:lnTo>
                    <a:pt x="6" y="24"/>
                  </a:lnTo>
                  <a:lnTo>
                    <a:pt x="30" y="30"/>
                  </a:lnTo>
                  <a:lnTo>
                    <a:pt x="0" y="24"/>
                  </a:lnTo>
                  <a:lnTo>
                    <a:pt x="0" y="18"/>
                  </a:lnTo>
                  <a:lnTo>
                    <a:pt x="0" y="12"/>
                  </a:lnTo>
                  <a:lnTo>
                    <a:pt x="6" y="12"/>
                  </a:lnTo>
                  <a:lnTo>
                    <a:pt x="12" y="6"/>
                  </a:lnTo>
                  <a:lnTo>
                    <a:pt x="24" y="0"/>
                  </a:lnTo>
                  <a:lnTo>
                    <a:pt x="48" y="0"/>
                  </a:lnTo>
                  <a:lnTo>
                    <a:pt x="42" y="6"/>
                  </a:lnTo>
                  <a:lnTo>
                    <a:pt x="30" y="12"/>
                  </a:lnTo>
                  <a:lnTo>
                    <a:pt x="36" y="12"/>
                  </a:lnTo>
                  <a:lnTo>
                    <a:pt x="36" y="18"/>
                  </a:lnTo>
                  <a:lnTo>
                    <a:pt x="48" y="24"/>
                  </a:lnTo>
                  <a:lnTo>
                    <a:pt x="30" y="30"/>
                  </a:lnTo>
                  <a:lnTo>
                    <a:pt x="48" y="24"/>
                  </a:lnTo>
                  <a:lnTo>
                    <a:pt x="54" y="30"/>
                  </a:lnTo>
                  <a:lnTo>
                    <a:pt x="48" y="24"/>
                  </a:lnTo>
                  <a:lnTo>
                    <a:pt x="54" y="24"/>
                  </a:lnTo>
                  <a:lnTo>
                    <a:pt x="42" y="18"/>
                  </a:lnTo>
                  <a:lnTo>
                    <a:pt x="48" y="18"/>
                  </a:lnTo>
                  <a:lnTo>
                    <a:pt x="42" y="12"/>
                  </a:lnTo>
                  <a:lnTo>
                    <a:pt x="60" y="18"/>
                  </a:lnTo>
                  <a:lnTo>
                    <a:pt x="48" y="12"/>
                  </a:lnTo>
                  <a:lnTo>
                    <a:pt x="54" y="12"/>
                  </a:lnTo>
                  <a:lnTo>
                    <a:pt x="48" y="12"/>
                  </a:lnTo>
                  <a:lnTo>
                    <a:pt x="42" y="12"/>
                  </a:lnTo>
                  <a:lnTo>
                    <a:pt x="42" y="6"/>
                  </a:lnTo>
                  <a:lnTo>
                    <a:pt x="60" y="6"/>
                  </a:lnTo>
                  <a:lnTo>
                    <a:pt x="48" y="6"/>
                  </a:lnTo>
                  <a:lnTo>
                    <a:pt x="54" y="6"/>
                  </a:lnTo>
                  <a:lnTo>
                    <a:pt x="60" y="6"/>
                  </a:lnTo>
                  <a:lnTo>
                    <a:pt x="66" y="6"/>
                  </a:lnTo>
                  <a:lnTo>
                    <a:pt x="60" y="0"/>
                  </a:lnTo>
                  <a:lnTo>
                    <a:pt x="78" y="0"/>
                  </a:lnTo>
                  <a:lnTo>
                    <a:pt x="84" y="0"/>
                  </a:lnTo>
                  <a:lnTo>
                    <a:pt x="84" y="6"/>
                  </a:lnTo>
                  <a:lnTo>
                    <a:pt x="90" y="6"/>
                  </a:lnTo>
                  <a:lnTo>
                    <a:pt x="96" y="12"/>
                  </a:lnTo>
                  <a:lnTo>
                    <a:pt x="84" y="12"/>
                  </a:lnTo>
                  <a:lnTo>
                    <a:pt x="90" y="12"/>
                  </a:lnTo>
                  <a:lnTo>
                    <a:pt x="90" y="18"/>
                  </a:lnTo>
                  <a:lnTo>
                    <a:pt x="96" y="12"/>
                  </a:lnTo>
                  <a:lnTo>
                    <a:pt x="102" y="12"/>
                  </a:lnTo>
                  <a:lnTo>
                    <a:pt x="102" y="18"/>
                  </a:lnTo>
                  <a:lnTo>
                    <a:pt x="108" y="12"/>
                  </a:lnTo>
                  <a:lnTo>
                    <a:pt x="108" y="18"/>
                  </a:lnTo>
                  <a:lnTo>
                    <a:pt x="114" y="18"/>
                  </a:lnTo>
                  <a:lnTo>
                    <a:pt x="108" y="18"/>
                  </a:lnTo>
                  <a:lnTo>
                    <a:pt x="114" y="18"/>
                  </a:lnTo>
                  <a:lnTo>
                    <a:pt x="108" y="18"/>
                  </a:lnTo>
                  <a:lnTo>
                    <a:pt x="114" y="12"/>
                  </a:lnTo>
                  <a:lnTo>
                    <a:pt x="126" y="18"/>
                  </a:lnTo>
                  <a:lnTo>
                    <a:pt x="114" y="12"/>
                  </a:lnTo>
                  <a:lnTo>
                    <a:pt x="126" y="12"/>
                  </a:lnTo>
                  <a:lnTo>
                    <a:pt x="138" y="12"/>
                  </a:lnTo>
                  <a:lnTo>
                    <a:pt x="144" y="12"/>
                  </a:lnTo>
                  <a:lnTo>
                    <a:pt x="144" y="18"/>
                  </a:lnTo>
                  <a:lnTo>
                    <a:pt x="138" y="18"/>
                  </a:lnTo>
                  <a:lnTo>
                    <a:pt x="144" y="18"/>
                  </a:lnTo>
                  <a:lnTo>
                    <a:pt x="156" y="18"/>
                  </a:lnTo>
                  <a:lnTo>
                    <a:pt x="150" y="24"/>
                  </a:lnTo>
                  <a:lnTo>
                    <a:pt x="144" y="24"/>
                  </a:lnTo>
                  <a:lnTo>
                    <a:pt x="150" y="18"/>
                  </a:lnTo>
                  <a:lnTo>
                    <a:pt x="162" y="18"/>
                  </a:lnTo>
                  <a:lnTo>
                    <a:pt x="156" y="24"/>
                  </a:lnTo>
                  <a:lnTo>
                    <a:pt x="162" y="24"/>
                  </a:lnTo>
                  <a:lnTo>
                    <a:pt x="156" y="24"/>
                  </a:lnTo>
                  <a:lnTo>
                    <a:pt x="162" y="24"/>
                  </a:lnTo>
                  <a:lnTo>
                    <a:pt x="174" y="18"/>
                  </a:lnTo>
                  <a:lnTo>
                    <a:pt x="186" y="24"/>
                  </a:lnTo>
                  <a:lnTo>
                    <a:pt x="180" y="24"/>
                  </a:lnTo>
                  <a:lnTo>
                    <a:pt x="168" y="30"/>
                  </a:lnTo>
                  <a:lnTo>
                    <a:pt x="174" y="30"/>
                  </a:lnTo>
                  <a:lnTo>
                    <a:pt x="168" y="30"/>
                  </a:lnTo>
                  <a:lnTo>
                    <a:pt x="186" y="24"/>
                  </a:lnTo>
                  <a:lnTo>
                    <a:pt x="192" y="30"/>
                  </a:lnTo>
                  <a:lnTo>
                    <a:pt x="186" y="30"/>
                  </a:lnTo>
                  <a:lnTo>
                    <a:pt x="174" y="30"/>
                  </a:lnTo>
                  <a:lnTo>
                    <a:pt x="186" y="30"/>
                  </a:lnTo>
                  <a:lnTo>
                    <a:pt x="192" y="30"/>
                  </a:lnTo>
                  <a:lnTo>
                    <a:pt x="198" y="30"/>
                  </a:lnTo>
                  <a:lnTo>
                    <a:pt x="192" y="30"/>
                  </a:lnTo>
                  <a:lnTo>
                    <a:pt x="198" y="30"/>
                  </a:lnTo>
                  <a:lnTo>
                    <a:pt x="210" y="30"/>
                  </a:lnTo>
                  <a:lnTo>
                    <a:pt x="198" y="36"/>
                  </a:lnTo>
                  <a:lnTo>
                    <a:pt x="192" y="36"/>
                  </a:lnTo>
                  <a:lnTo>
                    <a:pt x="198" y="36"/>
                  </a:lnTo>
                  <a:lnTo>
                    <a:pt x="210" y="36"/>
                  </a:lnTo>
                  <a:lnTo>
                    <a:pt x="198" y="42"/>
                  </a:lnTo>
                  <a:lnTo>
                    <a:pt x="210" y="36"/>
                  </a:lnTo>
                  <a:lnTo>
                    <a:pt x="216" y="36"/>
                  </a:lnTo>
                  <a:lnTo>
                    <a:pt x="222" y="36"/>
                  </a:lnTo>
                  <a:lnTo>
                    <a:pt x="198" y="42"/>
                  </a:lnTo>
                  <a:lnTo>
                    <a:pt x="222" y="42"/>
                  </a:lnTo>
                  <a:lnTo>
                    <a:pt x="228" y="42"/>
                  </a:lnTo>
                  <a:lnTo>
                    <a:pt x="210" y="42"/>
                  </a:lnTo>
                  <a:lnTo>
                    <a:pt x="216" y="48"/>
                  </a:lnTo>
                  <a:lnTo>
                    <a:pt x="210" y="48"/>
                  </a:lnTo>
                  <a:lnTo>
                    <a:pt x="216" y="48"/>
                  </a:lnTo>
                  <a:lnTo>
                    <a:pt x="204" y="48"/>
                  </a:lnTo>
                  <a:lnTo>
                    <a:pt x="216" y="48"/>
                  </a:lnTo>
                  <a:lnTo>
                    <a:pt x="210" y="48"/>
                  </a:lnTo>
                  <a:lnTo>
                    <a:pt x="228" y="54"/>
                  </a:lnTo>
                  <a:lnTo>
                    <a:pt x="216" y="54"/>
                  </a:lnTo>
                  <a:lnTo>
                    <a:pt x="228" y="54"/>
                  </a:lnTo>
                  <a:lnTo>
                    <a:pt x="222" y="54"/>
                  </a:lnTo>
                  <a:lnTo>
                    <a:pt x="228" y="54"/>
                  </a:lnTo>
                  <a:lnTo>
                    <a:pt x="234" y="54"/>
                  </a:lnTo>
                  <a:lnTo>
                    <a:pt x="234" y="60"/>
                  </a:lnTo>
                  <a:lnTo>
                    <a:pt x="240" y="54"/>
                  </a:lnTo>
                  <a:lnTo>
                    <a:pt x="240" y="60"/>
                  </a:lnTo>
                  <a:lnTo>
                    <a:pt x="246" y="54"/>
                  </a:lnTo>
                  <a:lnTo>
                    <a:pt x="240" y="60"/>
                  </a:lnTo>
                  <a:lnTo>
                    <a:pt x="252" y="60"/>
                  </a:lnTo>
                  <a:lnTo>
                    <a:pt x="252" y="66"/>
                  </a:lnTo>
                  <a:lnTo>
                    <a:pt x="246" y="66"/>
                  </a:lnTo>
                  <a:lnTo>
                    <a:pt x="258" y="66"/>
                  </a:lnTo>
                  <a:lnTo>
                    <a:pt x="264" y="60"/>
                  </a:lnTo>
                  <a:lnTo>
                    <a:pt x="264" y="66"/>
                  </a:lnTo>
                  <a:lnTo>
                    <a:pt x="258" y="66"/>
                  </a:lnTo>
                  <a:lnTo>
                    <a:pt x="264" y="66"/>
                  </a:lnTo>
                  <a:lnTo>
                    <a:pt x="264" y="72"/>
                  </a:lnTo>
                  <a:lnTo>
                    <a:pt x="270" y="66"/>
                  </a:lnTo>
                  <a:lnTo>
                    <a:pt x="276" y="66"/>
                  </a:lnTo>
                  <a:lnTo>
                    <a:pt x="282" y="72"/>
                  </a:lnTo>
                  <a:lnTo>
                    <a:pt x="276" y="7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52" name="Freeform 228"/>
            <p:cNvSpPr>
              <a:spLocks/>
            </p:cNvSpPr>
            <p:nvPr/>
          </p:nvSpPr>
          <p:spPr bwMode="auto">
            <a:xfrm>
              <a:off x="576" y="324"/>
              <a:ext cx="174" cy="48"/>
            </a:xfrm>
            <a:custGeom>
              <a:avLst/>
              <a:gdLst/>
              <a:ahLst/>
              <a:cxnLst>
                <a:cxn ang="0">
                  <a:pos x="168" y="30"/>
                </a:cxn>
                <a:cxn ang="0">
                  <a:pos x="162" y="30"/>
                </a:cxn>
                <a:cxn ang="0">
                  <a:pos x="162" y="36"/>
                </a:cxn>
                <a:cxn ang="0">
                  <a:pos x="156" y="36"/>
                </a:cxn>
                <a:cxn ang="0">
                  <a:pos x="156" y="36"/>
                </a:cxn>
                <a:cxn ang="0">
                  <a:pos x="162" y="36"/>
                </a:cxn>
                <a:cxn ang="0">
                  <a:pos x="168" y="42"/>
                </a:cxn>
                <a:cxn ang="0">
                  <a:pos x="132" y="42"/>
                </a:cxn>
                <a:cxn ang="0">
                  <a:pos x="126" y="42"/>
                </a:cxn>
                <a:cxn ang="0">
                  <a:pos x="120" y="36"/>
                </a:cxn>
                <a:cxn ang="0">
                  <a:pos x="102" y="42"/>
                </a:cxn>
                <a:cxn ang="0">
                  <a:pos x="60" y="48"/>
                </a:cxn>
                <a:cxn ang="0">
                  <a:pos x="54" y="36"/>
                </a:cxn>
                <a:cxn ang="0">
                  <a:pos x="18" y="30"/>
                </a:cxn>
                <a:cxn ang="0">
                  <a:pos x="72" y="30"/>
                </a:cxn>
                <a:cxn ang="0">
                  <a:pos x="12" y="24"/>
                </a:cxn>
                <a:cxn ang="0">
                  <a:pos x="36" y="18"/>
                </a:cxn>
                <a:cxn ang="0">
                  <a:pos x="6" y="18"/>
                </a:cxn>
                <a:cxn ang="0">
                  <a:pos x="12" y="12"/>
                </a:cxn>
                <a:cxn ang="0">
                  <a:pos x="6" y="6"/>
                </a:cxn>
                <a:cxn ang="0">
                  <a:pos x="48" y="0"/>
                </a:cxn>
                <a:cxn ang="0">
                  <a:pos x="54" y="6"/>
                </a:cxn>
                <a:cxn ang="0">
                  <a:pos x="60" y="0"/>
                </a:cxn>
                <a:cxn ang="0">
                  <a:pos x="66" y="6"/>
                </a:cxn>
                <a:cxn ang="0">
                  <a:pos x="78" y="6"/>
                </a:cxn>
                <a:cxn ang="0">
                  <a:pos x="84" y="6"/>
                </a:cxn>
                <a:cxn ang="0">
                  <a:pos x="78" y="0"/>
                </a:cxn>
                <a:cxn ang="0">
                  <a:pos x="102" y="6"/>
                </a:cxn>
                <a:cxn ang="0">
                  <a:pos x="108" y="18"/>
                </a:cxn>
                <a:cxn ang="0">
                  <a:pos x="108" y="6"/>
                </a:cxn>
                <a:cxn ang="0">
                  <a:pos x="108" y="0"/>
                </a:cxn>
                <a:cxn ang="0">
                  <a:pos x="120" y="0"/>
                </a:cxn>
                <a:cxn ang="0">
                  <a:pos x="144" y="18"/>
                </a:cxn>
                <a:cxn ang="0">
                  <a:pos x="150" y="24"/>
                </a:cxn>
                <a:cxn ang="0">
                  <a:pos x="168" y="30"/>
                </a:cxn>
                <a:cxn ang="0">
                  <a:pos x="174" y="36"/>
                </a:cxn>
              </a:cxnLst>
              <a:rect l="0" t="0" r="r" b="b"/>
              <a:pathLst>
                <a:path w="174" h="48">
                  <a:moveTo>
                    <a:pt x="174" y="36"/>
                  </a:moveTo>
                  <a:lnTo>
                    <a:pt x="168" y="30"/>
                  </a:lnTo>
                  <a:lnTo>
                    <a:pt x="168" y="36"/>
                  </a:lnTo>
                  <a:lnTo>
                    <a:pt x="162" y="30"/>
                  </a:lnTo>
                  <a:lnTo>
                    <a:pt x="156" y="30"/>
                  </a:lnTo>
                  <a:lnTo>
                    <a:pt x="162" y="36"/>
                  </a:lnTo>
                  <a:lnTo>
                    <a:pt x="150" y="36"/>
                  </a:lnTo>
                  <a:lnTo>
                    <a:pt x="156" y="36"/>
                  </a:lnTo>
                  <a:lnTo>
                    <a:pt x="156" y="42"/>
                  </a:lnTo>
                  <a:lnTo>
                    <a:pt x="156" y="36"/>
                  </a:lnTo>
                  <a:lnTo>
                    <a:pt x="168" y="36"/>
                  </a:lnTo>
                  <a:lnTo>
                    <a:pt x="162" y="36"/>
                  </a:lnTo>
                  <a:lnTo>
                    <a:pt x="168" y="36"/>
                  </a:lnTo>
                  <a:lnTo>
                    <a:pt x="168" y="42"/>
                  </a:lnTo>
                  <a:lnTo>
                    <a:pt x="156" y="42"/>
                  </a:lnTo>
                  <a:lnTo>
                    <a:pt x="132" y="42"/>
                  </a:lnTo>
                  <a:lnTo>
                    <a:pt x="138" y="42"/>
                  </a:lnTo>
                  <a:lnTo>
                    <a:pt x="126" y="42"/>
                  </a:lnTo>
                  <a:lnTo>
                    <a:pt x="126" y="36"/>
                  </a:lnTo>
                  <a:lnTo>
                    <a:pt x="120" y="36"/>
                  </a:lnTo>
                  <a:lnTo>
                    <a:pt x="114" y="42"/>
                  </a:lnTo>
                  <a:lnTo>
                    <a:pt x="102" y="42"/>
                  </a:lnTo>
                  <a:lnTo>
                    <a:pt x="90" y="42"/>
                  </a:lnTo>
                  <a:lnTo>
                    <a:pt x="60" y="48"/>
                  </a:lnTo>
                  <a:lnTo>
                    <a:pt x="54" y="42"/>
                  </a:lnTo>
                  <a:lnTo>
                    <a:pt x="54" y="36"/>
                  </a:lnTo>
                  <a:lnTo>
                    <a:pt x="30" y="36"/>
                  </a:lnTo>
                  <a:lnTo>
                    <a:pt x="18" y="30"/>
                  </a:lnTo>
                  <a:lnTo>
                    <a:pt x="48" y="30"/>
                  </a:lnTo>
                  <a:lnTo>
                    <a:pt x="72" y="30"/>
                  </a:lnTo>
                  <a:lnTo>
                    <a:pt x="54" y="24"/>
                  </a:lnTo>
                  <a:lnTo>
                    <a:pt x="12" y="24"/>
                  </a:lnTo>
                  <a:lnTo>
                    <a:pt x="6" y="18"/>
                  </a:lnTo>
                  <a:lnTo>
                    <a:pt x="36" y="18"/>
                  </a:lnTo>
                  <a:lnTo>
                    <a:pt x="12" y="18"/>
                  </a:lnTo>
                  <a:lnTo>
                    <a:pt x="6" y="18"/>
                  </a:lnTo>
                  <a:lnTo>
                    <a:pt x="12" y="18"/>
                  </a:lnTo>
                  <a:lnTo>
                    <a:pt x="12" y="12"/>
                  </a:lnTo>
                  <a:lnTo>
                    <a:pt x="0" y="12"/>
                  </a:lnTo>
                  <a:lnTo>
                    <a:pt x="6" y="6"/>
                  </a:lnTo>
                  <a:lnTo>
                    <a:pt x="42" y="0"/>
                  </a:lnTo>
                  <a:lnTo>
                    <a:pt x="48" y="0"/>
                  </a:lnTo>
                  <a:lnTo>
                    <a:pt x="42" y="6"/>
                  </a:lnTo>
                  <a:lnTo>
                    <a:pt x="54" y="6"/>
                  </a:lnTo>
                  <a:lnTo>
                    <a:pt x="54" y="0"/>
                  </a:lnTo>
                  <a:lnTo>
                    <a:pt x="60" y="0"/>
                  </a:lnTo>
                  <a:lnTo>
                    <a:pt x="78" y="6"/>
                  </a:lnTo>
                  <a:lnTo>
                    <a:pt x="66" y="6"/>
                  </a:lnTo>
                  <a:lnTo>
                    <a:pt x="72" y="6"/>
                  </a:lnTo>
                  <a:lnTo>
                    <a:pt x="78" y="6"/>
                  </a:lnTo>
                  <a:lnTo>
                    <a:pt x="90" y="6"/>
                  </a:lnTo>
                  <a:lnTo>
                    <a:pt x="84" y="6"/>
                  </a:lnTo>
                  <a:lnTo>
                    <a:pt x="90" y="6"/>
                  </a:lnTo>
                  <a:lnTo>
                    <a:pt x="78" y="0"/>
                  </a:lnTo>
                  <a:lnTo>
                    <a:pt x="84" y="0"/>
                  </a:lnTo>
                  <a:lnTo>
                    <a:pt x="102" y="6"/>
                  </a:lnTo>
                  <a:lnTo>
                    <a:pt x="108" y="12"/>
                  </a:lnTo>
                  <a:lnTo>
                    <a:pt x="108" y="18"/>
                  </a:lnTo>
                  <a:lnTo>
                    <a:pt x="114" y="12"/>
                  </a:lnTo>
                  <a:lnTo>
                    <a:pt x="108" y="6"/>
                  </a:lnTo>
                  <a:lnTo>
                    <a:pt x="102" y="0"/>
                  </a:lnTo>
                  <a:lnTo>
                    <a:pt x="108" y="0"/>
                  </a:lnTo>
                  <a:lnTo>
                    <a:pt x="114" y="0"/>
                  </a:lnTo>
                  <a:lnTo>
                    <a:pt x="120" y="0"/>
                  </a:lnTo>
                  <a:lnTo>
                    <a:pt x="132" y="6"/>
                  </a:lnTo>
                  <a:lnTo>
                    <a:pt x="144" y="18"/>
                  </a:lnTo>
                  <a:lnTo>
                    <a:pt x="138" y="18"/>
                  </a:lnTo>
                  <a:lnTo>
                    <a:pt x="150" y="24"/>
                  </a:lnTo>
                  <a:lnTo>
                    <a:pt x="156" y="24"/>
                  </a:lnTo>
                  <a:lnTo>
                    <a:pt x="168" y="30"/>
                  </a:lnTo>
                  <a:lnTo>
                    <a:pt x="174" y="30"/>
                  </a:lnTo>
                  <a:lnTo>
                    <a:pt x="174" y="3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51" name="Freeform 227"/>
            <p:cNvSpPr>
              <a:spLocks/>
            </p:cNvSpPr>
            <p:nvPr/>
          </p:nvSpPr>
          <p:spPr bwMode="auto">
            <a:xfrm>
              <a:off x="1008" y="558"/>
              <a:ext cx="132" cy="54"/>
            </a:xfrm>
            <a:custGeom>
              <a:avLst/>
              <a:gdLst/>
              <a:ahLst/>
              <a:cxnLst>
                <a:cxn ang="0">
                  <a:pos x="132" y="36"/>
                </a:cxn>
                <a:cxn ang="0">
                  <a:pos x="114" y="42"/>
                </a:cxn>
                <a:cxn ang="0">
                  <a:pos x="108" y="42"/>
                </a:cxn>
                <a:cxn ang="0">
                  <a:pos x="108" y="48"/>
                </a:cxn>
                <a:cxn ang="0">
                  <a:pos x="102" y="42"/>
                </a:cxn>
                <a:cxn ang="0">
                  <a:pos x="102" y="48"/>
                </a:cxn>
                <a:cxn ang="0">
                  <a:pos x="96" y="54"/>
                </a:cxn>
                <a:cxn ang="0">
                  <a:pos x="90" y="54"/>
                </a:cxn>
                <a:cxn ang="0">
                  <a:pos x="84" y="54"/>
                </a:cxn>
                <a:cxn ang="0">
                  <a:pos x="84" y="48"/>
                </a:cxn>
                <a:cxn ang="0">
                  <a:pos x="84" y="42"/>
                </a:cxn>
                <a:cxn ang="0">
                  <a:pos x="96" y="36"/>
                </a:cxn>
                <a:cxn ang="0">
                  <a:pos x="102" y="36"/>
                </a:cxn>
                <a:cxn ang="0">
                  <a:pos x="102" y="42"/>
                </a:cxn>
                <a:cxn ang="0">
                  <a:pos x="102" y="36"/>
                </a:cxn>
                <a:cxn ang="0">
                  <a:pos x="108" y="36"/>
                </a:cxn>
                <a:cxn ang="0">
                  <a:pos x="96" y="36"/>
                </a:cxn>
                <a:cxn ang="0">
                  <a:pos x="102" y="30"/>
                </a:cxn>
                <a:cxn ang="0">
                  <a:pos x="96" y="30"/>
                </a:cxn>
                <a:cxn ang="0">
                  <a:pos x="90" y="36"/>
                </a:cxn>
                <a:cxn ang="0">
                  <a:pos x="84" y="36"/>
                </a:cxn>
                <a:cxn ang="0">
                  <a:pos x="78" y="42"/>
                </a:cxn>
                <a:cxn ang="0">
                  <a:pos x="72" y="36"/>
                </a:cxn>
                <a:cxn ang="0">
                  <a:pos x="66" y="36"/>
                </a:cxn>
                <a:cxn ang="0">
                  <a:pos x="66" y="18"/>
                </a:cxn>
                <a:cxn ang="0">
                  <a:pos x="60" y="18"/>
                </a:cxn>
                <a:cxn ang="0">
                  <a:pos x="54" y="18"/>
                </a:cxn>
                <a:cxn ang="0">
                  <a:pos x="48" y="24"/>
                </a:cxn>
                <a:cxn ang="0">
                  <a:pos x="42" y="24"/>
                </a:cxn>
                <a:cxn ang="0">
                  <a:pos x="42" y="30"/>
                </a:cxn>
                <a:cxn ang="0">
                  <a:pos x="36" y="36"/>
                </a:cxn>
                <a:cxn ang="0">
                  <a:pos x="30" y="36"/>
                </a:cxn>
                <a:cxn ang="0">
                  <a:pos x="30" y="42"/>
                </a:cxn>
                <a:cxn ang="0">
                  <a:pos x="24" y="42"/>
                </a:cxn>
                <a:cxn ang="0">
                  <a:pos x="0" y="42"/>
                </a:cxn>
                <a:cxn ang="0">
                  <a:pos x="12" y="36"/>
                </a:cxn>
                <a:cxn ang="0">
                  <a:pos x="12" y="30"/>
                </a:cxn>
                <a:cxn ang="0">
                  <a:pos x="42" y="18"/>
                </a:cxn>
                <a:cxn ang="0">
                  <a:pos x="60" y="6"/>
                </a:cxn>
                <a:cxn ang="0">
                  <a:pos x="72" y="0"/>
                </a:cxn>
                <a:cxn ang="0">
                  <a:pos x="84" y="0"/>
                </a:cxn>
                <a:cxn ang="0">
                  <a:pos x="102" y="0"/>
                </a:cxn>
                <a:cxn ang="0">
                  <a:pos x="102" y="6"/>
                </a:cxn>
                <a:cxn ang="0">
                  <a:pos x="90" y="12"/>
                </a:cxn>
                <a:cxn ang="0">
                  <a:pos x="84" y="12"/>
                </a:cxn>
                <a:cxn ang="0">
                  <a:pos x="78" y="12"/>
                </a:cxn>
                <a:cxn ang="0">
                  <a:pos x="84" y="12"/>
                </a:cxn>
                <a:cxn ang="0">
                  <a:pos x="90" y="12"/>
                </a:cxn>
                <a:cxn ang="0">
                  <a:pos x="96" y="12"/>
                </a:cxn>
                <a:cxn ang="0">
                  <a:pos x="90" y="18"/>
                </a:cxn>
                <a:cxn ang="0">
                  <a:pos x="96" y="18"/>
                </a:cxn>
                <a:cxn ang="0">
                  <a:pos x="96" y="24"/>
                </a:cxn>
                <a:cxn ang="0">
                  <a:pos x="96" y="30"/>
                </a:cxn>
                <a:cxn ang="0">
                  <a:pos x="102" y="30"/>
                </a:cxn>
                <a:cxn ang="0">
                  <a:pos x="114" y="30"/>
                </a:cxn>
                <a:cxn ang="0">
                  <a:pos x="114" y="36"/>
                </a:cxn>
                <a:cxn ang="0">
                  <a:pos x="126" y="30"/>
                </a:cxn>
                <a:cxn ang="0">
                  <a:pos x="126" y="36"/>
                </a:cxn>
                <a:cxn ang="0">
                  <a:pos x="132" y="36"/>
                </a:cxn>
                <a:cxn ang="0">
                  <a:pos x="126" y="36"/>
                </a:cxn>
                <a:cxn ang="0">
                  <a:pos x="132" y="36"/>
                </a:cxn>
              </a:cxnLst>
              <a:rect l="0" t="0" r="r" b="b"/>
              <a:pathLst>
                <a:path w="132" h="54">
                  <a:moveTo>
                    <a:pt x="132" y="36"/>
                  </a:moveTo>
                  <a:lnTo>
                    <a:pt x="114" y="42"/>
                  </a:lnTo>
                  <a:lnTo>
                    <a:pt x="108" y="42"/>
                  </a:lnTo>
                  <a:lnTo>
                    <a:pt x="108" y="48"/>
                  </a:lnTo>
                  <a:lnTo>
                    <a:pt x="102" y="42"/>
                  </a:lnTo>
                  <a:lnTo>
                    <a:pt x="102" y="48"/>
                  </a:lnTo>
                  <a:lnTo>
                    <a:pt x="96" y="54"/>
                  </a:lnTo>
                  <a:lnTo>
                    <a:pt x="90" y="54"/>
                  </a:lnTo>
                  <a:lnTo>
                    <a:pt x="84" y="54"/>
                  </a:lnTo>
                  <a:lnTo>
                    <a:pt x="84" y="48"/>
                  </a:lnTo>
                  <a:lnTo>
                    <a:pt x="84" y="42"/>
                  </a:lnTo>
                  <a:lnTo>
                    <a:pt x="96" y="36"/>
                  </a:lnTo>
                  <a:lnTo>
                    <a:pt x="102" y="36"/>
                  </a:lnTo>
                  <a:lnTo>
                    <a:pt x="102" y="42"/>
                  </a:lnTo>
                  <a:lnTo>
                    <a:pt x="102" y="36"/>
                  </a:lnTo>
                  <a:lnTo>
                    <a:pt x="108" y="36"/>
                  </a:lnTo>
                  <a:lnTo>
                    <a:pt x="96" y="36"/>
                  </a:lnTo>
                  <a:lnTo>
                    <a:pt x="102" y="30"/>
                  </a:lnTo>
                  <a:lnTo>
                    <a:pt x="96" y="30"/>
                  </a:lnTo>
                  <a:lnTo>
                    <a:pt x="90" y="36"/>
                  </a:lnTo>
                  <a:lnTo>
                    <a:pt x="84" y="36"/>
                  </a:lnTo>
                  <a:lnTo>
                    <a:pt x="78" y="42"/>
                  </a:lnTo>
                  <a:lnTo>
                    <a:pt x="72" y="36"/>
                  </a:lnTo>
                  <a:lnTo>
                    <a:pt x="66" y="36"/>
                  </a:lnTo>
                  <a:lnTo>
                    <a:pt x="66" y="18"/>
                  </a:lnTo>
                  <a:lnTo>
                    <a:pt x="60" y="18"/>
                  </a:lnTo>
                  <a:lnTo>
                    <a:pt x="54" y="18"/>
                  </a:lnTo>
                  <a:lnTo>
                    <a:pt x="48" y="24"/>
                  </a:lnTo>
                  <a:lnTo>
                    <a:pt x="42" y="24"/>
                  </a:lnTo>
                  <a:lnTo>
                    <a:pt x="42" y="30"/>
                  </a:lnTo>
                  <a:lnTo>
                    <a:pt x="36" y="36"/>
                  </a:lnTo>
                  <a:lnTo>
                    <a:pt x="30" y="36"/>
                  </a:lnTo>
                  <a:lnTo>
                    <a:pt x="30" y="42"/>
                  </a:lnTo>
                  <a:lnTo>
                    <a:pt x="24" y="42"/>
                  </a:lnTo>
                  <a:lnTo>
                    <a:pt x="0" y="42"/>
                  </a:lnTo>
                  <a:lnTo>
                    <a:pt x="12" y="36"/>
                  </a:lnTo>
                  <a:lnTo>
                    <a:pt x="12" y="30"/>
                  </a:lnTo>
                  <a:lnTo>
                    <a:pt x="42" y="18"/>
                  </a:lnTo>
                  <a:lnTo>
                    <a:pt x="60" y="6"/>
                  </a:lnTo>
                  <a:lnTo>
                    <a:pt x="72" y="0"/>
                  </a:lnTo>
                  <a:lnTo>
                    <a:pt x="84" y="0"/>
                  </a:lnTo>
                  <a:lnTo>
                    <a:pt x="102" y="0"/>
                  </a:lnTo>
                  <a:lnTo>
                    <a:pt x="102" y="6"/>
                  </a:lnTo>
                  <a:lnTo>
                    <a:pt x="90" y="12"/>
                  </a:lnTo>
                  <a:lnTo>
                    <a:pt x="84" y="12"/>
                  </a:lnTo>
                  <a:lnTo>
                    <a:pt x="78" y="12"/>
                  </a:lnTo>
                  <a:lnTo>
                    <a:pt x="84" y="12"/>
                  </a:lnTo>
                  <a:lnTo>
                    <a:pt x="90" y="12"/>
                  </a:lnTo>
                  <a:lnTo>
                    <a:pt x="96" y="12"/>
                  </a:lnTo>
                  <a:lnTo>
                    <a:pt x="90" y="18"/>
                  </a:lnTo>
                  <a:lnTo>
                    <a:pt x="96" y="18"/>
                  </a:lnTo>
                  <a:lnTo>
                    <a:pt x="96" y="24"/>
                  </a:lnTo>
                  <a:lnTo>
                    <a:pt x="96" y="30"/>
                  </a:lnTo>
                  <a:lnTo>
                    <a:pt x="102" y="30"/>
                  </a:lnTo>
                  <a:lnTo>
                    <a:pt x="114" y="30"/>
                  </a:lnTo>
                  <a:lnTo>
                    <a:pt x="114" y="36"/>
                  </a:lnTo>
                  <a:lnTo>
                    <a:pt x="126" y="30"/>
                  </a:lnTo>
                  <a:lnTo>
                    <a:pt x="126" y="36"/>
                  </a:lnTo>
                  <a:lnTo>
                    <a:pt x="132" y="36"/>
                  </a:lnTo>
                  <a:lnTo>
                    <a:pt x="126" y="36"/>
                  </a:lnTo>
                  <a:lnTo>
                    <a:pt x="132" y="3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50" name="Freeform 226"/>
            <p:cNvSpPr>
              <a:spLocks/>
            </p:cNvSpPr>
            <p:nvPr/>
          </p:nvSpPr>
          <p:spPr bwMode="auto">
            <a:xfrm>
              <a:off x="792" y="228"/>
              <a:ext cx="348" cy="66"/>
            </a:xfrm>
            <a:custGeom>
              <a:avLst/>
              <a:gdLst/>
              <a:ahLst/>
              <a:cxnLst>
                <a:cxn ang="0">
                  <a:pos x="264" y="18"/>
                </a:cxn>
                <a:cxn ang="0">
                  <a:pos x="258" y="24"/>
                </a:cxn>
                <a:cxn ang="0">
                  <a:pos x="258" y="30"/>
                </a:cxn>
                <a:cxn ang="0">
                  <a:pos x="228" y="30"/>
                </a:cxn>
                <a:cxn ang="0">
                  <a:pos x="198" y="36"/>
                </a:cxn>
                <a:cxn ang="0">
                  <a:pos x="198" y="36"/>
                </a:cxn>
                <a:cxn ang="0">
                  <a:pos x="186" y="42"/>
                </a:cxn>
                <a:cxn ang="0">
                  <a:pos x="216" y="42"/>
                </a:cxn>
                <a:cxn ang="0">
                  <a:pos x="210" y="48"/>
                </a:cxn>
                <a:cxn ang="0">
                  <a:pos x="174" y="54"/>
                </a:cxn>
                <a:cxn ang="0">
                  <a:pos x="144" y="54"/>
                </a:cxn>
                <a:cxn ang="0">
                  <a:pos x="168" y="54"/>
                </a:cxn>
                <a:cxn ang="0">
                  <a:pos x="174" y="60"/>
                </a:cxn>
                <a:cxn ang="0">
                  <a:pos x="156" y="66"/>
                </a:cxn>
                <a:cxn ang="0">
                  <a:pos x="138" y="66"/>
                </a:cxn>
                <a:cxn ang="0">
                  <a:pos x="126" y="66"/>
                </a:cxn>
                <a:cxn ang="0">
                  <a:pos x="102" y="66"/>
                </a:cxn>
                <a:cxn ang="0">
                  <a:pos x="84" y="60"/>
                </a:cxn>
                <a:cxn ang="0">
                  <a:pos x="72" y="66"/>
                </a:cxn>
                <a:cxn ang="0">
                  <a:pos x="96" y="54"/>
                </a:cxn>
                <a:cxn ang="0">
                  <a:pos x="96" y="48"/>
                </a:cxn>
                <a:cxn ang="0">
                  <a:pos x="138" y="48"/>
                </a:cxn>
                <a:cxn ang="0">
                  <a:pos x="120" y="48"/>
                </a:cxn>
                <a:cxn ang="0">
                  <a:pos x="120" y="42"/>
                </a:cxn>
                <a:cxn ang="0">
                  <a:pos x="96" y="48"/>
                </a:cxn>
                <a:cxn ang="0">
                  <a:pos x="144" y="42"/>
                </a:cxn>
                <a:cxn ang="0">
                  <a:pos x="144" y="42"/>
                </a:cxn>
                <a:cxn ang="0">
                  <a:pos x="114" y="36"/>
                </a:cxn>
                <a:cxn ang="0">
                  <a:pos x="90" y="36"/>
                </a:cxn>
                <a:cxn ang="0">
                  <a:pos x="66" y="42"/>
                </a:cxn>
                <a:cxn ang="0">
                  <a:pos x="48" y="48"/>
                </a:cxn>
                <a:cxn ang="0">
                  <a:pos x="30" y="42"/>
                </a:cxn>
                <a:cxn ang="0">
                  <a:pos x="42" y="36"/>
                </a:cxn>
                <a:cxn ang="0">
                  <a:pos x="30" y="36"/>
                </a:cxn>
                <a:cxn ang="0">
                  <a:pos x="6" y="30"/>
                </a:cxn>
                <a:cxn ang="0">
                  <a:pos x="0" y="24"/>
                </a:cxn>
                <a:cxn ang="0">
                  <a:pos x="30" y="24"/>
                </a:cxn>
                <a:cxn ang="0">
                  <a:pos x="30" y="18"/>
                </a:cxn>
                <a:cxn ang="0">
                  <a:pos x="60" y="24"/>
                </a:cxn>
                <a:cxn ang="0">
                  <a:pos x="90" y="24"/>
                </a:cxn>
                <a:cxn ang="0">
                  <a:pos x="102" y="30"/>
                </a:cxn>
                <a:cxn ang="0">
                  <a:pos x="102" y="30"/>
                </a:cxn>
                <a:cxn ang="0">
                  <a:pos x="150" y="36"/>
                </a:cxn>
                <a:cxn ang="0">
                  <a:pos x="186" y="24"/>
                </a:cxn>
                <a:cxn ang="0">
                  <a:pos x="198" y="12"/>
                </a:cxn>
                <a:cxn ang="0">
                  <a:pos x="132" y="24"/>
                </a:cxn>
                <a:cxn ang="0">
                  <a:pos x="126" y="24"/>
                </a:cxn>
                <a:cxn ang="0">
                  <a:pos x="138" y="18"/>
                </a:cxn>
                <a:cxn ang="0">
                  <a:pos x="102" y="18"/>
                </a:cxn>
                <a:cxn ang="0">
                  <a:pos x="78" y="18"/>
                </a:cxn>
                <a:cxn ang="0">
                  <a:pos x="72" y="12"/>
                </a:cxn>
                <a:cxn ang="0">
                  <a:pos x="78" y="12"/>
                </a:cxn>
                <a:cxn ang="0">
                  <a:pos x="114" y="6"/>
                </a:cxn>
                <a:cxn ang="0">
                  <a:pos x="138" y="12"/>
                </a:cxn>
                <a:cxn ang="0">
                  <a:pos x="144" y="6"/>
                </a:cxn>
                <a:cxn ang="0">
                  <a:pos x="150" y="0"/>
                </a:cxn>
                <a:cxn ang="0">
                  <a:pos x="174" y="0"/>
                </a:cxn>
                <a:cxn ang="0">
                  <a:pos x="192" y="0"/>
                </a:cxn>
                <a:cxn ang="0">
                  <a:pos x="228" y="0"/>
                </a:cxn>
                <a:cxn ang="0">
                  <a:pos x="252" y="0"/>
                </a:cxn>
                <a:cxn ang="0">
                  <a:pos x="318" y="0"/>
                </a:cxn>
                <a:cxn ang="0">
                  <a:pos x="348" y="6"/>
                </a:cxn>
              </a:cxnLst>
              <a:rect l="0" t="0" r="r" b="b"/>
              <a:pathLst>
                <a:path w="348" h="66">
                  <a:moveTo>
                    <a:pt x="318" y="12"/>
                  </a:moveTo>
                  <a:lnTo>
                    <a:pt x="270" y="12"/>
                  </a:lnTo>
                  <a:lnTo>
                    <a:pt x="294" y="12"/>
                  </a:lnTo>
                  <a:lnTo>
                    <a:pt x="264" y="18"/>
                  </a:lnTo>
                  <a:lnTo>
                    <a:pt x="312" y="12"/>
                  </a:lnTo>
                  <a:lnTo>
                    <a:pt x="282" y="18"/>
                  </a:lnTo>
                  <a:lnTo>
                    <a:pt x="270" y="24"/>
                  </a:lnTo>
                  <a:lnTo>
                    <a:pt x="258" y="24"/>
                  </a:lnTo>
                  <a:lnTo>
                    <a:pt x="264" y="24"/>
                  </a:lnTo>
                  <a:lnTo>
                    <a:pt x="264" y="30"/>
                  </a:lnTo>
                  <a:lnTo>
                    <a:pt x="240" y="30"/>
                  </a:lnTo>
                  <a:lnTo>
                    <a:pt x="258" y="30"/>
                  </a:lnTo>
                  <a:lnTo>
                    <a:pt x="246" y="30"/>
                  </a:lnTo>
                  <a:lnTo>
                    <a:pt x="252" y="30"/>
                  </a:lnTo>
                  <a:lnTo>
                    <a:pt x="240" y="30"/>
                  </a:lnTo>
                  <a:lnTo>
                    <a:pt x="228" y="30"/>
                  </a:lnTo>
                  <a:lnTo>
                    <a:pt x="234" y="36"/>
                  </a:lnTo>
                  <a:lnTo>
                    <a:pt x="228" y="36"/>
                  </a:lnTo>
                  <a:lnTo>
                    <a:pt x="210" y="36"/>
                  </a:lnTo>
                  <a:lnTo>
                    <a:pt x="198" y="36"/>
                  </a:lnTo>
                  <a:lnTo>
                    <a:pt x="204" y="36"/>
                  </a:lnTo>
                  <a:lnTo>
                    <a:pt x="186" y="36"/>
                  </a:lnTo>
                  <a:lnTo>
                    <a:pt x="216" y="36"/>
                  </a:lnTo>
                  <a:lnTo>
                    <a:pt x="198" y="36"/>
                  </a:lnTo>
                  <a:lnTo>
                    <a:pt x="186" y="36"/>
                  </a:lnTo>
                  <a:lnTo>
                    <a:pt x="198" y="36"/>
                  </a:lnTo>
                  <a:lnTo>
                    <a:pt x="180" y="36"/>
                  </a:lnTo>
                  <a:lnTo>
                    <a:pt x="186" y="42"/>
                  </a:lnTo>
                  <a:lnTo>
                    <a:pt x="192" y="42"/>
                  </a:lnTo>
                  <a:lnTo>
                    <a:pt x="204" y="42"/>
                  </a:lnTo>
                  <a:lnTo>
                    <a:pt x="210" y="42"/>
                  </a:lnTo>
                  <a:lnTo>
                    <a:pt x="216" y="42"/>
                  </a:lnTo>
                  <a:lnTo>
                    <a:pt x="198" y="42"/>
                  </a:lnTo>
                  <a:lnTo>
                    <a:pt x="210" y="48"/>
                  </a:lnTo>
                  <a:lnTo>
                    <a:pt x="198" y="48"/>
                  </a:lnTo>
                  <a:lnTo>
                    <a:pt x="210" y="48"/>
                  </a:lnTo>
                  <a:lnTo>
                    <a:pt x="204" y="48"/>
                  </a:lnTo>
                  <a:lnTo>
                    <a:pt x="180" y="48"/>
                  </a:lnTo>
                  <a:lnTo>
                    <a:pt x="186" y="54"/>
                  </a:lnTo>
                  <a:lnTo>
                    <a:pt x="174" y="54"/>
                  </a:lnTo>
                  <a:lnTo>
                    <a:pt x="156" y="54"/>
                  </a:lnTo>
                  <a:lnTo>
                    <a:pt x="144" y="54"/>
                  </a:lnTo>
                  <a:lnTo>
                    <a:pt x="150" y="54"/>
                  </a:lnTo>
                  <a:lnTo>
                    <a:pt x="144" y="54"/>
                  </a:lnTo>
                  <a:lnTo>
                    <a:pt x="144" y="60"/>
                  </a:lnTo>
                  <a:lnTo>
                    <a:pt x="156" y="54"/>
                  </a:lnTo>
                  <a:lnTo>
                    <a:pt x="162" y="60"/>
                  </a:lnTo>
                  <a:lnTo>
                    <a:pt x="168" y="54"/>
                  </a:lnTo>
                  <a:lnTo>
                    <a:pt x="174" y="60"/>
                  </a:lnTo>
                  <a:lnTo>
                    <a:pt x="186" y="60"/>
                  </a:lnTo>
                  <a:lnTo>
                    <a:pt x="180" y="66"/>
                  </a:lnTo>
                  <a:lnTo>
                    <a:pt x="174" y="60"/>
                  </a:lnTo>
                  <a:lnTo>
                    <a:pt x="174" y="66"/>
                  </a:lnTo>
                  <a:lnTo>
                    <a:pt x="156" y="66"/>
                  </a:lnTo>
                  <a:lnTo>
                    <a:pt x="150" y="66"/>
                  </a:lnTo>
                  <a:lnTo>
                    <a:pt x="156" y="66"/>
                  </a:lnTo>
                  <a:lnTo>
                    <a:pt x="144" y="66"/>
                  </a:lnTo>
                  <a:lnTo>
                    <a:pt x="144" y="60"/>
                  </a:lnTo>
                  <a:lnTo>
                    <a:pt x="144" y="66"/>
                  </a:lnTo>
                  <a:lnTo>
                    <a:pt x="138" y="66"/>
                  </a:lnTo>
                  <a:lnTo>
                    <a:pt x="132" y="60"/>
                  </a:lnTo>
                  <a:lnTo>
                    <a:pt x="132" y="66"/>
                  </a:lnTo>
                  <a:lnTo>
                    <a:pt x="126" y="60"/>
                  </a:lnTo>
                  <a:lnTo>
                    <a:pt x="126" y="66"/>
                  </a:lnTo>
                  <a:lnTo>
                    <a:pt x="120" y="66"/>
                  </a:lnTo>
                  <a:lnTo>
                    <a:pt x="102" y="66"/>
                  </a:lnTo>
                  <a:lnTo>
                    <a:pt x="102" y="60"/>
                  </a:lnTo>
                  <a:lnTo>
                    <a:pt x="102" y="66"/>
                  </a:lnTo>
                  <a:lnTo>
                    <a:pt x="90" y="60"/>
                  </a:lnTo>
                  <a:lnTo>
                    <a:pt x="96" y="66"/>
                  </a:lnTo>
                  <a:lnTo>
                    <a:pt x="84" y="66"/>
                  </a:lnTo>
                  <a:lnTo>
                    <a:pt x="84" y="60"/>
                  </a:lnTo>
                  <a:lnTo>
                    <a:pt x="78" y="60"/>
                  </a:lnTo>
                  <a:lnTo>
                    <a:pt x="84" y="66"/>
                  </a:lnTo>
                  <a:lnTo>
                    <a:pt x="78" y="66"/>
                  </a:lnTo>
                  <a:lnTo>
                    <a:pt x="72" y="66"/>
                  </a:lnTo>
                  <a:lnTo>
                    <a:pt x="72" y="60"/>
                  </a:lnTo>
                  <a:lnTo>
                    <a:pt x="90" y="60"/>
                  </a:lnTo>
                  <a:lnTo>
                    <a:pt x="102" y="60"/>
                  </a:lnTo>
                  <a:lnTo>
                    <a:pt x="96" y="54"/>
                  </a:lnTo>
                  <a:lnTo>
                    <a:pt x="90" y="54"/>
                  </a:lnTo>
                  <a:lnTo>
                    <a:pt x="84" y="54"/>
                  </a:lnTo>
                  <a:lnTo>
                    <a:pt x="84" y="48"/>
                  </a:lnTo>
                  <a:lnTo>
                    <a:pt x="96" y="48"/>
                  </a:lnTo>
                  <a:lnTo>
                    <a:pt x="108" y="54"/>
                  </a:lnTo>
                  <a:lnTo>
                    <a:pt x="132" y="54"/>
                  </a:lnTo>
                  <a:lnTo>
                    <a:pt x="144" y="48"/>
                  </a:lnTo>
                  <a:lnTo>
                    <a:pt x="138" y="48"/>
                  </a:lnTo>
                  <a:lnTo>
                    <a:pt x="126" y="54"/>
                  </a:lnTo>
                  <a:lnTo>
                    <a:pt x="120" y="54"/>
                  </a:lnTo>
                  <a:lnTo>
                    <a:pt x="114" y="54"/>
                  </a:lnTo>
                  <a:lnTo>
                    <a:pt x="120" y="48"/>
                  </a:lnTo>
                  <a:lnTo>
                    <a:pt x="114" y="48"/>
                  </a:lnTo>
                  <a:lnTo>
                    <a:pt x="126" y="48"/>
                  </a:lnTo>
                  <a:lnTo>
                    <a:pt x="120" y="48"/>
                  </a:lnTo>
                  <a:lnTo>
                    <a:pt x="120" y="42"/>
                  </a:lnTo>
                  <a:lnTo>
                    <a:pt x="114" y="48"/>
                  </a:lnTo>
                  <a:lnTo>
                    <a:pt x="102" y="48"/>
                  </a:lnTo>
                  <a:lnTo>
                    <a:pt x="108" y="48"/>
                  </a:lnTo>
                  <a:lnTo>
                    <a:pt x="96" y="48"/>
                  </a:lnTo>
                  <a:lnTo>
                    <a:pt x="96" y="42"/>
                  </a:lnTo>
                  <a:lnTo>
                    <a:pt x="102" y="42"/>
                  </a:lnTo>
                  <a:lnTo>
                    <a:pt x="114" y="42"/>
                  </a:lnTo>
                  <a:lnTo>
                    <a:pt x="144" y="42"/>
                  </a:lnTo>
                  <a:lnTo>
                    <a:pt x="138" y="42"/>
                  </a:lnTo>
                  <a:lnTo>
                    <a:pt x="150" y="42"/>
                  </a:lnTo>
                  <a:lnTo>
                    <a:pt x="150" y="36"/>
                  </a:lnTo>
                  <a:lnTo>
                    <a:pt x="144" y="42"/>
                  </a:lnTo>
                  <a:lnTo>
                    <a:pt x="120" y="36"/>
                  </a:lnTo>
                  <a:lnTo>
                    <a:pt x="132" y="36"/>
                  </a:lnTo>
                  <a:lnTo>
                    <a:pt x="108" y="36"/>
                  </a:lnTo>
                  <a:lnTo>
                    <a:pt x="114" y="36"/>
                  </a:lnTo>
                  <a:lnTo>
                    <a:pt x="96" y="36"/>
                  </a:lnTo>
                  <a:lnTo>
                    <a:pt x="96" y="42"/>
                  </a:lnTo>
                  <a:lnTo>
                    <a:pt x="90" y="42"/>
                  </a:lnTo>
                  <a:lnTo>
                    <a:pt x="90" y="36"/>
                  </a:lnTo>
                  <a:lnTo>
                    <a:pt x="84" y="42"/>
                  </a:lnTo>
                  <a:lnTo>
                    <a:pt x="78" y="42"/>
                  </a:lnTo>
                  <a:lnTo>
                    <a:pt x="78" y="48"/>
                  </a:lnTo>
                  <a:lnTo>
                    <a:pt x="66" y="42"/>
                  </a:lnTo>
                  <a:lnTo>
                    <a:pt x="72" y="48"/>
                  </a:lnTo>
                  <a:lnTo>
                    <a:pt x="66" y="48"/>
                  </a:lnTo>
                  <a:lnTo>
                    <a:pt x="60" y="48"/>
                  </a:lnTo>
                  <a:lnTo>
                    <a:pt x="48" y="48"/>
                  </a:lnTo>
                  <a:lnTo>
                    <a:pt x="36" y="42"/>
                  </a:lnTo>
                  <a:lnTo>
                    <a:pt x="48" y="42"/>
                  </a:lnTo>
                  <a:lnTo>
                    <a:pt x="36" y="42"/>
                  </a:lnTo>
                  <a:lnTo>
                    <a:pt x="30" y="42"/>
                  </a:lnTo>
                  <a:lnTo>
                    <a:pt x="36" y="42"/>
                  </a:lnTo>
                  <a:lnTo>
                    <a:pt x="24" y="36"/>
                  </a:lnTo>
                  <a:lnTo>
                    <a:pt x="60" y="36"/>
                  </a:lnTo>
                  <a:lnTo>
                    <a:pt x="42" y="36"/>
                  </a:lnTo>
                  <a:lnTo>
                    <a:pt x="54" y="36"/>
                  </a:lnTo>
                  <a:lnTo>
                    <a:pt x="42" y="36"/>
                  </a:lnTo>
                  <a:lnTo>
                    <a:pt x="36" y="36"/>
                  </a:lnTo>
                  <a:lnTo>
                    <a:pt x="30" y="36"/>
                  </a:lnTo>
                  <a:lnTo>
                    <a:pt x="18" y="36"/>
                  </a:lnTo>
                  <a:lnTo>
                    <a:pt x="12" y="36"/>
                  </a:lnTo>
                  <a:lnTo>
                    <a:pt x="24" y="30"/>
                  </a:lnTo>
                  <a:lnTo>
                    <a:pt x="6" y="30"/>
                  </a:lnTo>
                  <a:lnTo>
                    <a:pt x="0" y="30"/>
                  </a:lnTo>
                  <a:lnTo>
                    <a:pt x="24" y="30"/>
                  </a:lnTo>
                  <a:lnTo>
                    <a:pt x="12" y="30"/>
                  </a:lnTo>
                  <a:lnTo>
                    <a:pt x="0" y="24"/>
                  </a:lnTo>
                  <a:lnTo>
                    <a:pt x="12" y="24"/>
                  </a:lnTo>
                  <a:lnTo>
                    <a:pt x="6" y="24"/>
                  </a:lnTo>
                  <a:lnTo>
                    <a:pt x="12" y="24"/>
                  </a:lnTo>
                  <a:lnTo>
                    <a:pt x="30" y="24"/>
                  </a:lnTo>
                  <a:lnTo>
                    <a:pt x="24" y="24"/>
                  </a:lnTo>
                  <a:lnTo>
                    <a:pt x="30" y="24"/>
                  </a:lnTo>
                  <a:lnTo>
                    <a:pt x="12" y="18"/>
                  </a:lnTo>
                  <a:lnTo>
                    <a:pt x="30" y="18"/>
                  </a:lnTo>
                  <a:lnTo>
                    <a:pt x="42" y="18"/>
                  </a:lnTo>
                  <a:lnTo>
                    <a:pt x="30" y="18"/>
                  </a:lnTo>
                  <a:lnTo>
                    <a:pt x="42" y="18"/>
                  </a:lnTo>
                  <a:lnTo>
                    <a:pt x="60" y="24"/>
                  </a:lnTo>
                  <a:lnTo>
                    <a:pt x="78" y="24"/>
                  </a:lnTo>
                  <a:lnTo>
                    <a:pt x="84" y="30"/>
                  </a:lnTo>
                  <a:lnTo>
                    <a:pt x="84" y="24"/>
                  </a:lnTo>
                  <a:lnTo>
                    <a:pt x="90" y="24"/>
                  </a:lnTo>
                  <a:lnTo>
                    <a:pt x="90" y="30"/>
                  </a:lnTo>
                  <a:lnTo>
                    <a:pt x="96" y="30"/>
                  </a:lnTo>
                  <a:lnTo>
                    <a:pt x="90" y="36"/>
                  </a:lnTo>
                  <a:lnTo>
                    <a:pt x="102" y="30"/>
                  </a:lnTo>
                  <a:lnTo>
                    <a:pt x="108" y="36"/>
                  </a:lnTo>
                  <a:lnTo>
                    <a:pt x="102" y="30"/>
                  </a:lnTo>
                  <a:lnTo>
                    <a:pt x="114" y="30"/>
                  </a:lnTo>
                  <a:lnTo>
                    <a:pt x="102" y="30"/>
                  </a:lnTo>
                  <a:lnTo>
                    <a:pt x="102" y="24"/>
                  </a:lnTo>
                  <a:lnTo>
                    <a:pt x="126" y="24"/>
                  </a:lnTo>
                  <a:lnTo>
                    <a:pt x="144" y="30"/>
                  </a:lnTo>
                  <a:lnTo>
                    <a:pt x="150" y="36"/>
                  </a:lnTo>
                  <a:lnTo>
                    <a:pt x="162" y="30"/>
                  </a:lnTo>
                  <a:lnTo>
                    <a:pt x="150" y="30"/>
                  </a:lnTo>
                  <a:lnTo>
                    <a:pt x="138" y="24"/>
                  </a:lnTo>
                  <a:lnTo>
                    <a:pt x="186" y="24"/>
                  </a:lnTo>
                  <a:lnTo>
                    <a:pt x="168" y="24"/>
                  </a:lnTo>
                  <a:lnTo>
                    <a:pt x="198" y="18"/>
                  </a:lnTo>
                  <a:lnTo>
                    <a:pt x="174" y="18"/>
                  </a:lnTo>
                  <a:lnTo>
                    <a:pt x="198" y="12"/>
                  </a:lnTo>
                  <a:lnTo>
                    <a:pt x="174" y="18"/>
                  </a:lnTo>
                  <a:lnTo>
                    <a:pt x="168" y="24"/>
                  </a:lnTo>
                  <a:lnTo>
                    <a:pt x="144" y="24"/>
                  </a:lnTo>
                  <a:lnTo>
                    <a:pt x="132" y="24"/>
                  </a:lnTo>
                  <a:lnTo>
                    <a:pt x="144" y="24"/>
                  </a:lnTo>
                  <a:lnTo>
                    <a:pt x="132" y="24"/>
                  </a:lnTo>
                  <a:lnTo>
                    <a:pt x="132" y="18"/>
                  </a:lnTo>
                  <a:lnTo>
                    <a:pt x="126" y="24"/>
                  </a:lnTo>
                  <a:lnTo>
                    <a:pt x="108" y="24"/>
                  </a:lnTo>
                  <a:lnTo>
                    <a:pt x="96" y="24"/>
                  </a:lnTo>
                  <a:lnTo>
                    <a:pt x="108" y="18"/>
                  </a:lnTo>
                  <a:lnTo>
                    <a:pt x="138" y="18"/>
                  </a:lnTo>
                  <a:lnTo>
                    <a:pt x="108" y="18"/>
                  </a:lnTo>
                  <a:lnTo>
                    <a:pt x="90" y="24"/>
                  </a:lnTo>
                  <a:lnTo>
                    <a:pt x="72" y="18"/>
                  </a:lnTo>
                  <a:lnTo>
                    <a:pt x="102" y="18"/>
                  </a:lnTo>
                  <a:lnTo>
                    <a:pt x="114" y="18"/>
                  </a:lnTo>
                  <a:lnTo>
                    <a:pt x="72" y="18"/>
                  </a:lnTo>
                  <a:lnTo>
                    <a:pt x="66" y="18"/>
                  </a:lnTo>
                  <a:lnTo>
                    <a:pt x="78" y="18"/>
                  </a:lnTo>
                  <a:lnTo>
                    <a:pt x="72" y="18"/>
                  </a:lnTo>
                  <a:lnTo>
                    <a:pt x="96" y="12"/>
                  </a:lnTo>
                  <a:lnTo>
                    <a:pt x="66" y="18"/>
                  </a:lnTo>
                  <a:lnTo>
                    <a:pt x="72" y="12"/>
                  </a:lnTo>
                  <a:lnTo>
                    <a:pt x="66" y="12"/>
                  </a:lnTo>
                  <a:lnTo>
                    <a:pt x="60" y="12"/>
                  </a:lnTo>
                  <a:lnTo>
                    <a:pt x="54" y="12"/>
                  </a:lnTo>
                  <a:lnTo>
                    <a:pt x="78" y="12"/>
                  </a:lnTo>
                  <a:lnTo>
                    <a:pt x="84" y="6"/>
                  </a:lnTo>
                  <a:lnTo>
                    <a:pt x="120" y="12"/>
                  </a:lnTo>
                  <a:lnTo>
                    <a:pt x="96" y="6"/>
                  </a:lnTo>
                  <a:lnTo>
                    <a:pt x="114" y="6"/>
                  </a:lnTo>
                  <a:lnTo>
                    <a:pt x="108" y="6"/>
                  </a:lnTo>
                  <a:lnTo>
                    <a:pt x="114" y="6"/>
                  </a:lnTo>
                  <a:lnTo>
                    <a:pt x="132" y="6"/>
                  </a:lnTo>
                  <a:lnTo>
                    <a:pt x="138" y="12"/>
                  </a:lnTo>
                  <a:lnTo>
                    <a:pt x="144" y="12"/>
                  </a:lnTo>
                  <a:lnTo>
                    <a:pt x="138" y="6"/>
                  </a:lnTo>
                  <a:lnTo>
                    <a:pt x="168" y="12"/>
                  </a:lnTo>
                  <a:lnTo>
                    <a:pt x="144" y="6"/>
                  </a:lnTo>
                  <a:lnTo>
                    <a:pt x="150" y="6"/>
                  </a:lnTo>
                  <a:lnTo>
                    <a:pt x="144" y="6"/>
                  </a:lnTo>
                  <a:lnTo>
                    <a:pt x="156" y="6"/>
                  </a:lnTo>
                  <a:lnTo>
                    <a:pt x="150" y="0"/>
                  </a:lnTo>
                  <a:lnTo>
                    <a:pt x="168" y="6"/>
                  </a:lnTo>
                  <a:lnTo>
                    <a:pt x="180" y="6"/>
                  </a:lnTo>
                  <a:lnTo>
                    <a:pt x="162" y="0"/>
                  </a:lnTo>
                  <a:lnTo>
                    <a:pt x="174" y="0"/>
                  </a:lnTo>
                  <a:lnTo>
                    <a:pt x="198" y="0"/>
                  </a:lnTo>
                  <a:lnTo>
                    <a:pt x="204" y="6"/>
                  </a:lnTo>
                  <a:lnTo>
                    <a:pt x="210" y="6"/>
                  </a:lnTo>
                  <a:lnTo>
                    <a:pt x="192" y="0"/>
                  </a:lnTo>
                  <a:lnTo>
                    <a:pt x="198" y="0"/>
                  </a:lnTo>
                  <a:lnTo>
                    <a:pt x="216" y="0"/>
                  </a:lnTo>
                  <a:lnTo>
                    <a:pt x="240" y="6"/>
                  </a:lnTo>
                  <a:lnTo>
                    <a:pt x="228" y="0"/>
                  </a:lnTo>
                  <a:lnTo>
                    <a:pt x="234" y="0"/>
                  </a:lnTo>
                  <a:lnTo>
                    <a:pt x="252" y="0"/>
                  </a:lnTo>
                  <a:lnTo>
                    <a:pt x="246" y="0"/>
                  </a:lnTo>
                  <a:lnTo>
                    <a:pt x="252" y="0"/>
                  </a:lnTo>
                  <a:lnTo>
                    <a:pt x="294" y="0"/>
                  </a:lnTo>
                  <a:lnTo>
                    <a:pt x="276" y="6"/>
                  </a:lnTo>
                  <a:lnTo>
                    <a:pt x="312" y="0"/>
                  </a:lnTo>
                  <a:lnTo>
                    <a:pt x="318" y="0"/>
                  </a:lnTo>
                  <a:lnTo>
                    <a:pt x="324" y="0"/>
                  </a:lnTo>
                  <a:lnTo>
                    <a:pt x="330" y="6"/>
                  </a:lnTo>
                  <a:lnTo>
                    <a:pt x="336" y="6"/>
                  </a:lnTo>
                  <a:lnTo>
                    <a:pt x="348" y="6"/>
                  </a:lnTo>
                  <a:lnTo>
                    <a:pt x="318"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49" name="Freeform 225"/>
            <p:cNvSpPr>
              <a:spLocks/>
            </p:cNvSpPr>
            <p:nvPr/>
          </p:nvSpPr>
          <p:spPr bwMode="auto">
            <a:xfrm>
              <a:off x="1158" y="534"/>
              <a:ext cx="66" cy="48"/>
            </a:xfrm>
            <a:custGeom>
              <a:avLst/>
              <a:gdLst/>
              <a:ahLst/>
              <a:cxnLst>
                <a:cxn ang="0">
                  <a:pos x="66" y="42"/>
                </a:cxn>
                <a:cxn ang="0">
                  <a:pos x="60" y="48"/>
                </a:cxn>
                <a:cxn ang="0">
                  <a:pos x="54" y="48"/>
                </a:cxn>
                <a:cxn ang="0">
                  <a:pos x="54" y="42"/>
                </a:cxn>
                <a:cxn ang="0">
                  <a:pos x="48" y="48"/>
                </a:cxn>
                <a:cxn ang="0">
                  <a:pos x="54" y="42"/>
                </a:cxn>
                <a:cxn ang="0">
                  <a:pos x="48" y="36"/>
                </a:cxn>
                <a:cxn ang="0">
                  <a:pos x="48" y="42"/>
                </a:cxn>
                <a:cxn ang="0">
                  <a:pos x="48" y="36"/>
                </a:cxn>
                <a:cxn ang="0">
                  <a:pos x="42" y="42"/>
                </a:cxn>
                <a:cxn ang="0">
                  <a:pos x="36" y="48"/>
                </a:cxn>
                <a:cxn ang="0">
                  <a:pos x="30" y="42"/>
                </a:cxn>
                <a:cxn ang="0">
                  <a:pos x="42" y="36"/>
                </a:cxn>
                <a:cxn ang="0">
                  <a:pos x="36" y="36"/>
                </a:cxn>
                <a:cxn ang="0">
                  <a:pos x="36" y="42"/>
                </a:cxn>
                <a:cxn ang="0">
                  <a:pos x="30" y="42"/>
                </a:cxn>
                <a:cxn ang="0">
                  <a:pos x="36" y="36"/>
                </a:cxn>
                <a:cxn ang="0">
                  <a:pos x="24" y="42"/>
                </a:cxn>
                <a:cxn ang="0">
                  <a:pos x="6" y="36"/>
                </a:cxn>
                <a:cxn ang="0">
                  <a:pos x="0" y="36"/>
                </a:cxn>
                <a:cxn ang="0">
                  <a:pos x="6" y="30"/>
                </a:cxn>
                <a:cxn ang="0">
                  <a:pos x="0" y="30"/>
                </a:cxn>
                <a:cxn ang="0">
                  <a:pos x="6" y="30"/>
                </a:cxn>
                <a:cxn ang="0">
                  <a:pos x="6" y="24"/>
                </a:cxn>
                <a:cxn ang="0">
                  <a:pos x="12" y="24"/>
                </a:cxn>
                <a:cxn ang="0">
                  <a:pos x="12" y="18"/>
                </a:cxn>
                <a:cxn ang="0">
                  <a:pos x="24" y="6"/>
                </a:cxn>
                <a:cxn ang="0">
                  <a:pos x="30" y="0"/>
                </a:cxn>
                <a:cxn ang="0">
                  <a:pos x="36" y="0"/>
                </a:cxn>
                <a:cxn ang="0">
                  <a:pos x="30" y="0"/>
                </a:cxn>
                <a:cxn ang="0">
                  <a:pos x="36" y="6"/>
                </a:cxn>
                <a:cxn ang="0">
                  <a:pos x="24" y="18"/>
                </a:cxn>
                <a:cxn ang="0">
                  <a:pos x="30" y="12"/>
                </a:cxn>
                <a:cxn ang="0">
                  <a:pos x="30" y="18"/>
                </a:cxn>
                <a:cxn ang="0">
                  <a:pos x="36" y="18"/>
                </a:cxn>
                <a:cxn ang="0">
                  <a:pos x="30" y="18"/>
                </a:cxn>
                <a:cxn ang="0">
                  <a:pos x="36" y="18"/>
                </a:cxn>
                <a:cxn ang="0">
                  <a:pos x="30" y="18"/>
                </a:cxn>
                <a:cxn ang="0">
                  <a:pos x="36" y="24"/>
                </a:cxn>
                <a:cxn ang="0">
                  <a:pos x="48" y="18"/>
                </a:cxn>
                <a:cxn ang="0">
                  <a:pos x="48" y="24"/>
                </a:cxn>
                <a:cxn ang="0">
                  <a:pos x="48" y="18"/>
                </a:cxn>
                <a:cxn ang="0">
                  <a:pos x="54" y="24"/>
                </a:cxn>
                <a:cxn ang="0">
                  <a:pos x="48" y="30"/>
                </a:cxn>
                <a:cxn ang="0">
                  <a:pos x="54" y="30"/>
                </a:cxn>
                <a:cxn ang="0">
                  <a:pos x="48" y="30"/>
                </a:cxn>
                <a:cxn ang="0">
                  <a:pos x="60" y="30"/>
                </a:cxn>
                <a:cxn ang="0">
                  <a:pos x="54" y="36"/>
                </a:cxn>
                <a:cxn ang="0">
                  <a:pos x="54" y="42"/>
                </a:cxn>
                <a:cxn ang="0">
                  <a:pos x="60" y="36"/>
                </a:cxn>
                <a:cxn ang="0">
                  <a:pos x="60" y="42"/>
                </a:cxn>
                <a:cxn ang="0">
                  <a:pos x="66" y="36"/>
                </a:cxn>
                <a:cxn ang="0">
                  <a:pos x="66" y="42"/>
                </a:cxn>
              </a:cxnLst>
              <a:rect l="0" t="0" r="r" b="b"/>
              <a:pathLst>
                <a:path w="66" h="48">
                  <a:moveTo>
                    <a:pt x="66" y="42"/>
                  </a:moveTo>
                  <a:lnTo>
                    <a:pt x="60" y="48"/>
                  </a:lnTo>
                  <a:lnTo>
                    <a:pt x="54" y="48"/>
                  </a:lnTo>
                  <a:lnTo>
                    <a:pt x="54" y="42"/>
                  </a:lnTo>
                  <a:lnTo>
                    <a:pt x="48" y="48"/>
                  </a:lnTo>
                  <a:lnTo>
                    <a:pt x="54" y="42"/>
                  </a:lnTo>
                  <a:lnTo>
                    <a:pt x="48" y="36"/>
                  </a:lnTo>
                  <a:lnTo>
                    <a:pt x="48" y="42"/>
                  </a:lnTo>
                  <a:lnTo>
                    <a:pt x="48" y="36"/>
                  </a:lnTo>
                  <a:lnTo>
                    <a:pt x="42" y="42"/>
                  </a:lnTo>
                  <a:lnTo>
                    <a:pt x="36" y="48"/>
                  </a:lnTo>
                  <a:lnTo>
                    <a:pt x="30" y="42"/>
                  </a:lnTo>
                  <a:lnTo>
                    <a:pt x="42" y="36"/>
                  </a:lnTo>
                  <a:lnTo>
                    <a:pt x="36" y="36"/>
                  </a:lnTo>
                  <a:lnTo>
                    <a:pt x="36" y="42"/>
                  </a:lnTo>
                  <a:lnTo>
                    <a:pt x="30" y="42"/>
                  </a:lnTo>
                  <a:lnTo>
                    <a:pt x="36" y="36"/>
                  </a:lnTo>
                  <a:lnTo>
                    <a:pt x="24" y="42"/>
                  </a:lnTo>
                  <a:lnTo>
                    <a:pt x="6" y="36"/>
                  </a:lnTo>
                  <a:lnTo>
                    <a:pt x="0" y="36"/>
                  </a:lnTo>
                  <a:lnTo>
                    <a:pt x="6" y="30"/>
                  </a:lnTo>
                  <a:lnTo>
                    <a:pt x="0" y="30"/>
                  </a:lnTo>
                  <a:lnTo>
                    <a:pt x="6" y="30"/>
                  </a:lnTo>
                  <a:lnTo>
                    <a:pt x="6" y="24"/>
                  </a:lnTo>
                  <a:lnTo>
                    <a:pt x="12" y="24"/>
                  </a:lnTo>
                  <a:lnTo>
                    <a:pt x="12" y="18"/>
                  </a:lnTo>
                  <a:lnTo>
                    <a:pt x="24" y="6"/>
                  </a:lnTo>
                  <a:lnTo>
                    <a:pt x="30" y="0"/>
                  </a:lnTo>
                  <a:lnTo>
                    <a:pt x="36" y="0"/>
                  </a:lnTo>
                  <a:lnTo>
                    <a:pt x="30" y="0"/>
                  </a:lnTo>
                  <a:lnTo>
                    <a:pt x="36" y="6"/>
                  </a:lnTo>
                  <a:lnTo>
                    <a:pt x="24" y="18"/>
                  </a:lnTo>
                  <a:lnTo>
                    <a:pt x="30" y="12"/>
                  </a:lnTo>
                  <a:lnTo>
                    <a:pt x="30" y="18"/>
                  </a:lnTo>
                  <a:lnTo>
                    <a:pt x="36" y="18"/>
                  </a:lnTo>
                  <a:lnTo>
                    <a:pt x="30" y="18"/>
                  </a:lnTo>
                  <a:lnTo>
                    <a:pt x="36" y="18"/>
                  </a:lnTo>
                  <a:lnTo>
                    <a:pt x="30" y="18"/>
                  </a:lnTo>
                  <a:lnTo>
                    <a:pt x="36" y="24"/>
                  </a:lnTo>
                  <a:lnTo>
                    <a:pt x="48" y="18"/>
                  </a:lnTo>
                  <a:lnTo>
                    <a:pt x="48" y="24"/>
                  </a:lnTo>
                  <a:lnTo>
                    <a:pt x="48" y="18"/>
                  </a:lnTo>
                  <a:lnTo>
                    <a:pt x="54" y="24"/>
                  </a:lnTo>
                  <a:lnTo>
                    <a:pt x="48" y="30"/>
                  </a:lnTo>
                  <a:lnTo>
                    <a:pt x="54" y="30"/>
                  </a:lnTo>
                  <a:lnTo>
                    <a:pt x="48" y="30"/>
                  </a:lnTo>
                  <a:lnTo>
                    <a:pt x="60" y="30"/>
                  </a:lnTo>
                  <a:lnTo>
                    <a:pt x="54" y="36"/>
                  </a:lnTo>
                  <a:lnTo>
                    <a:pt x="54" y="42"/>
                  </a:lnTo>
                  <a:lnTo>
                    <a:pt x="60" y="36"/>
                  </a:lnTo>
                  <a:lnTo>
                    <a:pt x="60" y="42"/>
                  </a:lnTo>
                  <a:lnTo>
                    <a:pt x="66" y="36"/>
                  </a:lnTo>
                  <a:lnTo>
                    <a:pt x="66" y="4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48" name="Freeform 224"/>
            <p:cNvSpPr>
              <a:spLocks/>
            </p:cNvSpPr>
            <p:nvPr/>
          </p:nvSpPr>
          <p:spPr bwMode="auto">
            <a:xfrm>
              <a:off x="510" y="312"/>
              <a:ext cx="102" cy="30"/>
            </a:xfrm>
            <a:custGeom>
              <a:avLst/>
              <a:gdLst/>
              <a:ahLst/>
              <a:cxnLst>
                <a:cxn ang="0">
                  <a:pos x="66" y="18"/>
                </a:cxn>
                <a:cxn ang="0">
                  <a:pos x="60" y="24"/>
                </a:cxn>
                <a:cxn ang="0">
                  <a:pos x="54" y="18"/>
                </a:cxn>
                <a:cxn ang="0">
                  <a:pos x="48" y="30"/>
                </a:cxn>
                <a:cxn ang="0">
                  <a:pos x="36" y="30"/>
                </a:cxn>
                <a:cxn ang="0">
                  <a:pos x="30" y="30"/>
                </a:cxn>
                <a:cxn ang="0">
                  <a:pos x="24" y="30"/>
                </a:cxn>
                <a:cxn ang="0">
                  <a:pos x="18" y="24"/>
                </a:cxn>
                <a:cxn ang="0">
                  <a:pos x="6" y="24"/>
                </a:cxn>
                <a:cxn ang="0">
                  <a:pos x="0" y="24"/>
                </a:cxn>
                <a:cxn ang="0">
                  <a:pos x="6" y="18"/>
                </a:cxn>
                <a:cxn ang="0">
                  <a:pos x="6" y="12"/>
                </a:cxn>
                <a:cxn ang="0">
                  <a:pos x="12" y="12"/>
                </a:cxn>
                <a:cxn ang="0">
                  <a:pos x="18" y="6"/>
                </a:cxn>
                <a:cxn ang="0">
                  <a:pos x="12" y="0"/>
                </a:cxn>
                <a:cxn ang="0">
                  <a:pos x="42" y="0"/>
                </a:cxn>
                <a:cxn ang="0">
                  <a:pos x="60" y="0"/>
                </a:cxn>
                <a:cxn ang="0">
                  <a:pos x="60" y="6"/>
                </a:cxn>
                <a:cxn ang="0">
                  <a:pos x="60" y="0"/>
                </a:cxn>
                <a:cxn ang="0">
                  <a:pos x="66" y="6"/>
                </a:cxn>
                <a:cxn ang="0">
                  <a:pos x="72" y="0"/>
                </a:cxn>
                <a:cxn ang="0">
                  <a:pos x="84" y="0"/>
                </a:cxn>
                <a:cxn ang="0">
                  <a:pos x="102" y="6"/>
                </a:cxn>
                <a:cxn ang="0">
                  <a:pos x="96" y="12"/>
                </a:cxn>
                <a:cxn ang="0">
                  <a:pos x="66" y="18"/>
                </a:cxn>
              </a:cxnLst>
              <a:rect l="0" t="0" r="r" b="b"/>
              <a:pathLst>
                <a:path w="102" h="30">
                  <a:moveTo>
                    <a:pt x="66" y="18"/>
                  </a:moveTo>
                  <a:lnTo>
                    <a:pt x="60" y="24"/>
                  </a:lnTo>
                  <a:lnTo>
                    <a:pt x="54" y="18"/>
                  </a:lnTo>
                  <a:lnTo>
                    <a:pt x="48" y="30"/>
                  </a:lnTo>
                  <a:lnTo>
                    <a:pt x="36" y="30"/>
                  </a:lnTo>
                  <a:lnTo>
                    <a:pt x="30" y="30"/>
                  </a:lnTo>
                  <a:lnTo>
                    <a:pt x="24" y="30"/>
                  </a:lnTo>
                  <a:lnTo>
                    <a:pt x="18" y="24"/>
                  </a:lnTo>
                  <a:lnTo>
                    <a:pt x="6" y="24"/>
                  </a:lnTo>
                  <a:lnTo>
                    <a:pt x="0" y="24"/>
                  </a:lnTo>
                  <a:lnTo>
                    <a:pt x="6" y="18"/>
                  </a:lnTo>
                  <a:lnTo>
                    <a:pt x="6" y="12"/>
                  </a:lnTo>
                  <a:lnTo>
                    <a:pt x="12" y="12"/>
                  </a:lnTo>
                  <a:lnTo>
                    <a:pt x="18" y="6"/>
                  </a:lnTo>
                  <a:lnTo>
                    <a:pt x="12" y="0"/>
                  </a:lnTo>
                  <a:lnTo>
                    <a:pt x="42" y="0"/>
                  </a:lnTo>
                  <a:lnTo>
                    <a:pt x="60" y="0"/>
                  </a:lnTo>
                  <a:lnTo>
                    <a:pt x="60" y="6"/>
                  </a:lnTo>
                  <a:lnTo>
                    <a:pt x="60" y="0"/>
                  </a:lnTo>
                  <a:lnTo>
                    <a:pt x="66" y="6"/>
                  </a:lnTo>
                  <a:lnTo>
                    <a:pt x="72" y="0"/>
                  </a:lnTo>
                  <a:lnTo>
                    <a:pt x="84" y="0"/>
                  </a:lnTo>
                  <a:lnTo>
                    <a:pt x="102" y="6"/>
                  </a:lnTo>
                  <a:lnTo>
                    <a:pt x="96" y="12"/>
                  </a:lnTo>
                  <a:lnTo>
                    <a:pt x="66"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47" name="Freeform 223"/>
            <p:cNvSpPr>
              <a:spLocks/>
            </p:cNvSpPr>
            <p:nvPr/>
          </p:nvSpPr>
          <p:spPr bwMode="auto">
            <a:xfrm>
              <a:off x="792" y="288"/>
              <a:ext cx="168" cy="24"/>
            </a:xfrm>
            <a:custGeom>
              <a:avLst/>
              <a:gdLst/>
              <a:ahLst/>
              <a:cxnLst>
                <a:cxn ang="0">
                  <a:pos x="162" y="18"/>
                </a:cxn>
                <a:cxn ang="0">
                  <a:pos x="162" y="24"/>
                </a:cxn>
                <a:cxn ang="0">
                  <a:pos x="144" y="24"/>
                </a:cxn>
                <a:cxn ang="0">
                  <a:pos x="132" y="24"/>
                </a:cxn>
                <a:cxn ang="0">
                  <a:pos x="132" y="18"/>
                </a:cxn>
                <a:cxn ang="0">
                  <a:pos x="132" y="24"/>
                </a:cxn>
                <a:cxn ang="0">
                  <a:pos x="120" y="24"/>
                </a:cxn>
                <a:cxn ang="0">
                  <a:pos x="114" y="24"/>
                </a:cxn>
                <a:cxn ang="0">
                  <a:pos x="108" y="24"/>
                </a:cxn>
                <a:cxn ang="0">
                  <a:pos x="84" y="24"/>
                </a:cxn>
                <a:cxn ang="0">
                  <a:pos x="84" y="18"/>
                </a:cxn>
                <a:cxn ang="0">
                  <a:pos x="72" y="24"/>
                </a:cxn>
                <a:cxn ang="0">
                  <a:pos x="60" y="18"/>
                </a:cxn>
                <a:cxn ang="0">
                  <a:pos x="54" y="18"/>
                </a:cxn>
                <a:cxn ang="0">
                  <a:pos x="54" y="24"/>
                </a:cxn>
                <a:cxn ang="0">
                  <a:pos x="48" y="18"/>
                </a:cxn>
                <a:cxn ang="0">
                  <a:pos x="42" y="18"/>
                </a:cxn>
                <a:cxn ang="0">
                  <a:pos x="48" y="12"/>
                </a:cxn>
                <a:cxn ang="0">
                  <a:pos x="36" y="6"/>
                </a:cxn>
                <a:cxn ang="0">
                  <a:pos x="12" y="6"/>
                </a:cxn>
                <a:cxn ang="0">
                  <a:pos x="18" y="6"/>
                </a:cxn>
                <a:cxn ang="0">
                  <a:pos x="6" y="6"/>
                </a:cxn>
                <a:cxn ang="0">
                  <a:pos x="12" y="0"/>
                </a:cxn>
                <a:cxn ang="0">
                  <a:pos x="0" y="0"/>
                </a:cxn>
                <a:cxn ang="0">
                  <a:pos x="12" y="0"/>
                </a:cxn>
                <a:cxn ang="0">
                  <a:pos x="30" y="0"/>
                </a:cxn>
                <a:cxn ang="0">
                  <a:pos x="36" y="0"/>
                </a:cxn>
                <a:cxn ang="0">
                  <a:pos x="36" y="6"/>
                </a:cxn>
                <a:cxn ang="0">
                  <a:pos x="36" y="0"/>
                </a:cxn>
                <a:cxn ang="0">
                  <a:pos x="54" y="0"/>
                </a:cxn>
                <a:cxn ang="0">
                  <a:pos x="60" y="6"/>
                </a:cxn>
                <a:cxn ang="0">
                  <a:pos x="54" y="6"/>
                </a:cxn>
                <a:cxn ang="0">
                  <a:pos x="72" y="6"/>
                </a:cxn>
                <a:cxn ang="0">
                  <a:pos x="60" y="6"/>
                </a:cxn>
                <a:cxn ang="0">
                  <a:pos x="54" y="6"/>
                </a:cxn>
                <a:cxn ang="0">
                  <a:pos x="54" y="12"/>
                </a:cxn>
                <a:cxn ang="0">
                  <a:pos x="66" y="6"/>
                </a:cxn>
                <a:cxn ang="0">
                  <a:pos x="72" y="6"/>
                </a:cxn>
                <a:cxn ang="0">
                  <a:pos x="66" y="12"/>
                </a:cxn>
                <a:cxn ang="0">
                  <a:pos x="72" y="12"/>
                </a:cxn>
                <a:cxn ang="0">
                  <a:pos x="78" y="12"/>
                </a:cxn>
                <a:cxn ang="0">
                  <a:pos x="84" y="12"/>
                </a:cxn>
                <a:cxn ang="0">
                  <a:pos x="90" y="12"/>
                </a:cxn>
                <a:cxn ang="0">
                  <a:pos x="102" y="12"/>
                </a:cxn>
                <a:cxn ang="0">
                  <a:pos x="108" y="12"/>
                </a:cxn>
                <a:cxn ang="0">
                  <a:pos x="102" y="12"/>
                </a:cxn>
                <a:cxn ang="0">
                  <a:pos x="120" y="12"/>
                </a:cxn>
                <a:cxn ang="0">
                  <a:pos x="126" y="12"/>
                </a:cxn>
                <a:cxn ang="0">
                  <a:pos x="150" y="12"/>
                </a:cxn>
                <a:cxn ang="0">
                  <a:pos x="156" y="12"/>
                </a:cxn>
                <a:cxn ang="0">
                  <a:pos x="162" y="12"/>
                </a:cxn>
                <a:cxn ang="0">
                  <a:pos x="168" y="12"/>
                </a:cxn>
                <a:cxn ang="0">
                  <a:pos x="168" y="18"/>
                </a:cxn>
                <a:cxn ang="0">
                  <a:pos x="162" y="18"/>
                </a:cxn>
              </a:cxnLst>
              <a:rect l="0" t="0" r="r" b="b"/>
              <a:pathLst>
                <a:path w="168" h="24">
                  <a:moveTo>
                    <a:pt x="162" y="18"/>
                  </a:moveTo>
                  <a:lnTo>
                    <a:pt x="162" y="24"/>
                  </a:lnTo>
                  <a:lnTo>
                    <a:pt x="144" y="24"/>
                  </a:lnTo>
                  <a:lnTo>
                    <a:pt x="132" y="24"/>
                  </a:lnTo>
                  <a:lnTo>
                    <a:pt x="132" y="18"/>
                  </a:lnTo>
                  <a:lnTo>
                    <a:pt x="132" y="24"/>
                  </a:lnTo>
                  <a:lnTo>
                    <a:pt x="120" y="24"/>
                  </a:lnTo>
                  <a:lnTo>
                    <a:pt x="114" y="24"/>
                  </a:lnTo>
                  <a:lnTo>
                    <a:pt x="108" y="24"/>
                  </a:lnTo>
                  <a:lnTo>
                    <a:pt x="84" y="24"/>
                  </a:lnTo>
                  <a:lnTo>
                    <a:pt x="84" y="18"/>
                  </a:lnTo>
                  <a:lnTo>
                    <a:pt x="72" y="24"/>
                  </a:lnTo>
                  <a:lnTo>
                    <a:pt x="60" y="18"/>
                  </a:lnTo>
                  <a:lnTo>
                    <a:pt x="54" y="18"/>
                  </a:lnTo>
                  <a:lnTo>
                    <a:pt x="54" y="24"/>
                  </a:lnTo>
                  <a:lnTo>
                    <a:pt x="48" y="18"/>
                  </a:lnTo>
                  <a:lnTo>
                    <a:pt x="42" y="18"/>
                  </a:lnTo>
                  <a:lnTo>
                    <a:pt x="48" y="12"/>
                  </a:lnTo>
                  <a:lnTo>
                    <a:pt x="36" y="6"/>
                  </a:lnTo>
                  <a:lnTo>
                    <a:pt x="12" y="6"/>
                  </a:lnTo>
                  <a:lnTo>
                    <a:pt x="18" y="6"/>
                  </a:lnTo>
                  <a:lnTo>
                    <a:pt x="6" y="6"/>
                  </a:lnTo>
                  <a:lnTo>
                    <a:pt x="12" y="0"/>
                  </a:lnTo>
                  <a:lnTo>
                    <a:pt x="0" y="0"/>
                  </a:lnTo>
                  <a:lnTo>
                    <a:pt x="12" y="0"/>
                  </a:lnTo>
                  <a:lnTo>
                    <a:pt x="30" y="0"/>
                  </a:lnTo>
                  <a:lnTo>
                    <a:pt x="36" y="0"/>
                  </a:lnTo>
                  <a:lnTo>
                    <a:pt x="36" y="6"/>
                  </a:lnTo>
                  <a:lnTo>
                    <a:pt x="36" y="0"/>
                  </a:lnTo>
                  <a:lnTo>
                    <a:pt x="54" y="0"/>
                  </a:lnTo>
                  <a:lnTo>
                    <a:pt x="60" y="6"/>
                  </a:lnTo>
                  <a:lnTo>
                    <a:pt x="54" y="6"/>
                  </a:lnTo>
                  <a:lnTo>
                    <a:pt x="72" y="6"/>
                  </a:lnTo>
                  <a:lnTo>
                    <a:pt x="60" y="6"/>
                  </a:lnTo>
                  <a:lnTo>
                    <a:pt x="54" y="6"/>
                  </a:lnTo>
                  <a:lnTo>
                    <a:pt x="54" y="12"/>
                  </a:lnTo>
                  <a:lnTo>
                    <a:pt x="66" y="6"/>
                  </a:lnTo>
                  <a:lnTo>
                    <a:pt x="72" y="6"/>
                  </a:lnTo>
                  <a:lnTo>
                    <a:pt x="66" y="12"/>
                  </a:lnTo>
                  <a:lnTo>
                    <a:pt x="72" y="12"/>
                  </a:lnTo>
                  <a:lnTo>
                    <a:pt x="78" y="12"/>
                  </a:lnTo>
                  <a:lnTo>
                    <a:pt x="84" y="12"/>
                  </a:lnTo>
                  <a:lnTo>
                    <a:pt x="90" y="12"/>
                  </a:lnTo>
                  <a:lnTo>
                    <a:pt x="102" y="12"/>
                  </a:lnTo>
                  <a:lnTo>
                    <a:pt x="108" y="12"/>
                  </a:lnTo>
                  <a:lnTo>
                    <a:pt x="102" y="12"/>
                  </a:lnTo>
                  <a:lnTo>
                    <a:pt x="120" y="12"/>
                  </a:lnTo>
                  <a:lnTo>
                    <a:pt x="126" y="12"/>
                  </a:lnTo>
                  <a:lnTo>
                    <a:pt x="150" y="12"/>
                  </a:lnTo>
                  <a:lnTo>
                    <a:pt x="156" y="12"/>
                  </a:lnTo>
                  <a:lnTo>
                    <a:pt x="162" y="12"/>
                  </a:lnTo>
                  <a:lnTo>
                    <a:pt x="168" y="12"/>
                  </a:lnTo>
                  <a:lnTo>
                    <a:pt x="168" y="18"/>
                  </a:lnTo>
                  <a:lnTo>
                    <a:pt x="162"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46" name="Freeform 222"/>
            <p:cNvSpPr>
              <a:spLocks/>
            </p:cNvSpPr>
            <p:nvPr/>
          </p:nvSpPr>
          <p:spPr bwMode="auto">
            <a:xfrm>
              <a:off x="888" y="396"/>
              <a:ext cx="66" cy="24"/>
            </a:xfrm>
            <a:custGeom>
              <a:avLst/>
              <a:gdLst/>
              <a:ahLst/>
              <a:cxnLst>
                <a:cxn ang="0">
                  <a:pos x="60" y="24"/>
                </a:cxn>
                <a:cxn ang="0">
                  <a:pos x="42" y="18"/>
                </a:cxn>
                <a:cxn ang="0">
                  <a:pos x="48" y="18"/>
                </a:cxn>
                <a:cxn ang="0">
                  <a:pos x="36" y="18"/>
                </a:cxn>
                <a:cxn ang="0">
                  <a:pos x="18" y="24"/>
                </a:cxn>
                <a:cxn ang="0">
                  <a:pos x="12" y="24"/>
                </a:cxn>
                <a:cxn ang="0">
                  <a:pos x="12" y="18"/>
                </a:cxn>
                <a:cxn ang="0">
                  <a:pos x="0" y="18"/>
                </a:cxn>
                <a:cxn ang="0">
                  <a:pos x="6" y="18"/>
                </a:cxn>
                <a:cxn ang="0">
                  <a:pos x="6" y="12"/>
                </a:cxn>
                <a:cxn ang="0">
                  <a:pos x="12" y="0"/>
                </a:cxn>
                <a:cxn ang="0">
                  <a:pos x="18" y="0"/>
                </a:cxn>
                <a:cxn ang="0">
                  <a:pos x="18" y="6"/>
                </a:cxn>
                <a:cxn ang="0">
                  <a:pos x="24" y="0"/>
                </a:cxn>
                <a:cxn ang="0">
                  <a:pos x="30" y="6"/>
                </a:cxn>
                <a:cxn ang="0">
                  <a:pos x="48" y="12"/>
                </a:cxn>
                <a:cxn ang="0">
                  <a:pos x="54" y="18"/>
                </a:cxn>
                <a:cxn ang="0">
                  <a:pos x="48" y="18"/>
                </a:cxn>
                <a:cxn ang="0">
                  <a:pos x="60" y="18"/>
                </a:cxn>
                <a:cxn ang="0">
                  <a:pos x="66" y="18"/>
                </a:cxn>
                <a:cxn ang="0">
                  <a:pos x="60" y="24"/>
                </a:cxn>
              </a:cxnLst>
              <a:rect l="0" t="0" r="r" b="b"/>
              <a:pathLst>
                <a:path w="66" h="24">
                  <a:moveTo>
                    <a:pt x="60" y="24"/>
                  </a:moveTo>
                  <a:lnTo>
                    <a:pt x="42" y="18"/>
                  </a:lnTo>
                  <a:lnTo>
                    <a:pt x="48" y="18"/>
                  </a:lnTo>
                  <a:lnTo>
                    <a:pt x="36" y="18"/>
                  </a:lnTo>
                  <a:lnTo>
                    <a:pt x="18" y="24"/>
                  </a:lnTo>
                  <a:lnTo>
                    <a:pt x="12" y="24"/>
                  </a:lnTo>
                  <a:lnTo>
                    <a:pt x="12" y="18"/>
                  </a:lnTo>
                  <a:lnTo>
                    <a:pt x="0" y="18"/>
                  </a:lnTo>
                  <a:lnTo>
                    <a:pt x="6" y="18"/>
                  </a:lnTo>
                  <a:lnTo>
                    <a:pt x="6" y="12"/>
                  </a:lnTo>
                  <a:lnTo>
                    <a:pt x="12" y="0"/>
                  </a:lnTo>
                  <a:lnTo>
                    <a:pt x="18" y="0"/>
                  </a:lnTo>
                  <a:lnTo>
                    <a:pt x="18" y="6"/>
                  </a:lnTo>
                  <a:lnTo>
                    <a:pt x="24" y="0"/>
                  </a:lnTo>
                  <a:lnTo>
                    <a:pt x="30" y="6"/>
                  </a:lnTo>
                  <a:lnTo>
                    <a:pt x="48" y="12"/>
                  </a:lnTo>
                  <a:lnTo>
                    <a:pt x="54" y="18"/>
                  </a:lnTo>
                  <a:lnTo>
                    <a:pt x="48" y="18"/>
                  </a:lnTo>
                  <a:lnTo>
                    <a:pt x="60" y="18"/>
                  </a:lnTo>
                  <a:lnTo>
                    <a:pt x="66" y="18"/>
                  </a:lnTo>
                  <a:lnTo>
                    <a:pt x="60"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45" name="Freeform 221"/>
            <p:cNvSpPr>
              <a:spLocks/>
            </p:cNvSpPr>
            <p:nvPr/>
          </p:nvSpPr>
          <p:spPr bwMode="auto">
            <a:xfrm>
              <a:off x="588" y="288"/>
              <a:ext cx="120" cy="24"/>
            </a:xfrm>
            <a:custGeom>
              <a:avLst/>
              <a:gdLst/>
              <a:ahLst/>
              <a:cxnLst>
                <a:cxn ang="0">
                  <a:pos x="120" y="12"/>
                </a:cxn>
                <a:cxn ang="0">
                  <a:pos x="114" y="18"/>
                </a:cxn>
                <a:cxn ang="0">
                  <a:pos x="102" y="18"/>
                </a:cxn>
                <a:cxn ang="0">
                  <a:pos x="96" y="18"/>
                </a:cxn>
                <a:cxn ang="0">
                  <a:pos x="90" y="18"/>
                </a:cxn>
                <a:cxn ang="0">
                  <a:pos x="84" y="18"/>
                </a:cxn>
                <a:cxn ang="0">
                  <a:pos x="48" y="24"/>
                </a:cxn>
                <a:cxn ang="0">
                  <a:pos x="30" y="18"/>
                </a:cxn>
                <a:cxn ang="0">
                  <a:pos x="60" y="18"/>
                </a:cxn>
                <a:cxn ang="0">
                  <a:pos x="66" y="18"/>
                </a:cxn>
                <a:cxn ang="0">
                  <a:pos x="54" y="18"/>
                </a:cxn>
                <a:cxn ang="0">
                  <a:pos x="48" y="18"/>
                </a:cxn>
                <a:cxn ang="0">
                  <a:pos x="36" y="18"/>
                </a:cxn>
                <a:cxn ang="0">
                  <a:pos x="42" y="12"/>
                </a:cxn>
                <a:cxn ang="0">
                  <a:pos x="36" y="12"/>
                </a:cxn>
                <a:cxn ang="0">
                  <a:pos x="36" y="18"/>
                </a:cxn>
                <a:cxn ang="0">
                  <a:pos x="30" y="18"/>
                </a:cxn>
                <a:cxn ang="0">
                  <a:pos x="24" y="18"/>
                </a:cxn>
                <a:cxn ang="0">
                  <a:pos x="18" y="18"/>
                </a:cxn>
                <a:cxn ang="0">
                  <a:pos x="0" y="18"/>
                </a:cxn>
                <a:cxn ang="0">
                  <a:pos x="6" y="12"/>
                </a:cxn>
                <a:cxn ang="0">
                  <a:pos x="24" y="12"/>
                </a:cxn>
                <a:cxn ang="0">
                  <a:pos x="6" y="12"/>
                </a:cxn>
                <a:cxn ang="0">
                  <a:pos x="24" y="12"/>
                </a:cxn>
                <a:cxn ang="0">
                  <a:pos x="6" y="6"/>
                </a:cxn>
                <a:cxn ang="0">
                  <a:pos x="12" y="6"/>
                </a:cxn>
                <a:cxn ang="0">
                  <a:pos x="30" y="6"/>
                </a:cxn>
                <a:cxn ang="0">
                  <a:pos x="18" y="6"/>
                </a:cxn>
                <a:cxn ang="0">
                  <a:pos x="30" y="6"/>
                </a:cxn>
                <a:cxn ang="0">
                  <a:pos x="36" y="6"/>
                </a:cxn>
                <a:cxn ang="0">
                  <a:pos x="48" y="6"/>
                </a:cxn>
                <a:cxn ang="0">
                  <a:pos x="60" y="12"/>
                </a:cxn>
                <a:cxn ang="0">
                  <a:pos x="84" y="12"/>
                </a:cxn>
                <a:cxn ang="0">
                  <a:pos x="78" y="12"/>
                </a:cxn>
                <a:cxn ang="0">
                  <a:pos x="78" y="6"/>
                </a:cxn>
                <a:cxn ang="0">
                  <a:pos x="72" y="6"/>
                </a:cxn>
                <a:cxn ang="0">
                  <a:pos x="84" y="0"/>
                </a:cxn>
                <a:cxn ang="0">
                  <a:pos x="90" y="0"/>
                </a:cxn>
                <a:cxn ang="0">
                  <a:pos x="96" y="6"/>
                </a:cxn>
                <a:cxn ang="0">
                  <a:pos x="90" y="6"/>
                </a:cxn>
                <a:cxn ang="0">
                  <a:pos x="96" y="6"/>
                </a:cxn>
                <a:cxn ang="0">
                  <a:pos x="96" y="12"/>
                </a:cxn>
                <a:cxn ang="0">
                  <a:pos x="102" y="12"/>
                </a:cxn>
                <a:cxn ang="0">
                  <a:pos x="108" y="12"/>
                </a:cxn>
                <a:cxn ang="0">
                  <a:pos x="108" y="6"/>
                </a:cxn>
                <a:cxn ang="0">
                  <a:pos x="114" y="6"/>
                </a:cxn>
                <a:cxn ang="0">
                  <a:pos x="120" y="12"/>
                </a:cxn>
              </a:cxnLst>
              <a:rect l="0" t="0" r="r" b="b"/>
              <a:pathLst>
                <a:path w="120" h="24">
                  <a:moveTo>
                    <a:pt x="120" y="12"/>
                  </a:moveTo>
                  <a:lnTo>
                    <a:pt x="114" y="18"/>
                  </a:lnTo>
                  <a:lnTo>
                    <a:pt x="102" y="18"/>
                  </a:lnTo>
                  <a:lnTo>
                    <a:pt x="96" y="18"/>
                  </a:lnTo>
                  <a:lnTo>
                    <a:pt x="90" y="18"/>
                  </a:lnTo>
                  <a:lnTo>
                    <a:pt x="84" y="18"/>
                  </a:lnTo>
                  <a:lnTo>
                    <a:pt x="48" y="24"/>
                  </a:lnTo>
                  <a:lnTo>
                    <a:pt x="30" y="18"/>
                  </a:lnTo>
                  <a:lnTo>
                    <a:pt x="60" y="18"/>
                  </a:lnTo>
                  <a:lnTo>
                    <a:pt x="66" y="18"/>
                  </a:lnTo>
                  <a:lnTo>
                    <a:pt x="54" y="18"/>
                  </a:lnTo>
                  <a:lnTo>
                    <a:pt x="48" y="18"/>
                  </a:lnTo>
                  <a:lnTo>
                    <a:pt x="36" y="18"/>
                  </a:lnTo>
                  <a:lnTo>
                    <a:pt x="42" y="12"/>
                  </a:lnTo>
                  <a:lnTo>
                    <a:pt x="36" y="12"/>
                  </a:lnTo>
                  <a:lnTo>
                    <a:pt x="36" y="18"/>
                  </a:lnTo>
                  <a:lnTo>
                    <a:pt x="30" y="18"/>
                  </a:lnTo>
                  <a:lnTo>
                    <a:pt x="24" y="18"/>
                  </a:lnTo>
                  <a:lnTo>
                    <a:pt x="18" y="18"/>
                  </a:lnTo>
                  <a:lnTo>
                    <a:pt x="0" y="18"/>
                  </a:lnTo>
                  <a:lnTo>
                    <a:pt x="6" y="12"/>
                  </a:lnTo>
                  <a:lnTo>
                    <a:pt x="24" y="12"/>
                  </a:lnTo>
                  <a:lnTo>
                    <a:pt x="6" y="12"/>
                  </a:lnTo>
                  <a:lnTo>
                    <a:pt x="24" y="12"/>
                  </a:lnTo>
                  <a:lnTo>
                    <a:pt x="6" y="6"/>
                  </a:lnTo>
                  <a:lnTo>
                    <a:pt x="12" y="6"/>
                  </a:lnTo>
                  <a:lnTo>
                    <a:pt x="30" y="6"/>
                  </a:lnTo>
                  <a:lnTo>
                    <a:pt x="18" y="6"/>
                  </a:lnTo>
                  <a:lnTo>
                    <a:pt x="30" y="6"/>
                  </a:lnTo>
                  <a:lnTo>
                    <a:pt x="36" y="6"/>
                  </a:lnTo>
                  <a:lnTo>
                    <a:pt x="48" y="6"/>
                  </a:lnTo>
                  <a:lnTo>
                    <a:pt x="60" y="12"/>
                  </a:lnTo>
                  <a:lnTo>
                    <a:pt x="84" y="12"/>
                  </a:lnTo>
                  <a:lnTo>
                    <a:pt x="78" y="12"/>
                  </a:lnTo>
                  <a:lnTo>
                    <a:pt x="78" y="6"/>
                  </a:lnTo>
                  <a:lnTo>
                    <a:pt x="72" y="6"/>
                  </a:lnTo>
                  <a:lnTo>
                    <a:pt x="84" y="0"/>
                  </a:lnTo>
                  <a:lnTo>
                    <a:pt x="90" y="0"/>
                  </a:lnTo>
                  <a:lnTo>
                    <a:pt x="96" y="6"/>
                  </a:lnTo>
                  <a:lnTo>
                    <a:pt x="90" y="6"/>
                  </a:lnTo>
                  <a:lnTo>
                    <a:pt x="96" y="6"/>
                  </a:lnTo>
                  <a:lnTo>
                    <a:pt x="96" y="12"/>
                  </a:lnTo>
                  <a:lnTo>
                    <a:pt x="102" y="12"/>
                  </a:lnTo>
                  <a:lnTo>
                    <a:pt x="108" y="12"/>
                  </a:lnTo>
                  <a:lnTo>
                    <a:pt x="108" y="6"/>
                  </a:lnTo>
                  <a:lnTo>
                    <a:pt x="114" y="6"/>
                  </a:lnTo>
                  <a:lnTo>
                    <a:pt x="12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44" name="Freeform 220"/>
            <p:cNvSpPr>
              <a:spLocks/>
            </p:cNvSpPr>
            <p:nvPr/>
          </p:nvSpPr>
          <p:spPr bwMode="auto">
            <a:xfrm>
              <a:off x="732" y="318"/>
              <a:ext cx="66" cy="24"/>
            </a:xfrm>
            <a:custGeom>
              <a:avLst/>
              <a:gdLst/>
              <a:ahLst/>
              <a:cxnLst>
                <a:cxn ang="0">
                  <a:pos x="60" y="12"/>
                </a:cxn>
                <a:cxn ang="0">
                  <a:pos x="60" y="18"/>
                </a:cxn>
                <a:cxn ang="0">
                  <a:pos x="54" y="24"/>
                </a:cxn>
                <a:cxn ang="0">
                  <a:pos x="42" y="18"/>
                </a:cxn>
                <a:cxn ang="0">
                  <a:pos x="48" y="24"/>
                </a:cxn>
                <a:cxn ang="0">
                  <a:pos x="42" y="24"/>
                </a:cxn>
                <a:cxn ang="0">
                  <a:pos x="36" y="24"/>
                </a:cxn>
                <a:cxn ang="0">
                  <a:pos x="24" y="18"/>
                </a:cxn>
                <a:cxn ang="0">
                  <a:pos x="12" y="12"/>
                </a:cxn>
                <a:cxn ang="0">
                  <a:pos x="0" y="12"/>
                </a:cxn>
                <a:cxn ang="0">
                  <a:pos x="6" y="6"/>
                </a:cxn>
                <a:cxn ang="0">
                  <a:pos x="12" y="6"/>
                </a:cxn>
                <a:cxn ang="0">
                  <a:pos x="18" y="12"/>
                </a:cxn>
                <a:cxn ang="0">
                  <a:pos x="24" y="12"/>
                </a:cxn>
                <a:cxn ang="0">
                  <a:pos x="24" y="6"/>
                </a:cxn>
                <a:cxn ang="0">
                  <a:pos x="30" y="6"/>
                </a:cxn>
                <a:cxn ang="0">
                  <a:pos x="12" y="0"/>
                </a:cxn>
                <a:cxn ang="0">
                  <a:pos x="18" y="0"/>
                </a:cxn>
                <a:cxn ang="0">
                  <a:pos x="24" y="6"/>
                </a:cxn>
                <a:cxn ang="0">
                  <a:pos x="18" y="0"/>
                </a:cxn>
                <a:cxn ang="0">
                  <a:pos x="30" y="0"/>
                </a:cxn>
                <a:cxn ang="0">
                  <a:pos x="24" y="0"/>
                </a:cxn>
                <a:cxn ang="0">
                  <a:pos x="30" y="0"/>
                </a:cxn>
                <a:cxn ang="0">
                  <a:pos x="36" y="0"/>
                </a:cxn>
                <a:cxn ang="0">
                  <a:pos x="48" y="0"/>
                </a:cxn>
                <a:cxn ang="0">
                  <a:pos x="54" y="0"/>
                </a:cxn>
                <a:cxn ang="0">
                  <a:pos x="48" y="0"/>
                </a:cxn>
                <a:cxn ang="0">
                  <a:pos x="54" y="6"/>
                </a:cxn>
                <a:cxn ang="0">
                  <a:pos x="42" y="6"/>
                </a:cxn>
                <a:cxn ang="0">
                  <a:pos x="54" y="6"/>
                </a:cxn>
                <a:cxn ang="0">
                  <a:pos x="54" y="12"/>
                </a:cxn>
                <a:cxn ang="0">
                  <a:pos x="60" y="12"/>
                </a:cxn>
                <a:cxn ang="0">
                  <a:pos x="66" y="12"/>
                </a:cxn>
                <a:cxn ang="0">
                  <a:pos x="60" y="12"/>
                </a:cxn>
              </a:cxnLst>
              <a:rect l="0" t="0" r="r" b="b"/>
              <a:pathLst>
                <a:path w="66" h="24">
                  <a:moveTo>
                    <a:pt x="60" y="12"/>
                  </a:moveTo>
                  <a:lnTo>
                    <a:pt x="60" y="18"/>
                  </a:lnTo>
                  <a:lnTo>
                    <a:pt x="54" y="24"/>
                  </a:lnTo>
                  <a:lnTo>
                    <a:pt x="42" y="18"/>
                  </a:lnTo>
                  <a:lnTo>
                    <a:pt x="48" y="24"/>
                  </a:lnTo>
                  <a:lnTo>
                    <a:pt x="42" y="24"/>
                  </a:lnTo>
                  <a:lnTo>
                    <a:pt x="36" y="24"/>
                  </a:lnTo>
                  <a:lnTo>
                    <a:pt x="24" y="18"/>
                  </a:lnTo>
                  <a:lnTo>
                    <a:pt x="12" y="12"/>
                  </a:lnTo>
                  <a:lnTo>
                    <a:pt x="0" y="12"/>
                  </a:lnTo>
                  <a:lnTo>
                    <a:pt x="6" y="6"/>
                  </a:lnTo>
                  <a:lnTo>
                    <a:pt x="12" y="6"/>
                  </a:lnTo>
                  <a:lnTo>
                    <a:pt x="18" y="12"/>
                  </a:lnTo>
                  <a:lnTo>
                    <a:pt x="24" y="12"/>
                  </a:lnTo>
                  <a:lnTo>
                    <a:pt x="24" y="6"/>
                  </a:lnTo>
                  <a:lnTo>
                    <a:pt x="30" y="6"/>
                  </a:lnTo>
                  <a:lnTo>
                    <a:pt x="12" y="0"/>
                  </a:lnTo>
                  <a:lnTo>
                    <a:pt x="18" y="0"/>
                  </a:lnTo>
                  <a:lnTo>
                    <a:pt x="24" y="6"/>
                  </a:lnTo>
                  <a:lnTo>
                    <a:pt x="18" y="0"/>
                  </a:lnTo>
                  <a:lnTo>
                    <a:pt x="30" y="0"/>
                  </a:lnTo>
                  <a:lnTo>
                    <a:pt x="24" y="0"/>
                  </a:lnTo>
                  <a:lnTo>
                    <a:pt x="30" y="0"/>
                  </a:lnTo>
                  <a:lnTo>
                    <a:pt x="36" y="0"/>
                  </a:lnTo>
                  <a:lnTo>
                    <a:pt x="48" y="0"/>
                  </a:lnTo>
                  <a:lnTo>
                    <a:pt x="54" y="0"/>
                  </a:lnTo>
                  <a:lnTo>
                    <a:pt x="48" y="0"/>
                  </a:lnTo>
                  <a:lnTo>
                    <a:pt x="54" y="6"/>
                  </a:lnTo>
                  <a:lnTo>
                    <a:pt x="42" y="6"/>
                  </a:lnTo>
                  <a:lnTo>
                    <a:pt x="54" y="6"/>
                  </a:lnTo>
                  <a:lnTo>
                    <a:pt x="54" y="12"/>
                  </a:lnTo>
                  <a:lnTo>
                    <a:pt x="60" y="12"/>
                  </a:lnTo>
                  <a:lnTo>
                    <a:pt x="66" y="12"/>
                  </a:lnTo>
                  <a:lnTo>
                    <a:pt x="6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43" name="Freeform 219"/>
            <p:cNvSpPr>
              <a:spLocks/>
            </p:cNvSpPr>
            <p:nvPr/>
          </p:nvSpPr>
          <p:spPr bwMode="auto">
            <a:xfrm>
              <a:off x="486" y="540"/>
              <a:ext cx="48" cy="24"/>
            </a:xfrm>
            <a:custGeom>
              <a:avLst/>
              <a:gdLst/>
              <a:ahLst/>
              <a:cxnLst>
                <a:cxn ang="0">
                  <a:pos x="48" y="24"/>
                </a:cxn>
                <a:cxn ang="0">
                  <a:pos x="42" y="24"/>
                </a:cxn>
                <a:cxn ang="0">
                  <a:pos x="30" y="24"/>
                </a:cxn>
                <a:cxn ang="0">
                  <a:pos x="36" y="18"/>
                </a:cxn>
                <a:cxn ang="0">
                  <a:pos x="30" y="18"/>
                </a:cxn>
                <a:cxn ang="0">
                  <a:pos x="24" y="18"/>
                </a:cxn>
                <a:cxn ang="0">
                  <a:pos x="18" y="12"/>
                </a:cxn>
                <a:cxn ang="0">
                  <a:pos x="12" y="12"/>
                </a:cxn>
                <a:cxn ang="0">
                  <a:pos x="12" y="6"/>
                </a:cxn>
                <a:cxn ang="0">
                  <a:pos x="0" y="6"/>
                </a:cxn>
                <a:cxn ang="0">
                  <a:pos x="6" y="6"/>
                </a:cxn>
                <a:cxn ang="0">
                  <a:pos x="0" y="6"/>
                </a:cxn>
                <a:cxn ang="0">
                  <a:pos x="6" y="6"/>
                </a:cxn>
                <a:cxn ang="0">
                  <a:pos x="0" y="6"/>
                </a:cxn>
                <a:cxn ang="0">
                  <a:pos x="0" y="0"/>
                </a:cxn>
                <a:cxn ang="0">
                  <a:pos x="24" y="6"/>
                </a:cxn>
                <a:cxn ang="0">
                  <a:pos x="36" y="12"/>
                </a:cxn>
                <a:cxn ang="0">
                  <a:pos x="42" y="18"/>
                </a:cxn>
                <a:cxn ang="0">
                  <a:pos x="48" y="24"/>
                </a:cxn>
              </a:cxnLst>
              <a:rect l="0" t="0" r="r" b="b"/>
              <a:pathLst>
                <a:path w="48" h="24">
                  <a:moveTo>
                    <a:pt x="48" y="24"/>
                  </a:moveTo>
                  <a:lnTo>
                    <a:pt x="42" y="24"/>
                  </a:lnTo>
                  <a:lnTo>
                    <a:pt x="30" y="24"/>
                  </a:lnTo>
                  <a:lnTo>
                    <a:pt x="36" y="18"/>
                  </a:lnTo>
                  <a:lnTo>
                    <a:pt x="30" y="18"/>
                  </a:lnTo>
                  <a:lnTo>
                    <a:pt x="24" y="18"/>
                  </a:lnTo>
                  <a:lnTo>
                    <a:pt x="18" y="12"/>
                  </a:lnTo>
                  <a:lnTo>
                    <a:pt x="12" y="12"/>
                  </a:lnTo>
                  <a:lnTo>
                    <a:pt x="12" y="6"/>
                  </a:lnTo>
                  <a:lnTo>
                    <a:pt x="0" y="6"/>
                  </a:lnTo>
                  <a:lnTo>
                    <a:pt x="6" y="6"/>
                  </a:lnTo>
                  <a:lnTo>
                    <a:pt x="0" y="6"/>
                  </a:lnTo>
                  <a:lnTo>
                    <a:pt x="6" y="6"/>
                  </a:lnTo>
                  <a:lnTo>
                    <a:pt x="0" y="6"/>
                  </a:lnTo>
                  <a:lnTo>
                    <a:pt x="0" y="0"/>
                  </a:lnTo>
                  <a:lnTo>
                    <a:pt x="24" y="6"/>
                  </a:lnTo>
                  <a:lnTo>
                    <a:pt x="36" y="12"/>
                  </a:lnTo>
                  <a:lnTo>
                    <a:pt x="42" y="18"/>
                  </a:lnTo>
                  <a:lnTo>
                    <a:pt x="48"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42" name="Freeform 218"/>
            <p:cNvSpPr>
              <a:spLocks/>
            </p:cNvSpPr>
            <p:nvPr/>
          </p:nvSpPr>
          <p:spPr bwMode="auto">
            <a:xfrm>
              <a:off x="732" y="288"/>
              <a:ext cx="54" cy="18"/>
            </a:xfrm>
            <a:custGeom>
              <a:avLst/>
              <a:gdLst/>
              <a:ahLst/>
              <a:cxnLst>
                <a:cxn ang="0">
                  <a:pos x="54" y="12"/>
                </a:cxn>
                <a:cxn ang="0">
                  <a:pos x="48" y="12"/>
                </a:cxn>
                <a:cxn ang="0">
                  <a:pos x="48" y="18"/>
                </a:cxn>
                <a:cxn ang="0">
                  <a:pos x="36" y="18"/>
                </a:cxn>
                <a:cxn ang="0">
                  <a:pos x="30" y="18"/>
                </a:cxn>
                <a:cxn ang="0">
                  <a:pos x="24" y="18"/>
                </a:cxn>
                <a:cxn ang="0">
                  <a:pos x="30" y="18"/>
                </a:cxn>
                <a:cxn ang="0">
                  <a:pos x="24" y="12"/>
                </a:cxn>
                <a:cxn ang="0">
                  <a:pos x="42" y="12"/>
                </a:cxn>
                <a:cxn ang="0">
                  <a:pos x="6" y="12"/>
                </a:cxn>
                <a:cxn ang="0">
                  <a:pos x="0" y="12"/>
                </a:cxn>
                <a:cxn ang="0">
                  <a:pos x="12" y="12"/>
                </a:cxn>
                <a:cxn ang="0">
                  <a:pos x="6" y="12"/>
                </a:cxn>
                <a:cxn ang="0">
                  <a:pos x="12" y="12"/>
                </a:cxn>
                <a:cxn ang="0">
                  <a:pos x="18" y="12"/>
                </a:cxn>
                <a:cxn ang="0">
                  <a:pos x="12" y="6"/>
                </a:cxn>
                <a:cxn ang="0">
                  <a:pos x="30" y="12"/>
                </a:cxn>
                <a:cxn ang="0">
                  <a:pos x="36" y="6"/>
                </a:cxn>
                <a:cxn ang="0">
                  <a:pos x="30" y="6"/>
                </a:cxn>
                <a:cxn ang="0">
                  <a:pos x="24" y="6"/>
                </a:cxn>
                <a:cxn ang="0">
                  <a:pos x="30" y="6"/>
                </a:cxn>
                <a:cxn ang="0">
                  <a:pos x="18" y="6"/>
                </a:cxn>
                <a:cxn ang="0">
                  <a:pos x="36" y="0"/>
                </a:cxn>
                <a:cxn ang="0">
                  <a:pos x="36" y="6"/>
                </a:cxn>
                <a:cxn ang="0">
                  <a:pos x="42" y="6"/>
                </a:cxn>
                <a:cxn ang="0">
                  <a:pos x="36" y="0"/>
                </a:cxn>
                <a:cxn ang="0">
                  <a:pos x="42" y="0"/>
                </a:cxn>
                <a:cxn ang="0">
                  <a:pos x="54" y="6"/>
                </a:cxn>
                <a:cxn ang="0">
                  <a:pos x="48" y="6"/>
                </a:cxn>
                <a:cxn ang="0">
                  <a:pos x="54" y="6"/>
                </a:cxn>
                <a:cxn ang="0">
                  <a:pos x="54" y="12"/>
                </a:cxn>
              </a:cxnLst>
              <a:rect l="0" t="0" r="r" b="b"/>
              <a:pathLst>
                <a:path w="54" h="18">
                  <a:moveTo>
                    <a:pt x="54" y="12"/>
                  </a:moveTo>
                  <a:lnTo>
                    <a:pt x="48" y="12"/>
                  </a:lnTo>
                  <a:lnTo>
                    <a:pt x="48" y="18"/>
                  </a:lnTo>
                  <a:lnTo>
                    <a:pt x="36" y="18"/>
                  </a:lnTo>
                  <a:lnTo>
                    <a:pt x="30" y="18"/>
                  </a:lnTo>
                  <a:lnTo>
                    <a:pt x="24" y="18"/>
                  </a:lnTo>
                  <a:lnTo>
                    <a:pt x="30" y="18"/>
                  </a:lnTo>
                  <a:lnTo>
                    <a:pt x="24" y="12"/>
                  </a:lnTo>
                  <a:lnTo>
                    <a:pt x="42" y="12"/>
                  </a:lnTo>
                  <a:lnTo>
                    <a:pt x="6" y="12"/>
                  </a:lnTo>
                  <a:lnTo>
                    <a:pt x="0" y="12"/>
                  </a:lnTo>
                  <a:lnTo>
                    <a:pt x="12" y="12"/>
                  </a:lnTo>
                  <a:lnTo>
                    <a:pt x="6" y="12"/>
                  </a:lnTo>
                  <a:lnTo>
                    <a:pt x="12" y="12"/>
                  </a:lnTo>
                  <a:lnTo>
                    <a:pt x="18" y="12"/>
                  </a:lnTo>
                  <a:lnTo>
                    <a:pt x="12" y="6"/>
                  </a:lnTo>
                  <a:lnTo>
                    <a:pt x="30" y="12"/>
                  </a:lnTo>
                  <a:lnTo>
                    <a:pt x="36" y="6"/>
                  </a:lnTo>
                  <a:lnTo>
                    <a:pt x="30" y="6"/>
                  </a:lnTo>
                  <a:lnTo>
                    <a:pt x="24" y="6"/>
                  </a:lnTo>
                  <a:lnTo>
                    <a:pt x="30" y="6"/>
                  </a:lnTo>
                  <a:lnTo>
                    <a:pt x="18" y="6"/>
                  </a:lnTo>
                  <a:lnTo>
                    <a:pt x="36" y="0"/>
                  </a:lnTo>
                  <a:lnTo>
                    <a:pt x="36" y="6"/>
                  </a:lnTo>
                  <a:lnTo>
                    <a:pt x="42" y="6"/>
                  </a:lnTo>
                  <a:lnTo>
                    <a:pt x="36" y="0"/>
                  </a:lnTo>
                  <a:lnTo>
                    <a:pt x="42" y="0"/>
                  </a:lnTo>
                  <a:lnTo>
                    <a:pt x="54" y="6"/>
                  </a:lnTo>
                  <a:lnTo>
                    <a:pt x="48" y="6"/>
                  </a:lnTo>
                  <a:lnTo>
                    <a:pt x="54" y="6"/>
                  </a:lnTo>
                  <a:lnTo>
                    <a:pt x="54"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41" name="Freeform 217"/>
            <p:cNvSpPr>
              <a:spLocks/>
            </p:cNvSpPr>
            <p:nvPr/>
          </p:nvSpPr>
          <p:spPr bwMode="auto">
            <a:xfrm>
              <a:off x="540" y="282"/>
              <a:ext cx="66" cy="18"/>
            </a:xfrm>
            <a:custGeom>
              <a:avLst/>
              <a:gdLst/>
              <a:ahLst/>
              <a:cxnLst>
                <a:cxn ang="0">
                  <a:pos x="60" y="0"/>
                </a:cxn>
                <a:cxn ang="0">
                  <a:pos x="66" y="0"/>
                </a:cxn>
                <a:cxn ang="0">
                  <a:pos x="60" y="6"/>
                </a:cxn>
                <a:cxn ang="0">
                  <a:pos x="66" y="6"/>
                </a:cxn>
                <a:cxn ang="0">
                  <a:pos x="54" y="12"/>
                </a:cxn>
                <a:cxn ang="0">
                  <a:pos x="42" y="12"/>
                </a:cxn>
                <a:cxn ang="0">
                  <a:pos x="48" y="6"/>
                </a:cxn>
                <a:cxn ang="0">
                  <a:pos x="36" y="12"/>
                </a:cxn>
                <a:cxn ang="0">
                  <a:pos x="42" y="12"/>
                </a:cxn>
                <a:cxn ang="0">
                  <a:pos x="36" y="12"/>
                </a:cxn>
                <a:cxn ang="0">
                  <a:pos x="30" y="12"/>
                </a:cxn>
                <a:cxn ang="0">
                  <a:pos x="30" y="18"/>
                </a:cxn>
                <a:cxn ang="0">
                  <a:pos x="24" y="18"/>
                </a:cxn>
                <a:cxn ang="0">
                  <a:pos x="18" y="12"/>
                </a:cxn>
                <a:cxn ang="0">
                  <a:pos x="0" y="12"/>
                </a:cxn>
                <a:cxn ang="0">
                  <a:pos x="24" y="6"/>
                </a:cxn>
                <a:cxn ang="0">
                  <a:pos x="36" y="0"/>
                </a:cxn>
                <a:cxn ang="0">
                  <a:pos x="54" y="0"/>
                </a:cxn>
                <a:cxn ang="0">
                  <a:pos x="60" y="0"/>
                </a:cxn>
              </a:cxnLst>
              <a:rect l="0" t="0" r="r" b="b"/>
              <a:pathLst>
                <a:path w="66" h="18">
                  <a:moveTo>
                    <a:pt x="60" y="0"/>
                  </a:moveTo>
                  <a:lnTo>
                    <a:pt x="66" y="0"/>
                  </a:lnTo>
                  <a:lnTo>
                    <a:pt x="60" y="6"/>
                  </a:lnTo>
                  <a:lnTo>
                    <a:pt x="66" y="6"/>
                  </a:lnTo>
                  <a:lnTo>
                    <a:pt x="54" y="12"/>
                  </a:lnTo>
                  <a:lnTo>
                    <a:pt x="42" y="12"/>
                  </a:lnTo>
                  <a:lnTo>
                    <a:pt x="48" y="6"/>
                  </a:lnTo>
                  <a:lnTo>
                    <a:pt x="36" y="12"/>
                  </a:lnTo>
                  <a:lnTo>
                    <a:pt x="42" y="12"/>
                  </a:lnTo>
                  <a:lnTo>
                    <a:pt x="36" y="12"/>
                  </a:lnTo>
                  <a:lnTo>
                    <a:pt x="30" y="12"/>
                  </a:lnTo>
                  <a:lnTo>
                    <a:pt x="30" y="18"/>
                  </a:lnTo>
                  <a:lnTo>
                    <a:pt x="24" y="18"/>
                  </a:lnTo>
                  <a:lnTo>
                    <a:pt x="18" y="12"/>
                  </a:lnTo>
                  <a:lnTo>
                    <a:pt x="0" y="12"/>
                  </a:lnTo>
                  <a:lnTo>
                    <a:pt x="24" y="6"/>
                  </a:lnTo>
                  <a:lnTo>
                    <a:pt x="36" y="0"/>
                  </a:lnTo>
                  <a:lnTo>
                    <a:pt x="54" y="0"/>
                  </a:lnTo>
                  <a:lnTo>
                    <a:pt x="6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40" name="Freeform 216"/>
            <p:cNvSpPr>
              <a:spLocks/>
            </p:cNvSpPr>
            <p:nvPr/>
          </p:nvSpPr>
          <p:spPr bwMode="auto">
            <a:xfrm>
              <a:off x="768" y="354"/>
              <a:ext cx="36" cy="18"/>
            </a:xfrm>
            <a:custGeom>
              <a:avLst/>
              <a:gdLst/>
              <a:ahLst/>
              <a:cxnLst>
                <a:cxn ang="0">
                  <a:pos x="36" y="12"/>
                </a:cxn>
                <a:cxn ang="0">
                  <a:pos x="24" y="18"/>
                </a:cxn>
                <a:cxn ang="0">
                  <a:pos x="6" y="12"/>
                </a:cxn>
                <a:cxn ang="0">
                  <a:pos x="0" y="12"/>
                </a:cxn>
                <a:cxn ang="0">
                  <a:pos x="6" y="6"/>
                </a:cxn>
                <a:cxn ang="0">
                  <a:pos x="12" y="6"/>
                </a:cxn>
                <a:cxn ang="0">
                  <a:pos x="12" y="0"/>
                </a:cxn>
                <a:cxn ang="0">
                  <a:pos x="30" y="6"/>
                </a:cxn>
                <a:cxn ang="0">
                  <a:pos x="30" y="12"/>
                </a:cxn>
                <a:cxn ang="0">
                  <a:pos x="30" y="6"/>
                </a:cxn>
                <a:cxn ang="0">
                  <a:pos x="36" y="12"/>
                </a:cxn>
              </a:cxnLst>
              <a:rect l="0" t="0" r="r" b="b"/>
              <a:pathLst>
                <a:path w="36" h="18">
                  <a:moveTo>
                    <a:pt x="36" y="12"/>
                  </a:moveTo>
                  <a:lnTo>
                    <a:pt x="24" y="18"/>
                  </a:lnTo>
                  <a:lnTo>
                    <a:pt x="6" y="12"/>
                  </a:lnTo>
                  <a:lnTo>
                    <a:pt x="0" y="12"/>
                  </a:lnTo>
                  <a:lnTo>
                    <a:pt x="6" y="6"/>
                  </a:lnTo>
                  <a:lnTo>
                    <a:pt x="12" y="6"/>
                  </a:lnTo>
                  <a:lnTo>
                    <a:pt x="12" y="0"/>
                  </a:lnTo>
                  <a:lnTo>
                    <a:pt x="30" y="6"/>
                  </a:lnTo>
                  <a:lnTo>
                    <a:pt x="30" y="12"/>
                  </a:lnTo>
                  <a:lnTo>
                    <a:pt x="30" y="6"/>
                  </a:lnTo>
                  <a:lnTo>
                    <a:pt x="36"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39" name="Freeform 215"/>
            <p:cNvSpPr>
              <a:spLocks/>
            </p:cNvSpPr>
            <p:nvPr/>
          </p:nvSpPr>
          <p:spPr bwMode="auto">
            <a:xfrm>
              <a:off x="948" y="318"/>
              <a:ext cx="48" cy="12"/>
            </a:xfrm>
            <a:custGeom>
              <a:avLst/>
              <a:gdLst/>
              <a:ahLst/>
              <a:cxnLst>
                <a:cxn ang="0">
                  <a:pos x="48" y="6"/>
                </a:cxn>
                <a:cxn ang="0">
                  <a:pos x="48" y="12"/>
                </a:cxn>
                <a:cxn ang="0">
                  <a:pos x="12" y="12"/>
                </a:cxn>
                <a:cxn ang="0">
                  <a:pos x="0" y="6"/>
                </a:cxn>
                <a:cxn ang="0">
                  <a:pos x="0" y="0"/>
                </a:cxn>
                <a:cxn ang="0">
                  <a:pos x="30" y="0"/>
                </a:cxn>
                <a:cxn ang="0">
                  <a:pos x="42" y="6"/>
                </a:cxn>
                <a:cxn ang="0">
                  <a:pos x="48" y="6"/>
                </a:cxn>
              </a:cxnLst>
              <a:rect l="0" t="0" r="r" b="b"/>
              <a:pathLst>
                <a:path w="48" h="12">
                  <a:moveTo>
                    <a:pt x="48" y="6"/>
                  </a:moveTo>
                  <a:lnTo>
                    <a:pt x="48" y="12"/>
                  </a:lnTo>
                  <a:lnTo>
                    <a:pt x="12" y="12"/>
                  </a:lnTo>
                  <a:lnTo>
                    <a:pt x="0" y="6"/>
                  </a:lnTo>
                  <a:lnTo>
                    <a:pt x="0" y="0"/>
                  </a:lnTo>
                  <a:lnTo>
                    <a:pt x="30" y="0"/>
                  </a:lnTo>
                  <a:lnTo>
                    <a:pt x="42" y="6"/>
                  </a:lnTo>
                  <a:lnTo>
                    <a:pt x="4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38" name="Freeform 214"/>
            <p:cNvSpPr>
              <a:spLocks/>
            </p:cNvSpPr>
            <p:nvPr/>
          </p:nvSpPr>
          <p:spPr bwMode="auto">
            <a:xfrm>
              <a:off x="708" y="264"/>
              <a:ext cx="60" cy="18"/>
            </a:xfrm>
            <a:custGeom>
              <a:avLst/>
              <a:gdLst/>
              <a:ahLst/>
              <a:cxnLst>
                <a:cxn ang="0">
                  <a:pos x="60" y="12"/>
                </a:cxn>
                <a:cxn ang="0">
                  <a:pos x="48" y="18"/>
                </a:cxn>
                <a:cxn ang="0">
                  <a:pos x="42" y="12"/>
                </a:cxn>
                <a:cxn ang="0">
                  <a:pos x="24" y="12"/>
                </a:cxn>
                <a:cxn ang="0">
                  <a:pos x="12" y="12"/>
                </a:cxn>
                <a:cxn ang="0">
                  <a:pos x="6" y="12"/>
                </a:cxn>
                <a:cxn ang="0">
                  <a:pos x="6" y="6"/>
                </a:cxn>
                <a:cxn ang="0">
                  <a:pos x="18" y="6"/>
                </a:cxn>
                <a:cxn ang="0">
                  <a:pos x="12" y="6"/>
                </a:cxn>
                <a:cxn ang="0">
                  <a:pos x="18" y="6"/>
                </a:cxn>
                <a:cxn ang="0">
                  <a:pos x="12" y="6"/>
                </a:cxn>
                <a:cxn ang="0">
                  <a:pos x="18" y="6"/>
                </a:cxn>
                <a:cxn ang="0">
                  <a:pos x="12" y="6"/>
                </a:cxn>
                <a:cxn ang="0">
                  <a:pos x="6" y="6"/>
                </a:cxn>
                <a:cxn ang="0">
                  <a:pos x="0" y="6"/>
                </a:cxn>
                <a:cxn ang="0">
                  <a:pos x="0" y="0"/>
                </a:cxn>
                <a:cxn ang="0">
                  <a:pos x="18" y="0"/>
                </a:cxn>
                <a:cxn ang="0">
                  <a:pos x="24" y="0"/>
                </a:cxn>
                <a:cxn ang="0">
                  <a:pos x="24" y="6"/>
                </a:cxn>
                <a:cxn ang="0">
                  <a:pos x="36" y="0"/>
                </a:cxn>
                <a:cxn ang="0">
                  <a:pos x="42" y="6"/>
                </a:cxn>
                <a:cxn ang="0">
                  <a:pos x="54" y="6"/>
                </a:cxn>
                <a:cxn ang="0">
                  <a:pos x="54" y="12"/>
                </a:cxn>
                <a:cxn ang="0">
                  <a:pos x="60" y="12"/>
                </a:cxn>
              </a:cxnLst>
              <a:rect l="0" t="0" r="r" b="b"/>
              <a:pathLst>
                <a:path w="60" h="18">
                  <a:moveTo>
                    <a:pt x="60" y="12"/>
                  </a:moveTo>
                  <a:lnTo>
                    <a:pt x="48" y="18"/>
                  </a:lnTo>
                  <a:lnTo>
                    <a:pt x="42" y="12"/>
                  </a:lnTo>
                  <a:lnTo>
                    <a:pt x="24" y="12"/>
                  </a:lnTo>
                  <a:lnTo>
                    <a:pt x="12" y="12"/>
                  </a:lnTo>
                  <a:lnTo>
                    <a:pt x="6" y="12"/>
                  </a:lnTo>
                  <a:lnTo>
                    <a:pt x="6" y="6"/>
                  </a:lnTo>
                  <a:lnTo>
                    <a:pt x="18" y="6"/>
                  </a:lnTo>
                  <a:lnTo>
                    <a:pt x="12" y="6"/>
                  </a:lnTo>
                  <a:lnTo>
                    <a:pt x="18" y="6"/>
                  </a:lnTo>
                  <a:lnTo>
                    <a:pt x="12" y="6"/>
                  </a:lnTo>
                  <a:lnTo>
                    <a:pt x="18" y="6"/>
                  </a:lnTo>
                  <a:lnTo>
                    <a:pt x="12" y="6"/>
                  </a:lnTo>
                  <a:lnTo>
                    <a:pt x="6" y="6"/>
                  </a:lnTo>
                  <a:lnTo>
                    <a:pt x="0" y="6"/>
                  </a:lnTo>
                  <a:lnTo>
                    <a:pt x="0" y="0"/>
                  </a:lnTo>
                  <a:lnTo>
                    <a:pt x="18" y="0"/>
                  </a:lnTo>
                  <a:lnTo>
                    <a:pt x="24" y="0"/>
                  </a:lnTo>
                  <a:lnTo>
                    <a:pt x="24" y="6"/>
                  </a:lnTo>
                  <a:lnTo>
                    <a:pt x="36" y="0"/>
                  </a:lnTo>
                  <a:lnTo>
                    <a:pt x="42" y="6"/>
                  </a:lnTo>
                  <a:lnTo>
                    <a:pt x="54" y="6"/>
                  </a:lnTo>
                  <a:lnTo>
                    <a:pt x="54" y="12"/>
                  </a:lnTo>
                  <a:lnTo>
                    <a:pt x="6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37" name="Freeform 213"/>
            <p:cNvSpPr>
              <a:spLocks/>
            </p:cNvSpPr>
            <p:nvPr/>
          </p:nvSpPr>
          <p:spPr bwMode="auto">
            <a:xfrm>
              <a:off x="1134" y="576"/>
              <a:ext cx="18" cy="18"/>
            </a:xfrm>
            <a:custGeom>
              <a:avLst/>
              <a:gdLst/>
              <a:ahLst/>
              <a:cxnLst>
                <a:cxn ang="0">
                  <a:pos x="18" y="12"/>
                </a:cxn>
                <a:cxn ang="0">
                  <a:pos x="12" y="18"/>
                </a:cxn>
                <a:cxn ang="0">
                  <a:pos x="6" y="18"/>
                </a:cxn>
                <a:cxn ang="0">
                  <a:pos x="12" y="12"/>
                </a:cxn>
                <a:cxn ang="0">
                  <a:pos x="6" y="12"/>
                </a:cxn>
                <a:cxn ang="0">
                  <a:pos x="6" y="18"/>
                </a:cxn>
                <a:cxn ang="0">
                  <a:pos x="0" y="12"/>
                </a:cxn>
                <a:cxn ang="0">
                  <a:pos x="6" y="6"/>
                </a:cxn>
                <a:cxn ang="0">
                  <a:pos x="12" y="0"/>
                </a:cxn>
                <a:cxn ang="0">
                  <a:pos x="12" y="6"/>
                </a:cxn>
                <a:cxn ang="0">
                  <a:pos x="12" y="12"/>
                </a:cxn>
                <a:cxn ang="0">
                  <a:pos x="6" y="12"/>
                </a:cxn>
                <a:cxn ang="0">
                  <a:pos x="12" y="12"/>
                </a:cxn>
                <a:cxn ang="0">
                  <a:pos x="18" y="12"/>
                </a:cxn>
              </a:cxnLst>
              <a:rect l="0" t="0" r="r" b="b"/>
              <a:pathLst>
                <a:path w="18" h="18">
                  <a:moveTo>
                    <a:pt x="18" y="12"/>
                  </a:moveTo>
                  <a:lnTo>
                    <a:pt x="12" y="18"/>
                  </a:lnTo>
                  <a:lnTo>
                    <a:pt x="6" y="18"/>
                  </a:lnTo>
                  <a:lnTo>
                    <a:pt x="12" y="12"/>
                  </a:lnTo>
                  <a:lnTo>
                    <a:pt x="6" y="12"/>
                  </a:lnTo>
                  <a:lnTo>
                    <a:pt x="6" y="18"/>
                  </a:lnTo>
                  <a:lnTo>
                    <a:pt x="0" y="12"/>
                  </a:lnTo>
                  <a:lnTo>
                    <a:pt x="6" y="6"/>
                  </a:lnTo>
                  <a:lnTo>
                    <a:pt x="12" y="0"/>
                  </a:lnTo>
                  <a:lnTo>
                    <a:pt x="12" y="6"/>
                  </a:lnTo>
                  <a:lnTo>
                    <a:pt x="12" y="12"/>
                  </a:lnTo>
                  <a:lnTo>
                    <a:pt x="6" y="12"/>
                  </a:lnTo>
                  <a:lnTo>
                    <a:pt x="12" y="12"/>
                  </a:lnTo>
                  <a:lnTo>
                    <a:pt x="18"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36" name="Freeform 212"/>
            <p:cNvSpPr>
              <a:spLocks/>
            </p:cNvSpPr>
            <p:nvPr/>
          </p:nvSpPr>
          <p:spPr bwMode="auto">
            <a:xfrm>
              <a:off x="984" y="372"/>
              <a:ext cx="24" cy="12"/>
            </a:xfrm>
            <a:custGeom>
              <a:avLst/>
              <a:gdLst/>
              <a:ahLst/>
              <a:cxnLst>
                <a:cxn ang="0">
                  <a:pos x="18" y="6"/>
                </a:cxn>
                <a:cxn ang="0">
                  <a:pos x="24" y="6"/>
                </a:cxn>
                <a:cxn ang="0">
                  <a:pos x="18" y="6"/>
                </a:cxn>
                <a:cxn ang="0">
                  <a:pos x="12" y="12"/>
                </a:cxn>
                <a:cxn ang="0">
                  <a:pos x="0" y="12"/>
                </a:cxn>
                <a:cxn ang="0">
                  <a:pos x="0" y="6"/>
                </a:cxn>
                <a:cxn ang="0">
                  <a:pos x="6" y="0"/>
                </a:cxn>
                <a:cxn ang="0">
                  <a:pos x="18" y="0"/>
                </a:cxn>
                <a:cxn ang="0">
                  <a:pos x="18" y="6"/>
                </a:cxn>
              </a:cxnLst>
              <a:rect l="0" t="0" r="r" b="b"/>
              <a:pathLst>
                <a:path w="24" h="12">
                  <a:moveTo>
                    <a:pt x="18" y="6"/>
                  </a:moveTo>
                  <a:lnTo>
                    <a:pt x="24" y="6"/>
                  </a:lnTo>
                  <a:lnTo>
                    <a:pt x="18" y="6"/>
                  </a:lnTo>
                  <a:lnTo>
                    <a:pt x="12" y="12"/>
                  </a:lnTo>
                  <a:lnTo>
                    <a:pt x="0" y="12"/>
                  </a:lnTo>
                  <a:lnTo>
                    <a:pt x="0" y="6"/>
                  </a:lnTo>
                  <a:lnTo>
                    <a:pt x="6" y="0"/>
                  </a:lnTo>
                  <a:lnTo>
                    <a:pt x="18" y="0"/>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35" name="Freeform 211"/>
            <p:cNvSpPr>
              <a:spLocks/>
            </p:cNvSpPr>
            <p:nvPr/>
          </p:nvSpPr>
          <p:spPr bwMode="auto">
            <a:xfrm>
              <a:off x="792" y="300"/>
              <a:ext cx="36" cy="12"/>
            </a:xfrm>
            <a:custGeom>
              <a:avLst/>
              <a:gdLst/>
              <a:ahLst/>
              <a:cxnLst>
                <a:cxn ang="0">
                  <a:pos x="36" y="6"/>
                </a:cxn>
                <a:cxn ang="0">
                  <a:pos x="24" y="12"/>
                </a:cxn>
                <a:cxn ang="0">
                  <a:pos x="0" y="6"/>
                </a:cxn>
                <a:cxn ang="0">
                  <a:pos x="12" y="0"/>
                </a:cxn>
                <a:cxn ang="0">
                  <a:pos x="6" y="0"/>
                </a:cxn>
                <a:cxn ang="0">
                  <a:pos x="12" y="0"/>
                </a:cxn>
                <a:cxn ang="0">
                  <a:pos x="24" y="0"/>
                </a:cxn>
                <a:cxn ang="0">
                  <a:pos x="36" y="6"/>
                </a:cxn>
              </a:cxnLst>
              <a:rect l="0" t="0" r="r" b="b"/>
              <a:pathLst>
                <a:path w="36" h="12">
                  <a:moveTo>
                    <a:pt x="36" y="6"/>
                  </a:moveTo>
                  <a:lnTo>
                    <a:pt x="24" y="12"/>
                  </a:lnTo>
                  <a:lnTo>
                    <a:pt x="0" y="6"/>
                  </a:lnTo>
                  <a:lnTo>
                    <a:pt x="12" y="0"/>
                  </a:lnTo>
                  <a:lnTo>
                    <a:pt x="6" y="0"/>
                  </a:lnTo>
                  <a:lnTo>
                    <a:pt x="12" y="0"/>
                  </a:lnTo>
                  <a:lnTo>
                    <a:pt x="24" y="0"/>
                  </a:lnTo>
                  <a:lnTo>
                    <a:pt x="3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34" name="Freeform 210"/>
            <p:cNvSpPr>
              <a:spLocks/>
            </p:cNvSpPr>
            <p:nvPr/>
          </p:nvSpPr>
          <p:spPr bwMode="auto">
            <a:xfrm>
              <a:off x="438" y="510"/>
              <a:ext cx="12" cy="6"/>
            </a:xfrm>
            <a:custGeom>
              <a:avLst/>
              <a:gdLst/>
              <a:ahLst/>
              <a:cxnLst>
                <a:cxn ang="0">
                  <a:pos x="12" y="6"/>
                </a:cxn>
                <a:cxn ang="0">
                  <a:pos x="6" y="6"/>
                </a:cxn>
                <a:cxn ang="0">
                  <a:pos x="0" y="6"/>
                </a:cxn>
                <a:cxn ang="0">
                  <a:pos x="0" y="0"/>
                </a:cxn>
                <a:cxn ang="0">
                  <a:pos x="6" y="0"/>
                </a:cxn>
                <a:cxn ang="0">
                  <a:pos x="12" y="0"/>
                </a:cxn>
                <a:cxn ang="0">
                  <a:pos x="6" y="6"/>
                </a:cxn>
                <a:cxn ang="0">
                  <a:pos x="12" y="6"/>
                </a:cxn>
                <a:cxn ang="0">
                  <a:pos x="12" y="0"/>
                </a:cxn>
                <a:cxn ang="0">
                  <a:pos x="12" y="6"/>
                </a:cxn>
              </a:cxnLst>
              <a:rect l="0" t="0" r="r" b="b"/>
              <a:pathLst>
                <a:path w="12" h="6">
                  <a:moveTo>
                    <a:pt x="12" y="6"/>
                  </a:moveTo>
                  <a:lnTo>
                    <a:pt x="6" y="6"/>
                  </a:lnTo>
                  <a:lnTo>
                    <a:pt x="0" y="6"/>
                  </a:lnTo>
                  <a:lnTo>
                    <a:pt x="0" y="0"/>
                  </a:lnTo>
                  <a:lnTo>
                    <a:pt x="6" y="0"/>
                  </a:lnTo>
                  <a:lnTo>
                    <a:pt x="12" y="0"/>
                  </a:lnTo>
                  <a:lnTo>
                    <a:pt x="6" y="6"/>
                  </a:lnTo>
                  <a:lnTo>
                    <a:pt x="12" y="6"/>
                  </a:lnTo>
                  <a:lnTo>
                    <a:pt x="12"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33" name="Freeform 209"/>
            <p:cNvSpPr>
              <a:spLocks/>
            </p:cNvSpPr>
            <p:nvPr/>
          </p:nvSpPr>
          <p:spPr bwMode="auto">
            <a:xfrm>
              <a:off x="1110" y="576"/>
              <a:ext cx="18" cy="12"/>
            </a:xfrm>
            <a:custGeom>
              <a:avLst/>
              <a:gdLst/>
              <a:ahLst/>
              <a:cxnLst>
                <a:cxn ang="0">
                  <a:pos x="18" y="6"/>
                </a:cxn>
                <a:cxn ang="0">
                  <a:pos x="18" y="12"/>
                </a:cxn>
                <a:cxn ang="0">
                  <a:pos x="12" y="12"/>
                </a:cxn>
                <a:cxn ang="0">
                  <a:pos x="6" y="12"/>
                </a:cxn>
                <a:cxn ang="0">
                  <a:pos x="0" y="6"/>
                </a:cxn>
                <a:cxn ang="0">
                  <a:pos x="0" y="0"/>
                </a:cxn>
                <a:cxn ang="0">
                  <a:pos x="0" y="6"/>
                </a:cxn>
                <a:cxn ang="0">
                  <a:pos x="18" y="6"/>
                </a:cxn>
              </a:cxnLst>
              <a:rect l="0" t="0" r="r" b="b"/>
              <a:pathLst>
                <a:path w="18" h="12">
                  <a:moveTo>
                    <a:pt x="18" y="6"/>
                  </a:moveTo>
                  <a:lnTo>
                    <a:pt x="18" y="12"/>
                  </a:lnTo>
                  <a:lnTo>
                    <a:pt x="12" y="12"/>
                  </a:lnTo>
                  <a:lnTo>
                    <a:pt x="6" y="12"/>
                  </a:lnTo>
                  <a:lnTo>
                    <a:pt x="0" y="6"/>
                  </a:lnTo>
                  <a:lnTo>
                    <a:pt x="0" y="0"/>
                  </a:lnTo>
                  <a:lnTo>
                    <a:pt x="0" y="6"/>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32" name="Freeform 208"/>
            <p:cNvSpPr>
              <a:spLocks/>
            </p:cNvSpPr>
            <p:nvPr/>
          </p:nvSpPr>
          <p:spPr bwMode="auto">
            <a:xfrm>
              <a:off x="1110" y="552"/>
              <a:ext cx="24" cy="6"/>
            </a:xfrm>
            <a:custGeom>
              <a:avLst/>
              <a:gdLst/>
              <a:ahLst/>
              <a:cxnLst>
                <a:cxn ang="0">
                  <a:pos x="18" y="0"/>
                </a:cxn>
                <a:cxn ang="0">
                  <a:pos x="24" y="6"/>
                </a:cxn>
                <a:cxn ang="0">
                  <a:pos x="6" y="6"/>
                </a:cxn>
                <a:cxn ang="0">
                  <a:pos x="0" y="0"/>
                </a:cxn>
                <a:cxn ang="0">
                  <a:pos x="18" y="0"/>
                </a:cxn>
              </a:cxnLst>
              <a:rect l="0" t="0" r="r" b="b"/>
              <a:pathLst>
                <a:path w="24" h="6">
                  <a:moveTo>
                    <a:pt x="18" y="0"/>
                  </a:moveTo>
                  <a:lnTo>
                    <a:pt x="24" y="6"/>
                  </a:lnTo>
                  <a:lnTo>
                    <a:pt x="6" y="6"/>
                  </a:lnTo>
                  <a:lnTo>
                    <a:pt x="0"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31" name="Freeform 207"/>
            <p:cNvSpPr>
              <a:spLocks/>
            </p:cNvSpPr>
            <p:nvPr/>
          </p:nvSpPr>
          <p:spPr bwMode="auto">
            <a:xfrm>
              <a:off x="918" y="426"/>
              <a:ext cx="18" cy="6"/>
            </a:xfrm>
            <a:custGeom>
              <a:avLst/>
              <a:gdLst/>
              <a:ahLst/>
              <a:cxnLst>
                <a:cxn ang="0">
                  <a:pos x="18" y="0"/>
                </a:cxn>
                <a:cxn ang="0">
                  <a:pos x="6" y="6"/>
                </a:cxn>
                <a:cxn ang="0">
                  <a:pos x="0" y="6"/>
                </a:cxn>
                <a:cxn ang="0">
                  <a:pos x="0" y="0"/>
                </a:cxn>
                <a:cxn ang="0">
                  <a:pos x="6" y="0"/>
                </a:cxn>
                <a:cxn ang="0">
                  <a:pos x="18" y="0"/>
                </a:cxn>
              </a:cxnLst>
              <a:rect l="0" t="0" r="r" b="b"/>
              <a:pathLst>
                <a:path w="18" h="6">
                  <a:moveTo>
                    <a:pt x="18" y="0"/>
                  </a:moveTo>
                  <a:lnTo>
                    <a:pt x="6" y="6"/>
                  </a:lnTo>
                  <a:lnTo>
                    <a:pt x="0" y="6"/>
                  </a:lnTo>
                  <a:lnTo>
                    <a:pt x="0" y="0"/>
                  </a:lnTo>
                  <a:lnTo>
                    <a:pt x="6"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30" name="Freeform 206"/>
            <p:cNvSpPr>
              <a:spLocks/>
            </p:cNvSpPr>
            <p:nvPr/>
          </p:nvSpPr>
          <p:spPr bwMode="auto">
            <a:xfrm>
              <a:off x="774" y="270"/>
              <a:ext cx="36" cy="12"/>
            </a:xfrm>
            <a:custGeom>
              <a:avLst/>
              <a:gdLst/>
              <a:ahLst/>
              <a:cxnLst>
                <a:cxn ang="0">
                  <a:pos x="36" y="6"/>
                </a:cxn>
                <a:cxn ang="0">
                  <a:pos x="30" y="6"/>
                </a:cxn>
                <a:cxn ang="0">
                  <a:pos x="36" y="6"/>
                </a:cxn>
                <a:cxn ang="0">
                  <a:pos x="18" y="12"/>
                </a:cxn>
                <a:cxn ang="0">
                  <a:pos x="12" y="6"/>
                </a:cxn>
                <a:cxn ang="0">
                  <a:pos x="18" y="6"/>
                </a:cxn>
                <a:cxn ang="0">
                  <a:pos x="0" y="0"/>
                </a:cxn>
                <a:cxn ang="0">
                  <a:pos x="6" y="0"/>
                </a:cxn>
                <a:cxn ang="0">
                  <a:pos x="36" y="6"/>
                </a:cxn>
              </a:cxnLst>
              <a:rect l="0" t="0" r="r" b="b"/>
              <a:pathLst>
                <a:path w="36" h="12">
                  <a:moveTo>
                    <a:pt x="36" y="6"/>
                  </a:moveTo>
                  <a:lnTo>
                    <a:pt x="30" y="6"/>
                  </a:lnTo>
                  <a:lnTo>
                    <a:pt x="36" y="6"/>
                  </a:lnTo>
                  <a:lnTo>
                    <a:pt x="18" y="12"/>
                  </a:lnTo>
                  <a:lnTo>
                    <a:pt x="12" y="6"/>
                  </a:lnTo>
                  <a:lnTo>
                    <a:pt x="18" y="6"/>
                  </a:lnTo>
                  <a:lnTo>
                    <a:pt x="0" y="0"/>
                  </a:lnTo>
                  <a:lnTo>
                    <a:pt x="6" y="0"/>
                  </a:lnTo>
                  <a:lnTo>
                    <a:pt x="3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29" name="Freeform 205"/>
            <p:cNvSpPr>
              <a:spLocks/>
            </p:cNvSpPr>
            <p:nvPr/>
          </p:nvSpPr>
          <p:spPr bwMode="auto">
            <a:xfrm>
              <a:off x="630" y="276"/>
              <a:ext cx="36" cy="6"/>
            </a:xfrm>
            <a:custGeom>
              <a:avLst/>
              <a:gdLst/>
              <a:ahLst/>
              <a:cxnLst>
                <a:cxn ang="0">
                  <a:pos x="24" y="0"/>
                </a:cxn>
                <a:cxn ang="0">
                  <a:pos x="30" y="6"/>
                </a:cxn>
                <a:cxn ang="0">
                  <a:pos x="18" y="6"/>
                </a:cxn>
                <a:cxn ang="0">
                  <a:pos x="0" y="6"/>
                </a:cxn>
                <a:cxn ang="0">
                  <a:pos x="0" y="0"/>
                </a:cxn>
                <a:cxn ang="0">
                  <a:pos x="36" y="0"/>
                </a:cxn>
                <a:cxn ang="0">
                  <a:pos x="24" y="0"/>
                </a:cxn>
              </a:cxnLst>
              <a:rect l="0" t="0" r="r" b="b"/>
              <a:pathLst>
                <a:path w="36" h="6">
                  <a:moveTo>
                    <a:pt x="24" y="0"/>
                  </a:moveTo>
                  <a:lnTo>
                    <a:pt x="30" y="6"/>
                  </a:lnTo>
                  <a:lnTo>
                    <a:pt x="18" y="6"/>
                  </a:lnTo>
                  <a:lnTo>
                    <a:pt x="0" y="6"/>
                  </a:lnTo>
                  <a:lnTo>
                    <a:pt x="0" y="0"/>
                  </a:lnTo>
                  <a:lnTo>
                    <a:pt x="36"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28" name="Freeform 204"/>
            <p:cNvSpPr>
              <a:spLocks/>
            </p:cNvSpPr>
            <p:nvPr/>
          </p:nvSpPr>
          <p:spPr bwMode="auto">
            <a:xfrm>
              <a:off x="690" y="318"/>
              <a:ext cx="24" cy="6"/>
            </a:xfrm>
            <a:custGeom>
              <a:avLst/>
              <a:gdLst/>
              <a:ahLst/>
              <a:cxnLst>
                <a:cxn ang="0">
                  <a:pos x="24" y="0"/>
                </a:cxn>
                <a:cxn ang="0">
                  <a:pos x="24" y="6"/>
                </a:cxn>
                <a:cxn ang="0">
                  <a:pos x="18" y="6"/>
                </a:cxn>
                <a:cxn ang="0">
                  <a:pos x="0" y="6"/>
                </a:cxn>
                <a:cxn ang="0">
                  <a:pos x="6" y="0"/>
                </a:cxn>
                <a:cxn ang="0">
                  <a:pos x="18" y="0"/>
                </a:cxn>
                <a:cxn ang="0">
                  <a:pos x="24" y="0"/>
                </a:cxn>
              </a:cxnLst>
              <a:rect l="0" t="0" r="r" b="b"/>
              <a:pathLst>
                <a:path w="24" h="6">
                  <a:moveTo>
                    <a:pt x="24" y="0"/>
                  </a:moveTo>
                  <a:lnTo>
                    <a:pt x="24" y="6"/>
                  </a:lnTo>
                  <a:lnTo>
                    <a:pt x="18" y="6"/>
                  </a:lnTo>
                  <a:lnTo>
                    <a:pt x="0" y="6"/>
                  </a:lnTo>
                  <a:lnTo>
                    <a:pt x="6" y="0"/>
                  </a:lnTo>
                  <a:lnTo>
                    <a:pt x="18"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27" name="Freeform 203"/>
            <p:cNvSpPr>
              <a:spLocks/>
            </p:cNvSpPr>
            <p:nvPr/>
          </p:nvSpPr>
          <p:spPr bwMode="auto">
            <a:xfrm>
              <a:off x="408" y="360"/>
              <a:ext cx="24" cy="6"/>
            </a:xfrm>
            <a:custGeom>
              <a:avLst/>
              <a:gdLst/>
              <a:ahLst/>
              <a:cxnLst>
                <a:cxn ang="0">
                  <a:pos x="18" y="0"/>
                </a:cxn>
                <a:cxn ang="0">
                  <a:pos x="24" y="0"/>
                </a:cxn>
                <a:cxn ang="0">
                  <a:pos x="12" y="6"/>
                </a:cxn>
                <a:cxn ang="0">
                  <a:pos x="6" y="6"/>
                </a:cxn>
                <a:cxn ang="0">
                  <a:pos x="0" y="0"/>
                </a:cxn>
                <a:cxn ang="0">
                  <a:pos x="12" y="0"/>
                </a:cxn>
                <a:cxn ang="0">
                  <a:pos x="6" y="0"/>
                </a:cxn>
                <a:cxn ang="0">
                  <a:pos x="12" y="0"/>
                </a:cxn>
                <a:cxn ang="0">
                  <a:pos x="18" y="0"/>
                </a:cxn>
              </a:cxnLst>
              <a:rect l="0" t="0" r="r" b="b"/>
              <a:pathLst>
                <a:path w="24" h="6">
                  <a:moveTo>
                    <a:pt x="18" y="0"/>
                  </a:moveTo>
                  <a:lnTo>
                    <a:pt x="24" y="0"/>
                  </a:lnTo>
                  <a:lnTo>
                    <a:pt x="12" y="6"/>
                  </a:lnTo>
                  <a:lnTo>
                    <a:pt x="6" y="6"/>
                  </a:lnTo>
                  <a:lnTo>
                    <a:pt x="0" y="0"/>
                  </a:lnTo>
                  <a:lnTo>
                    <a:pt x="12" y="0"/>
                  </a:lnTo>
                  <a:lnTo>
                    <a:pt x="6" y="0"/>
                  </a:lnTo>
                  <a:lnTo>
                    <a:pt x="12"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26" name="Freeform 202"/>
            <p:cNvSpPr>
              <a:spLocks/>
            </p:cNvSpPr>
            <p:nvPr/>
          </p:nvSpPr>
          <p:spPr bwMode="auto">
            <a:xfrm>
              <a:off x="630" y="270"/>
              <a:ext cx="42" cy="6"/>
            </a:xfrm>
            <a:custGeom>
              <a:avLst/>
              <a:gdLst/>
              <a:ahLst/>
              <a:cxnLst>
                <a:cxn ang="0">
                  <a:pos x="42" y="0"/>
                </a:cxn>
                <a:cxn ang="0">
                  <a:pos x="36" y="6"/>
                </a:cxn>
                <a:cxn ang="0">
                  <a:pos x="0" y="6"/>
                </a:cxn>
                <a:cxn ang="0">
                  <a:pos x="6" y="0"/>
                </a:cxn>
                <a:cxn ang="0">
                  <a:pos x="24" y="0"/>
                </a:cxn>
                <a:cxn ang="0">
                  <a:pos x="42" y="0"/>
                </a:cxn>
              </a:cxnLst>
              <a:rect l="0" t="0" r="r" b="b"/>
              <a:pathLst>
                <a:path w="42" h="6">
                  <a:moveTo>
                    <a:pt x="42" y="0"/>
                  </a:moveTo>
                  <a:lnTo>
                    <a:pt x="36" y="6"/>
                  </a:lnTo>
                  <a:lnTo>
                    <a:pt x="0" y="6"/>
                  </a:lnTo>
                  <a:lnTo>
                    <a:pt x="6" y="0"/>
                  </a:lnTo>
                  <a:lnTo>
                    <a:pt x="24" y="0"/>
                  </a:lnTo>
                  <a:lnTo>
                    <a:pt x="4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25" name="Freeform 201"/>
            <p:cNvSpPr>
              <a:spLocks/>
            </p:cNvSpPr>
            <p:nvPr/>
          </p:nvSpPr>
          <p:spPr bwMode="auto">
            <a:xfrm>
              <a:off x="954" y="426"/>
              <a:ext cx="12" cy="12"/>
            </a:xfrm>
            <a:custGeom>
              <a:avLst/>
              <a:gdLst/>
              <a:ahLst/>
              <a:cxnLst>
                <a:cxn ang="0">
                  <a:pos x="12" y="6"/>
                </a:cxn>
                <a:cxn ang="0">
                  <a:pos x="6" y="6"/>
                </a:cxn>
                <a:cxn ang="0">
                  <a:pos x="6" y="12"/>
                </a:cxn>
                <a:cxn ang="0">
                  <a:pos x="0" y="6"/>
                </a:cxn>
                <a:cxn ang="0">
                  <a:pos x="0" y="0"/>
                </a:cxn>
                <a:cxn ang="0">
                  <a:pos x="6" y="0"/>
                </a:cxn>
                <a:cxn ang="0">
                  <a:pos x="12" y="6"/>
                </a:cxn>
              </a:cxnLst>
              <a:rect l="0" t="0" r="r" b="b"/>
              <a:pathLst>
                <a:path w="12" h="12">
                  <a:moveTo>
                    <a:pt x="12" y="6"/>
                  </a:moveTo>
                  <a:lnTo>
                    <a:pt x="6" y="6"/>
                  </a:lnTo>
                  <a:lnTo>
                    <a:pt x="6" y="12"/>
                  </a:lnTo>
                  <a:lnTo>
                    <a:pt x="0" y="6"/>
                  </a:lnTo>
                  <a:lnTo>
                    <a:pt x="0" y="0"/>
                  </a:lnTo>
                  <a:lnTo>
                    <a:pt x="6"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24" name="Freeform 200"/>
            <p:cNvSpPr>
              <a:spLocks/>
            </p:cNvSpPr>
            <p:nvPr/>
          </p:nvSpPr>
          <p:spPr bwMode="auto">
            <a:xfrm>
              <a:off x="444" y="516"/>
              <a:ext cx="12" cy="12"/>
            </a:xfrm>
            <a:custGeom>
              <a:avLst/>
              <a:gdLst/>
              <a:ahLst/>
              <a:cxnLst>
                <a:cxn ang="0">
                  <a:pos x="6" y="6"/>
                </a:cxn>
                <a:cxn ang="0">
                  <a:pos x="0" y="6"/>
                </a:cxn>
                <a:cxn ang="0">
                  <a:pos x="6" y="6"/>
                </a:cxn>
                <a:cxn ang="0">
                  <a:pos x="0" y="6"/>
                </a:cxn>
                <a:cxn ang="0">
                  <a:pos x="6" y="0"/>
                </a:cxn>
                <a:cxn ang="0">
                  <a:pos x="6" y="6"/>
                </a:cxn>
                <a:cxn ang="0">
                  <a:pos x="12" y="12"/>
                </a:cxn>
                <a:cxn ang="0">
                  <a:pos x="6" y="6"/>
                </a:cxn>
              </a:cxnLst>
              <a:rect l="0" t="0" r="r" b="b"/>
              <a:pathLst>
                <a:path w="12" h="12">
                  <a:moveTo>
                    <a:pt x="6" y="6"/>
                  </a:moveTo>
                  <a:lnTo>
                    <a:pt x="0" y="6"/>
                  </a:lnTo>
                  <a:lnTo>
                    <a:pt x="6" y="6"/>
                  </a:lnTo>
                  <a:lnTo>
                    <a:pt x="0" y="6"/>
                  </a:lnTo>
                  <a:lnTo>
                    <a:pt x="6" y="0"/>
                  </a:lnTo>
                  <a:lnTo>
                    <a:pt x="6" y="6"/>
                  </a:lnTo>
                  <a:lnTo>
                    <a:pt x="12" y="12"/>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23" name="Freeform 199"/>
            <p:cNvSpPr>
              <a:spLocks/>
            </p:cNvSpPr>
            <p:nvPr/>
          </p:nvSpPr>
          <p:spPr bwMode="auto">
            <a:xfrm>
              <a:off x="924" y="588"/>
              <a:ext cx="18" cy="6"/>
            </a:xfrm>
            <a:custGeom>
              <a:avLst/>
              <a:gdLst/>
              <a:ahLst/>
              <a:cxnLst>
                <a:cxn ang="0">
                  <a:pos x="18" y="0"/>
                </a:cxn>
                <a:cxn ang="0">
                  <a:pos x="18" y="6"/>
                </a:cxn>
                <a:cxn ang="0">
                  <a:pos x="12" y="6"/>
                </a:cxn>
                <a:cxn ang="0">
                  <a:pos x="0" y="0"/>
                </a:cxn>
                <a:cxn ang="0">
                  <a:pos x="6" y="0"/>
                </a:cxn>
                <a:cxn ang="0">
                  <a:pos x="12" y="0"/>
                </a:cxn>
                <a:cxn ang="0">
                  <a:pos x="18" y="0"/>
                </a:cxn>
              </a:cxnLst>
              <a:rect l="0" t="0" r="r" b="b"/>
              <a:pathLst>
                <a:path w="18" h="6">
                  <a:moveTo>
                    <a:pt x="18" y="0"/>
                  </a:moveTo>
                  <a:lnTo>
                    <a:pt x="18" y="6"/>
                  </a:lnTo>
                  <a:lnTo>
                    <a:pt x="12" y="6"/>
                  </a:lnTo>
                  <a:lnTo>
                    <a:pt x="0" y="0"/>
                  </a:lnTo>
                  <a:lnTo>
                    <a:pt x="6" y="0"/>
                  </a:lnTo>
                  <a:lnTo>
                    <a:pt x="12"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22" name="Freeform 198"/>
            <p:cNvSpPr>
              <a:spLocks/>
            </p:cNvSpPr>
            <p:nvPr/>
          </p:nvSpPr>
          <p:spPr bwMode="auto">
            <a:xfrm>
              <a:off x="936" y="516"/>
              <a:ext cx="12" cy="6"/>
            </a:xfrm>
            <a:custGeom>
              <a:avLst/>
              <a:gdLst/>
              <a:ahLst/>
              <a:cxnLst>
                <a:cxn ang="0">
                  <a:pos x="12" y="6"/>
                </a:cxn>
                <a:cxn ang="0">
                  <a:pos x="6" y="6"/>
                </a:cxn>
                <a:cxn ang="0">
                  <a:pos x="0" y="6"/>
                </a:cxn>
                <a:cxn ang="0">
                  <a:pos x="0" y="0"/>
                </a:cxn>
                <a:cxn ang="0">
                  <a:pos x="12" y="0"/>
                </a:cxn>
                <a:cxn ang="0">
                  <a:pos x="12" y="6"/>
                </a:cxn>
              </a:cxnLst>
              <a:rect l="0" t="0" r="r" b="b"/>
              <a:pathLst>
                <a:path w="12" h="6">
                  <a:moveTo>
                    <a:pt x="12" y="6"/>
                  </a:moveTo>
                  <a:lnTo>
                    <a:pt x="6" y="6"/>
                  </a:lnTo>
                  <a:lnTo>
                    <a:pt x="0" y="6"/>
                  </a:lnTo>
                  <a:lnTo>
                    <a:pt x="0" y="0"/>
                  </a:lnTo>
                  <a:lnTo>
                    <a:pt x="12"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21" name="Freeform 197"/>
            <p:cNvSpPr>
              <a:spLocks/>
            </p:cNvSpPr>
            <p:nvPr/>
          </p:nvSpPr>
          <p:spPr bwMode="auto">
            <a:xfrm>
              <a:off x="798" y="282"/>
              <a:ext cx="30" cy="1"/>
            </a:xfrm>
            <a:custGeom>
              <a:avLst/>
              <a:gdLst/>
              <a:ahLst/>
              <a:cxnLst>
                <a:cxn ang="0">
                  <a:pos x="30" y="0"/>
                </a:cxn>
                <a:cxn ang="0">
                  <a:pos x="24" y="0"/>
                </a:cxn>
                <a:cxn ang="0">
                  <a:pos x="0" y="0"/>
                </a:cxn>
                <a:cxn ang="0">
                  <a:pos x="6" y="0"/>
                </a:cxn>
                <a:cxn ang="0">
                  <a:pos x="30" y="0"/>
                </a:cxn>
              </a:cxnLst>
              <a:rect l="0" t="0" r="r" b="b"/>
              <a:pathLst>
                <a:path w="30" h="1">
                  <a:moveTo>
                    <a:pt x="30" y="0"/>
                  </a:moveTo>
                  <a:lnTo>
                    <a:pt x="24" y="0"/>
                  </a:lnTo>
                  <a:lnTo>
                    <a:pt x="0" y="0"/>
                  </a:lnTo>
                  <a:lnTo>
                    <a:pt x="6" y="0"/>
                  </a:lnTo>
                  <a:lnTo>
                    <a:pt x="3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20" name="Freeform 196"/>
            <p:cNvSpPr>
              <a:spLocks/>
            </p:cNvSpPr>
            <p:nvPr/>
          </p:nvSpPr>
          <p:spPr bwMode="auto">
            <a:xfrm>
              <a:off x="960" y="486"/>
              <a:ext cx="6" cy="6"/>
            </a:xfrm>
            <a:custGeom>
              <a:avLst/>
              <a:gdLst/>
              <a:ahLst/>
              <a:cxnLst>
                <a:cxn ang="0">
                  <a:pos x="6" y="0"/>
                </a:cxn>
                <a:cxn ang="0">
                  <a:pos x="6" y="6"/>
                </a:cxn>
                <a:cxn ang="0">
                  <a:pos x="0" y="6"/>
                </a:cxn>
                <a:cxn ang="0">
                  <a:pos x="0" y="0"/>
                </a:cxn>
                <a:cxn ang="0">
                  <a:pos x="0" y="6"/>
                </a:cxn>
                <a:cxn ang="0">
                  <a:pos x="6" y="0"/>
                </a:cxn>
              </a:cxnLst>
              <a:rect l="0" t="0" r="r" b="b"/>
              <a:pathLst>
                <a:path w="6" h="6">
                  <a:moveTo>
                    <a:pt x="6" y="0"/>
                  </a:moveTo>
                  <a:lnTo>
                    <a:pt x="6" y="6"/>
                  </a:lnTo>
                  <a:lnTo>
                    <a:pt x="0" y="6"/>
                  </a:lnTo>
                  <a:lnTo>
                    <a:pt x="0" y="0"/>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19" name="Freeform 195"/>
            <p:cNvSpPr>
              <a:spLocks/>
            </p:cNvSpPr>
            <p:nvPr/>
          </p:nvSpPr>
          <p:spPr bwMode="auto">
            <a:xfrm>
              <a:off x="1008" y="372"/>
              <a:ext cx="12" cy="6"/>
            </a:xfrm>
            <a:custGeom>
              <a:avLst/>
              <a:gdLst/>
              <a:ahLst/>
              <a:cxnLst>
                <a:cxn ang="0">
                  <a:pos x="12" y="0"/>
                </a:cxn>
                <a:cxn ang="0">
                  <a:pos x="12" y="6"/>
                </a:cxn>
                <a:cxn ang="0">
                  <a:pos x="0" y="6"/>
                </a:cxn>
                <a:cxn ang="0">
                  <a:pos x="0" y="0"/>
                </a:cxn>
                <a:cxn ang="0">
                  <a:pos x="6" y="0"/>
                </a:cxn>
                <a:cxn ang="0">
                  <a:pos x="12" y="0"/>
                </a:cxn>
              </a:cxnLst>
              <a:rect l="0" t="0" r="r" b="b"/>
              <a:pathLst>
                <a:path w="12" h="6">
                  <a:moveTo>
                    <a:pt x="12" y="0"/>
                  </a:moveTo>
                  <a:lnTo>
                    <a:pt x="12" y="6"/>
                  </a:lnTo>
                  <a:lnTo>
                    <a:pt x="0" y="6"/>
                  </a:lnTo>
                  <a:lnTo>
                    <a:pt x="0" y="0"/>
                  </a:lnTo>
                  <a:lnTo>
                    <a:pt x="6"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p:cNvSpPr>
            <p:nvPr/>
          </p:nvSpPr>
          <p:spPr bwMode="auto">
            <a:xfrm>
              <a:off x="576" y="294"/>
              <a:ext cx="12" cy="6"/>
            </a:xfrm>
            <a:custGeom>
              <a:avLst/>
              <a:gdLst/>
              <a:ahLst/>
              <a:cxnLst>
                <a:cxn ang="0">
                  <a:pos x="12" y="0"/>
                </a:cxn>
                <a:cxn ang="0">
                  <a:pos x="6" y="6"/>
                </a:cxn>
                <a:cxn ang="0">
                  <a:pos x="0" y="6"/>
                </a:cxn>
                <a:cxn ang="0">
                  <a:pos x="12" y="0"/>
                </a:cxn>
              </a:cxnLst>
              <a:rect l="0" t="0" r="r" b="b"/>
              <a:pathLst>
                <a:path w="12" h="6">
                  <a:moveTo>
                    <a:pt x="12" y="0"/>
                  </a:moveTo>
                  <a:lnTo>
                    <a:pt x="6" y="6"/>
                  </a:lnTo>
                  <a:lnTo>
                    <a:pt x="0" y="6"/>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17" name="Freeform 193"/>
            <p:cNvSpPr>
              <a:spLocks/>
            </p:cNvSpPr>
            <p:nvPr/>
          </p:nvSpPr>
          <p:spPr bwMode="auto">
            <a:xfrm>
              <a:off x="846" y="282"/>
              <a:ext cx="18" cy="1"/>
            </a:xfrm>
            <a:custGeom>
              <a:avLst/>
              <a:gdLst/>
              <a:ahLst/>
              <a:cxnLst>
                <a:cxn ang="0">
                  <a:pos x="12" y="0"/>
                </a:cxn>
                <a:cxn ang="0">
                  <a:pos x="18" y="0"/>
                </a:cxn>
                <a:cxn ang="0">
                  <a:pos x="12" y="0"/>
                </a:cxn>
                <a:cxn ang="0">
                  <a:pos x="0" y="0"/>
                </a:cxn>
                <a:cxn ang="0">
                  <a:pos x="12" y="0"/>
                </a:cxn>
              </a:cxnLst>
              <a:rect l="0" t="0" r="r" b="b"/>
              <a:pathLst>
                <a:path w="18" h="1">
                  <a:moveTo>
                    <a:pt x="12" y="0"/>
                  </a:moveTo>
                  <a:lnTo>
                    <a:pt x="18" y="0"/>
                  </a:lnTo>
                  <a:lnTo>
                    <a:pt x="12" y="0"/>
                  </a:lnTo>
                  <a:lnTo>
                    <a:pt x="0"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972" y="420"/>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702" y="282"/>
              <a:ext cx="18" cy="6"/>
            </a:xfrm>
            <a:custGeom>
              <a:avLst/>
              <a:gdLst/>
              <a:ahLst/>
              <a:cxnLst>
                <a:cxn ang="0">
                  <a:pos x="12" y="0"/>
                </a:cxn>
                <a:cxn ang="0">
                  <a:pos x="18" y="0"/>
                </a:cxn>
                <a:cxn ang="0">
                  <a:pos x="12" y="6"/>
                </a:cxn>
                <a:cxn ang="0">
                  <a:pos x="6" y="0"/>
                </a:cxn>
                <a:cxn ang="0">
                  <a:pos x="0" y="0"/>
                </a:cxn>
                <a:cxn ang="0">
                  <a:pos x="12" y="0"/>
                </a:cxn>
              </a:cxnLst>
              <a:rect l="0" t="0" r="r" b="b"/>
              <a:pathLst>
                <a:path w="18" h="6">
                  <a:moveTo>
                    <a:pt x="12" y="0"/>
                  </a:moveTo>
                  <a:lnTo>
                    <a:pt x="18" y="0"/>
                  </a:lnTo>
                  <a:lnTo>
                    <a:pt x="12" y="6"/>
                  </a:lnTo>
                  <a:lnTo>
                    <a:pt x="6" y="0"/>
                  </a:lnTo>
                  <a:lnTo>
                    <a:pt x="0"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912" y="390"/>
              <a:ext cx="12" cy="6"/>
            </a:xfrm>
            <a:custGeom>
              <a:avLst/>
              <a:gdLst/>
              <a:ahLst/>
              <a:cxnLst>
                <a:cxn ang="0">
                  <a:pos x="12" y="6"/>
                </a:cxn>
                <a:cxn ang="0">
                  <a:pos x="6" y="6"/>
                </a:cxn>
                <a:cxn ang="0">
                  <a:pos x="0" y="0"/>
                </a:cxn>
                <a:cxn ang="0">
                  <a:pos x="6" y="6"/>
                </a:cxn>
                <a:cxn ang="0">
                  <a:pos x="12" y="6"/>
                </a:cxn>
              </a:cxnLst>
              <a:rect l="0" t="0" r="r" b="b"/>
              <a:pathLst>
                <a:path w="12" h="6">
                  <a:moveTo>
                    <a:pt x="12" y="6"/>
                  </a:moveTo>
                  <a:lnTo>
                    <a:pt x="6" y="6"/>
                  </a:lnTo>
                  <a:lnTo>
                    <a:pt x="0" y="0"/>
                  </a:lnTo>
                  <a:lnTo>
                    <a:pt x="6" y="6"/>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948" y="354"/>
              <a:ext cx="12" cy="6"/>
            </a:xfrm>
            <a:custGeom>
              <a:avLst/>
              <a:gdLst/>
              <a:ahLst/>
              <a:cxnLst>
                <a:cxn ang="0">
                  <a:pos x="12" y="0"/>
                </a:cxn>
                <a:cxn ang="0">
                  <a:pos x="12" y="6"/>
                </a:cxn>
                <a:cxn ang="0">
                  <a:pos x="6" y="6"/>
                </a:cxn>
                <a:cxn ang="0">
                  <a:pos x="0" y="6"/>
                </a:cxn>
                <a:cxn ang="0">
                  <a:pos x="12" y="0"/>
                </a:cxn>
              </a:cxnLst>
              <a:rect l="0" t="0" r="r" b="b"/>
              <a:pathLst>
                <a:path w="12" h="6">
                  <a:moveTo>
                    <a:pt x="12" y="0"/>
                  </a:moveTo>
                  <a:lnTo>
                    <a:pt x="12" y="6"/>
                  </a:lnTo>
                  <a:lnTo>
                    <a:pt x="6" y="6"/>
                  </a:lnTo>
                  <a:lnTo>
                    <a:pt x="0" y="6"/>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888" y="372"/>
              <a:ext cx="6" cy="6"/>
            </a:xfrm>
            <a:custGeom>
              <a:avLst/>
              <a:gdLst/>
              <a:ahLst/>
              <a:cxnLst>
                <a:cxn ang="0">
                  <a:pos x="6" y="0"/>
                </a:cxn>
                <a:cxn ang="0">
                  <a:pos x="6" y="6"/>
                </a:cxn>
                <a:cxn ang="0">
                  <a:pos x="0" y="6"/>
                </a:cxn>
                <a:cxn ang="0">
                  <a:pos x="0" y="0"/>
                </a:cxn>
                <a:cxn ang="0">
                  <a:pos x="6" y="0"/>
                </a:cxn>
              </a:cxnLst>
              <a:rect l="0" t="0" r="r" b="b"/>
              <a:pathLst>
                <a:path w="6" h="6">
                  <a:moveTo>
                    <a:pt x="6" y="0"/>
                  </a:move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11" name="Freeform 187"/>
            <p:cNvSpPr>
              <a:spLocks/>
            </p:cNvSpPr>
            <p:nvPr/>
          </p:nvSpPr>
          <p:spPr bwMode="auto">
            <a:xfrm>
              <a:off x="468" y="510"/>
              <a:ext cx="6" cy="6"/>
            </a:xfrm>
            <a:custGeom>
              <a:avLst/>
              <a:gdLst/>
              <a:ahLst/>
              <a:cxnLst>
                <a:cxn ang="0">
                  <a:pos x="6" y="6"/>
                </a:cxn>
                <a:cxn ang="0">
                  <a:pos x="0" y="0"/>
                </a:cxn>
                <a:cxn ang="0">
                  <a:pos x="6" y="6"/>
                </a:cxn>
              </a:cxnLst>
              <a:rect l="0" t="0" r="r" b="b"/>
              <a:pathLst>
                <a:path w="6" h="6">
                  <a:moveTo>
                    <a:pt x="6" y="6"/>
                  </a:move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1098" y="43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09" name="Freeform 185"/>
            <p:cNvSpPr>
              <a:spLocks/>
            </p:cNvSpPr>
            <p:nvPr/>
          </p:nvSpPr>
          <p:spPr bwMode="auto">
            <a:xfrm>
              <a:off x="984" y="360"/>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08" name="Freeform 184"/>
            <p:cNvSpPr>
              <a:spLocks/>
            </p:cNvSpPr>
            <p:nvPr/>
          </p:nvSpPr>
          <p:spPr bwMode="auto">
            <a:xfrm>
              <a:off x="762" y="25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07" name="Freeform 183"/>
            <p:cNvSpPr>
              <a:spLocks/>
            </p:cNvSpPr>
            <p:nvPr/>
          </p:nvSpPr>
          <p:spPr bwMode="auto">
            <a:xfrm>
              <a:off x="462" y="51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1068" y="444"/>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05" name="Freeform 181"/>
            <p:cNvSpPr>
              <a:spLocks/>
            </p:cNvSpPr>
            <p:nvPr/>
          </p:nvSpPr>
          <p:spPr bwMode="auto">
            <a:xfrm>
              <a:off x="906" y="39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960" y="360"/>
              <a:ext cx="12" cy="6"/>
            </a:xfrm>
            <a:custGeom>
              <a:avLst/>
              <a:gdLst/>
              <a:ahLst/>
              <a:cxnLst>
                <a:cxn ang="0">
                  <a:pos x="12" y="0"/>
                </a:cxn>
                <a:cxn ang="0">
                  <a:pos x="6" y="6"/>
                </a:cxn>
                <a:cxn ang="0">
                  <a:pos x="0" y="6"/>
                </a:cxn>
                <a:cxn ang="0">
                  <a:pos x="6" y="0"/>
                </a:cxn>
                <a:cxn ang="0">
                  <a:pos x="12" y="0"/>
                </a:cxn>
              </a:cxnLst>
              <a:rect l="0" t="0" r="r" b="b"/>
              <a:pathLst>
                <a:path w="12" h="6">
                  <a:moveTo>
                    <a:pt x="12" y="0"/>
                  </a:moveTo>
                  <a:lnTo>
                    <a:pt x="6" y="6"/>
                  </a:lnTo>
                  <a:lnTo>
                    <a:pt x="0" y="6"/>
                  </a:lnTo>
                  <a:lnTo>
                    <a:pt x="6"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03" name="Freeform 179"/>
            <p:cNvSpPr>
              <a:spLocks/>
            </p:cNvSpPr>
            <p:nvPr/>
          </p:nvSpPr>
          <p:spPr bwMode="auto">
            <a:xfrm>
              <a:off x="714" y="300"/>
              <a:ext cx="12" cy="6"/>
            </a:xfrm>
            <a:custGeom>
              <a:avLst/>
              <a:gdLst/>
              <a:ahLst/>
              <a:cxnLst>
                <a:cxn ang="0">
                  <a:pos x="6" y="0"/>
                </a:cxn>
                <a:cxn ang="0">
                  <a:pos x="12" y="6"/>
                </a:cxn>
                <a:cxn ang="0">
                  <a:pos x="0" y="6"/>
                </a:cxn>
                <a:cxn ang="0">
                  <a:pos x="6" y="0"/>
                </a:cxn>
              </a:cxnLst>
              <a:rect l="0" t="0" r="r" b="b"/>
              <a:pathLst>
                <a:path w="12" h="6">
                  <a:moveTo>
                    <a:pt x="6" y="0"/>
                  </a:moveTo>
                  <a:lnTo>
                    <a:pt x="12"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p:cNvSpPr>
            <p:nvPr/>
          </p:nvSpPr>
          <p:spPr bwMode="auto">
            <a:xfrm>
              <a:off x="1044" y="42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01" name="Freeform 177"/>
            <p:cNvSpPr>
              <a:spLocks/>
            </p:cNvSpPr>
            <p:nvPr/>
          </p:nvSpPr>
          <p:spPr bwMode="auto">
            <a:xfrm>
              <a:off x="720" y="294"/>
              <a:ext cx="18" cy="1"/>
            </a:xfrm>
            <a:custGeom>
              <a:avLst/>
              <a:gdLst/>
              <a:ahLst/>
              <a:cxnLst>
                <a:cxn ang="0">
                  <a:pos x="18" y="0"/>
                </a:cxn>
                <a:cxn ang="0">
                  <a:pos x="12" y="0"/>
                </a:cxn>
                <a:cxn ang="0">
                  <a:pos x="0" y="0"/>
                </a:cxn>
                <a:cxn ang="0">
                  <a:pos x="12" y="0"/>
                </a:cxn>
                <a:cxn ang="0">
                  <a:pos x="18" y="0"/>
                </a:cxn>
              </a:cxnLst>
              <a:rect l="0" t="0" r="r" b="b"/>
              <a:pathLst>
                <a:path w="18" h="1">
                  <a:moveTo>
                    <a:pt x="18" y="0"/>
                  </a:moveTo>
                  <a:lnTo>
                    <a:pt x="12" y="0"/>
                  </a:lnTo>
                  <a:lnTo>
                    <a:pt x="0" y="0"/>
                  </a:lnTo>
                  <a:lnTo>
                    <a:pt x="12"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p:cNvSpPr>
            <p:nvPr/>
          </p:nvSpPr>
          <p:spPr bwMode="auto">
            <a:xfrm>
              <a:off x="714" y="288"/>
              <a:ext cx="18" cy="6"/>
            </a:xfrm>
            <a:custGeom>
              <a:avLst/>
              <a:gdLst/>
              <a:ahLst/>
              <a:cxnLst>
                <a:cxn ang="0">
                  <a:pos x="12" y="0"/>
                </a:cxn>
                <a:cxn ang="0">
                  <a:pos x="18" y="6"/>
                </a:cxn>
                <a:cxn ang="0">
                  <a:pos x="6" y="6"/>
                </a:cxn>
                <a:cxn ang="0">
                  <a:pos x="0" y="0"/>
                </a:cxn>
                <a:cxn ang="0">
                  <a:pos x="12" y="0"/>
                </a:cxn>
              </a:cxnLst>
              <a:rect l="0" t="0" r="r" b="b"/>
              <a:pathLst>
                <a:path w="18" h="6">
                  <a:moveTo>
                    <a:pt x="12" y="0"/>
                  </a:moveTo>
                  <a:lnTo>
                    <a:pt x="18" y="6"/>
                  </a:lnTo>
                  <a:lnTo>
                    <a:pt x="6" y="6"/>
                  </a:lnTo>
                  <a:lnTo>
                    <a:pt x="0"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99" name="Freeform 175"/>
            <p:cNvSpPr>
              <a:spLocks/>
            </p:cNvSpPr>
            <p:nvPr/>
          </p:nvSpPr>
          <p:spPr bwMode="auto">
            <a:xfrm>
              <a:off x="612" y="276"/>
              <a:ext cx="18" cy="6"/>
            </a:xfrm>
            <a:custGeom>
              <a:avLst/>
              <a:gdLst/>
              <a:ahLst/>
              <a:cxnLst>
                <a:cxn ang="0">
                  <a:pos x="12" y="0"/>
                </a:cxn>
                <a:cxn ang="0">
                  <a:pos x="18" y="0"/>
                </a:cxn>
                <a:cxn ang="0">
                  <a:pos x="6" y="6"/>
                </a:cxn>
                <a:cxn ang="0">
                  <a:pos x="0" y="0"/>
                </a:cxn>
                <a:cxn ang="0">
                  <a:pos x="12" y="0"/>
                </a:cxn>
              </a:cxnLst>
              <a:rect l="0" t="0" r="r" b="b"/>
              <a:pathLst>
                <a:path w="18" h="6">
                  <a:moveTo>
                    <a:pt x="12" y="0"/>
                  </a:moveTo>
                  <a:lnTo>
                    <a:pt x="18" y="0"/>
                  </a:lnTo>
                  <a:lnTo>
                    <a:pt x="6" y="6"/>
                  </a:lnTo>
                  <a:lnTo>
                    <a:pt x="0"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p:cNvSpPr>
            <p:nvPr/>
          </p:nvSpPr>
          <p:spPr bwMode="auto">
            <a:xfrm>
              <a:off x="1002" y="366"/>
              <a:ext cx="6" cy="6"/>
            </a:xfrm>
            <a:custGeom>
              <a:avLst/>
              <a:gdLst/>
              <a:ahLst/>
              <a:cxnLst>
                <a:cxn ang="0">
                  <a:pos x="6" y="6"/>
                </a:cxn>
                <a:cxn ang="0">
                  <a:pos x="0" y="0"/>
                </a:cxn>
                <a:cxn ang="0">
                  <a:pos x="6" y="6"/>
                </a:cxn>
              </a:cxnLst>
              <a:rect l="0" t="0" r="r" b="b"/>
              <a:pathLst>
                <a:path w="6" h="6">
                  <a:moveTo>
                    <a:pt x="6" y="6"/>
                  </a:move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97" name="Freeform 173"/>
            <p:cNvSpPr>
              <a:spLocks/>
            </p:cNvSpPr>
            <p:nvPr/>
          </p:nvSpPr>
          <p:spPr bwMode="auto">
            <a:xfrm>
              <a:off x="984" y="414"/>
              <a:ext cx="6" cy="6"/>
            </a:xfrm>
            <a:custGeom>
              <a:avLst/>
              <a:gdLst/>
              <a:ahLst/>
              <a:cxnLst>
                <a:cxn ang="0">
                  <a:pos x="6" y="6"/>
                </a:cxn>
                <a:cxn ang="0">
                  <a:pos x="0" y="0"/>
                </a:cxn>
                <a:cxn ang="0">
                  <a:pos x="6" y="6"/>
                </a:cxn>
              </a:cxnLst>
              <a:rect l="0" t="0" r="r" b="b"/>
              <a:pathLst>
                <a:path w="6" h="6">
                  <a:moveTo>
                    <a:pt x="6" y="6"/>
                  </a:move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96" name="Freeform 172"/>
            <p:cNvSpPr>
              <a:spLocks/>
            </p:cNvSpPr>
            <p:nvPr/>
          </p:nvSpPr>
          <p:spPr bwMode="auto">
            <a:xfrm>
              <a:off x="852" y="288"/>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95" name="Freeform 171"/>
            <p:cNvSpPr>
              <a:spLocks/>
            </p:cNvSpPr>
            <p:nvPr/>
          </p:nvSpPr>
          <p:spPr bwMode="auto">
            <a:xfrm>
              <a:off x="768" y="312"/>
              <a:ext cx="12" cy="6"/>
            </a:xfrm>
            <a:custGeom>
              <a:avLst/>
              <a:gdLst/>
              <a:ahLst/>
              <a:cxnLst>
                <a:cxn ang="0">
                  <a:pos x="12" y="0"/>
                </a:cxn>
                <a:cxn ang="0">
                  <a:pos x="6" y="6"/>
                </a:cxn>
                <a:cxn ang="0">
                  <a:pos x="0" y="6"/>
                </a:cxn>
                <a:cxn ang="0">
                  <a:pos x="12" y="0"/>
                </a:cxn>
              </a:cxnLst>
              <a:rect l="0" t="0" r="r" b="b"/>
              <a:pathLst>
                <a:path w="12" h="6">
                  <a:moveTo>
                    <a:pt x="12" y="0"/>
                  </a:moveTo>
                  <a:lnTo>
                    <a:pt x="6" y="6"/>
                  </a:lnTo>
                  <a:lnTo>
                    <a:pt x="0" y="6"/>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p:cNvSpPr>
            <p:nvPr/>
          </p:nvSpPr>
          <p:spPr bwMode="auto">
            <a:xfrm>
              <a:off x="756" y="36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93" name="Freeform 169"/>
            <p:cNvSpPr>
              <a:spLocks/>
            </p:cNvSpPr>
            <p:nvPr/>
          </p:nvSpPr>
          <p:spPr bwMode="auto">
            <a:xfrm>
              <a:off x="738" y="276"/>
              <a:ext cx="12" cy="6"/>
            </a:xfrm>
            <a:custGeom>
              <a:avLst/>
              <a:gdLst/>
              <a:ahLst/>
              <a:cxnLst>
                <a:cxn ang="0">
                  <a:pos x="12" y="0"/>
                </a:cxn>
                <a:cxn ang="0">
                  <a:pos x="12" y="6"/>
                </a:cxn>
                <a:cxn ang="0">
                  <a:pos x="0" y="6"/>
                </a:cxn>
                <a:cxn ang="0">
                  <a:pos x="0" y="0"/>
                </a:cxn>
                <a:cxn ang="0">
                  <a:pos x="12" y="0"/>
                </a:cxn>
              </a:cxnLst>
              <a:rect l="0" t="0" r="r" b="b"/>
              <a:pathLst>
                <a:path w="12" h="6">
                  <a:moveTo>
                    <a:pt x="12" y="0"/>
                  </a:moveTo>
                  <a:lnTo>
                    <a:pt x="12" y="6"/>
                  </a:lnTo>
                  <a:lnTo>
                    <a:pt x="0" y="6"/>
                  </a:lnTo>
                  <a:lnTo>
                    <a:pt x="0"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462" y="510"/>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91" name="Freeform 167"/>
            <p:cNvSpPr>
              <a:spLocks/>
            </p:cNvSpPr>
            <p:nvPr/>
          </p:nvSpPr>
          <p:spPr bwMode="auto">
            <a:xfrm>
              <a:off x="810" y="294"/>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90" name="Freeform 166"/>
            <p:cNvSpPr>
              <a:spLocks/>
            </p:cNvSpPr>
            <p:nvPr/>
          </p:nvSpPr>
          <p:spPr bwMode="auto">
            <a:xfrm>
              <a:off x="792" y="300"/>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89" name="Freeform 165"/>
            <p:cNvSpPr>
              <a:spLocks/>
            </p:cNvSpPr>
            <p:nvPr/>
          </p:nvSpPr>
          <p:spPr bwMode="auto">
            <a:xfrm>
              <a:off x="786" y="32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474" y="516"/>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1110" y="414"/>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1104" y="414"/>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738" y="36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1134" y="480"/>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p:cNvSpPr>
            <p:nvPr/>
          </p:nvSpPr>
          <p:spPr bwMode="auto">
            <a:xfrm>
              <a:off x="462" y="510"/>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486" y="528"/>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480" y="522"/>
              <a:ext cx="6" cy="6"/>
            </a:xfrm>
            <a:custGeom>
              <a:avLst/>
              <a:gdLst/>
              <a:ahLst/>
              <a:cxnLst>
                <a:cxn ang="0">
                  <a:pos x="0" y="0"/>
                </a:cxn>
                <a:cxn ang="0">
                  <a:pos x="6" y="6"/>
                </a:cxn>
                <a:cxn ang="0">
                  <a:pos x="0" y="0"/>
                </a:cxn>
              </a:cxnLst>
              <a:rect l="0" t="0" r="r" b="b"/>
              <a:pathLst>
                <a:path w="6" h="6">
                  <a:moveTo>
                    <a:pt x="0" y="0"/>
                  </a:moveTo>
                  <a:lnTo>
                    <a:pt x="6"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1104" y="426"/>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1008" y="37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p:cNvSpPr>
            <p:nvPr/>
          </p:nvSpPr>
          <p:spPr bwMode="auto">
            <a:xfrm>
              <a:off x="618" y="288"/>
              <a:ext cx="12" cy="1"/>
            </a:xfrm>
            <a:custGeom>
              <a:avLst/>
              <a:gdLst/>
              <a:ahLst/>
              <a:cxnLst>
                <a:cxn ang="0">
                  <a:pos x="6" y="0"/>
                </a:cxn>
                <a:cxn ang="0">
                  <a:pos x="12" y="0"/>
                </a:cxn>
                <a:cxn ang="0">
                  <a:pos x="0" y="0"/>
                </a:cxn>
                <a:cxn ang="0">
                  <a:pos x="6" y="0"/>
                </a:cxn>
              </a:cxnLst>
              <a:rect l="0" t="0" r="r" b="b"/>
              <a:pathLst>
                <a:path w="12" h="1">
                  <a:moveTo>
                    <a:pt x="6" y="0"/>
                  </a:moveTo>
                  <a:lnTo>
                    <a:pt x="12" y="0"/>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1068" y="360"/>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876" y="270"/>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714" y="366"/>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966" y="36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792" y="324"/>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p:cNvSpPr>
            <p:nvPr/>
          </p:nvSpPr>
          <p:spPr bwMode="auto">
            <a:xfrm>
              <a:off x="522" y="558"/>
              <a:ext cx="558" cy="234"/>
            </a:xfrm>
            <a:custGeom>
              <a:avLst/>
              <a:gdLst/>
              <a:ahLst/>
              <a:cxnLst>
                <a:cxn ang="0">
                  <a:pos x="546" y="48"/>
                </a:cxn>
                <a:cxn ang="0">
                  <a:pos x="534" y="48"/>
                </a:cxn>
                <a:cxn ang="0">
                  <a:pos x="522" y="66"/>
                </a:cxn>
                <a:cxn ang="0">
                  <a:pos x="522" y="72"/>
                </a:cxn>
                <a:cxn ang="0">
                  <a:pos x="510" y="78"/>
                </a:cxn>
                <a:cxn ang="0">
                  <a:pos x="492" y="90"/>
                </a:cxn>
                <a:cxn ang="0">
                  <a:pos x="480" y="102"/>
                </a:cxn>
                <a:cxn ang="0">
                  <a:pos x="468" y="102"/>
                </a:cxn>
                <a:cxn ang="0">
                  <a:pos x="468" y="96"/>
                </a:cxn>
                <a:cxn ang="0">
                  <a:pos x="468" y="114"/>
                </a:cxn>
                <a:cxn ang="0">
                  <a:pos x="474" y="126"/>
                </a:cxn>
                <a:cxn ang="0">
                  <a:pos x="474" y="132"/>
                </a:cxn>
                <a:cxn ang="0">
                  <a:pos x="456" y="144"/>
                </a:cxn>
                <a:cxn ang="0">
                  <a:pos x="438" y="162"/>
                </a:cxn>
                <a:cxn ang="0">
                  <a:pos x="426" y="162"/>
                </a:cxn>
                <a:cxn ang="0">
                  <a:pos x="420" y="174"/>
                </a:cxn>
                <a:cxn ang="0">
                  <a:pos x="432" y="228"/>
                </a:cxn>
                <a:cxn ang="0">
                  <a:pos x="420" y="228"/>
                </a:cxn>
                <a:cxn ang="0">
                  <a:pos x="408" y="210"/>
                </a:cxn>
                <a:cxn ang="0">
                  <a:pos x="396" y="186"/>
                </a:cxn>
                <a:cxn ang="0">
                  <a:pos x="378" y="186"/>
                </a:cxn>
                <a:cxn ang="0">
                  <a:pos x="354" y="186"/>
                </a:cxn>
                <a:cxn ang="0">
                  <a:pos x="348" y="192"/>
                </a:cxn>
                <a:cxn ang="0">
                  <a:pos x="324" y="192"/>
                </a:cxn>
                <a:cxn ang="0">
                  <a:pos x="300" y="186"/>
                </a:cxn>
                <a:cxn ang="0">
                  <a:pos x="276" y="204"/>
                </a:cxn>
                <a:cxn ang="0">
                  <a:pos x="264" y="216"/>
                </a:cxn>
                <a:cxn ang="0">
                  <a:pos x="246" y="210"/>
                </a:cxn>
                <a:cxn ang="0">
                  <a:pos x="228" y="192"/>
                </a:cxn>
                <a:cxn ang="0">
                  <a:pos x="210" y="192"/>
                </a:cxn>
                <a:cxn ang="0">
                  <a:pos x="186" y="174"/>
                </a:cxn>
                <a:cxn ang="0">
                  <a:pos x="132" y="174"/>
                </a:cxn>
                <a:cxn ang="0">
                  <a:pos x="60" y="150"/>
                </a:cxn>
                <a:cxn ang="0">
                  <a:pos x="24" y="120"/>
                </a:cxn>
                <a:cxn ang="0">
                  <a:pos x="24" y="114"/>
                </a:cxn>
                <a:cxn ang="0">
                  <a:pos x="6" y="84"/>
                </a:cxn>
                <a:cxn ang="0">
                  <a:pos x="6" y="36"/>
                </a:cxn>
                <a:cxn ang="0">
                  <a:pos x="12" y="6"/>
                </a:cxn>
                <a:cxn ang="0">
                  <a:pos x="300" y="6"/>
                </a:cxn>
                <a:cxn ang="0">
                  <a:pos x="324" y="12"/>
                </a:cxn>
                <a:cxn ang="0">
                  <a:pos x="354" y="0"/>
                </a:cxn>
                <a:cxn ang="0">
                  <a:pos x="372" y="6"/>
                </a:cxn>
                <a:cxn ang="0">
                  <a:pos x="390" y="24"/>
                </a:cxn>
                <a:cxn ang="0">
                  <a:pos x="420" y="30"/>
                </a:cxn>
                <a:cxn ang="0">
                  <a:pos x="432" y="48"/>
                </a:cxn>
                <a:cxn ang="0">
                  <a:pos x="420" y="54"/>
                </a:cxn>
                <a:cxn ang="0">
                  <a:pos x="408" y="66"/>
                </a:cxn>
                <a:cxn ang="0">
                  <a:pos x="432" y="60"/>
                </a:cxn>
                <a:cxn ang="0">
                  <a:pos x="480" y="42"/>
                </a:cxn>
                <a:cxn ang="0">
                  <a:pos x="522" y="36"/>
                </a:cxn>
                <a:cxn ang="0">
                  <a:pos x="546" y="18"/>
                </a:cxn>
              </a:cxnLst>
              <a:rect l="0" t="0" r="r" b="b"/>
              <a:pathLst>
                <a:path w="558" h="234">
                  <a:moveTo>
                    <a:pt x="558" y="42"/>
                  </a:moveTo>
                  <a:lnTo>
                    <a:pt x="552" y="42"/>
                  </a:lnTo>
                  <a:lnTo>
                    <a:pt x="552" y="48"/>
                  </a:lnTo>
                  <a:lnTo>
                    <a:pt x="546" y="42"/>
                  </a:lnTo>
                  <a:lnTo>
                    <a:pt x="546" y="48"/>
                  </a:lnTo>
                  <a:lnTo>
                    <a:pt x="540" y="48"/>
                  </a:lnTo>
                  <a:lnTo>
                    <a:pt x="540" y="42"/>
                  </a:lnTo>
                  <a:lnTo>
                    <a:pt x="540" y="48"/>
                  </a:lnTo>
                  <a:lnTo>
                    <a:pt x="534" y="54"/>
                  </a:lnTo>
                  <a:lnTo>
                    <a:pt x="534" y="48"/>
                  </a:lnTo>
                  <a:lnTo>
                    <a:pt x="534" y="54"/>
                  </a:lnTo>
                  <a:lnTo>
                    <a:pt x="528" y="54"/>
                  </a:lnTo>
                  <a:lnTo>
                    <a:pt x="522" y="60"/>
                  </a:lnTo>
                  <a:lnTo>
                    <a:pt x="528" y="66"/>
                  </a:lnTo>
                  <a:lnTo>
                    <a:pt x="522" y="66"/>
                  </a:lnTo>
                  <a:lnTo>
                    <a:pt x="528" y="72"/>
                  </a:lnTo>
                  <a:lnTo>
                    <a:pt x="534" y="72"/>
                  </a:lnTo>
                  <a:lnTo>
                    <a:pt x="528" y="66"/>
                  </a:lnTo>
                  <a:lnTo>
                    <a:pt x="534" y="72"/>
                  </a:lnTo>
                  <a:lnTo>
                    <a:pt x="522" y="72"/>
                  </a:lnTo>
                  <a:lnTo>
                    <a:pt x="516" y="72"/>
                  </a:lnTo>
                  <a:lnTo>
                    <a:pt x="516" y="78"/>
                  </a:lnTo>
                  <a:lnTo>
                    <a:pt x="504" y="78"/>
                  </a:lnTo>
                  <a:lnTo>
                    <a:pt x="492" y="84"/>
                  </a:lnTo>
                  <a:lnTo>
                    <a:pt x="510" y="78"/>
                  </a:lnTo>
                  <a:lnTo>
                    <a:pt x="498" y="84"/>
                  </a:lnTo>
                  <a:lnTo>
                    <a:pt x="492" y="84"/>
                  </a:lnTo>
                  <a:lnTo>
                    <a:pt x="486" y="84"/>
                  </a:lnTo>
                  <a:lnTo>
                    <a:pt x="492" y="84"/>
                  </a:lnTo>
                  <a:lnTo>
                    <a:pt x="492" y="90"/>
                  </a:lnTo>
                  <a:lnTo>
                    <a:pt x="486" y="96"/>
                  </a:lnTo>
                  <a:lnTo>
                    <a:pt x="480" y="102"/>
                  </a:lnTo>
                  <a:lnTo>
                    <a:pt x="486" y="96"/>
                  </a:lnTo>
                  <a:lnTo>
                    <a:pt x="480" y="96"/>
                  </a:lnTo>
                  <a:lnTo>
                    <a:pt x="480" y="102"/>
                  </a:lnTo>
                  <a:lnTo>
                    <a:pt x="474" y="114"/>
                  </a:lnTo>
                  <a:lnTo>
                    <a:pt x="474" y="108"/>
                  </a:lnTo>
                  <a:lnTo>
                    <a:pt x="468" y="102"/>
                  </a:lnTo>
                  <a:lnTo>
                    <a:pt x="474" y="102"/>
                  </a:lnTo>
                  <a:lnTo>
                    <a:pt x="468" y="102"/>
                  </a:lnTo>
                  <a:lnTo>
                    <a:pt x="474" y="102"/>
                  </a:lnTo>
                  <a:lnTo>
                    <a:pt x="468" y="96"/>
                  </a:lnTo>
                  <a:lnTo>
                    <a:pt x="474" y="96"/>
                  </a:lnTo>
                  <a:lnTo>
                    <a:pt x="474" y="90"/>
                  </a:lnTo>
                  <a:lnTo>
                    <a:pt x="468" y="96"/>
                  </a:lnTo>
                  <a:lnTo>
                    <a:pt x="468" y="102"/>
                  </a:lnTo>
                  <a:lnTo>
                    <a:pt x="468" y="108"/>
                  </a:lnTo>
                  <a:lnTo>
                    <a:pt x="462" y="102"/>
                  </a:lnTo>
                  <a:lnTo>
                    <a:pt x="468" y="108"/>
                  </a:lnTo>
                  <a:lnTo>
                    <a:pt x="468" y="114"/>
                  </a:lnTo>
                  <a:lnTo>
                    <a:pt x="468" y="120"/>
                  </a:lnTo>
                  <a:lnTo>
                    <a:pt x="468" y="114"/>
                  </a:lnTo>
                  <a:lnTo>
                    <a:pt x="468" y="120"/>
                  </a:lnTo>
                  <a:lnTo>
                    <a:pt x="474" y="120"/>
                  </a:lnTo>
                  <a:lnTo>
                    <a:pt x="474" y="126"/>
                  </a:lnTo>
                  <a:lnTo>
                    <a:pt x="474" y="120"/>
                  </a:lnTo>
                  <a:lnTo>
                    <a:pt x="474" y="126"/>
                  </a:lnTo>
                  <a:lnTo>
                    <a:pt x="468" y="126"/>
                  </a:lnTo>
                  <a:lnTo>
                    <a:pt x="474" y="126"/>
                  </a:lnTo>
                  <a:lnTo>
                    <a:pt x="474" y="132"/>
                  </a:lnTo>
                  <a:lnTo>
                    <a:pt x="468" y="132"/>
                  </a:lnTo>
                  <a:lnTo>
                    <a:pt x="468" y="138"/>
                  </a:lnTo>
                  <a:lnTo>
                    <a:pt x="462" y="138"/>
                  </a:lnTo>
                  <a:lnTo>
                    <a:pt x="462" y="144"/>
                  </a:lnTo>
                  <a:lnTo>
                    <a:pt x="456" y="144"/>
                  </a:lnTo>
                  <a:lnTo>
                    <a:pt x="456" y="150"/>
                  </a:lnTo>
                  <a:lnTo>
                    <a:pt x="444" y="150"/>
                  </a:lnTo>
                  <a:lnTo>
                    <a:pt x="444" y="156"/>
                  </a:lnTo>
                  <a:lnTo>
                    <a:pt x="438" y="156"/>
                  </a:lnTo>
                  <a:lnTo>
                    <a:pt x="438" y="162"/>
                  </a:lnTo>
                  <a:lnTo>
                    <a:pt x="432" y="156"/>
                  </a:lnTo>
                  <a:lnTo>
                    <a:pt x="432" y="162"/>
                  </a:lnTo>
                  <a:lnTo>
                    <a:pt x="426" y="162"/>
                  </a:lnTo>
                  <a:lnTo>
                    <a:pt x="432" y="162"/>
                  </a:lnTo>
                  <a:lnTo>
                    <a:pt x="426" y="162"/>
                  </a:lnTo>
                  <a:lnTo>
                    <a:pt x="426" y="168"/>
                  </a:lnTo>
                  <a:lnTo>
                    <a:pt x="426" y="162"/>
                  </a:lnTo>
                  <a:lnTo>
                    <a:pt x="426" y="168"/>
                  </a:lnTo>
                  <a:lnTo>
                    <a:pt x="420" y="168"/>
                  </a:lnTo>
                  <a:lnTo>
                    <a:pt x="420" y="174"/>
                  </a:lnTo>
                  <a:lnTo>
                    <a:pt x="420" y="180"/>
                  </a:lnTo>
                  <a:lnTo>
                    <a:pt x="420" y="186"/>
                  </a:lnTo>
                  <a:lnTo>
                    <a:pt x="426" y="198"/>
                  </a:lnTo>
                  <a:lnTo>
                    <a:pt x="432" y="216"/>
                  </a:lnTo>
                  <a:lnTo>
                    <a:pt x="432" y="228"/>
                  </a:lnTo>
                  <a:lnTo>
                    <a:pt x="432" y="234"/>
                  </a:lnTo>
                  <a:lnTo>
                    <a:pt x="426" y="234"/>
                  </a:lnTo>
                  <a:lnTo>
                    <a:pt x="420" y="234"/>
                  </a:lnTo>
                  <a:lnTo>
                    <a:pt x="426" y="228"/>
                  </a:lnTo>
                  <a:lnTo>
                    <a:pt x="420" y="228"/>
                  </a:lnTo>
                  <a:lnTo>
                    <a:pt x="414" y="222"/>
                  </a:lnTo>
                  <a:lnTo>
                    <a:pt x="414" y="216"/>
                  </a:lnTo>
                  <a:lnTo>
                    <a:pt x="408" y="210"/>
                  </a:lnTo>
                  <a:lnTo>
                    <a:pt x="408" y="204"/>
                  </a:lnTo>
                  <a:lnTo>
                    <a:pt x="408" y="210"/>
                  </a:lnTo>
                  <a:lnTo>
                    <a:pt x="408" y="204"/>
                  </a:lnTo>
                  <a:lnTo>
                    <a:pt x="408" y="198"/>
                  </a:lnTo>
                  <a:lnTo>
                    <a:pt x="408" y="192"/>
                  </a:lnTo>
                  <a:lnTo>
                    <a:pt x="402" y="192"/>
                  </a:lnTo>
                  <a:lnTo>
                    <a:pt x="396" y="186"/>
                  </a:lnTo>
                  <a:lnTo>
                    <a:pt x="384" y="192"/>
                  </a:lnTo>
                  <a:lnTo>
                    <a:pt x="384" y="186"/>
                  </a:lnTo>
                  <a:lnTo>
                    <a:pt x="378" y="186"/>
                  </a:lnTo>
                  <a:lnTo>
                    <a:pt x="378" y="180"/>
                  </a:lnTo>
                  <a:lnTo>
                    <a:pt x="378" y="186"/>
                  </a:lnTo>
                  <a:lnTo>
                    <a:pt x="372" y="180"/>
                  </a:lnTo>
                  <a:lnTo>
                    <a:pt x="366" y="180"/>
                  </a:lnTo>
                  <a:lnTo>
                    <a:pt x="360" y="186"/>
                  </a:lnTo>
                  <a:lnTo>
                    <a:pt x="354" y="180"/>
                  </a:lnTo>
                  <a:lnTo>
                    <a:pt x="354" y="186"/>
                  </a:lnTo>
                  <a:lnTo>
                    <a:pt x="342" y="180"/>
                  </a:lnTo>
                  <a:lnTo>
                    <a:pt x="336" y="186"/>
                  </a:lnTo>
                  <a:lnTo>
                    <a:pt x="342" y="186"/>
                  </a:lnTo>
                  <a:lnTo>
                    <a:pt x="336" y="192"/>
                  </a:lnTo>
                  <a:lnTo>
                    <a:pt x="348" y="192"/>
                  </a:lnTo>
                  <a:lnTo>
                    <a:pt x="342" y="198"/>
                  </a:lnTo>
                  <a:lnTo>
                    <a:pt x="342" y="192"/>
                  </a:lnTo>
                  <a:lnTo>
                    <a:pt x="336" y="192"/>
                  </a:lnTo>
                  <a:lnTo>
                    <a:pt x="330" y="192"/>
                  </a:lnTo>
                  <a:lnTo>
                    <a:pt x="324" y="192"/>
                  </a:lnTo>
                  <a:lnTo>
                    <a:pt x="324" y="186"/>
                  </a:lnTo>
                  <a:lnTo>
                    <a:pt x="318" y="186"/>
                  </a:lnTo>
                  <a:lnTo>
                    <a:pt x="318" y="192"/>
                  </a:lnTo>
                  <a:lnTo>
                    <a:pt x="312" y="192"/>
                  </a:lnTo>
                  <a:lnTo>
                    <a:pt x="300" y="186"/>
                  </a:lnTo>
                  <a:lnTo>
                    <a:pt x="288" y="192"/>
                  </a:lnTo>
                  <a:lnTo>
                    <a:pt x="288" y="186"/>
                  </a:lnTo>
                  <a:lnTo>
                    <a:pt x="288" y="192"/>
                  </a:lnTo>
                  <a:lnTo>
                    <a:pt x="288" y="198"/>
                  </a:lnTo>
                  <a:lnTo>
                    <a:pt x="276" y="204"/>
                  </a:lnTo>
                  <a:lnTo>
                    <a:pt x="276" y="198"/>
                  </a:lnTo>
                  <a:lnTo>
                    <a:pt x="276" y="204"/>
                  </a:lnTo>
                  <a:lnTo>
                    <a:pt x="270" y="204"/>
                  </a:lnTo>
                  <a:lnTo>
                    <a:pt x="264" y="210"/>
                  </a:lnTo>
                  <a:lnTo>
                    <a:pt x="264" y="216"/>
                  </a:lnTo>
                  <a:lnTo>
                    <a:pt x="264" y="228"/>
                  </a:lnTo>
                  <a:lnTo>
                    <a:pt x="252" y="222"/>
                  </a:lnTo>
                  <a:lnTo>
                    <a:pt x="246" y="222"/>
                  </a:lnTo>
                  <a:lnTo>
                    <a:pt x="246" y="216"/>
                  </a:lnTo>
                  <a:lnTo>
                    <a:pt x="246" y="210"/>
                  </a:lnTo>
                  <a:lnTo>
                    <a:pt x="240" y="210"/>
                  </a:lnTo>
                  <a:lnTo>
                    <a:pt x="240" y="204"/>
                  </a:lnTo>
                  <a:lnTo>
                    <a:pt x="234" y="198"/>
                  </a:lnTo>
                  <a:lnTo>
                    <a:pt x="234" y="192"/>
                  </a:lnTo>
                  <a:lnTo>
                    <a:pt x="228" y="192"/>
                  </a:lnTo>
                  <a:lnTo>
                    <a:pt x="228" y="186"/>
                  </a:lnTo>
                  <a:lnTo>
                    <a:pt x="222" y="186"/>
                  </a:lnTo>
                  <a:lnTo>
                    <a:pt x="216" y="186"/>
                  </a:lnTo>
                  <a:lnTo>
                    <a:pt x="216" y="192"/>
                  </a:lnTo>
                  <a:lnTo>
                    <a:pt x="210" y="192"/>
                  </a:lnTo>
                  <a:lnTo>
                    <a:pt x="204" y="198"/>
                  </a:lnTo>
                  <a:lnTo>
                    <a:pt x="204" y="192"/>
                  </a:lnTo>
                  <a:lnTo>
                    <a:pt x="198" y="192"/>
                  </a:lnTo>
                  <a:lnTo>
                    <a:pt x="192" y="180"/>
                  </a:lnTo>
                  <a:lnTo>
                    <a:pt x="186" y="174"/>
                  </a:lnTo>
                  <a:lnTo>
                    <a:pt x="180" y="174"/>
                  </a:lnTo>
                  <a:lnTo>
                    <a:pt x="174" y="168"/>
                  </a:lnTo>
                  <a:lnTo>
                    <a:pt x="162" y="168"/>
                  </a:lnTo>
                  <a:lnTo>
                    <a:pt x="162" y="174"/>
                  </a:lnTo>
                  <a:lnTo>
                    <a:pt x="132" y="174"/>
                  </a:lnTo>
                  <a:lnTo>
                    <a:pt x="108" y="168"/>
                  </a:lnTo>
                  <a:lnTo>
                    <a:pt x="96" y="162"/>
                  </a:lnTo>
                  <a:lnTo>
                    <a:pt x="72" y="162"/>
                  </a:lnTo>
                  <a:lnTo>
                    <a:pt x="72" y="156"/>
                  </a:lnTo>
                  <a:lnTo>
                    <a:pt x="60" y="150"/>
                  </a:lnTo>
                  <a:lnTo>
                    <a:pt x="60" y="144"/>
                  </a:lnTo>
                  <a:lnTo>
                    <a:pt x="36" y="144"/>
                  </a:lnTo>
                  <a:lnTo>
                    <a:pt x="36" y="138"/>
                  </a:lnTo>
                  <a:lnTo>
                    <a:pt x="24" y="126"/>
                  </a:lnTo>
                  <a:lnTo>
                    <a:pt x="24" y="120"/>
                  </a:lnTo>
                  <a:lnTo>
                    <a:pt x="30" y="120"/>
                  </a:lnTo>
                  <a:lnTo>
                    <a:pt x="24" y="120"/>
                  </a:lnTo>
                  <a:lnTo>
                    <a:pt x="24" y="114"/>
                  </a:lnTo>
                  <a:lnTo>
                    <a:pt x="18" y="108"/>
                  </a:lnTo>
                  <a:lnTo>
                    <a:pt x="24" y="114"/>
                  </a:lnTo>
                  <a:lnTo>
                    <a:pt x="18" y="108"/>
                  </a:lnTo>
                  <a:lnTo>
                    <a:pt x="6" y="102"/>
                  </a:lnTo>
                  <a:lnTo>
                    <a:pt x="6" y="90"/>
                  </a:lnTo>
                  <a:lnTo>
                    <a:pt x="0" y="84"/>
                  </a:lnTo>
                  <a:lnTo>
                    <a:pt x="6" y="84"/>
                  </a:lnTo>
                  <a:lnTo>
                    <a:pt x="6" y="72"/>
                  </a:lnTo>
                  <a:lnTo>
                    <a:pt x="0" y="60"/>
                  </a:lnTo>
                  <a:lnTo>
                    <a:pt x="0" y="54"/>
                  </a:lnTo>
                  <a:lnTo>
                    <a:pt x="6" y="54"/>
                  </a:lnTo>
                  <a:lnTo>
                    <a:pt x="6" y="36"/>
                  </a:lnTo>
                  <a:lnTo>
                    <a:pt x="6" y="30"/>
                  </a:lnTo>
                  <a:lnTo>
                    <a:pt x="6" y="24"/>
                  </a:lnTo>
                  <a:lnTo>
                    <a:pt x="0" y="12"/>
                  </a:lnTo>
                  <a:lnTo>
                    <a:pt x="0" y="6"/>
                  </a:lnTo>
                  <a:lnTo>
                    <a:pt x="12" y="6"/>
                  </a:lnTo>
                  <a:lnTo>
                    <a:pt x="18" y="0"/>
                  </a:lnTo>
                  <a:lnTo>
                    <a:pt x="12" y="0"/>
                  </a:lnTo>
                  <a:lnTo>
                    <a:pt x="288" y="0"/>
                  </a:lnTo>
                  <a:lnTo>
                    <a:pt x="294" y="6"/>
                  </a:lnTo>
                  <a:lnTo>
                    <a:pt x="300" y="6"/>
                  </a:lnTo>
                  <a:lnTo>
                    <a:pt x="306" y="6"/>
                  </a:lnTo>
                  <a:lnTo>
                    <a:pt x="312" y="6"/>
                  </a:lnTo>
                  <a:lnTo>
                    <a:pt x="318" y="6"/>
                  </a:lnTo>
                  <a:lnTo>
                    <a:pt x="318" y="12"/>
                  </a:lnTo>
                  <a:lnTo>
                    <a:pt x="324" y="12"/>
                  </a:lnTo>
                  <a:lnTo>
                    <a:pt x="330" y="12"/>
                  </a:lnTo>
                  <a:lnTo>
                    <a:pt x="336" y="12"/>
                  </a:lnTo>
                  <a:lnTo>
                    <a:pt x="342" y="12"/>
                  </a:lnTo>
                  <a:lnTo>
                    <a:pt x="348" y="6"/>
                  </a:lnTo>
                  <a:lnTo>
                    <a:pt x="354" y="0"/>
                  </a:lnTo>
                  <a:lnTo>
                    <a:pt x="354" y="6"/>
                  </a:lnTo>
                  <a:lnTo>
                    <a:pt x="354" y="0"/>
                  </a:lnTo>
                  <a:lnTo>
                    <a:pt x="360" y="0"/>
                  </a:lnTo>
                  <a:lnTo>
                    <a:pt x="366" y="6"/>
                  </a:lnTo>
                  <a:lnTo>
                    <a:pt x="372" y="6"/>
                  </a:lnTo>
                  <a:lnTo>
                    <a:pt x="378" y="12"/>
                  </a:lnTo>
                  <a:lnTo>
                    <a:pt x="384" y="12"/>
                  </a:lnTo>
                  <a:lnTo>
                    <a:pt x="384" y="18"/>
                  </a:lnTo>
                  <a:lnTo>
                    <a:pt x="390" y="18"/>
                  </a:lnTo>
                  <a:lnTo>
                    <a:pt x="390" y="24"/>
                  </a:lnTo>
                  <a:lnTo>
                    <a:pt x="396" y="24"/>
                  </a:lnTo>
                  <a:lnTo>
                    <a:pt x="396" y="30"/>
                  </a:lnTo>
                  <a:lnTo>
                    <a:pt x="402" y="30"/>
                  </a:lnTo>
                  <a:lnTo>
                    <a:pt x="408" y="30"/>
                  </a:lnTo>
                  <a:lnTo>
                    <a:pt x="420" y="30"/>
                  </a:lnTo>
                  <a:lnTo>
                    <a:pt x="426" y="30"/>
                  </a:lnTo>
                  <a:lnTo>
                    <a:pt x="432" y="36"/>
                  </a:lnTo>
                  <a:lnTo>
                    <a:pt x="438" y="42"/>
                  </a:lnTo>
                  <a:lnTo>
                    <a:pt x="432" y="42"/>
                  </a:lnTo>
                  <a:lnTo>
                    <a:pt x="432" y="48"/>
                  </a:lnTo>
                  <a:lnTo>
                    <a:pt x="426" y="42"/>
                  </a:lnTo>
                  <a:lnTo>
                    <a:pt x="420" y="36"/>
                  </a:lnTo>
                  <a:lnTo>
                    <a:pt x="420" y="42"/>
                  </a:lnTo>
                  <a:lnTo>
                    <a:pt x="420" y="48"/>
                  </a:lnTo>
                  <a:lnTo>
                    <a:pt x="420" y="54"/>
                  </a:lnTo>
                  <a:lnTo>
                    <a:pt x="414" y="60"/>
                  </a:lnTo>
                  <a:lnTo>
                    <a:pt x="408" y="66"/>
                  </a:lnTo>
                  <a:lnTo>
                    <a:pt x="402" y="66"/>
                  </a:lnTo>
                  <a:lnTo>
                    <a:pt x="408" y="72"/>
                  </a:lnTo>
                  <a:lnTo>
                    <a:pt x="408" y="66"/>
                  </a:lnTo>
                  <a:lnTo>
                    <a:pt x="414" y="66"/>
                  </a:lnTo>
                  <a:lnTo>
                    <a:pt x="420" y="66"/>
                  </a:lnTo>
                  <a:lnTo>
                    <a:pt x="426" y="66"/>
                  </a:lnTo>
                  <a:lnTo>
                    <a:pt x="432" y="66"/>
                  </a:lnTo>
                  <a:lnTo>
                    <a:pt x="432" y="60"/>
                  </a:lnTo>
                  <a:lnTo>
                    <a:pt x="444" y="60"/>
                  </a:lnTo>
                  <a:lnTo>
                    <a:pt x="444" y="54"/>
                  </a:lnTo>
                  <a:lnTo>
                    <a:pt x="468" y="54"/>
                  </a:lnTo>
                  <a:lnTo>
                    <a:pt x="468" y="48"/>
                  </a:lnTo>
                  <a:lnTo>
                    <a:pt x="480" y="42"/>
                  </a:lnTo>
                  <a:lnTo>
                    <a:pt x="486" y="42"/>
                  </a:lnTo>
                  <a:lnTo>
                    <a:pt x="510" y="42"/>
                  </a:lnTo>
                  <a:lnTo>
                    <a:pt x="516" y="42"/>
                  </a:lnTo>
                  <a:lnTo>
                    <a:pt x="516" y="36"/>
                  </a:lnTo>
                  <a:lnTo>
                    <a:pt x="522" y="36"/>
                  </a:lnTo>
                  <a:lnTo>
                    <a:pt x="528" y="30"/>
                  </a:lnTo>
                  <a:lnTo>
                    <a:pt x="528" y="24"/>
                  </a:lnTo>
                  <a:lnTo>
                    <a:pt x="534" y="24"/>
                  </a:lnTo>
                  <a:lnTo>
                    <a:pt x="540" y="18"/>
                  </a:lnTo>
                  <a:lnTo>
                    <a:pt x="546" y="18"/>
                  </a:lnTo>
                  <a:lnTo>
                    <a:pt x="552" y="18"/>
                  </a:lnTo>
                  <a:lnTo>
                    <a:pt x="552" y="36"/>
                  </a:lnTo>
                  <a:lnTo>
                    <a:pt x="558" y="36"/>
                  </a:lnTo>
                  <a:lnTo>
                    <a:pt x="558" y="4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924" y="588"/>
              <a:ext cx="18" cy="6"/>
            </a:xfrm>
            <a:custGeom>
              <a:avLst/>
              <a:gdLst/>
              <a:ahLst/>
              <a:cxnLst>
                <a:cxn ang="0">
                  <a:pos x="12" y="0"/>
                </a:cxn>
                <a:cxn ang="0">
                  <a:pos x="6" y="0"/>
                </a:cxn>
                <a:cxn ang="0">
                  <a:pos x="0" y="0"/>
                </a:cxn>
                <a:cxn ang="0">
                  <a:pos x="12" y="6"/>
                </a:cxn>
                <a:cxn ang="0">
                  <a:pos x="18" y="6"/>
                </a:cxn>
                <a:cxn ang="0">
                  <a:pos x="18" y="0"/>
                </a:cxn>
                <a:cxn ang="0">
                  <a:pos x="12" y="0"/>
                </a:cxn>
              </a:cxnLst>
              <a:rect l="0" t="0" r="r" b="b"/>
              <a:pathLst>
                <a:path w="18" h="6">
                  <a:moveTo>
                    <a:pt x="12" y="0"/>
                  </a:moveTo>
                  <a:lnTo>
                    <a:pt x="6" y="0"/>
                  </a:lnTo>
                  <a:lnTo>
                    <a:pt x="0" y="0"/>
                  </a:lnTo>
                  <a:lnTo>
                    <a:pt x="12" y="6"/>
                  </a:lnTo>
                  <a:lnTo>
                    <a:pt x="18" y="6"/>
                  </a:lnTo>
                  <a:lnTo>
                    <a:pt x="18"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p:cNvSpPr>
            <p:nvPr/>
          </p:nvSpPr>
          <p:spPr bwMode="auto">
            <a:xfrm>
              <a:off x="96" y="342"/>
              <a:ext cx="312" cy="162"/>
            </a:xfrm>
            <a:custGeom>
              <a:avLst/>
              <a:gdLst/>
              <a:ahLst/>
              <a:cxnLst>
                <a:cxn ang="0">
                  <a:pos x="276" y="114"/>
                </a:cxn>
                <a:cxn ang="0">
                  <a:pos x="264" y="114"/>
                </a:cxn>
                <a:cxn ang="0">
                  <a:pos x="234" y="108"/>
                </a:cxn>
                <a:cxn ang="0">
                  <a:pos x="216" y="108"/>
                </a:cxn>
                <a:cxn ang="0">
                  <a:pos x="204" y="102"/>
                </a:cxn>
                <a:cxn ang="0">
                  <a:pos x="198" y="108"/>
                </a:cxn>
                <a:cxn ang="0">
                  <a:pos x="186" y="108"/>
                </a:cxn>
                <a:cxn ang="0">
                  <a:pos x="174" y="114"/>
                </a:cxn>
                <a:cxn ang="0">
                  <a:pos x="162" y="114"/>
                </a:cxn>
                <a:cxn ang="0">
                  <a:pos x="162" y="102"/>
                </a:cxn>
                <a:cxn ang="0">
                  <a:pos x="186" y="96"/>
                </a:cxn>
                <a:cxn ang="0">
                  <a:pos x="156" y="102"/>
                </a:cxn>
                <a:cxn ang="0">
                  <a:pos x="138" y="114"/>
                </a:cxn>
                <a:cxn ang="0">
                  <a:pos x="132" y="132"/>
                </a:cxn>
                <a:cxn ang="0">
                  <a:pos x="114" y="138"/>
                </a:cxn>
                <a:cxn ang="0">
                  <a:pos x="108" y="144"/>
                </a:cxn>
                <a:cxn ang="0">
                  <a:pos x="84" y="150"/>
                </a:cxn>
                <a:cxn ang="0">
                  <a:pos x="72" y="156"/>
                </a:cxn>
                <a:cxn ang="0">
                  <a:pos x="54" y="162"/>
                </a:cxn>
                <a:cxn ang="0">
                  <a:pos x="48" y="156"/>
                </a:cxn>
                <a:cxn ang="0">
                  <a:pos x="72" y="150"/>
                </a:cxn>
                <a:cxn ang="0">
                  <a:pos x="96" y="144"/>
                </a:cxn>
                <a:cxn ang="0">
                  <a:pos x="102" y="126"/>
                </a:cxn>
                <a:cxn ang="0">
                  <a:pos x="102" y="126"/>
                </a:cxn>
                <a:cxn ang="0">
                  <a:pos x="90" y="126"/>
                </a:cxn>
                <a:cxn ang="0">
                  <a:pos x="60" y="126"/>
                </a:cxn>
                <a:cxn ang="0">
                  <a:pos x="60" y="108"/>
                </a:cxn>
                <a:cxn ang="0">
                  <a:pos x="42" y="102"/>
                </a:cxn>
                <a:cxn ang="0">
                  <a:pos x="42" y="102"/>
                </a:cxn>
                <a:cxn ang="0">
                  <a:pos x="36" y="102"/>
                </a:cxn>
                <a:cxn ang="0">
                  <a:pos x="24" y="96"/>
                </a:cxn>
                <a:cxn ang="0">
                  <a:pos x="36" y="78"/>
                </a:cxn>
                <a:cxn ang="0">
                  <a:pos x="72" y="78"/>
                </a:cxn>
                <a:cxn ang="0">
                  <a:pos x="66" y="66"/>
                </a:cxn>
                <a:cxn ang="0">
                  <a:pos x="30" y="66"/>
                </a:cxn>
                <a:cxn ang="0">
                  <a:pos x="18" y="60"/>
                </a:cxn>
                <a:cxn ang="0">
                  <a:pos x="0" y="54"/>
                </a:cxn>
                <a:cxn ang="0">
                  <a:pos x="42" y="48"/>
                </a:cxn>
                <a:cxn ang="0">
                  <a:pos x="66" y="54"/>
                </a:cxn>
                <a:cxn ang="0">
                  <a:pos x="54" y="42"/>
                </a:cxn>
                <a:cxn ang="0">
                  <a:pos x="66" y="48"/>
                </a:cxn>
                <a:cxn ang="0">
                  <a:pos x="42" y="36"/>
                </a:cxn>
                <a:cxn ang="0">
                  <a:pos x="48" y="18"/>
                </a:cxn>
                <a:cxn ang="0">
                  <a:pos x="90" y="6"/>
                </a:cxn>
                <a:cxn ang="0">
                  <a:pos x="120" y="6"/>
                </a:cxn>
                <a:cxn ang="0">
                  <a:pos x="150" y="6"/>
                </a:cxn>
                <a:cxn ang="0">
                  <a:pos x="174" y="6"/>
                </a:cxn>
                <a:cxn ang="0">
                  <a:pos x="246" y="12"/>
                </a:cxn>
                <a:cxn ang="0">
                  <a:pos x="282" y="108"/>
                </a:cxn>
                <a:cxn ang="0">
                  <a:pos x="312" y="126"/>
                </a:cxn>
              </a:cxnLst>
              <a:rect l="0" t="0" r="r" b="b"/>
              <a:pathLst>
                <a:path w="312" h="162">
                  <a:moveTo>
                    <a:pt x="312" y="126"/>
                  </a:moveTo>
                  <a:lnTo>
                    <a:pt x="306" y="126"/>
                  </a:lnTo>
                  <a:lnTo>
                    <a:pt x="288" y="120"/>
                  </a:lnTo>
                  <a:lnTo>
                    <a:pt x="276" y="114"/>
                  </a:lnTo>
                  <a:lnTo>
                    <a:pt x="282" y="114"/>
                  </a:lnTo>
                  <a:lnTo>
                    <a:pt x="282" y="108"/>
                  </a:lnTo>
                  <a:lnTo>
                    <a:pt x="276" y="114"/>
                  </a:lnTo>
                  <a:lnTo>
                    <a:pt x="264" y="114"/>
                  </a:lnTo>
                  <a:lnTo>
                    <a:pt x="264" y="108"/>
                  </a:lnTo>
                  <a:lnTo>
                    <a:pt x="258" y="108"/>
                  </a:lnTo>
                  <a:lnTo>
                    <a:pt x="240" y="108"/>
                  </a:lnTo>
                  <a:lnTo>
                    <a:pt x="234" y="108"/>
                  </a:lnTo>
                  <a:lnTo>
                    <a:pt x="228" y="108"/>
                  </a:lnTo>
                  <a:lnTo>
                    <a:pt x="228" y="102"/>
                  </a:lnTo>
                  <a:lnTo>
                    <a:pt x="222" y="108"/>
                  </a:lnTo>
                  <a:lnTo>
                    <a:pt x="216" y="108"/>
                  </a:lnTo>
                  <a:lnTo>
                    <a:pt x="222" y="102"/>
                  </a:lnTo>
                  <a:lnTo>
                    <a:pt x="216" y="102"/>
                  </a:lnTo>
                  <a:lnTo>
                    <a:pt x="210" y="102"/>
                  </a:lnTo>
                  <a:lnTo>
                    <a:pt x="204" y="102"/>
                  </a:lnTo>
                  <a:lnTo>
                    <a:pt x="198" y="102"/>
                  </a:lnTo>
                  <a:lnTo>
                    <a:pt x="198" y="108"/>
                  </a:lnTo>
                  <a:lnTo>
                    <a:pt x="192" y="108"/>
                  </a:lnTo>
                  <a:lnTo>
                    <a:pt x="198" y="108"/>
                  </a:lnTo>
                  <a:lnTo>
                    <a:pt x="192" y="108"/>
                  </a:lnTo>
                  <a:lnTo>
                    <a:pt x="186" y="108"/>
                  </a:lnTo>
                  <a:lnTo>
                    <a:pt x="186" y="114"/>
                  </a:lnTo>
                  <a:lnTo>
                    <a:pt x="186" y="108"/>
                  </a:lnTo>
                  <a:lnTo>
                    <a:pt x="180" y="114"/>
                  </a:lnTo>
                  <a:lnTo>
                    <a:pt x="180" y="108"/>
                  </a:lnTo>
                  <a:lnTo>
                    <a:pt x="180" y="114"/>
                  </a:lnTo>
                  <a:lnTo>
                    <a:pt x="174" y="114"/>
                  </a:lnTo>
                  <a:lnTo>
                    <a:pt x="168" y="120"/>
                  </a:lnTo>
                  <a:lnTo>
                    <a:pt x="168" y="114"/>
                  </a:lnTo>
                  <a:lnTo>
                    <a:pt x="162" y="120"/>
                  </a:lnTo>
                  <a:lnTo>
                    <a:pt x="162" y="114"/>
                  </a:lnTo>
                  <a:lnTo>
                    <a:pt x="168" y="114"/>
                  </a:lnTo>
                  <a:lnTo>
                    <a:pt x="162" y="114"/>
                  </a:lnTo>
                  <a:lnTo>
                    <a:pt x="168" y="102"/>
                  </a:lnTo>
                  <a:lnTo>
                    <a:pt x="162" y="102"/>
                  </a:lnTo>
                  <a:lnTo>
                    <a:pt x="174" y="102"/>
                  </a:lnTo>
                  <a:lnTo>
                    <a:pt x="186" y="102"/>
                  </a:lnTo>
                  <a:lnTo>
                    <a:pt x="180" y="96"/>
                  </a:lnTo>
                  <a:lnTo>
                    <a:pt x="186" y="96"/>
                  </a:lnTo>
                  <a:lnTo>
                    <a:pt x="180" y="96"/>
                  </a:lnTo>
                  <a:lnTo>
                    <a:pt x="174" y="96"/>
                  </a:lnTo>
                  <a:lnTo>
                    <a:pt x="162" y="102"/>
                  </a:lnTo>
                  <a:lnTo>
                    <a:pt x="156" y="102"/>
                  </a:lnTo>
                  <a:lnTo>
                    <a:pt x="156" y="108"/>
                  </a:lnTo>
                  <a:lnTo>
                    <a:pt x="150" y="114"/>
                  </a:lnTo>
                  <a:lnTo>
                    <a:pt x="144" y="114"/>
                  </a:lnTo>
                  <a:lnTo>
                    <a:pt x="138" y="114"/>
                  </a:lnTo>
                  <a:lnTo>
                    <a:pt x="138" y="120"/>
                  </a:lnTo>
                  <a:lnTo>
                    <a:pt x="144" y="120"/>
                  </a:lnTo>
                  <a:lnTo>
                    <a:pt x="138" y="126"/>
                  </a:lnTo>
                  <a:lnTo>
                    <a:pt x="132" y="132"/>
                  </a:lnTo>
                  <a:lnTo>
                    <a:pt x="126" y="132"/>
                  </a:lnTo>
                  <a:lnTo>
                    <a:pt x="120" y="132"/>
                  </a:lnTo>
                  <a:lnTo>
                    <a:pt x="120" y="138"/>
                  </a:lnTo>
                  <a:lnTo>
                    <a:pt x="114" y="138"/>
                  </a:lnTo>
                  <a:lnTo>
                    <a:pt x="108" y="144"/>
                  </a:lnTo>
                  <a:lnTo>
                    <a:pt x="108" y="138"/>
                  </a:lnTo>
                  <a:lnTo>
                    <a:pt x="102" y="144"/>
                  </a:lnTo>
                  <a:lnTo>
                    <a:pt x="108" y="144"/>
                  </a:lnTo>
                  <a:lnTo>
                    <a:pt x="102" y="144"/>
                  </a:lnTo>
                  <a:lnTo>
                    <a:pt x="96" y="144"/>
                  </a:lnTo>
                  <a:lnTo>
                    <a:pt x="96" y="150"/>
                  </a:lnTo>
                  <a:lnTo>
                    <a:pt x="84" y="150"/>
                  </a:lnTo>
                  <a:lnTo>
                    <a:pt x="84" y="156"/>
                  </a:lnTo>
                  <a:lnTo>
                    <a:pt x="84" y="150"/>
                  </a:lnTo>
                  <a:lnTo>
                    <a:pt x="78" y="150"/>
                  </a:lnTo>
                  <a:lnTo>
                    <a:pt x="72" y="156"/>
                  </a:lnTo>
                  <a:lnTo>
                    <a:pt x="66" y="156"/>
                  </a:lnTo>
                  <a:lnTo>
                    <a:pt x="66" y="150"/>
                  </a:lnTo>
                  <a:lnTo>
                    <a:pt x="60" y="156"/>
                  </a:lnTo>
                  <a:lnTo>
                    <a:pt x="54" y="162"/>
                  </a:lnTo>
                  <a:lnTo>
                    <a:pt x="48" y="156"/>
                  </a:lnTo>
                  <a:lnTo>
                    <a:pt x="54" y="162"/>
                  </a:lnTo>
                  <a:lnTo>
                    <a:pt x="48" y="162"/>
                  </a:lnTo>
                  <a:lnTo>
                    <a:pt x="48" y="156"/>
                  </a:lnTo>
                  <a:lnTo>
                    <a:pt x="60" y="156"/>
                  </a:lnTo>
                  <a:lnTo>
                    <a:pt x="54" y="156"/>
                  </a:lnTo>
                  <a:lnTo>
                    <a:pt x="66" y="150"/>
                  </a:lnTo>
                  <a:lnTo>
                    <a:pt x="72" y="150"/>
                  </a:lnTo>
                  <a:lnTo>
                    <a:pt x="78" y="150"/>
                  </a:lnTo>
                  <a:lnTo>
                    <a:pt x="78" y="144"/>
                  </a:lnTo>
                  <a:lnTo>
                    <a:pt x="90" y="138"/>
                  </a:lnTo>
                  <a:lnTo>
                    <a:pt x="96" y="144"/>
                  </a:lnTo>
                  <a:lnTo>
                    <a:pt x="96" y="138"/>
                  </a:lnTo>
                  <a:lnTo>
                    <a:pt x="108" y="132"/>
                  </a:lnTo>
                  <a:lnTo>
                    <a:pt x="102" y="132"/>
                  </a:lnTo>
                  <a:lnTo>
                    <a:pt x="102" y="126"/>
                  </a:lnTo>
                  <a:lnTo>
                    <a:pt x="108" y="126"/>
                  </a:lnTo>
                  <a:lnTo>
                    <a:pt x="108" y="120"/>
                  </a:lnTo>
                  <a:lnTo>
                    <a:pt x="114" y="120"/>
                  </a:lnTo>
                  <a:lnTo>
                    <a:pt x="102" y="126"/>
                  </a:lnTo>
                  <a:lnTo>
                    <a:pt x="96" y="120"/>
                  </a:lnTo>
                  <a:lnTo>
                    <a:pt x="90" y="120"/>
                  </a:lnTo>
                  <a:lnTo>
                    <a:pt x="96" y="126"/>
                  </a:lnTo>
                  <a:lnTo>
                    <a:pt x="90" y="126"/>
                  </a:lnTo>
                  <a:lnTo>
                    <a:pt x="84" y="120"/>
                  </a:lnTo>
                  <a:lnTo>
                    <a:pt x="78" y="120"/>
                  </a:lnTo>
                  <a:lnTo>
                    <a:pt x="66" y="126"/>
                  </a:lnTo>
                  <a:lnTo>
                    <a:pt x="60" y="126"/>
                  </a:lnTo>
                  <a:lnTo>
                    <a:pt x="66" y="120"/>
                  </a:lnTo>
                  <a:lnTo>
                    <a:pt x="60" y="120"/>
                  </a:lnTo>
                  <a:lnTo>
                    <a:pt x="66" y="114"/>
                  </a:lnTo>
                  <a:lnTo>
                    <a:pt x="60" y="108"/>
                  </a:lnTo>
                  <a:lnTo>
                    <a:pt x="54" y="108"/>
                  </a:lnTo>
                  <a:lnTo>
                    <a:pt x="42" y="114"/>
                  </a:lnTo>
                  <a:lnTo>
                    <a:pt x="36" y="108"/>
                  </a:lnTo>
                  <a:lnTo>
                    <a:pt x="42" y="102"/>
                  </a:lnTo>
                  <a:lnTo>
                    <a:pt x="48" y="102"/>
                  </a:lnTo>
                  <a:lnTo>
                    <a:pt x="42" y="102"/>
                  </a:lnTo>
                  <a:lnTo>
                    <a:pt x="36" y="102"/>
                  </a:lnTo>
                  <a:lnTo>
                    <a:pt x="42" y="102"/>
                  </a:lnTo>
                  <a:lnTo>
                    <a:pt x="36" y="108"/>
                  </a:lnTo>
                  <a:lnTo>
                    <a:pt x="30" y="108"/>
                  </a:lnTo>
                  <a:lnTo>
                    <a:pt x="30" y="102"/>
                  </a:lnTo>
                  <a:lnTo>
                    <a:pt x="36" y="102"/>
                  </a:lnTo>
                  <a:lnTo>
                    <a:pt x="30" y="96"/>
                  </a:lnTo>
                  <a:lnTo>
                    <a:pt x="30" y="102"/>
                  </a:lnTo>
                  <a:lnTo>
                    <a:pt x="24" y="102"/>
                  </a:lnTo>
                  <a:lnTo>
                    <a:pt x="24" y="96"/>
                  </a:lnTo>
                  <a:lnTo>
                    <a:pt x="24" y="90"/>
                  </a:lnTo>
                  <a:lnTo>
                    <a:pt x="30" y="84"/>
                  </a:lnTo>
                  <a:lnTo>
                    <a:pt x="36" y="84"/>
                  </a:lnTo>
                  <a:lnTo>
                    <a:pt x="36" y="78"/>
                  </a:lnTo>
                  <a:lnTo>
                    <a:pt x="42" y="78"/>
                  </a:lnTo>
                  <a:lnTo>
                    <a:pt x="48" y="84"/>
                  </a:lnTo>
                  <a:lnTo>
                    <a:pt x="60" y="78"/>
                  </a:lnTo>
                  <a:lnTo>
                    <a:pt x="72" y="78"/>
                  </a:lnTo>
                  <a:lnTo>
                    <a:pt x="72" y="72"/>
                  </a:lnTo>
                  <a:lnTo>
                    <a:pt x="72" y="66"/>
                  </a:lnTo>
                  <a:lnTo>
                    <a:pt x="72" y="60"/>
                  </a:lnTo>
                  <a:lnTo>
                    <a:pt x="66" y="66"/>
                  </a:lnTo>
                  <a:lnTo>
                    <a:pt x="54" y="66"/>
                  </a:lnTo>
                  <a:lnTo>
                    <a:pt x="48" y="66"/>
                  </a:lnTo>
                  <a:lnTo>
                    <a:pt x="42" y="66"/>
                  </a:lnTo>
                  <a:lnTo>
                    <a:pt x="30" y="66"/>
                  </a:lnTo>
                  <a:lnTo>
                    <a:pt x="18" y="66"/>
                  </a:lnTo>
                  <a:lnTo>
                    <a:pt x="18" y="60"/>
                  </a:lnTo>
                  <a:lnTo>
                    <a:pt x="12" y="60"/>
                  </a:lnTo>
                  <a:lnTo>
                    <a:pt x="18" y="60"/>
                  </a:lnTo>
                  <a:lnTo>
                    <a:pt x="24" y="60"/>
                  </a:lnTo>
                  <a:lnTo>
                    <a:pt x="30" y="60"/>
                  </a:lnTo>
                  <a:lnTo>
                    <a:pt x="6" y="60"/>
                  </a:lnTo>
                  <a:lnTo>
                    <a:pt x="0" y="54"/>
                  </a:lnTo>
                  <a:lnTo>
                    <a:pt x="18" y="48"/>
                  </a:lnTo>
                  <a:lnTo>
                    <a:pt x="24" y="48"/>
                  </a:lnTo>
                  <a:lnTo>
                    <a:pt x="36" y="48"/>
                  </a:lnTo>
                  <a:lnTo>
                    <a:pt x="42" y="48"/>
                  </a:lnTo>
                  <a:lnTo>
                    <a:pt x="48" y="48"/>
                  </a:lnTo>
                  <a:lnTo>
                    <a:pt x="42" y="48"/>
                  </a:lnTo>
                  <a:lnTo>
                    <a:pt x="48" y="54"/>
                  </a:lnTo>
                  <a:lnTo>
                    <a:pt x="66" y="54"/>
                  </a:lnTo>
                  <a:lnTo>
                    <a:pt x="66" y="48"/>
                  </a:lnTo>
                  <a:lnTo>
                    <a:pt x="72" y="48"/>
                  </a:lnTo>
                  <a:lnTo>
                    <a:pt x="60" y="48"/>
                  </a:lnTo>
                  <a:lnTo>
                    <a:pt x="54" y="42"/>
                  </a:lnTo>
                  <a:lnTo>
                    <a:pt x="60" y="42"/>
                  </a:lnTo>
                  <a:lnTo>
                    <a:pt x="66" y="48"/>
                  </a:lnTo>
                  <a:lnTo>
                    <a:pt x="78" y="48"/>
                  </a:lnTo>
                  <a:lnTo>
                    <a:pt x="66" y="48"/>
                  </a:lnTo>
                  <a:lnTo>
                    <a:pt x="60" y="42"/>
                  </a:lnTo>
                  <a:lnTo>
                    <a:pt x="66" y="42"/>
                  </a:lnTo>
                  <a:lnTo>
                    <a:pt x="48" y="42"/>
                  </a:lnTo>
                  <a:lnTo>
                    <a:pt x="42" y="36"/>
                  </a:lnTo>
                  <a:lnTo>
                    <a:pt x="18" y="30"/>
                  </a:lnTo>
                  <a:lnTo>
                    <a:pt x="18" y="24"/>
                  </a:lnTo>
                  <a:lnTo>
                    <a:pt x="42" y="24"/>
                  </a:lnTo>
                  <a:lnTo>
                    <a:pt x="48" y="18"/>
                  </a:lnTo>
                  <a:lnTo>
                    <a:pt x="54" y="18"/>
                  </a:lnTo>
                  <a:lnTo>
                    <a:pt x="60" y="12"/>
                  </a:lnTo>
                  <a:lnTo>
                    <a:pt x="72" y="12"/>
                  </a:lnTo>
                  <a:lnTo>
                    <a:pt x="90" y="6"/>
                  </a:lnTo>
                  <a:lnTo>
                    <a:pt x="102" y="6"/>
                  </a:lnTo>
                  <a:lnTo>
                    <a:pt x="114" y="0"/>
                  </a:lnTo>
                  <a:lnTo>
                    <a:pt x="126" y="0"/>
                  </a:lnTo>
                  <a:lnTo>
                    <a:pt x="120" y="6"/>
                  </a:lnTo>
                  <a:lnTo>
                    <a:pt x="132" y="0"/>
                  </a:lnTo>
                  <a:lnTo>
                    <a:pt x="132" y="6"/>
                  </a:lnTo>
                  <a:lnTo>
                    <a:pt x="138" y="6"/>
                  </a:lnTo>
                  <a:lnTo>
                    <a:pt x="150" y="6"/>
                  </a:lnTo>
                  <a:lnTo>
                    <a:pt x="156" y="6"/>
                  </a:lnTo>
                  <a:lnTo>
                    <a:pt x="162" y="6"/>
                  </a:lnTo>
                  <a:lnTo>
                    <a:pt x="168" y="6"/>
                  </a:lnTo>
                  <a:lnTo>
                    <a:pt x="174" y="6"/>
                  </a:lnTo>
                  <a:lnTo>
                    <a:pt x="174" y="12"/>
                  </a:lnTo>
                  <a:lnTo>
                    <a:pt x="186" y="6"/>
                  </a:lnTo>
                  <a:lnTo>
                    <a:pt x="228" y="12"/>
                  </a:lnTo>
                  <a:lnTo>
                    <a:pt x="246" y="12"/>
                  </a:lnTo>
                  <a:lnTo>
                    <a:pt x="264" y="18"/>
                  </a:lnTo>
                  <a:lnTo>
                    <a:pt x="264" y="108"/>
                  </a:lnTo>
                  <a:lnTo>
                    <a:pt x="270" y="108"/>
                  </a:lnTo>
                  <a:lnTo>
                    <a:pt x="282" y="108"/>
                  </a:lnTo>
                  <a:lnTo>
                    <a:pt x="288" y="114"/>
                  </a:lnTo>
                  <a:lnTo>
                    <a:pt x="300" y="120"/>
                  </a:lnTo>
                  <a:lnTo>
                    <a:pt x="306" y="120"/>
                  </a:lnTo>
                  <a:lnTo>
                    <a:pt x="312" y="12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402" y="456"/>
              <a:ext cx="66" cy="48"/>
            </a:xfrm>
            <a:custGeom>
              <a:avLst/>
              <a:gdLst/>
              <a:ahLst/>
              <a:cxnLst>
                <a:cxn ang="0">
                  <a:pos x="66" y="36"/>
                </a:cxn>
                <a:cxn ang="0">
                  <a:pos x="66" y="42"/>
                </a:cxn>
                <a:cxn ang="0">
                  <a:pos x="60" y="48"/>
                </a:cxn>
                <a:cxn ang="0">
                  <a:pos x="60" y="42"/>
                </a:cxn>
                <a:cxn ang="0">
                  <a:pos x="54" y="42"/>
                </a:cxn>
                <a:cxn ang="0">
                  <a:pos x="60" y="42"/>
                </a:cxn>
                <a:cxn ang="0">
                  <a:pos x="60" y="36"/>
                </a:cxn>
                <a:cxn ang="0">
                  <a:pos x="54" y="36"/>
                </a:cxn>
                <a:cxn ang="0">
                  <a:pos x="48" y="36"/>
                </a:cxn>
                <a:cxn ang="0">
                  <a:pos x="48" y="42"/>
                </a:cxn>
                <a:cxn ang="0">
                  <a:pos x="48" y="36"/>
                </a:cxn>
                <a:cxn ang="0">
                  <a:pos x="42" y="30"/>
                </a:cxn>
                <a:cxn ang="0">
                  <a:pos x="42" y="24"/>
                </a:cxn>
                <a:cxn ang="0">
                  <a:pos x="36" y="24"/>
                </a:cxn>
                <a:cxn ang="0">
                  <a:pos x="42" y="24"/>
                </a:cxn>
                <a:cxn ang="0">
                  <a:pos x="30" y="24"/>
                </a:cxn>
                <a:cxn ang="0">
                  <a:pos x="36" y="24"/>
                </a:cxn>
                <a:cxn ang="0">
                  <a:pos x="30" y="18"/>
                </a:cxn>
                <a:cxn ang="0">
                  <a:pos x="36" y="18"/>
                </a:cxn>
                <a:cxn ang="0">
                  <a:pos x="30" y="18"/>
                </a:cxn>
                <a:cxn ang="0">
                  <a:pos x="30" y="12"/>
                </a:cxn>
                <a:cxn ang="0">
                  <a:pos x="30" y="18"/>
                </a:cxn>
                <a:cxn ang="0">
                  <a:pos x="30" y="12"/>
                </a:cxn>
                <a:cxn ang="0">
                  <a:pos x="24" y="12"/>
                </a:cxn>
                <a:cxn ang="0">
                  <a:pos x="18" y="12"/>
                </a:cxn>
                <a:cxn ang="0">
                  <a:pos x="12" y="6"/>
                </a:cxn>
                <a:cxn ang="0">
                  <a:pos x="12" y="0"/>
                </a:cxn>
                <a:cxn ang="0">
                  <a:pos x="12" y="6"/>
                </a:cxn>
                <a:cxn ang="0">
                  <a:pos x="18" y="12"/>
                </a:cxn>
                <a:cxn ang="0">
                  <a:pos x="12" y="12"/>
                </a:cxn>
                <a:cxn ang="0">
                  <a:pos x="6" y="6"/>
                </a:cxn>
                <a:cxn ang="0">
                  <a:pos x="0" y="6"/>
                </a:cxn>
                <a:cxn ang="0">
                  <a:pos x="6" y="6"/>
                </a:cxn>
                <a:cxn ang="0">
                  <a:pos x="6" y="0"/>
                </a:cxn>
                <a:cxn ang="0">
                  <a:pos x="12" y="0"/>
                </a:cxn>
                <a:cxn ang="0">
                  <a:pos x="18" y="0"/>
                </a:cxn>
                <a:cxn ang="0">
                  <a:pos x="18" y="6"/>
                </a:cxn>
                <a:cxn ang="0">
                  <a:pos x="24" y="6"/>
                </a:cxn>
                <a:cxn ang="0">
                  <a:pos x="30" y="6"/>
                </a:cxn>
                <a:cxn ang="0">
                  <a:pos x="36" y="12"/>
                </a:cxn>
                <a:cxn ang="0">
                  <a:pos x="48" y="24"/>
                </a:cxn>
                <a:cxn ang="0">
                  <a:pos x="42" y="24"/>
                </a:cxn>
                <a:cxn ang="0">
                  <a:pos x="48" y="24"/>
                </a:cxn>
                <a:cxn ang="0">
                  <a:pos x="48" y="30"/>
                </a:cxn>
                <a:cxn ang="0">
                  <a:pos x="60" y="30"/>
                </a:cxn>
                <a:cxn ang="0">
                  <a:pos x="66" y="36"/>
                </a:cxn>
              </a:cxnLst>
              <a:rect l="0" t="0" r="r" b="b"/>
              <a:pathLst>
                <a:path w="66" h="48">
                  <a:moveTo>
                    <a:pt x="66" y="36"/>
                  </a:moveTo>
                  <a:lnTo>
                    <a:pt x="66" y="42"/>
                  </a:lnTo>
                  <a:lnTo>
                    <a:pt x="60" y="48"/>
                  </a:lnTo>
                  <a:lnTo>
                    <a:pt x="60" y="42"/>
                  </a:lnTo>
                  <a:lnTo>
                    <a:pt x="54" y="42"/>
                  </a:lnTo>
                  <a:lnTo>
                    <a:pt x="60" y="42"/>
                  </a:lnTo>
                  <a:lnTo>
                    <a:pt x="60" y="36"/>
                  </a:lnTo>
                  <a:lnTo>
                    <a:pt x="54" y="36"/>
                  </a:lnTo>
                  <a:lnTo>
                    <a:pt x="48" y="36"/>
                  </a:lnTo>
                  <a:lnTo>
                    <a:pt x="48" y="42"/>
                  </a:lnTo>
                  <a:lnTo>
                    <a:pt x="48" y="36"/>
                  </a:lnTo>
                  <a:lnTo>
                    <a:pt x="42" y="30"/>
                  </a:lnTo>
                  <a:lnTo>
                    <a:pt x="42" y="24"/>
                  </a:lnTo>
                  <a:lnTo>
                    <a:pt x="36" y="24"/>
                  </a:lnTo>
                  <a:lnTo>
                    <a:pt x="42" y="24"/>
                  </a:lnTo>
                  <a:lnTo>
                    <a:pt x="30" y="24"/>
                  </a:lnTo>
                  <a:lnTo>
                    <a:pt x="36" y="24"/>
                  </a:lnTo>
                  <a:lnTo>
                    <a:pt x="30" y="18"/>
                  </a:lnTo>
                  <a:lnTo>
                    <a:pt x="36" y="18"/>
                  </a:lnTo>
                  <a:lnTo>
                    <a:pt x="30" y="18"/>
                  </a:lnTo>
                  <a:lnTo>
                    <a:pt x="30" y="12"/>
                  </a:lnTo>
                  <a:lnTo>
                    <a:pt x="30" y="18"/>
                  </a:lnTo>
                  <a:lnTo>
                    <a:pt x="30" y="12"/>
                  </a:lnTo>
                  <a:lnTo>
                    <a:pt x="24" y="12"/>
                  </a:lnTo>
                  <a:lnTo>
                    <a:pt x="18" y="12"/>
                  </a:lnTo>
                  <a:lnTo>
                    <a:pt x="12" y="6"/>
                  </a:lnTo>
                  <a:lnTo>
                    <a:pt x="12" y="0"/>
                  </a:lnTo>
                  <a:lnTo>
                    <a:pt x="12" y="6"/>
                  </a:lnTo>
                  <a:lnTo>
                    <a:pt x="18" y="12"/>
                  </a:lnTo>
                  <a:lnTo>
                    <a:pt x="12" y="12"/>
                  </a:lnTo>
                  <a:lnTo>
                    <a:pt x="6" y="6"/>
                  </a:lnTo>
                  <a:lnTo>
                    <a:pt x="0" y="6"/>
                  </a:lnTo>
                  <a:lnTo>
                    <a:pt x="6" y="6"/>
                  </a:lnTo>
                  <a:lnTo>
                    <a:pt x="6" y="0"/>
                  </a:lnTo>
                  <a:lnTo>
                    <a:pt x="12" y="0"/>
                  </a:lnTo>
                  <a:lnTo>
                    <a:pt x="18" y="0"/>
                  </a:lnTo>
                  <a:lnTo>
                    <a:pt x="18" y="6"/>
                  </a:lnTo>
                  <a:lnTo>
                    <a:pt x="24" y="6"/>
                  </a:lnTo>
                  <a:lnTo>
                    <a:pt x="30" y="6"/>
                  </a:lnTo>
                  <a:lnTo>
                    <a:pt x="36" y="12"/>
                  </a:lnTo>
                  <a:lnTo>
                    <a:pt x="48" y="24"/>
                  </a:lnTo>
                  <a:lnTo>
                    <a:pt x="42" y="24"/>
                  </a:lnTo>
                  <a:lnTo>
                    <a:pt x="48" y="24"/>
                  </a:lnTo>
                  <a:lnTo>
                    <a:pt x="48" y="30"/>
                  </a:lnTo>
                  <a:lnTo>
                    <a:pt x="60" y="30"/>
                  </a:lnTo>
                  <a:lnTo>
                    <a:pt x="66" y="3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p:cNvSpPr>
            <p:nvPr/>
          </p:nvSpPr>
          <p:spPr bwMode="auto">
            <a:xfrm>
              <a:off x="216" y="840"/>
              <a:ext cx="12" cy="12"/>
            </a:xfrm>
            <a:custGeom>
              <a:avLst/>
              <a:gdLst/>
              <a:ahLst/>
              <a:cxnLst>
                <a:cxn ang="0">
                  <a:pos x="12" y="6"/>
                </a:cxn>
                <a:cxn ang="0">
                  <a:pos x="6" y="12"/>
                </a:cxn>
                <a:cxn ang="0">
                  <a:pos x="0" y="12"/>
                </a:cxn>
                <a:cxn ang="0">
                  <a:pos x="0" y="6"/>
                </a:cxn>
                <a:cxn ang="0">
                  <a:pos x="0" y="0"/>
                </a:cxn>
                <a:cxn ang="0">
                  <a:pos x="6" y="0"/>
                </a:cxn>
                <a:cxn ang="0">
                  <a:pos x="12" y="6"/>
                </a:cxn>
              </a:cxnLst>
              <a:rect l="0" t="0" r="r" b="b"/>
              <a:pathLst>
                <a:path w="12" h="12">
                  <a:moveTo>
                    <a:pt x="12" y="6"/>
                  </a:moveTo>
                  <a:lnTo>
                    <a:pt x="6" y="12"/>
                  </a:lnTo>
                  <a:lnTo>
                    <a:pt x="0" y="12"/>
                  </a:lnTo>
                  <a:lnTo>
                    <a:pt x="0" y="6"/>
                  </a:lnTo>
                  <a:lnTo>
                    <a:pt x="0" y="0"/>
                  </a:lnTo>
                  <a:lnTo>
                    <a:pt x="6"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228" y="474"/>
              <a:ext cx="24" cy="6"/>
            </a:xfrm>
            <a:custGeom>
              <a:avLst/>
              <a:gdLst/>
              <a:ahLst/>
              <a:cxnLst>
                <a:cxn ang="0">
                  <a:pos x="24" y="6"/>
                </a:cxn>
                <a:cxn ang="0">
                  <a:pos x="18" y="6"/>
                </a:cxn>
                <a:cxn ang="0">
                  <a:pos x="12" y="6"/>
                </a:cxn>
                <a:cxn ang="0">
                  <a:pos x="6" y="6"/>
                </a:cxn>
                <a:cxn ang="0">
                  <a:pos x="0" y="6"/>
                </a:cxn>
                <a:cxn ang="0">
                  <a:pos x="0" y="0"/>
                </a:cxn>
                <a:cxn ang="0">
                  <a:pos x="6" y="0"/>
                </a:cxn>
                <a:cxn ang="0">
                  <a:pos x="12" y="6"/>
                </a:cxn>
                <a:cxn ang="0">
                  <a:pos x="6" y="0"/>
                </a:cxn>
                <a:cxn ang="0">
                  <a:pos x="12" y="0"/>
                </a:cxn>
                <a:cxn ang="0">
                  <a:pos x="18" y="0"/>
                </a:cxn>
                <a:cxn ang="0">
                  <a:pos x="24" y="0"/>
                </a:cxn>
                <a:cxn ang="0">
                  <a:pos x="24" y="6"/>
                </a:cxn>
              </a:cxnLst>
              <a:rect l="0" t="0" r="r" b="b"/>
              <a:pathLst>
                <a:path w="24" h="6">
                  <a:moveTo>
                    <a:pt x="24" y="6"/>
                  </a:moveTo>
                  <a:lnTo>
                    <a:pt x="18" y="6"/>
                  </a:lnTo>
                  <a:lnTo>
                    <a:pt x="12" y="6"/>
                  </a:lnTo>
                  <a:lnTo>
                    <a:pt x="6" y="6"/>
                  </a:lnTo>
                  <a:lnTo>
                    <a:pt x="0" y="6"/>
                  </a:lnTo>
                  <a:lnTo>
                    <a:pt x="0" y="0"/>
                  </a:lnTo>
                  <a:lnTo>
                    <a:pt x="6" y="0"/>
                  </a:lnTo>
                  <a:lnTo>
                    <a:pt x="12" y="6"/>
                  </a:lnTo>
                  <a:lnTo>
                    <a:pt x="6" y="0"/>
                  </a:lnTo>
                  <a:lnTo>
                    <a:pt x="12" y="0"/>
                  </a:lnTo>
                  <a:lnTo>
                    <a:pt x="18" y="0"/>
                  </a:lnTo>
                  <a:lnTo>
                    <a:pt x="24" y="0"/>
                  </a:lnTo>
                  <a:lnTo>
                    <a:pt x="24"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p:cNvSpPr>
            <p:nvPr/>
          </p:nvSpPr>
          <p:spPr bwMode="auto">
            <a:xfrm>
              <a:off x="432" y="486"/>
              <a:ext cx="18" cy="18"/>
            </a:xfrm>
            <a:custGeom>
              <a:avLst/>
              <a:gdLst/>
              <a:ahLst/>
              <a:cxnLst>
                <a:cxn ang="0">
                  <a:pos x="12" y="18"/>
                </a:cxn>
                <a:cxn ang="0">
                  <a:pos x="12" y="12"/>
                </a:cxn>
                <a:cxn ang="0">
                  <a:pos x="6" y="12"/>
                </a:cxn>
                <a:cxn ang="0">
                  <a:pos x="12" y="12"/>
                </a:cxn>
                <a:cxn ang="0">
                  <a:pos x="6" y="12"/>
                </a:cxn>
                <a:cxn ang="0">
                  <a:pos x="6" y="6"/>
                </a:cxn>
                <a:cxn ang="0">
                  <a:pos x="0" y="0"/>
                </a:cxn>
                <a:cxn ang="0">
                  <a:pos x="6" y="0"/>
                </a:cxn>
                <a:cxn ang="0">
                  <a:pos x="6" y="6"/>
                </a:cxn>
                <a:cxn ang="0">
                  <a:pos x="12" y="6"/>
                </a:cxn>
                <a:cxn ang="0">
                  <a:pos x="12" y="12"/>
                </a:cxn>
                <a:cxn ang="0">
                  <a:pos x="18" y="12"/>
                </a:cxn>
                <a:cxn ang="0">
                  <a:pos x="12" y="12"/>
                </a:cxn>
                <a:cxn ang="0">
                  <a:pos x="18" y="12"/>
                </a:cxn>
                <a:cxn ang="0">
                  <a:pos x="18" y="18"/>
                </a:cxn>
                <a:cxn ang="0">
                  <a:pos x="12" y="18"/>
                </a:cxn>
              </a:cxnLst>
              <a:rect l="0" t="0" r="r" b="b"/>
              <a:pathLst>
                <a:path w="18" h="18">
                  <a:moveTo>
                    <a:pt x="12" y="18"/>
                  </a:moveTo>
                  <a:lnTo>
                    <a:pt x="12" y="12"/>
                  </a:lnTo>
                  <a:lnTo>
                    <a:pt x="6" y="12"/>
                  </a:lnTo>
                  <a:lnTo>
                    <a:pt x="12" y="12"/>
                  </a:lnTo>
                  <a:lnTo>
                    <a:pt x="6" y="12"/>
                  </a:lnTo>
                  <a:lnTo>
                    <a:pt x="6" y="6"/>
                  </a:lnTo>
                  <a:lnTo>
                    <a:pt x="0" y="0"/>
                  </a:lnTo>
                  <a:lnTo>
                    <a:pt x="6" y="0"/>
                  </a:lnTo>
                  <a:lnTo>
                    <a:pt x="6" y="6"/>
                  </a:lnTo>
                  <a:lnTo>
                    <a:pt x="12" y="6"/>
                  </a:lnTo>
                  <a:lnTo>
                    <a:pt x="12" y="12"/>
                  </a:lnTo>
                  <a:lnTo>
                    <a:pt x="18" y="12"/>
                  </a:lnTo>
                  <a:lnTo>
                    <a:pt x="12" y="12"/>
                  </a:lnTo>
                  <a:lnTo>
                    <a:pt x="18" y="12"/>
                  </a:lnTo>
                  <a:lnTo>
                    <a:pt x="18" y="18"/>
                  </a:lnTo>
                  <a:lnTo>
                    <a:pt x="12"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p:nvSpPr>
          <p:spPr bwMode="auto">
            <a:xfrm>
              <a:off x="408" y="468"/>
              <a:ext cx="12" cy="12"/>
            </a:xfrm>
            <a:custGeom>
              <a:avLst/>
              <a:gdLst/>
              <a:ahLst/>
              <a:cxnLst>
                <a:cxn ang="0">
                  <a:pos x="12" y="6"/>
                </a:cxn>
                <a:cxn ang="0">
                  <a:pos x="6" y="6"/>
                </a:cxn>
                <a:cxn ang="0">
                  <a:pos x="12" y="6"/>
                </a:cxn>
                <a:cxn ang="0">
                  <a:pos x="6" y="6"/>
                </a:cxn>
                <a:cxn ang="0">
                  <a:pos x="6" y="12"/>
                </a:cxn>
                <a:cxn ang="0">
                  <a:pos x="0" y="6"/>
                </a:cxn>
                <a:cxn ang="0">
                  <a:pos x="0" y="0"/>
                </a:cxn>
                <a:cxn ang="0">
                  <a:pos x="6" y="0"/>
                </a:cxn>
                <a:cxn ang="0">
                  <a:pos x="12" y="6"/>
                </a:cxn>
              </a:cxnLst>
              <a:rect l="0" t="0" r="r" b="b"/>
              <a:pathLst>
                <a:path w="12" h="12">
                  <a:moveTo>
                    <a:pt x="12" y="6"/>
                  </a:moveTo>
                  <a:lnTo>
                    <a:pt x="6" y="6"/>
                  </a:lnTo>
                  <a:lnTo>
                    <a:pt x="12" y="6"/>
                  </a:lnTo>
                  <a:lnTo>
                    <a:pt x="6" y="6"/>
                  </a:lnTo>
                  <a:lnTo>
                    <a:pt x="6" y="12"/>
                  </a:lnTo>
                  <a:lnTo>
                    <a:pt x="0" y="6"/>
                  </a:lnTo>
                  <a:lnTo>
                    <a:pt x="0" y="0"/>
                  </a:lnTo>
                  <a:lnTo>
                    <a:pt x="6"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64" name="Freeform 140"/>
            <p:cNvSpPr>
              <a:spLocks/>
            </p:cNvSpPr>
            <p:nvPr/>
          </p:nvSpPr>
          <p:spPr bwMode="auto">
            <a:xfrm>
              <a:off x="102" y="450"/>
              <a:ext cx="18" cy="6"/>
            </a:xfrm>
            <a:custGeom>
              <a:avLst/>
              <a:gdLst/>
              <a:ahLst/>
              <a:cxnLst>
                <a:cxn ang="0">
                  <a:pos x="18" y="0"/>
                </a:cxn>
                <a:cxn ang="0">
                  <a:pos x="18" y="6"/>
                </a:cxn>
                <a:cxn ang="0">
                  <a:pos x="12" y="6"/>
                </a:cxn>
                <a:cxn ang="0">
                  <a:pos x="6" y="0"/>
                </a:cxn>
                <a:cxn ang="0">
                  <a:pos x="0" y="0"/>
                </a:cxn>
                <a:cxn ang="0">
                  <a:pos x="18" y="0"/>
                </a:cxn>
              </a:cxnLst>
              <a:rect l="0" t="0" r="r" b="b"/>
              <a:pathLst>
                <a:path w="18" h="6">
                  <a:moveTo>
                    <a:pt x="18" y="0"/>
                  </a:moveTo>
                  <a:lnTo>
                    <a:pt x="18" y="6"/>
                  </a:lnTo>
                  <a:lnTo>
                    <a:pt x="12" y="6"/>
                  </a:lnTo>
                  <a:lnTo>
                    <a:pt x="6" y="0"/>
                  </a:lnTo>
                  <a:lnTo>
                    <a:pt x="0"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63" name="Freeform 139"/>
            <p:cNvSpPr>
              <a:spLocks/>
            </p:cNvSpPr>
            <p:nvPr/>
          </p:nvSpPr>
          <p:spPr bwMode="auto">
            <a:xfrm>
              <a:off x="60" y="414"/>
              <a:ext cx="30" cy="12"/>
            </a:xfrm>
            <a:custGeom>
              <a:avLst/>
              <a:gdLst/>
              <a:ahLst/>
              <a:cxnLst>
                <a:cxn ang="0">
                  <a:pos x="30" y="6"/>
                </a:cxn>
                <a:cxn ang="0">
                  <a:pos x="24" y="12"/>
                </a:cxn>
                <a:cxn ang="0">
                  <a:pos x="18" y="6"/>
                </a:cxn>
                <a:cxn ang="0">
                  <a:pos x="12" y="6"/>
                </a:cxn>
                <a:cxn ang="0">
                  <a:pos x="6" y="6"/>
                </a:cxn>
                <a:cxn ang="0">
                  <a:pos x="0" y="6"/>
                </a:cxn>
                <a:cxn ang="0">
                  <a:pos x="6" y="0"/>
                </a:cxn>
                <a:cxn ang="0">
                  <a:pos x="6" y="6"/>
                </a:cxn>
                <a:cxn ang="0">
                  <a:pos x="18" y="0"/>
                </a:cxn>
                <a:cxn ang="0">
                  <a:pos x="18" y="6"/>
                </a:cxn>
                <a:cxn ang="0">
                  <a:pos x="30" y="6"/>
                </a:cxn>
              </a:cxnLst>
              <a:rect l="0" t="0" r="r" b="b"/>
              <a:pathLst>
                <a:path w="30" h="12">
                  <a:moveTo>
                    <a:pt x="30" y="6"/>
                  </a:moveTo>
                  <a:lnTo>
                    <a:pt x="24" y="12"/>
                  </a:lnTo>
                  <a:lnTo>
                    <a:pt x="18" y="6"/>
                  </a:lnTo>
                  <a:lnTo>
                    <a:pt x="12" y="6"/>
                  </a:lnTo>
                  <a:lnTo>
                    <a:pt x="6" y="6"/>
                  </a:lnTo>
                  <a:lnTo>
                    <a:pt x="0" y="6"/>
                  </a:lnTo>
                  <a:lnTo>
                    <a:pt x="6" y="0"/>
                  </a:lnTo>
                  <a:lnTo>
                    <a:pt x="6" y="6"/>
                  </a:lnTo>
                  <a:lnTo>
                    <a:pt x="18" y="0"/>
                  </a:lnTo>
                  <a:lnTo>
                    <a:pt x="18" y="6"/>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p:cNvSpPr>
            <p:nvPr/>
          </p:nvSpPr>
          <p:spPr bwMode="auto">
            <a:xfrm>
              <a:off x="132" y="498"/>
              <a:ext cx="18" cy="6"/>
            </a:xfrm>
            <a:custGeom>
              <a:avLst/>
              <a:gdLst/>
              <a:ahLst/>
              <a:cxnLst>
                <a:cxn ang="0">
                  <a:pos x="18" y="6"/>
                </a:cxn>
                <a:cxn ang="0">
                  <a:pos x="12" y="6"/>
                </a:cxn>
                <a:cxn ang="0">
                  <a:pos x="0" y="6"/>
                </a:cxn>
                <a:cxn ang="0">
                  <a:pos x="6" y="0"/>
                </a:cxn>
                <a:cxn ang="0">
                  <a:pos x="12" y="0"/>
                </a:cxn>
                <a:cxn ang="0">
                  <a:pos x="12" y="6"/>
                </a:cxn>
                <a:cxn ang="0">
                  <a:pos x="18" y="6"/>
                </a:cxn>
              </a:cxnLst>
              <a:rect l="0" t="0" r="r" b="b"/>
              <a:pathLst>
                <a:path w="18" h="6">
                  <a:moveTo>
                    <a:pt x="18" y="6"/>
                  </a:moveTo>
                  <a:lnTo>
                    <a:pt x="12" y="6"/>
                  </a:lnTo>
                  <a:lnTo>
                    <a:pt x="0" y="6"/>
                  </a:lnTo>
                  <a:lnTo>
                    <a:pt x="6" y="0"/>
                  </a:lnTo>
                  <a:lnTo>
                    <a:pt x="12" y="0"/>
                  </a:lnTo>
                  <a:lnTo>
                    <a:pt x="12" y="6"/>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61" name="Freeform 137"/>
            <p:cNvSpPr>
              <a:spLocks/>
            </p:cNvSpPr>
            <p:nvPr/>
          </p:nvSpPr>
          <p:spPr bwMode="auto">
            <a:xfrm>
              <a:off x="414" y="480"/>
              <a:ext cx="12" cy="12"/>
            </a:xfrm>
            <a:custGeom>
              <a:avLst/>
              <a:gdLst/>
              <a:ahLst/>
              <a:cxnLst>
                <a:cxn ang="0">
                  <a:pos x="12" y="6"/>
                </a:cxn>
                <a:cxn ang="0">
                  <a:pos x="12" y="12"/>
                </a:cxn>
                <a:cxn ang="0">
                  <a:pos x="6" y="6"/>
                </a:cxn>
                <a:cxn ang="0">
                  <a:pos x="0" y="0"/>
                </a:cxn>
                <a:cxn ang="0">
                  <a:pos x="6" y="0"/>
                </a:cxn>
                <a:cxn ang="0">
                  <a:pos x="0" y="0"/>
                </a:cxn>
                <a:cxn ang="0">
                  <a:pos x="6" y="0"/>
                </a:cxn>
                <a:cxn ang="0">
                  <a:pos x="12" y="6"/>
                </a:cxn>
              </a:cxnLst>
              <a:rect l="0" t="0" r="r" b="b"/>
              <a:pathLst>
                <a:path w="12" h="12">
                  <a:moveTo>
                    <a:pt x="12" y="6"/>
                  </a:moveTo>
                  <a:lnTo>
                    <a:pt x="12" y="12"/>
                  </a:lnTo>
                  <a:lnTo>
                    <a:pt x="6" y="6"/>
                  </a:lnTo>
                  <a:lnTo>
                    <a:pt x="0" y="0"/>
                  </a:lnTo>
                  <a:lnTo>
                    <a:pt x="6" y="0"/>
                  </a:lnTo>
                  <a:lnTo>
                    <a:pt x="0" y="0"/>
                  </a:lnTo>
                  <a:lnTo>
                    <a:pt x="6"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60" name="Freeform 136"/>
            <p:cNvSpPr>
              <a:spLocks/>
            </p:cNvSpPr>
            <p:nvPr/>
          </p:nvSpPr>
          <p:spPr bwMode="auto">
            <a:xfrm>
              <a:off x="426" y="468"/>
              <a:ext cx="6" cy="12"/>
            </a:xfrm>
            <a:custGeom>
              <a:avLst/>
              <a:gdLst/>
              <a:ahLst/>
              <a:cxnLst>
                <a:cxn ang="0">
                  <a:pos x="6" y="6"/>
                </a:cxn>
                <a:cxn ang="0">
                  <a:pos x="6" y="12"/>
                </a:cxn>
                <a:cxn ang="0">
                  <a:pos x="0" y="12"/>
                </a:cxn>
                <a:cxn ang="0">
                  <a:pos x="0" y="6"/>
                </a:cxn>
                <a:cxn ang="0">
                  <a:pos x="0" y="0"/>
                </a:cxn>
                <a:cxn ang="0">
                  <a:pos x="0" y="6"/>
                </a:cxn>
                <a:cxn ang="0">
                  <a:pos x="6" y="6"/>
                </a:cxn>
              </a:cxnLst>
              <a:rect l="0" t="0" r="r" b="b"/>
              <a:pathLst>
                <a:path w="6" h="12">
                  <a:moveTo>
                    <a:pt x="6" y="6"/>
                  </a:moveTo>
                  <a:lnTo>
                    <a:pt x="6" y="12"/>
                  </a:lnTo>
                  <a:lnTo>
                    <a:pt x="0" y="12"/>
                  </a:lnTo>
                  <a:lnTo>
                    <a:pt x="0" y="6"/>
                  </a:lnTo>
                  <a:lnTo>
                    <a:pt x="0" y="0"/>
                  </a:lnTo>
                  <a:lnTo>
                    <a:pt x="0" y="6"/>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59" name="Freeform 135"/>
            <p:cNvSpPr>
              <a:spLocks/>
            </p:cNvSpPr>
            <p:nvPr/>
          </p:nvSpPr>
          <p:spPr bwMode="auto">
            <a:xfrm>
              <a:off x="102" y="510"/>
              <a:ext cx="12" cy="6"/>
            </a:xfrm>
            <a:custGeom>
              <a:avLst/>
              <a:gdLst/>
              <a:ahLst/>
              <a:cxnLst>
                <a:cxn ang="0">
                  <a:pos x="12" y="0"/>
                </a:cxn>
                <a:cxn ang="0">
                  <a:pos x="12" y="6"/>
                </a:cxn>
                <a:cxn ang="0">
                  <a:pos x="0" y="6"/>
                </a:cxn>
                <a:cxn ang="0">
                  <a:pos x="12" y="6"/>
                </a:cxn>
                <a:cxn ang="0">
                  <a:pos x="6" y="0"/>
                </a:cxn>
                <a:cxn ang="0">
                  <a:pos x="12" y="0"/>
                </a:cxn>
              </a:cxnLst>
              <a:rect l="0" t="0" r="r" b="b"/>
              <a:pathLst>
                <a:path w="12" h="6">
                  <a:moveTo>
                    <a:pt x="12" y="0"/>
                  </a:moveTo>
                  <a:lnTo>
                    <a:pt x="12" y="6"/>
                  </a:lnTo>
                  <a:lnTo>
                    <a:pt x="0" y="6"/>
                  </a:lnTo>
                  <a:lnTo>
                    <a:pt x="12" y="6"/>
                  </a:lnTo>
                  <a:lnTo>
                    <a:pt x="6"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p:cNvSpPr>
            <p:nvPr/>
          </p:nvSpPr>
          <p:spPr bwMode="auto">
            <a:xfrm>
              <a:off x="432" y="480"/>
              <a:ext cx="6" cy="6"/>
            </a:xfrm>
            <a:custGeom>
              <a:avLst/>
              <a:gdLst/>
              <a:ahLst/>
              <a:cxnLst>
                <a:cxn ang="0">
                  <a:pos x="6" y="0"/>
                </a:cxn>
                <a:cxn ang="0">
                  <a:pos x="6" y="6"/>
                </a:cxn>
                <a:cxn ang="0">
                  <a:pos x="0" y="6"/>
                </a:cxn>
                <a:cxn ang="0">
                  <a:pos x="0" y="0"/>
                </a:cxn>
                <a:cxn ang="0">
                  <a:pos x="6" y="0"/>
                </a:cxn>
              </a:cxnLst>
              <a:rect l="0" t="0" r="r" b="b"/>
              <a:pathLst>
                <a:path w="6" h="6">
                  <a:moveTo>
                    <a:pt x="6" y="0"/>
                  </a:move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p:cNvSpPr>
            <p:nvPr/>
          </p:nvSpPr>
          <p:spPr bwMode="auto">
            <a:xfrm>
              <a:off x="450" y="492"/>
              <a:ext cx="12" cy="6"/>
            </a:xfrm>
            <a:custGeom>
              <a:avLst/>
              <a:gdLst/>
              <a:ahLst/>
              <a:cxnLst>
                <a:cxn ang="0">
                  <a:pos x="6" y="0"/>
                </a:cxn>
                <a:cxn ang="0">
                  <a:pos x="12" y="6"/>
                </a:cxn>
                <a:cxn ang="0">
                  <a:pos x="6" y="6"/>
                </a:cxn>
                <a:cxn ang="0">
                  <a:pos x="0" y="6"/>
                </a:cxn>
                <a:cxn ang="0">
                  <a:pos x="6" y="6"/>
                </a:cxn>
                <a:cxn ang="0">
                  <a:pos x="6" y="0"/>
                </a:cxn>
              </a:cxnLst>
              <a:rect l="0" t="0" r="r" b="b"/>
              <a:pathLst>
                <a:path w="12" h="6">
                  <a:moveTo>
                    <a:pt x="6" y="0"/>
                  </a:moveTo>
                  <a:lnTo>
                    <a:pt x="12" y="6"/>
                  </a:lnTo>
                  <a:lnTo>
                    <a:pt x="6" y="6"/>
                  </a:lnTo>
                  <a:lnTo>
                    <a:pt x="0" y="6"/>
                  </a:lnTo>
                  <a:lnTo>
                    <a:pt x="6"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56" name="Freeform 132"/>
            <p:cNvSpPr>
              <a:spLocks/>
            </p:cNvSpPr>
            <p:nvPr/>
          </p:nvSpPr>
          <p:spPr bwMode="auto">
            <a:xfrm>
              <a:off x="192" y="822"/>
              <a:ext cx="6" cy="6"/>
            </a:xfrm>
            <a:custGeom>
              <a:avLst/>
              <a:gdLst/>
              <a:ahLst/>
              <a:cxnLst>
                <a:cxn ang="0">
                  <a:pos x="6" y="6"/>
                </a:cxn>
                <a:cxn ang="0">
                  <a:pos x="0" y="6"/>
                </a:cxn>
                <a:cxn ang="0">
                  <a:pos x="6" y="0"/>
                </a:cxn>
                <a:cxn ang="0">
                  <a:pos x="6" y="6"/>
                </a:cxn>
              </a:cxnLst>
              <a:rect l="0" t="0" r="r" b="b"/>
              <a:pathLst>
                <a:path w="6" h="6">
                  <a:moveTo>
                    <a:pt x="6" y="6"/>
                  </a:moveTo>
                  <a:lnTo>
                    <a:pt x="0" y="6"/>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210" y="83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426" y="480"/>
              <a:ext cx="6" cy="12"/>
            </a:xfrm>
            <a:custGeom>
              <a:avLst/>
              <a:gdLst/>
              <a:ahLst/>
              <a:cxnLst>
                <a:cxn ang="0">
                  <a:pos x="6" y="6"/>
                </a:cxn>
                <a:cxn ang="0">
                  <a:pos x="0" y="12"/>
                </a:cxn>
                <a:cxn ang="0">
                  <a:pos x="0" y="6"/>
                </a:cxn>
                <a:cxn ang="0">
                  <a:pos x="6" y="6"/>
                </a:cxn>
                <a:cxn ang="0">
                  <a:pos x="0" y="6"/>
                </a:cxn>
                <a:cxn ang="0">
                  <a:pos x="0" y="0"/>
                </a:cxn>
                <a:cxn ang="0">
                  <a:pos x="6" y="0"/>
                </a:cxn>
                <a:cxn ang="0">
                  <a:pos x="6" y="6"/>
                </a:cxn>
              </a:cxnLst>
              <a:rect l="0" t="0" r="r" b="b"/>
              <a:pathLst>
                <a:path w="6" h="12">
                  <a:moveTo>
                    <a:pt x="6" y="6"/>
                  </a:moveTo>
                  <a:lnTo>
                    <a:pt x="0" y="12"/>
                  </a:lnTo>
                  <a:lnTo>
                    <a:pt x="0" y="6"/>
                  </a:lnTo>
                  <a:lnTo>
                    <a:pt x="6" y="6"/>
                  </a:lnTo>
                  <a:lnTo>
                    <a:pt x="0" y="6"/>
                  </a:lnTo>
                  <a:lnTo>
                    <a:pt x="0" y="0"/>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246" y="468"/>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52" name="Freeform 128"/>
            <p:cNvSpPr>
              <a:spLocks/>
            </p:cNvSpPr>
            <p:nvPr/>
          </p:nvSpPr>
          <p:spPr bwMode="auto">
            <a:xfrm>
              <a:off x="180" y="82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90" y="516"/>
              <a:ext cx="12" cy="6"/>
            </a:xfrm>
            <a:custGeom>
              <a:avLst/>
              <a:gdLst/>
              <a:ahLst/>
              <a:cxnLst>
                <a:cxn ang="0">
                  <a:pos x="6" y="0"/>
                </a:cxn>
                <a:cxn ang="0">
                  <a:pos x="12" y="0"/>
                </a:cxn>
                <a:cxn ang="0">
                  <a:pos x="0" y="6"/>
                </a:cxn>
                <a:cxn ang="0">
                  <a:pos x="6" y="0"/>
                </a:cxn>
              </a:cxnLst>
              <a:rect l="0" t="0" r="r" b="b"/>
              <a:pathLst>
                <a:path w="12" h="6">
                  <a:moveTo>
                    <a:pt x="6" y="0"/>
                  </a:moveTo>
                  <a:lnTo>
                    <a:pt x="12" y="0"/>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p:cNvSpPr>
            <p:nvPr/>
          </p:nvSpPr>
          <p:spPr bwMode="auto">
            <a:xfrm>
              <a:off x="204" y="828"/>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49" name="Freeform 125"/>
            <p:cNvSpPr>
              <a:spLocks/>
            </p:cNvSpPr>
            <p:nvPr/>
          </p:nvSpPr>
          <p:spPr bwMode="auto">
            <a:xfrm>
              <a:off x="0" y="528"/>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48" name="Freeform 124"/>
            <p:cNvSpPr>
              <a:spLocks/>
            </p:cNvSpPr>
            <p:nvPr/>
          </p:nvSpPr>
          <p:spPr bwMode="auto">
            <a:xfrm>
              <a:off x="294" y="450"/>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47" name="Freeform 123"/>
            <p:cNvSpPr>
              <a:spLocks/>
            </p:cNvSpPr>
            <p:nvPr/>
          </p:nvSpPr>
          <p:spPr bwMode="auto">
            <a:xfrm>
              <a:off x="12" y="528"/>
              <a:ext cx="6" cy="6"/>
            </a:xfrm>
            <a:custGeom>
              <a:avLst/>
              <a:gdLst/>
              <a:ahLst/>
              <a:cxnLst>
                <a:cxn ang="0">
                  <a:pos x="6" y="0"/>
                </a:cxn>
                <a:cxn ang="0">
                  <a:pos x="6" y="6"/>
                </a:cxn>
                <a:cxn ang="0">
                  <a:pos x="0" y="6"/>
                </a:cxn>
                <a:cxn ang="0">
                  <a:pos x="0" y="0"/>
                </a:cxn>
                <a:cxn ang="0">
                  <a:pos x="6" y="0"/>
                </a:cxn>
              </a:cxnLst>
              <a:rect l="0" t="0" r="r" b="b"/>
              <a:pathLst>
                <a:path w="6" h="6">
                  <a:moveTo>
                    <a:pt x="6" y="0"/>
                  </a:move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36" y="52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6" y="528"/>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p:cNvSpPr>
            <p:nvPr/>
          </p:nvSpPr>
          <p:spPr bwMode="auto">
            <a:xfrm>
              <a:off x="792" y="762"/>
              <a:ext cx="6" cy="6"/>
            </a:xfrm>
            <a:custGeom>
              <a:avLst/>
              <a:gdLst/>
              <a:ahLst/>
              <a:cxnLst>
                <a:cxn ang="0">
                  <a:pos x="0" y="0"/>
                </a:cxn>
                <a:cxn ang="0">
                  <a:pos x="6" y="0"/>
                </a:cxn>
                <a:cxn ang="0">
                  <a:pos x="0" y="6"/>
                </a:cxn>
                <a:cxn ang="0">
                  <a:pos x="0" y="0"/>
                </a:cxn>
              </a:cxnLst>
              <a:rect l="0" t="0" r="r" b="b"/>
              <a:pathLst>
                <a:path w="6" h="6">
                  <a:moveTo>
                    <a:pt x="0" y="0"/>
                  </a:moveTo>
                  <a:lnTo>
                    <a:pt x="6" y="0"/>
                  </a:ln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438" y="486"/>
              <a:ext cx="6" cy="1"/>
            </a:xfrm>
            <a:custGeom>
              <a:avLst/>
              <a:gdLst/>
              <a:ahLst/>
              <a:cxnLst>
                <a:cxn ang="0">
                  <a:pos x="6" y="0"/>
                </a:cxn>
                <a:cxn ang="0">
                  <a:pos x="0" y="0"/>
                </a:cxn>
                <a:cxn ang="0">
                  <a:pos x="6" y="0"/>
                </a:cxn>
                <a:cxn ang="0">
                  <a:pos x="0" y="0"/>
                </a:cxn>
                <a:cxn ang="0">
                  <a:pos x="6" y="0"/>
                </a:cxn>
              </a:cxnLst>
              <a:rect l="0" t="0" r="r" b="b"/>
              <a:pathLst>
                <a:path w="6" h="1">
                  <a:moveTo>
                    <a:pt x="6" y="0"/>
                  </a:moveTo>
                  <a:lnTo>
                    <a:pt x="0" y="0"/>
                  </a:lnTo>
                  <a:lnTo>
                    <a:pt x="6" y="0"/>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174" y="498"/>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444" y="486"/>
              <a:ext cx="6" cy="6"/>
            </a:xfrm>
            <a:custGeom>
              <a:avLst/>
              <a:gdLst/>
              <a:ahLst/>
              <a:cxnLst>
                <a:cxn ang="0">
                  <a:pos x="0" y="6"/>
                </a:cxn>
                <a:cxn ang="0">
                  <a:pos x="0" y="0"/>
                </a:cxn>
                <a:cxn ang="0">
                  <a:pos x="0" y="6"/>
                </a:cxn>
                <a:cxn ang="0">
                  <a:pos x="6" y="6"/>
                </a:cxn>
                <a:cxn ang="0">
                  <a:pos x="0" y="6"/>
                </a:cxn>
              </a:cxnLst>
              <a:rect l="0" t="0" r="r" b="b"/>
              <a:pathLst>
                <a:path w="6" h="6">
                  <a:moveTo>
                    <a:pt x="0" y="6"/>
                  </a:moveTo>
                  <a:lnTo>
                    <a:pt x="0" y="0"/>
                  </a:lnTo>
                  <a:lnTo>
                    <a:pt x="0" y="6"/>
                  </a:lnTo>
                  <a:lnTo>
                    <a:pt x="6" y="6"/>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p:cNvSpPr>
            <p:nvPr/>
          </p:nvSpPr>
          <p:spPr bwMode="auto">
            <a:xfrm>
              <a:off x="438" y="48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9" name="Freeform 115"/>
            <p:cNvSpPr>
              <a:spLocks/>
            </p:cNvSpPr>
            <p:nvPr/>
          </p:nvSpPr>
          <p:spPr bwMode="auto">
            <a:xfrm>
              <a:off x="168" y="49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8" name="Freeform 114"/>
            <p:cNvSpPr>
              <a:spLocks/>
            </p:cNvSpPr>
            <p:nvPr/>
          </p:nvSpPr>
          <p:spPr bwMode="auto">
            <a:xfrm>
              <a:off x="294" y="450"/>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204" y="83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p:cNvSpPr>
            <p:nvPr/>
          </p:nvSpPr>
          <p:spPr bwMode="auto">
            <a:xfrm>
              <a:off x="1044" y="630"/>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1050" y="636"/>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p:cNvSpPr>
            <p:nvPr/>
          </p:nvSpPr>
          <p:spPr bwMode="auto">
            <a:xfrm>
              <a:off x="1026" y="222"/>
              <a:ext cx="588" cy="228"/>
            </a:xfrm>
            <a:custGeom>
              <a:avLst/>
              <a:gdLst/>
              <a:ahLst/>
              <a:cxnLst>
                <a:cxn ang="0">
                  <a:pos x="528" y="36"/>
                </a:cxn>
                <a:cxn ang="0">
                  <a:pos x="534" y="36"/>
                </a:cxn>
                <a:cxn ang="0">
                  <a:pos x="498" y="54"/>
                </a:cxn>
                <a:cxn ang="0">
                  <a:pos x="522" y="60"/>
                </a:cxn>
                <a:cxn ang="0">
                  <a:pos x="528" y="66"/>
                </a:cxn>
                <a:cxn ang="0">
                  <a:pos x="498" y="66"/>
                </a:cxn>
                <a:cxn ang="0">
                  <a:pos x="516" y="84"/>
                </a:cxn>
                <a:cxn ang="0">
                  <a:pos x="522" y="90"/>
                </a:cxn>
                <a:cxn ang="0">
                  <a:pos x="510" y="96"/>
                </a:cxn>
                <a:cxn ang="0">
                  <a:pos x="462" y="102"/>
                </a:cxn>
                <a:cxn ang="0">
                  <a:pos x="450" y="108"/>
                </a:cxn>
                <a:cxn ang="0">
                  <a:pos x="492" y="114"/>
                </a:cxn>
                <a:cxn ang="0">
                  <a:pos x="486" y="126"/>
                </a:cxn>
                <a:cxn ang="0">
                  <a:pos x="444" y="114"/>
                </a:cxn>
                <a:cxn ang="0">
                  <a:pos x="438" y="126"/>
                </a:cxn>
                <a:cxn ang="0">
                  <a:pos x="462" y="132"/>
                </a:cxn>
                <a:cxn ang="0">
                  <a:pos x="450" y="144"/>
                </a:cxn>
                <a:cxn ang="0">
                  <a:pos x="420" y="150"/>
                </a:cxn>
                <a:cxn ang="0">
                  <a:pos x="384" y="156"/>
                </a:cxn>
                <a:cxn ang="0">
                  <a:pos x="354" y="174"/>
                </a:cxn>
                <a:cxn ang="0">
                  <a:pos x="324" y="174"/>
                </a:cxn>
                <a:cxn ang="0">
                  <a:pos x="306" y="186"/>
                </a:cxn>
                <a:cxn ang="0">
                  <a:pos x="306" y="204"/>
                </a:cxn>
                <a:cxn ang="0">
                  <a:pos x="294" y="222"/>
                </a:cxn>
                <a:cxn ang="0">
                  <a:pos x="258" y="222"/>
                </a:cxn>
                <a:cxn ang="0">
                  <a:pos x="222" y="210"/>
                </a:cxn>
                <a:cxn ang="0">
                  <a:pos x="216" y="186"/>
                </a:cxn>
                <a:cxn ang="0">
                  <a:pos x="186" y="168"/>
                </a:cxn>
                <a:cxn ang="0">
                  <a:pos x="198" y="150"/>
                </a:cxn>
                <a:cxn ang="0">
                  <a:pos x="216" y="144"/>
                </a:cxn>
                <a:cxn ang="0">
                  <a:pos x="192" y="132"/>
                </a:cxn>
                <a:cxn ang="0">
                  <a:pos x="204" y="120"/>
                </a:cxn>
                <a:cxn ang="0">
                  <a:pos x="168" y="120"/>
                </a:cxn>
                <a:cxn ang="0">
                  <a:pos x="162" y="96"/>
                </a:cxn>
                <a:cxn ang="0">
                  <a:pos x="156" y="84"/>
                </a:cxn>
                <a:cxn ang="0">
                  <a:pos x="120" y="72"/>
                </a:cxn>
                <a:cxn ang="0">
                  <a:pos x="66" y="72"/>
                </a:cxn>
                <a:cxn ang="0">
                  <a:pos x="42" y="66"/>
                </a:cxn>
                <a:cxn ang="0">
                  <a:pos x="24" y="60"/>
                </a:cxn>
                <a:cxn ang="0">
                  <a:pos x="42" y="60"/>
                </a:cxn>
                <a:cxn ang="0">
                  <a:pos x="0" y="48"/>
                </a:cxn>
                <a:cxn ang="0">
                  <a:pos x="60" y="42"/>
                </a:cxn>
                <a:cxn ang="0">
                  <a:pos x="60" y="36"/>
                </a:cxn>
                <a:cxn ang="0">
                  <a:pos x="96" y="24"/>
                </a:cxn>
                <a:cxn ang="0">
                  <a:pos x="150" y="18"/>
                </a:cxn>
                <a:cxn ang="0">
                  <a:pos x="174" y="12"/>
                </a:cxn>
                <a:cxn ang="0">
                  <a:pos x="216" y="12"/>
                </a:cxn>
                <a:cxn ang="0">
                  <a:pos x="276" y="18"/>
                </a:cxn>
                <a:cxn ang="0">
                  <a:pos x="300" y="6"/>
                </a:cxn>
                <a:cxn ang="0">
                  <a:pos x="270" y="6"/>
                </a:cxn>
                <a:cxn ang="0">
                  <a:pos x="330" y="0"/>
                </a:cxn>
                <a:cxn ang="0">
                  <a:pos x="390" y="0"/>
                </a:cxn>
                <a:cxn ang="0">
                  <a:pos x="462" y="6"/>
                </a:cxn>
                <a:cxn ang="0">
                  <a:pos x="480" y="12"/>
                </a:cxn>
                <a:cxn ang="0">
                  <a:pos x="384" y="18"/>
                </a:cxn>
                <a:cxn ang="0">
                  <a:pos x="480" y="18"/>
                </a:cxn>
                <a:cxn ang="0">
                  <a:pos x="492" y="24"/>
                </a:cxn>
                <a:cxn ang="0">
                  <a:pos x="534" y="18"/>
                </a:cxn>
              </a:cxnLst>
              <a:rect l="0" t="0" r="r" b="b"/>
              <a:pathLst>
                <a:path w="588" h="228">
                  <a:moveTo>
                    <a:pt x="588" y="18"/>
                  </a:moveTo>
                  <a:lnTo>
                    <a:pt x="576" y="24"/>
                  </a:lnTo>
                  <a:lnTo>
                    <a:pt x="570" y="24"/>
                  </a:lnTo>
                  <a:lnTo>
                    <a:pt x="564" y="24"/>
                  </a:lnTo>
                  <a:lnTo>
                    <a:pt x="552" y="30"/>
                  </a:lnTo>
                  <a:lnTo>
                    <a:pt x="546" y="30"/>
                  </a:lnTo>
                  <a:lnTo>
                    <a:pt x="528" y="36"/>
                  </a:lnTo>
                  <a:lnTo>
                    <a:pt x="516" y="30"/>
                  </a:lnTo>
                  <a:lnTo>
                    <a:pt x="510" y="36"/>
                  </a:lnTo>
                  <a:lnTo>
                    <a:pt x="516" y="36"/>
                  </a:lnTo>
                  <a:lnTo>
                    <a:pt x="522" y="36"/>
                  </a:lnTo>
                  <a:lnTo>
                    <a:pt x="534" y="36"/>
                  </a:lnTo>
                  <a:lnTo>
                    <a:pt x="540" y="36"/>
                  </a:lnTo>
                  <a:lnTo>
                    <a:pt x="534" y="36"/>
                  </a:lnTo>
                  <a:lnTo>
                    <a:pt x="528" y="36"/>
                  </a:lnTo>
                  <a:lnTo>
                    <a:pt x="522" y="36"/>
                  </a:lnTo>
                  <a:lnTo>
                    <a:pt x="516" y="42"/>
                  </a:lnTo>
                  <a:lnTo>
                    <a:pt x="516" y="48"/>
                  </a:lnTo>
                  <a:lnTo>
                    <a:pt x="510" y="48"/>
                  </a:lnTo>
                  <a:lnTo>
                    <a:pt x="504" y="48"/>
                  </a:lnTo>
                  <a:lnTo>
                    <a:pt x="498" y="54"/>
                  </a:lnTo>
                  <a:lnTo>
                    <a:pt x="504" y="54"/>
                  </a:lnTo>
                  <a:lnTo>
                    <a:pt x="498" y="54"/>
                  </a:lnTo>
                  <a:lnTo>
                    <a:pt x="498" y="60"/>
                  </a:lnTo>
                  <a:lnTo>
                    <a:pt x="498" y="54"/>
                  </a:lnTo>
                  <a:lnTo>
                    <a:pt x="504" y="54"/>
                  </a:lnTo>
                  <a:lnTo>
                    <a:pt x="516" y="54"/>
                  </a:lnTo>
                  <a:lnTo>
                    <a:pt x="522" y="60"/>
                  </a:lnTo>
                  <a:lnTo>
                    <a:pt x="516" y="60"/>
                  </a:lnTo>
                  <a:lnTo>
                    <a:pt x="510" y="60"/>
                  </a:lnTo>
                  <a:lnTo>
                    <a:pt x="516" y="60"/>
                  </a:lnTo>
                  <a:lnTo>
                    <a:pt x="522" y="60"/>
                  </a:lnTo>
                  <a:lnTo>
                    <a:pt x="534" y="60"/>
                  </a:lnTo>
                  <a:lnTo>
                    <a:pt x="534" y="66"/>
                  </a:lnTo>
                  <a:lnTo>
                    <a:pt x="528" y="66"/>
                  </a:lnTo>
                  <a:lnTo>
                    <a:pt x="522" y="66"/>
                  </a:lnTo>
                  <a:lnTo>
                    <a:pt x="516" y="66"/>
                  </a:lnTo>
                  <a:lnTo>
                    <a:pt x="510" y="66"/>
                  </a:lnTo>
                  <a:lnTo>
                    <a:pt x="504" y="66"/>
                  </a:lnTo>
                  <a:lnTo>
                    <a:pt x="498" y="66"/>
                  </a:lnTo>
                  <a:lnTo>
                    <a:pt x="492" y="66"/>
                  </a:lnTo>
                  <a:lnTo>
                    <a:pt x="498" y="66"/>
                  </a:lnTo>
                  <a:lnTo>
                    <a:pt x="498" y="72"/>
                  </a:lnTo>
                  <a:lnTo>
                    <a:pt x="510" y="72"/>
                  </a:lnTo>
                  <a:lnTo>
                    <a:pt x="516" y="72"/>
                  </a:lnTo>
                  <a:lnTo>
                    <a:pt x="516" y="78"/>
                  </a:lnTo>
                  <a:lnTo>
                    <a:pt x="522" y="78"/>
                  </a:lnTo>
                  <a:lnTo>
                    <a:pt x="522" y="84"/>
                  </a:lnTo>
                  <a:lnTo>
                    <a:pt x="516" y="84"/>
                  </a:lnTo>
                  <a:lnTo>
                    <a:pt x="510" y="78"/>
                  </a:lnTo>
                  <a:lnTo>
                    <a:pt x="504" y="84"/>
                  </a:lnTo>
                  <a:lnTo>
                    <a:pt x="510" y="84"/>
                  </a:lnTo>
                  <a:lnTo>
                    <a:pt x="504" y="84"/>
                  </a:lnTo>
                  <a:lnTo>
                    <a:pt x="510" y="90"/>
                  </a:lnTo>
                  <a:lnTo>
                    <a:pt x="516" y="90"/>
                  </a:lnTo>
                  <a:lnTo>
                    <a:pt x="522" y="90"/>
                  </a:lnTo>
                  <a:lnTo>
                    <a:pt x="516" y="90"/>
                  </a:lnTo>
                  <a:lnTo>
                    <a:pt x="510" y="90"/>
                  </a:lnTo>
                  <a:lnTo>
                    <a:pt x="498" y="90"/>
                  </a:lnTo>
                  <a:lnTo>
                    <a:pt x="492" y="90"/>
                  </a:lnTo>
                  <a:lnTo>
                    <a:pt x="498" y="96"/>
                  </a:lnTo>
                  <a:lnTo>
                    <a:pt x="504" y="96"/>
                  </a:lnTo>
                  <a:lnTo>
                    <a:pt x="510" y="96"/>
                  </a:lnTo>
                  <a:lnTo>
                    <a:pt x="510" y="102"/>
                  </a:lnTo>
                  <a:lnTo>
                    <a:pt x="498" y="102"/>
                  </a:lnTo>
                  <a:lnTo>
                    <a:pt x="492" y="102"/>
                  </a:lnTo>
                  <a:lnTo>
                    <a:pt x="486" y="102"/>
                  </a:lnTo>
                  <a:lnTo>
                    <a:pt x="474" y="96"/>
                  </a:lnTo>
                  <a:lnTo>
                    <a:pt x="468" y="96"/>
                  </a:lnTo>
                  <a:lnTo>
                    <a:pt x="462" y="102"/>
                  </a:lnTo>
                  <a:lnTo>
                    <a:pt x="456" y="102"/>
                  </a:lnTo>
                  <a:lnTo>
                    <a:pt x="450" y="102"/>
                  </a:lnTo>
                  <a:lnTo>
                    <a:pt x="456" y="102"/>
                  </a:lnTo>
                  <a:lnTo>
                    <a:pt x="468" y="102"/>
                  </a:lnTo>
                  <a:lnTo>
                    <a:pt x="462" y="102"/>
                  </a:lnTo>
                  <a:lnTo>
                    <a:pt x="456" y="102"/>
                  </a:lnTo>
                  <a:lnTo>
                    <a:pt x="450" y="108"/>
                  </a:lnTo>
                  <a:lnTo>
                    <a:pt x="450" y="102"/>
                  </a:lnTo>
                  <a:lnTo>
                    <a:pt x="450" y="108"/>
                  </a:lnTo>
                  <a:lnTo>
                    <a:pt x="456" y="108"/>
                  </a:lnTo>
                  <a:lnTo>
                    <a:pt x="462" y="108"/>
                  </a:lnTo>
                  <a:lnTo>
                    <a:pt x="468" y="108"/>
                  </a:lnTo>
                  <a:lnTo>
                    <a:pt x="480" y="114"/>
                  </a:lnTo>
                  <a:lnTo>
                    <a:pt x="492" y="114"/>
                  </a:lnTo>
                  <a:lnTo>
                    <a:pt x="486" y="120"/>
                  </a:lnTo>
                  <a:lnTo>
                    <a:pt x="492" y="114"/>
                  </a:lnTo>
                  <a:lnTo>
                    <a:pt x="492" y="120"/>
                  </a:lnTo>
                  <a:lnTo>
                    <a:pt x="498" y="120"/>
                  </a:lnTo>
                  <a:lnTo>
                    <a:pt x="498" y="126"/>
                  </a:lnTo>
                  <a:lnTo>
                    <a:pt x="492" y="126"/>
                  </a:lnTo>
                  <a:lnTo>
                    <a:pt x="486" y="126"/>
                  </a:lnTo>
                  <a:lnTo>
                    <a:pt x="480" y="126"/>
                  </a:lnTo>
                  <a:lnTo>
                    <a:pt x="474" y="126"/>
                  </a:lnTo>
                  <a:lnTo>
                    <a:pt x="474" y="120"/>
                  </a:lnTo>
                  <a:lnTo>
                    <a:pt x="468" y="120"/>
                  </a:lnTo>
                  <a:lnTo>
                    <a:pt x="462" y="120"/>
                  </a:lnTo>
                  <a:lnTo>
                    <a:pt x="444" y="120"/>
                  </a:lnTo>
                  <a:lnTo>
                    <a:pt x="444" y="114"/>
                  </a:lnTo>
                  <a:lnTo>
                    <a:pt x="438" y="114"/>
                  </a:lnTo>
                  <a:lnTo>
                    <a:pt x="438" y="120"/>
                  </a:lnTo>
                  <a:lnTo>
                    <a:pt x="450" y="120"/>
                  </a:lnTo>
                  <a:lnTo>
                    <a:pt x="456" y="120"/>
                  </a:lnTo>
                  <a:lnTo>
                    <a:pt x="462" y="120"/>
                  </a:lnTo>
                  <a:lnTo>
                    <a:pt x="450" y="126"/>
                  </a:lnTo>
                  <a:lnTo>
                    <a:pt x="438" y="126"/>
                  </a:lnTo>
                  <a:lnTo>
                    <a:pt x="438" y="120"/>
                  </a:lnTo>
                  <a:lnTo>
                    <a:pt x="438" y="126"/>
                  </a:lnTo>
                  <a:lnTo>
                    <a:pt x="432" y="126"/>
                  </a:lnTo>
                  <a:lnTo>
                    <a:pt x="432" y="132"/>
                  </a:lnTo>
                  <a:lnTo>
                    <a:pt x="450" y="126"/>
                  </a:lnTo>
                  <a:lnTo>
                    <a:pt x="450" y="132"/>
                  </a:lnTo>
                  <a:lnTo>
                    <a:pt x="462" y="132"/>
                  </a:lnTo>
                  <a:lnTo>
                    <a:pt x="468" y="132"/>
                  </a:lnTo>
                  <a:lnTo>
                    <a:pt x="480" y="132"/>
                  </a:lnTo>
                  <a:lnTo>
                    <a:pt x="486" y="132"/>
                  </a:lnTo>
                  <a:lnTo>
                    <a:pt x="480" y="138"/>
                  </a:lnTo>
                  <a:lnTo>
                    <a:pt x="474" y="138"/>
                  </a:lnTo>
                  <a:lnTo>
                    <a:pt x="468" y="138"/>
                  </a:lnTo>
                  <a:lnTo>
                    <a:pt x="450" y="144"/>
                  </a:lnTo>
                  <a:lnTo>
                    <a:pt x="444" y="144"/>
                  </a:lnTo>
                  <a:lnTo>
                    <a:pt x="444" y="150"/>
                  </a:lnTo>
                  <a:lnTo>
                    <a:pt x="438" y="144"/>
                  </a:lnTo>
                  <a:lnTo>
                    <a:pt x="438" y="150"/>
                  </a:lnTo>
                  <a:lnTo>
                    <a:pt x="432" y="150"/>
                  </a:lnTo>
                  <a:lnTo>
                    <a:pt x="426" y="150"/>
                  </a:lnTo>
                  <a:lnTo>
                    <a:pt x="420" y="150"/>
                  </a:lnTo>
                  <a:lnTo>
                    <a:pt x="414" y="150"/>
                  </a:lnTo>
                  <a:lnTo>
                    <a:pt x="408" y="150"/>
                  </a:lnTo>
                  <a:lnTo>
                    <a:pt x="402" y="150"/>
                  </a:lnTo>
                  <a:lnTo>
                    <a:pt x="396" y="150"/>
                  </a:lnTo>
                  <a:lnTo>
                    <a:pt x="396" y="156"/>
                  </a:lnTo>
                  <a:lnTo>
                    <a:pt x="390" y="156"/>
                  </a:lnTo>
                  <a:lnTo>
                    <a:pt x="384" y="156"/>
                  </a:lnTo>
                  <a:lnTo>
                    <a:pt x="384" y="162"/>
                  </a:lnTo>
                  <a:lnTo>
                    <a:pt x="378" y="162"/>
                  </a:lnTo>
                  <a:lnTo>
                    <a:pt x="372" y="168"/>
                  </a:lnTo>
                  <a:lnTo>
                    <a:pt x="366" y="168"/>
                  </a:lnTo>
                  <a:lnTo>
                    <a:pt x="360" y="168"/>
                  </a:lnTo>
                  <a:lnTo>
                    <a:pt x="360" y="174"/>
                  </a:lnTo>
                  <a:lnTo>
                    <a:pt x="354" y="174"/>
                  </a:lnTo>
                  <a:lnTo>
                    <a:pt x="348" y="174"/>
                  </a:lnTo>
                  <a:lnTo>
                    <a:pt x="342" y="174"/>
                  </a:lnTo>
                  <a:lnTo>
                    <a:pt x="342" y="168"/>
                  </a:lnTo>
                  <a:lnTo>
                    <a:pt x="336" y="168"/>
                  </a:lnTo>
                  <a:lnTo>
                    <a:pt x="336" y="174"/>
                  </a:lnTo>
                  <a:lnTo>
                    <a:pt x="330" y="174"/>
                  </a:lnTo>
                  <a:lnTo>
                    <a:pt x="324" y="174"/>
                  </a:lnTo>
                  <a:lnTo>
                    <a:pt x="318" y="174"/>
                  </a:lnTo>
                  <a:lnTo>
                    <a:pt x="324" y="180"/>
                  </a:lnTo>
                  <a:lnTo>
                    <a:pt x="318" y="180"/>
                  </a:lnTo>
                  <a:lnTo>
                    <a:pt x="312" y="180"/>
                  </a:lnTo>
                  <a:lnTo>
                    <a:pt x="306" y="180"/>
                  </a:lnTo>
                  <a:lnTo>
                    <a:pt x="312" y="186"/>
                  </a:lnTo>
                  <a:lnTo>
                    <a:pt x="306" y="186"/>
                  </a:lnTo>
                  <a:lnTo>
                    <a:pt x="306" y="192"/>
                  </a:lnTo>
                  <a:lnTo>
                    <a:pt x="312" y="192"/>
                  </a:lnTo>
                  <a:lnTo>
                    <a:pt x="312" y="198"/>
                  </a:lnTo>
                  <a:lnTo>
                    <a:pt x="306" y="198"/>
                  </a:lnTo>
                  <a:lnTo>
                    <a:pt x="300" y="198"/>
                  </a:lnTo>
                  <a:lnTo>
                    <a:pt x="306" y="198"/>
                  </a:lnTo>
                  <a:lnTo>
                    <a:pt x="306" y="204"/>
                  </a:lnTo>
                  <a:lnTo>
                    <a:pt x="300" y="204"/>
                  </a:lnTo>
                  <a:lnTo>
                    <a:pt x="294" y="204"/>
                  </a:lnTo>
                  <a:lnTo>
                    <a:pt x="300" y="210"/>
                  </a:lnTo>
                  <a:lnTo>
                    <a:pt x="294" y="210"/>
                  </a:lnTo>
                  <a:lnTo>
                    <a:pt x="300" y="210"/>
                  </a:lnTo>
                  <a:lnTo>
                    <a:pt x="294" y="216"/>
                  </a:lnTo>
                  <a:lnTo>
                    <a:pt x="294" y="222"/>
                  </a:lnTo>
                  <a:lnTo>
                    <a:pt x="288" y="228"/>
                  </a:lnTo>
                  <a:lnTo>
                    <a:pt x="282" y="228"/>
                  </a:lnTo>
                  <a:lnTo>
                    <a:pt x="276" y="228"/>
                  </a:lnTo>
                  <a:lnTo>
                    <a:pt x="270" y="228"/>
                  </a:lnTo>
                  <a:lnTo>
                    <a:pt x="264" y="222"/>
                  </a:lnTo>
                  <a:lnTo>
                    <a:pt x="264" y="228"/>
                  </a:lnTo>
                  <a:lnTo>
                    <a:pt x="258" y="222"/>
                  </a:lnTo>
                  <a:lnTo>
                    <a:pt x="252" y="222"/>
                  </a:lnTo>
                  <a:lnTo>
                    <a:pt x="246" y="222"/>
                  </a:lnTo>
                  <a:lnTo>
                    <a:pt x="240" y="222"/>
                  </a:lnTo>
                  <a:lnTo>
                    <a:pt x="240" y="216"/>
                  </a:lnTo>
                  <a:lnTo>
                    <a:pt x="234" y="216"/>
                  </a:lnTo>
                  <a:lnTo>
                    <a:pt x="228" y="216"/>
                  </a:lnTo>
                  <a:lnTo>
                    <a:pt x="222" y="210"/>
                  </a:lnTo>
                  <a:lnTo>
                    <a:pt x="216" y="204"/>
                  </a:lnTo>
                  <a:lnTo>
                    <a:pt x="222" y="204"/>
                  </a:lnTo>
                  <a:lnTo>
                    <a:pt x="216" y="204"/>
                  </a:lnTo>
                  <a:lnTo>
                    <a:pt x="216" y="198"/>
                  </a:lnTo>
                  <a:lnTo>
                    <a:pt x="210" y="198"/>
                  </a:lnTo>
                  <a:lnTo>
                    <a:pt x="210" y="192"/>
                  </a:lnTo>
                  <a:lnTo>
                    <a:pt x="216" y="186"/>
                  </a:lnTo>
                  <a:lnTo>
                    <a:pt x="210" y="186"/>
                  </a:lnTo>
                  <a:lnTo>
                    <a:pt x="204" y="186"/>
                  </a:lnTo>
                  <a:lnTo>
                    <a:pt x="204" y="192"/>
                  </a:lnTo>
                  <a:lnTo>
                    <a:pt x="204" y="186"/>
                  </a:lnTo>
                  <a:lnTo>
                    <a:pt x="198" y="180"/>
                  </a:lnTo>
                  <a:lnTo>
                    <a:pt x="192" y="174"/>
                  </a:lnTo>
                  <a:lnTo>
                    <a:pt x="186" y="168"/>
                  </a:lnTo>
                  <a:lnTo>
                    <a:pt x="192" y="168"/>
                  </a:lnTo>
                  <a:lnTo>
                    <a:pt x="192" y="162"/>
                  </a:lnTo>
                  <a:lnTo>
                    <a:pt x="186" y="162"/>
                  </a:lnTo>
                  <a:lnTo>
                    <a:pt x="186" y="156"/>
                  </a:lnTo>
                  <a:lnTo>
                    <a:pt x="192" y="156"/>
                  </a:lnTo>
                  <a:lnTo>
                    <a:pt x="186" y="156"/>
                  </a:lnTo>
                  <a:lnTo>
                    <a:pt x="198" y="150"/>
                  </a:lnTo>
                  <a:lnTo>
                    <a:pt x="204" y="150"/>
                  </a:lnTo>
                  <a:lnTo>
                    <a:pt x="210" y="150"/>
                  </a:lnTo>
                  <a:lnTo>
                    <a:pt x="198" y="150"/>
                  </a:lnTo>
                  <a:lnTo>
                    <a:pt x="198" y="144"/>
                  </a:lnTo>
                  <a:lnTo>
                    <a:pt x="204" y="150"/>
                  </a:lnTo>
                  <a:lnTo>
                    <a:pt x="210" y="144"/>
                  </a:lnTo>
                  <a:lnTo>
                    <a:pt x="216" y="144"/>
                  </a:lnTo>
                  <a:lnTo>
                    <a:pt x="216" y="138"/>
                  </a:lnTo>
                  <a:lnTo>
                    <a:pt x="210" y="138"/>
                  </a:lnTo>
                  <a:lnTo>
                    <a:pt x="216" y="138"/>
                  </a:lnTo>
                  <a:lnTo>
                    <a:pt x="216" y="132"/>
                  </a:lnTo>
                  <a:lnTo>
                    <a:pt x="210" y="132"/>
                  </a:lnTo>
                  <a:lnTo>
                    <a:pt x="198" y="132"/>
                  </a:lnTo>
                  <a:lnTo>
                    <a:pt x="192" y="132"/>
                  </a:lnTo>
                  <a:lnTo>
                    <a:pt x="186" y="132"/>
                  </a:lnTo>
                  <a:lnTo>
                    <a:pt x="180" y="126"/>
                  </a:lnTo>
                  <a:lnTo>
                    <a:pt x="198" y="126"/>
                  </a:lnTo>
                  <a:lnTo>
                    <a:pt x="204" y="126"/>
                  </a:lnTo>
                  <a:lnTo>
                    <a:pt x="216" y="126"/>
                  </a:lnTo>
                  <a:lnTo>
                    <a:pt x="204" y="126"/>
                  </a:lnTo>
                  <a:lnTo>
                    <a:pt x="204" y="120"/>
                  </a:lnTo>
                  <a:lnTo>
                    <a:pt x="198" y="120"/>
                  </a:lnTo>
                  <a:lnTo>
                    <a:pt x="198" y="114"/>
                  </a:lnTo>
                  <a:lnTo>
                    <a:pt x="192" y="114"/>
                  </a:lnTo>
                  <a:lnTo>
                    <a:pt x="186" y="114"/>
                  </a:lnTo>
                  <a:lnTo>
                    <a:pt x="186" y="120"/>
                  </a:lnTo>
                  <a:lnTo>
                    <a:pt x="174" y="120"/>
                  </a:lnTo>
                  <a:lnTo>
                    <a:pt x="168" y="120"/>
                  </a:lnTo>
                  <a:lnTo>
                    <a:pt x="168" y="114"/>
                  </a:lnTo>
                  <a:lnTo>
                    <a:pt x="174" y="114"/>
                  </a:lnTo>
                  <a:lnTo>
                    <a:pt x="174" y="108"/>
                  </a:lnTo>
                  <a:lnTo>
                    <a:pt x="180" y="108"/>
                  </a:lnTo>
                  <a:lnTo>
                    <a:pt x="174" y="102"/>
                  </a:lnTo>
                  <a:lnTo>
                    <a:pt x="168" y="102"/>
                  </a:lnTo>
                  <a:lnTo>
                    <a:pt x="162" y="96"/>
                  </a:lnTo>
                  <a:lnTo>
                    <a:pt x="168" y="96"/>
                  </a:lnTo>
                  <a:lnTo>
                    <a:pt x="162" y="96"/>
                  </a:lnTo>
                  <a:lnTo>
                    <a:pt x="162" y="90"/>
                  </a:lnTo>
                  <a:lnTo>
                    <a:pt x="156" y="90"/>
                  </a:lnTo>
                  <a:lnTo>
                    <a:pt x="162" y="90"/>
                  </a:lnTo>
                  <a:lnTo>
                    <a:pt x="156" y="90"/>
                  </a:lnTo>
                  <a:lnTo>
                    <a:pt x="156" y="84"/>
                  </a:lnTo>
                  <a:lnTo>
                    <a:pt x="150" y="84"/>
                  </a:lnTo>
                  <a:lnTo>
                    <a:pt x="144" y="84"/>
                  </a:lnTo>
                  <a:lnTo>
                    <a:pt x="138" y="78"/>
                  </a:lnTo>
                  <a:lnTo>
                    <a:pt x="132" y="78"/>
                  </a:lnTo>
                  <a:lnTo>
                    <a:pt x="126" y="78"/>
                  </a:lnTo>
                  <a:lnTo>
                    <a:pt x="126" y="72"/>
                  </a:lnTo>
                  <a:lnTo>
                    <a:pt x="120" y="72"/>
                  </a:lnTo>
                  <a:lnTo>
                    <a:pt x="114" y="72"/>
                  </a:lnTo>
                  <a:lnTo>
                    <a:pt x="108" y="72"/>
                  </a:lnTo>
                  <a:lnTo>
                    <a:pt x="96" y="72"/>
                  </a:lnTo>
                  <a:lnTo>
                    <a:pt x="90" y="72"/>
                  </a:lnTo>
                  <a:lnTo>
                    <a:pt x="84" y="72"/>
                  </a:lnTo>
                  <a:lnTo>
                    <a:pt x="72" y="72"/>
                  </a:lnTo>
                  <a:lnTo>
                    <a:pt x="66" y="72"/>
                  </a:lnTo>
                  <a:lnTo>
                    <a:pt x="60" y="72"/>
                  </a:lnTo>
                  <a:lnTo>
                    <a:pt x="54" y="72"/>
                  </a:lnTo>
                  <a:lnTo>
                    <a:pt x="42" y="72"/>
                  </a:lnTo>
                  <a:lnTo>
                    <a:pt x="30" y="72"/>
                  </a:lnTo>
                  <a:lnTo>
                    <a:pt x="42" y="66"/>
                  </a:lnTo>
                  <a:lnTo>
                    <a:pt x="48" y="66"/>
                  </a:lnTo>
                  <a:lnTo>
                    <a:pt x="42" y="66"/>
                  </a:lnTo>
                  <a:lnTo>
                    <a:pt x="36" y="66"/>
                  </a:lnTo>
                  <a:lnTo>
                    <a:pt x="30" y="66"/>
                  </a:lnTo>
                  <a:lnTo>
                    <a:pt x="24" y="66"/>
                  </a:lnTo>
                  <a:lnTo>
                    <a:pt x="18" y="66"/>
                  </a:lnTo>
                  <a:lnTo>
                    <a:pt x="12" y="66"/>
                  </a:lnTo>
                  <a:lnTo>
                    <a:pt x="18" y="60"/>
                  </a:lnTo>
                  <a:lnTo>
                    <a:pt x="24" y="60"/>
                  </a:lnTo>
                  <a:lnTo>
                    <a:pt x="36" y="60"/>
                  </a:lnTo>
                  <a:lnTo>
                    <a:pt x="42" y="60"/>
                  </a:lnTo>
                  <a:lnTo>
                    <a:pt x="48" y="60"/>
                  </a:lnTo>
                  <a:lnTo>
                    <a:pt x="60" y="60"/>
                  </a:lnTo>
                  <a:lnTo>
                    <a:pt x="54" y="60"/>
                  </a:lnTo>
                  <a:lnTo>
                    <a:pt x="48" y="60"/>
                  </a:lnTo>
                  <a:lnTo>
                    <a:pt x="42" y="60"/>
                  </a:lnTo>
                  <a:lnTo>
                    <a:pt x="36" y="60"/>
                  </a:lnTo>
                  <a:lnTo>
                    <a:pt x="24" y="60"/>
                  </a:lnTo>
                  <a:lnTo>
                    <a:pt x="24" y="54"/>
                  </a:lnTo>
                  <a:lnTo>
                    <a:pt x="18" y="60"/>
                  </a:lnTo>
                  <a:lnTo>
                    <a:pt x="6" y="54"/>
                  </a:lnTo>
                  <a:lnTo>
                    <a:pt x="0" y="54"/>
                  </a:lnTo>
                  <a:lnTo>
                    <a:pt x="0" y="48"/>
                  </a:lnTo>
                  <a:lnTo>
                    <a:pt x="12" y="48"/>
                  </a:lnTo>
                  <a:lnTo>
                    <a:pt x="18" y="48"/>
                  </a:lnTo>
                  <a:lnTo>
                    <a:pt x="36" y="48"/>
                  </a:lnTo>
                  <a:lnTo>
                    <a:pt x="42" y="42"/>
                  </a:lnTo>
                  <a:lnTo>
                    <a:pt x="48" y="42"/>
                  </a:lnTo>
                  <a:lnTo>
                    <a:pt x="54" y="42"/>
                  </a:lnTo>
                  <a:lnTo>
                    <a:pt x="60" y="42"/>
                  </a:lnTo>
                  <a:lnTo>
                    <a:pt x="66" y="42"/>
                  </a:lnTo>
                  <a:lnTo>
                    <a:pt x="72" y="42"/>
                  </a:lnTo>
                  <a:lnTo>
                    <a:pt x="78" y="42"/>
                  </a:lnTo>
                  <a:lnTo>
                    <a:pt x="78" y="36"/>
                  </a:lnTo>
                  <a:lnTo>
                    <a:pt x="72" y="36"/>
                  </a:lnTo>
                  <a:lnTo>
                    <a:pt x="66" y="36"/>
                  </a:lnTo>
                  <a:lnTo>
                    <a:pt x="60" y="36"/>
                  </a:lnTo>
                  <a:lnTo>
                    <a:pt x="54" y="36"/>
                  </a:lnTo>
                  <a:lnTo>
                    <a:pt x="54" y="30"/>
                  </a:lnTo>
                  <a:lnTo>
                    <a:pt x="60" y="30"/>
                  </a:lnTo>
                  <a:lnTo>
                    <a:pt x="78" y="30"/>
                  </a:lnTo>
                  <a:lnTo>
                    <a:pt x="78" y="24"/>
                  </a:lnTo>
                  <a:lnTo>
                    <a:pt x="84" y="24"/>
                  </a:lnTo>
                  <a:lnTo>
                    <a:pt x="96" y="24"/>
                  </a:lnTo>
                  <a:lnTo>
                    <a:pt x="102" y="24"/>
                  </a:lnTo>
                  <a:lnTo>
                    <a:pt x="108" y="24"/>
                  </a:lnTo>
                  <a:lnTo>
                    <a:pt x="114" y="24"/>
                  </a:lnTo>
                  <a:lnTo>
                    <a:pt x="114" y="18"/>
                  </a:lnTo>
                  <a:lnTo>
                    <a:pt x="126" y="18"/>
                  </a:lnTo>
                  <a:lnTo>
                    <a:pt x="138" y="18"/>
                  </a:lnTo>
                  <a:lnTo>
                    <a:pt x="150" y="18"/>
                  </a:lnTo>
                  <a:lnTo>
                    <a:pt x="150" y="24"/>
                  </a:lnTo>
                  <a:lnTo>
                    <a:pt x="150" y="18"/>
                  </a:lnTo>
                  <a:lnTo>
                    <a:pt x="144" y="18"/>
                  </a:lnTo>
                  <a:lnTo>
                    <a:pt x="138" y="18"/>
                  </a:lnTo>
                  <a:lnTo>
                    <a:pt x="162" y="12"/>
                  </a:lnTo>
                  <a:lnTo>
                    <a:pt x="168" y="12"/>
                  </a:lnTo>
                  <a:lnTo>
                    <a:pt x="174" y="12"/>
                  </a:lnTo>
                  <a:lnTo>
                    <a:pt x="180" y="12"/>
                  </a:lnTo>
                  <a:lnTo>
                    <a:pt x="186" y="12"/>
                  </a:lnTo>
                  <a:lnTo>
                    <a:pt x="186" y="18"/>
                  </a:lnTo>
                  <a:lnTo>
                    <a:pt x="192" y="18"/>
                  </a:lnTo>
                  <a:lnTo>
                    <a:pt x="204" y="18"/>
                  </a:lnTo>
                  <a:lnTo>
                    <a:pt x="210" y="18"/>
                  </a:lnTo>
                  <a:lnTo>
                    <a:pt x="216" y="12"/>
                  </a:lnTo>
                  <a:lnTo>
                    <a:pt x="228" y="12"/>
                  </a:lnTo>
                  <a:lnTo>
                    <a:pt x="234" y="12"/>
                  </a:lnTo>
                  <a:lnTo>
                    <a:pt x="240" y="12"/>
                  </a:lnTo>
                  <a:lnTo>
                    <a:pt x="246" y="12"/>
                  </a:lnTo>
                  <a:lnTo>
                    <a:pt x="258" y="18"/>
                  </a:lnTo>
                  <a:lnTo>
                    <a:pt x="270" y="18"/>
                  </a:lnTo>
                  <a:lnTo>
                    <a:pt x="276" y="18"/>
                  </a:lnTo>
                  <a:lnTo>
                    <a:pt x="276" y="12"/>
                  </a:lnTo>
                  <a:lnTo>
                    <a:pt x="282" y="12"/>
                  </a:lnTo>
                  <a:lnTo>
                    <a:pt x="276" y="12"/>
                  </a:lnTo>
                  <a:lnTo>
                    <a:pt x="264" y="6"/>
                  </a:lnTo>
                  <a:lnTo>
                    <a:pt x="276" y="6"/>
                  </a:lnTo>
                  <a:lnTo>
                    <a:pt x="294" y="6"/>
                  </a:lnTo>
                  <a:lnTo>
                    <a:pt x="300" y="6"/>
                  </a:lnTo>
                  <a:lnTo>
                    <a:pt x="300" y="12"/>
                  </a:lnTo>
                  <a:lnTo>
                    <a:pt x="306" y="6"/>
                  </a:lnTo>
                  <a:lnTo>
                    <a:pt x="294" y="6"/>
                  </a:lnTo>
                  <a:lnTo>
                    <a:pt x="282" y="6"/>
                  </a:lnTo>
                  <a:lnTo>
                    <a:pt x="258" y="6"/>
                  </a:lnTo>
                  <a:lnTo>
                    <a:pt x="264" y="6"/>
                  </a:lnTo>
                  <a:lnTo>
                    <a:pt x="270" y="6"/>
                  </a:lnTo>
                  <a:lnTo>
                    <a:pt x="282" y="6"/>
                  </a:lnTo>
                  <a:lnTo>
                    <a:pt x="294" y="6"/>
                  </a:lnTo>
                  <a:lnTo>
                    <a:pt x="300" y="6"/>
                  </a:lnTo>
                  <a:lnTo>
                    <a:pt x="312" y="6"/>
                  </a:lnTo>
                  <a:lnTo>
                    <a:pt x="324" y="6"/>
                  </a:lnTo>
                  <a:lnTo>
                    <a:pt x="330" y="6"/>
                  </a:lnTo>
                  <a:lnTo>
                    <a:pt x="330" y="0"/>
                  </a:lnTo>
                  <a:lnTo>
                    <a:pt x="336" y="0"/>
                  </a:lnTo>
                  <a:lnTo>
                    <a:pt x="342" y="0"/>
                  </a:lnTo>
                  <a:lnTo>
                    <a:pt x="354" y="0"/>
                  </a:lnTo>
                  <a:lnTo>
                    <a:pt x="366" y="0"/>
                  </a:lnTo>
                  <a:lnTo>
                    <a:pt x="372" y="0"/>
                  </a:lnTo>
                  <a:lnTo>
                    <a:pt x="378" y="0"/>
                  </a:lnTo>
                  <a:lnTo>
                    <a:pt x="390" y="0"/>
                  </a:lnTo>
                  <a:lnTo>
                    <a:pt x="408" y="0"/>
                  </a:lnTo>
                  <a:lnTo>
                    <a:pt x="420" y="0"/>
                  </a:lnTo>
                  <a:lnTo>
                    <a:pt x="432" y="0"/>
                  </a:lnTo>
                  <a:lnTo>
                    <a:pt x="444" y="0"/>
                  </a:lnTo>
                  <a:lnTo>
                    <a:pt x="456" y="0"/>
                  </a:lnTo>
                  <a:lnTo>
                    <a:pt x="456" y="6"/>
                  </a:lnTo>
                  <a:lnTo>
                    <a:pt x="462" y="6"/>
                  </a:lnTo>
                  <a:lnTo>
                    <a:pt x="468" y="6"/>
                  </a:lnTo>
                  <a:lnTo>
                    <a:pt x="474" y="6"/>
                  </a:lnTo>
                  <a:lnTo>
                    <a:pt x="480" y="6"/>
                  </a:lnTo>
                  <a:lnTo>
                    <a:pt x="486" y="6"/>
                  </a:lnTo>
                  <a:lnTo>
                    <a:pt x="492" y="12"/>
                  </a:lnTo>
                  <a:lnTo>
                    <a:pt x="486" y="12"/>
                  </a:lnTo>
                  <a:lnTo>
                    <a:pt x="480" y="12"/>
                  </a:lnTo>
                  <a:lnTo>
                    <a:pt x="462" y="12"/>
                  </a:lnTo>
                  <a:lnTo>
                    <a:pt x="456" y="12"/>
                  </a:lnTo>
                  <a:lnTo>
                    <a:pt x="438" y="12"/>
                  </a:lnTo>
                  <a:lnTo>
                    <a:pt x="420" y="12"/>
                  </a:lnTo>
                  <a:lnTo>
                    <a:pt x="420" y="18"/>
                  </a:lnTo>
                  <a:lnTo>
                    <a:pt x="402" y="18"/>
                  </a:lnTo>
                  <a:lnTo>
                    <a:pt x="384" y="18"/>
                  </a:lnTo>
                  <a:lnTo>
                    <a:pt x="390" y="18"/>
                  </a:lnTo>
                  <a:lnTo>
                    <a:pt x="402" y="18"/>
                  </a:lnTo>
                  <a:lnTo>
                    <a:pt x="426" y="18"/>
                  </a:lnTo>
                  <a:lnTo>
                    <a:pt x="444" y="18"/>
                  </a:lnTo>
                  <a:lnTo>
                    <a:pt x="462" y="18"/>
                  </a:lnTo>
                  <a:lnTo>
                    <a:pt x="474" y="18"/>
                  </a:lnTo>
                  <a:lnTo>
                    <a:pt x="480" y="18"/>
                  </a:lnTo>
                  <a:lnTo>
                    <a:pt x="492" y="18"/>
                  </a:lnTo>
                  <a:lnTo>
                    <a:pt x="492" y="24"/>
                  </a:lnTo>
                  <a:lnTo>
                    <a:pt x="474" y="24"/>
                  </a:lnTo>
                  <a:lnTo>
                    <a:pt x="480" y="30"/>
                  </a:lnTo>
                  <a:lnTo>
                    <a:pt x="480" y="24"/>
                  </a:lnTo>
                  <a:lnTo>
                    <a:pt x="486" y="24"/>
                  </a:lnTo>
                  <a:lnTo>
                    <a:pt x="492" y="24"/>
                  </a:lnTo>
                  <a:lnTo>
                    <a:pt x="498" y="24"/>
                  </a:lnTo>
                  <a:lnTo>
                    <a:pt x="504" y="18"/>
                  </a:lnTo>
                  <a:lnTo>
                    <a:pt x="510" y="18"/>
                  </a:lnTo>
                  <a:lnTo>
                    <a:pt x="510" y="24"/>
                  </a:lnTo>
                  <a:lnTo>
                    <a:pt x="516" y="18"/>
                  </a:lnTo>
                  <a:lnTo>
                    <a:pt x="534" y="24"/>
                  </a:lnTo>
                  <a:lnTo>
                    <a:pt x="534" y="18"/>
                  </a:lnTo>
                  <a:lnTo>
                    <a:pt x="540" y="18"/>
                  </a:lnTo>
                  <a:lnTo>
                    <a:pt x="546" y="18"/>
                  </a:lnTo>
                  <a:lnTo>
                    <a:pt x="558" y="18"/>
                  </a:lnTo>
                  <a:lnTo>
                    <a:pt x="564" y="18"/>
                  </a:lnTo>
                  <a:lnTo>
                    <a:pt x="582" y="18"/>
                  </a:lnTo>
                  <a:lnTo>
                    <a:pt x="588"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1200" y="354"/>
              <a:ext cx="30" cy="6"/>
            </a:xfrm>
            <a:custGeom>
              <a:avLst/>
              <a:gdLst/>
              <a:ahLst/>
              <a:cxnLst>
                <a:cxn ang="0">
                  <a:pos x="30" y="6"/>
                </a:cxn>
                <a:cxn ang="0">
                  <a:pos x="12" y="6"/>
                </a:cxn>
                <a:cxn ang="0">
                  <a:pos x="6" y="6"/>
                </a:cxn>
                <a:cxn ang="0">
                  <a:pos x="0" y="6"/>
                </a:cxn>
                <a:cxn ang="0">
                  <a:pos x="0" y="0"/>
                </a:cxn>
                <a:cxn ang="0">
                  <a:pos x="6" y="0"/>
                </a:cxn>
                <a:cxn ang="0">
                  <a:pos x="12" y="0"/>
                </a:cxn>
                <a:cxn ang="0">
                  <a:pos x="18" y="0"/>
                </a:cxn>
                <a:cxn ang="0">
                  <a:pos x="24" y="0"/>
                </a:cxn>
                <a:cxn ang="0">
                  <a:pos x="30" y="0"/>
                </a:cxn>
                <a:cxn ang="0">
                  <a:pos x="30" y="6"/>
                </a:cxn>
              </a:cxnLst>
              <a:rect l="0" t="0" r="r" b="b"/>
              <a:pathLst>
                <a:path w="30" h="6">
                  <a:moveTo>
                    <a:pt x="30" y="6"/>
                  </a:moveTo>
                  <a:lnTo>
                    <a:pt x="12" y="6"/>
                  </a:lnTo>
                  <a:lnTo>
                    <a:pt x="6" y="6"/>
                  </a:lnTo>
                  <a:lnTo>
                    <a:pt x="0" y="6"/>
                  </a:lnTo>
                  <a:lnTo>
                    <a:pt x="0" y="0"/>
                  </a:lnTo>
                  <a:lnTo>
                    <a:pt x="6" y="0"/>
                  </a:lnTo>
                  <a:lnTo>
                    <a:pt x="12" y="0"/>
                  </a:lnTo>
                  <a:lnTo>
                    <a:pt x="18" y="0"/>
                  </a:lnTo>
                  <a:lnTo>
                    <a:pt x="24" y="0"/>
                  </a:lnTo>
                  <a:lnTo>
                    <a:pt x="30" y="0"/>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1464" y="342"/>
              <a:ext cx="24" cy="6"/>
            </a:xfrm>
            <a:custGeom>
              <a:avLst/>
              <a:gdLst/>
              <a:ahLst/>
              <a:cxnLst>
                <a:cxn ang="0">
                  <a:pos x="24" y="6"/>
                </a:cxn>
                <a:cxn ang="0">
                  <a:pos x="18" y="6"/>
                </a:cxn>
                <a:cxn ang="0">
                  <a:pos x="12" y="6"/>
                </a:cxn>
                <a:cxn ang="0">
                  <a:pos x="0" y="6"/>
                </a:cxn>
                <a:cxn ang="0">
                  <a:pos x="6" y="6"/>
                </a:cxn>
                <a:cxn ang="0">
                  <a:pos x="12" y="6"/>
                </a:cxn>
                <a:cxn ang="0">
                  <a:pos x="18" y="0"/>
                </a:cxn>
                <a:cxn ang="0">
                  <a:pos x="24" y="6"/>
                </a:cxn>
              </a:cxnLst>
              <a:rect l="0" t="0" r="r" b="b"/>
              <a:pathLst>
                <a:path w="24" h="6">
                  <a:moveTo>
                    <a:pt x="24" y="6"/>
                  </a:moveTo>
                  <a:lnTo>
                    <a:pt x="18" y="6"/>
                  </a:lnTo>
                  <a:lnTo>
                    <a:pt x="12" y="6"/>
                  </a:lnTo>
                  <a:lnTo>
                    <a:pt x="0" y="6"/>
                  </a:lnTo>
                  <a:lnTo>
                    <a:pt x="6" y="6"/>
                  </a:lnTo>
                  <a:lnTo>
                    <a:pt x="12" y="6"/>
                  </a:lnTo>
                  <a:lnTo>
                    <a:pt x="18" y="0"/>
                  </a:lnTo>
                  <a:lnTo>
                    <a:pt x="24"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1494" y="324"/>
              <a:ext cx="30" cy="12"/>
            </a:xfrm>
            <a:custGeom>
              <a:avLst/>
              <a:gdLst/>
              <a:ahLst/>
              <a:cxnLst>
                <a:cxn ang="0">
                  <a:pos x="30" y="6"/>
                </a:cxn>
                <a:cxn ang="0">
                  <a:pos x="18" y="6"/>
                </a:cxn>
                <a:cxn ang="0">
                  <a:pos x="24" y="6"/>
                </a:cxn>
                <a:cxn ang="0">
                  <a:pos x="24" y="12"/>
                </a:cxn>
                <a:cxn ang="0">
                  <a:pos x="18" y="12"/>
                </a:cxn>
                <a:cxn ang="0">
                  <a:pos x="12" y="6"/>
                </a:cxn>
                <a:cxn ang="0">
                  <a:pos x="6" y="6"/>
                </a:cxn>
                <a:cxn ang="0">
                  <a:pos x="0" y="6"/>
                </a:cxn>
                <a:cxn ang="0">
                  <a:pos x="6" y="0"/>
                </a:cxn>
                <a:cxn ang="0">
                  <a:pos x="18" y="6"/>
                </a:cxn>
                <a:cxn ang="0">
                  <a:pos x="30" y="6"/>
                </a:cxn>
              </a:cxnLst>
              <a:rect l="0" t="0" r="r" b="b"/>
              <a:pathLst>
                <a:path w="30" h="12">
                  <a:moveTo>
                    <a:pt x="30" y="6"/>
                  </a:moveTo>
                  <a:lnTo>
                    <a:pt x="18" y="6"/>
                  </a:lnTo>
                  <a:lnTo>
                    <a:pt x="24" y="6"/>
                  </a:lnTo>
                  <a:lnTo>
                    <a:pt x="24" y="12"/>
                  </a:lnTo>
                  <a:lnTo>
                    <a:pt x="18" y="12"/>
                  </a:lnTo>
                  <a:lnTo>
                    <a:pt x="12" y="6"/>
                  </a:lnTo>
                  <a:lnTo>
                    <a:pt x="6" y="6"/>
                  </a:lnTo>
                  <a:lnTo>
                    <a:pt x="0" y="6"/>
                  </a:lnTo>
                  <a:lnTo>
                    <a:pt x="6" y="0"/>
                  </a:lnTo>
                  <a:lnTo>
                    <a:pt x="18" y="6"/>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p:cNvSpPr>
            <p:nvPr/>
          </p:nvSpPr>
          <p:spPr bwMode="auto">
            <a:xfrm>
              <a:off x="1488" y="324"/>
              <a:ext cx="24" cy="1"/>
            </a:xfrm>
            <a:custGeom>
              <a:avLst/>
              <a:gdLst/>
              <a:ahLst/>
              <a:cxnLst>
                <a:cxn ang="0">
                  <a:pos x="24" y="0"/>
                </a:cxn>
                <a:cxn ang="0">
                  <a:pos x="12" y="0"/>
                </a:cxn>
                <a:cxn ang="0">
                  <a:pos x="0" y="0"/>
                </a:cxn>
                <a:cxn ang="0">
                  <a:pos x="6" y="0"/>
                </a:cxn>
                <a:cxn ang="0">
                  <a:pos x="12" y="0"/>
                </a:cxn>
                <a:cxn ang="0">
                  <a:pos x="18" y="0"/>
                </a:cxn>
                <a:cxn ang="0">
                  <a:pos x="24" y="0"/>
                </a:cxn>
              </a:cxnLst>
              <a:rect l="0" t="0" r="r" b="b"/>
              <a:pathLst>
                <a:path w="24" h="1">
                  <a:moveTo>
                    <a:pt x="24" y="0"/>
                  </a:moveTo>
                  <a:lnTo>
                    <a:pt x="12" y="0"/>
                  </a:lnTo>
                  <a:lnTo>
                    <a:pt x="0" y="0"/>
                  </a:lnTo>
                  <a:lnTo>
                    <a:pt x="6" y="0"/>
                  </a:lnTo>
                  <a:lnTo>
                    <a:pt x="12" y="0"/>
                  </a:lnTo>
                  <a:lnTo>
                    <a:pt x="18"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1494" y="324"/>
              <a:ext cx="30" cy="6"/>
            </a:xfrm>
            <a:custGeom>
              <a:avLst/>
              <a:gdLst/>
              <a:ahLst/>
              <a:cxnLst>
                <a:cxn ang="0">
                  <a:pos x="30" y="6"/>
                </a:cxn>
                <a:cxn ang="0">
                  <a:pos x="24" y="6"/>
                </a:cxn>
                <a:cxn ang="0">
                  <a:pos x="18" y="0"/>
                </a:cxn>
                <a:cxn ang="0">
                  <a:pos x="0" y="0"/>
                </a:cxn>
                <a:cxn ang="0">
                  <a:pos x="12" y="0"/>
                </a:cxn>
                <a:cxn ang="0">
                  <a:pos x="24" y="0"/>
                </a:cxn>
                <a:cxn ang="0">
                  <a:pos x="30" y="6"/>
                </a:cxn>
              </a:cxnLst>
              <a:rect l="0" t="0" r="r" b="b"/>
              <a:pathLst>
                <a:path w="30" h="6">
                  <a:moveTo>
                    <a:pt x="30" y="6"/>
                  </a:moveTo>
                  <a:lnTo>
                    <a:pt x="24" y="6"/>
                  </a:lnTo>
                  <a:lnTo>
                    <a:pt x="18" y="0"/>
                  </a:lnTo>
                  <a:lnTo>
                    <a:pt x="0" y="0"/>
                  </a:lnTo>
                  <a:lnTo>
                    <a:pt x="12" y="0"/>
                  </a:lnTo>
                  <a:lnTo>
                    <a:pt x="24" y="0"/>
                  </a:lnTo>
                  <a:lnTo>
                    <a:pt x="3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8" name="Freeform 104"/>
            <p:cNvSpPr>
              <a:spLocks/>
            </p:cNvSpPr>
            <p:nvPr/>
          </p:nvSpPr>
          <p:spPr bwMode="auto">
            <a:xfrm>
              <a:off x="1278" y="234"/>
              <a:ext cx="24" cy="6"/>
            </a:xfrm>
            <a:custGeom>
              <a:avLst/>
              <a:gdLst/>
              <a:ahLst/>
              <a:cxnLst>
                <a:cxn ang="0">
                  <a:pos x="24" y="0"/>
                </a:cxn>
                <a:cxn ang="0">
                  <a:pos x="18" y="0"/>
                </a:cxn>
                <a:cxn ang="0">
                  <a:pos x="18" y="6"/>
                </a:cxn>
                <a:cxn ang="0">
                  <a:pos x="12" y="0"/>
                </a:cxn>
                <a:cxn ang="0">
                  <a:pos x="0" y="0"/>
                </a:cxn>
                <a:cxn ang="0">
                  <a:pos x="6" y="0"/>
                </a:cxn>
                <a:cxn ang="0">
                  <a:pos x="18" y="0"/>
                </a:cxn>
                <a:cxn ang="0">
                  <a:pos x="24" y="0"/>
                </a:cxn>
              </a:cxnLst>
              <a:rect l="0" t="0" r="r" b="b"/>
              <a:pathLst>
                <a:path w="24" h="6">
                  <a:moveTo>
                    <a:pt x="24" y="0"/>
                  </a:moveTo>
                  <a:lnTo>
                    <a:pt x="18" y="0"/>
                  </a:lnTo>
                  <a:lnTo>
                    <a:pt x="18" y="6"/>
                  </a:lnTo>
                  <a:lnTo>
                    <a:pt x="12" y="0"/>
                  </a:lnTo>
                  <a:lnTo>
                    <a:pt x="0" y="0"/>
                  </a:lnTo>
                  <a:lnTo>
                    <a:pt x="6" y="0"/>
                  </a:lnTo>
                  <a:lnTo>
                    <a:pt x="18" y="0"/>
                  </a:lnTo>
                  <a:lnTo>
                    <a:pt x="24"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7" name="Freeform 103"/>
            <p:cNvSpPr>
              <a:spLocks/>
            </p:cNvSpPr>
            <p:nvPr/>
          </p:nvSpPr>
          <p:spPr bwMode="auto">
            <a:xfrm>
              <a:off x="1518" y="312"/>
              <a:ext cx="18" cy="6"/>
            </a:xfrm>
            <a:custGeom>
              <a:avLst/>
              <a:gdLst/>
              <a:ahLst/>
              <a:cxnLst>
                <a:cxn ang="0">
                  <a:pos x="18" y="0"/>
                </a:cxn>
                <a:cxn ang="0">
                  <a:pos x="12" y="6"/>
                </a:cxn>
                <a:cxn ang="0">
                  <a:pos x="0" y="0"/>
                </a:cxn>
                <a:cxn ang="0">
                  <a:pos x="6" y="0"/>
                </a:cxn>
                <a:cxn ang="0">
                  <a:pos x="12" y="0"/>
                </a:cxn>
                <a:cxn ang="0">
                  <a:pos x="18" y="0"/>
                </a:cxn>
              </a:cxnLst>
              <a:rect l="0" t="0" r="r" b="b"/>
              <a:pathLst>
                <a:path w="18" h="6">
                  <a:moveTo>
                    <a:pt x="18" y="0"/>
                  </a:moveTo>
                  <a:lnTo>
                    <a:pt x="12" y="6"/>
                  </a:lnTo>
                  <a:lnTo>
                    <a:pt x="0" y="0"/>
                  </a:lnTo>
                  <a:lnTo>
                    <a:pt x="6" y="0"/>
                  </a:lnTo>
                  <a:lnTo>
                    <a:pt x="12" y="0"/>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p:cNvSpPr>
            <p:nvPr/>
          </p:nvSpPr>
          <p:spPr bwMode="auto">
            <a:xfrm>
              <a:off x="1548" y="300"/>
              <a:ext cx="18" cy="6"/>
            </a:xfrm>
            <a:custGeom>
              <a:avLst/>
              <a:gdLst/>
              <a:ahLst/>
              <a:cxnLst>
                <a:cxn ang="0">
                  <a:pos x="18" y="6"/>
                </a:cxn>
                <a:cxn ang="0">
                  <a:pos x="0" y="6"/>
                </a:cxn>
                <a:cxn ang="0">
                  <a:pos x="6" y="0"/>
                </a:cxn>
                <a:cxn ang="0">
                  <a:pos x="6" y="6"/>
                </a:cxn>
                <a:cxn ang="0">
                  <a:pos x="12" y="0"/>
                </a:cxn>
                <a:cxn ang="0">
                  <a:pos x="12" y="6"/>
                </a:cxn>
                <a:cxn ang="0">
                  <a:pos x="18" y="6"/>
                </a:cxn>
              </a:cxnLst>
              <a:rect l="0" t="0" r="r" b="b"/>
              <a:pathLst>
                <a:path w="18" h="6">
                  <a:moveTo>
                    <a:pt x="18" y="6"/>
                  </a:moveTo>
                  <a:lnTo>
                    <a:pt x="0" y="6"/>
                  </a:lnTo>
                  <a:lnTo>
                    <a:pt x="6" y="0"/>
                  </a:lnTo>
                  <a:lnTo>
                    <a:pt x="6" y="6"/>
                  </a:lnTo>
                  <a:lnTo>
                    <a:pt x="12" y="0"/>
                  </a:lnTo>
                  <a:lnTo>
                    <a:pt x="12" y="6"/>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p:cNvSpPr>
            <p:nvPr/>
          </p:nvSpPr>
          <p:spPr bwMode="auto">
            <a:xfrm>
              <a:off x="1368" y="39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p:cNvSpPr>
            <p:nvPr/>
          </p:nvSpPr>
          <p:spPr bwMode="auto">
            <a:xfrm>
              <a:off x="1308" y="450"/>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1548" y="288"/>
              <a:ext cx="6" cy="6"/>
            </a:xfrm>
            <a:custGeom>
              <a:avLst/>
              <a:gdLst/>
              <a:ahLst/>
              <a:cxnLst>
                <a:cxn ang="0">
                  <a:pos x="6" y="6"/>
                </a:cxn>
                <a:cxn ang="0">
                  <a:pos x="0" y="6"/>
                </a:cxn>
                <a:cxn ang="0">
                  <a:pos x="0" y="0"/>
                </a:cxn>
                <a:cxn ang="0">
                  <a:pos x="6" y="0"/>
                </a:cxn>
                <a:cxn ang="0">
                  <a:pos x="6" y="6"/>
                </a:cxn>
              </a:cxnLst>
              <a:rect l="0" t="0" r="r" b="b"/>
              <a:pathLst>
                <a:path w="6" h="6">
                  <a:moveTo>
                    <a:pt x="6" y="6"/>
                  </a:moveTo>
                  <a:lnTo>
                    <a:pt x="0" y="6"/>
                  </a:lnTo>
                  <a:lnTo>
                    <a:pt x="0" y="0"/>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2" name="Freeform 98"/>
            <p:cNvSpPr>
              <a:spLocks/>
            </p:cNvSpPr>
            <p:nvPr/>
          </p:nvSpPr>
          <p:spPr bwMode="auto">
            <a:xfrm>
              <a:off x="1218" y="234"/>
              <a:ext cx="18" cy="6"/>
            </a:xfrm>
            <a:custGeom>
              <a:avLst/>
              <a:gdLst/>
              <a:ahLst/>
              <a:cxnLst>
                <a:cxn ang="0">
                  <a:pos x="18" y="6"/>
                </a:cxn>
                <a:cxn ang="0">
                  <a:pos x="12" y="6"/>
                </a:cxn>
                <a:cxn ang="0">
                  <a:pos x="0" y="0"/>
                </a:cxn>
                <a:cxn ang="0">
                  <a:pos x="12" y="0"/>
                </a:cxn>
                <a:cxn ang="0">
                  <a:pos x="18" y="6"/>
                </a:cxn>
              </a:cxnLst>
              <a:rect l="0" t="0" r="r" b="b"/>
              <a:pathLst>
                <a:path w="18" h="6">
                  <a:moveTo>
                    <a:pt x="18" y="6"/>
                  </a:moveTo>
                  <a:lnTo>
                    <a:pt x="12" y="6"/>
                  </a:lnTo>
                  <a:lnTo>
                    <a:pt x="0" y="0"/>
                  </a:lnTo>
                  <a:lnTo>
                    <a:pt x="12" y="0"/>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1536" y="306"/>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1236" y="354"/>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1218" y="34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1194" y="330"/>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1530" y="234"/>
              <a:ext cx="12" cy="6"/>
            </a:xfrm>
            <a:custGeom>
              <a:avLst/>
              <a:gdLst/>
              <a:ahLst/>
              <a:cxnLst>
                <a:cxn ang="0">
                  <a:pos x="12" y="6"/>
                </a:cxn>
                <a:cxn ang="0">
                  <a:pos x="6" y="6"/>
                </a:cxn>
                <a:cxn ang="0">
                  <a:pos x="0" y="6"/>
                </a:cxn>
                <a:cxn ang="0">
                  <a:pos x="0" y="0"/>
                </a:cxn>
                <a:cxn ang="0">
                  <a:pos x="6" y="0"/>
                </a:cxn>
                <a:cxn ang="0">
                  <a:pos x="12" y="6"/>
                </a:cxn>
              </a:cxnLst>
              <a:rect l="0" t="0" r="r" b="b"/>
              <a:pathLst>
                <a:path w="12" h="6">
                  <a:moveTo>
                    <a:pt x="12" y="6"/>
                  </a:moveTo>
                  <a:lnTo>
                    <a:pt x="6" y="6"/>
                  </a:lnTo>
                  <a:lnTo>
                    <a:pt x="0" y="6"/>
                  </a:lnTo>
                  <a:lnTo>
                    <a:pt x="0" y="0"/>
                  </a:lnTo>
                  <a:lnTo>
                    <a:pt x="6" y="0"/>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1212" y="34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1320" y="42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1536" y="276"/>
              <a:ext cx="12" cy="1"/>
            </a:xfrm>
            <a:custGeom>
              <a:avLst/>
              <a:gdLst/>
              <a:ahLst/>
              <a:cxnLst>
                <a:cxn ang="0">
                  <a:pos x="12" y="0"/>
                </a:cxn>
                <a:cxn ang="0">
                  <a:pos x="6" y="0"/>
                </a:cxn>
                <a:cxn ang="0">
                  <a:pos x="0" y="0"/>
                </a:cxn>
                <a:cxn ang="0">
                  <a:pos x="12" y="0"/>
                </a:cxn>
              </a:cxnLst>
              <a:rect l="0" t="0" r="r" b="b"/>
              <a:pathLst>
                <a:path w="12" h="1">
                  <a:moveTo>
                    <a:pt x="12" y="0"/>
                  </a:moveTo>
                  <a:lnTo>
                    <a:pt x="6" y="0"/>
                  </a:lnTo>
                  <a:lnTo>
                    <a:pt x="0"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1542" y="25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1194" y="330"/>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1464" y="34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1044" y="28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1182" y="31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1194" y="32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1266" y="22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1188" y="576"/>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3354" y="1176"/>
              <a:ext cx="6" cy="12"/>
            </a:xfrm>
            <a:custGeom>
              <a:avLst/>
              <a:gdLst/>
              <a:ahLst/>
              <a:cxnLst>
                <a:cxn ang="0">
                  <a:pos x="6" y="6"/>
                </a:cxn>
                <a:cxn ang="0">
                  <a:pos x="6" y="12"/>
                </a:cxn>
                <a:cxn ang="0">
                  <a:pos x="0" y="0"/>
                </a:cxn>
                <a:cxn ang="0">
                  <a:pos x="6" y="12"/>
                </a:cxn>
                <a:cxn ang="0">
                  <a:pos x="6" y="6"/>
                </a:cxn>
              </a:cxnLst>
              <a:rect l="0" t="0" r="r" b="b"/>
              <a:pathLst>
                <a:path w="6" h="12">
                  <a:moveTo>
                    <a:pt x="6" y="6"/>
                  </a:moveTo>
                  <a:lnTo>
                    <a:pt x="6" y="12"/>
                  </a:lnTo>
                  <a:lnTo>
                    <a:pt x="0" y="0"/>
                  </a:lnTo>
                  <a:lnTo>
                    <a:pt x="6" y="12"/>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3360" y="1188"/>
              <a:ext cx="6" cy="12"/>
            </a:xfrm>
            <a:custGeom>
              <a:avLst/>
              <a:gdLst/>
              <a:ahLst/>
              <a:cxnLst>
                <a:cxn ang="0">
                  <a:pos x="6" y="6"/>
                </a:cxn>
                <a:cxn ang="0">
                  <a:pos x="6" y="12"/>
                </a:cxn>
                <a:cxn ang="0">
                  <a:pos x="6" y="6"/>
                </a:cxn>
                <a:cxn ang="0">
                  <a:pos x="0" y="6"/>
                </a:cxn>
                <a:cxn ang="0">
                  <a:pos x="0" y="0"/>
                </a:cxn>
                <a:cxn ang="0">
                  <a:pos x="6" y="6"/>
                </a:cxn>
              </a:cxnLst>
              <a:rect l="0" t="0" r="r" b="b"/>
              <a:pathLst>
                <a:path w="6" h="12">
                  <a:moveTo>
                    <a:pt x="6" y="6"/>
                  </a:moveTo>
                  <a:lnTo>
                    <a:pt x="6" y="12"/>
                  </a:lnTo>
                  <a:lnTo>
                    <a:pt x="6" y="6"/>
                  </a:ln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3378" y="121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3372" y="120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3384" y="1224"/>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3366" y="119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3330" y="1230"/>
              <a:ext cx="30" cy="24"/>
            </a:xfrm>
            <a:custGeom>
              <a:avLst/>
              <a:gdLst/>
              <a:ahLst/>
              <a:cxnLst>
                <a:cxn ang="0">
                  <a:pos x="30" y="24"/>
                </a:cxn>
                <a:cxn ang="0">
                  <a:pos x="24" y="24"/>
                </a:cxn>
                <a:cxn ang="0">
                  <a:pos x="6" y="12"/>
                </a:cxn>
                <a:cxn ang="0">
                  <a:pos x="0" y="0"/>
                </a:cxn>
                <a:cxn ang="0">
                  <a:pos x="6" y="6"/>
                </a:cxn>
                <a:cxn ang="0">
                  <a:pos x="12" y="6"/>
                </a:cxn>
                <a:cxn ang="0">
                  <a:pos x="18" y="12"/>
                </a:cxn>
                <a:cxn ang="0">
                  <a:pos x="30" y="24"/>
                </a:cxn>
              </a:cxnLst>
              <a:rect l="0" t="0" r="r" b="b"/>
              <a:pathLst>
                <a:path w="30" h="24">
                  <a:moveTo>
                    <a:pt x="30" y="24"/>
                  </a:moveTo>
                  <a:lnTo>
                    <a:pt x="24" y="24"/>
                  </a:lnTo>
                  <a:lnTo>
                    <a:pt x="6" y="12"/>
                  </a:lnTo>
                  <a:lnTo>
                    <a:pt x="0" y="0"/>
                  </a:lnTo>
                  <a:lnTo>
                    <a:pt x="6" y="6"/>
                  </a:lnTo>
                  <a:lnTo>
                    <a:pt x="12" y="6"/>
                  </a:lnTo>
                  <a:lnTo>
                    <a:pt x="18" y="12"/>
                  </a:lnTo>
                  <a:lnTo>
                    <a:pt x="30" y="24"/>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3360" y="1236"/>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3366" y="1242"/>
              <a:ext cx="6" cy="6"/>
            </a:xfrm>
            <a:custGeom>
              <a:avLst/>
              <a:gdLst/>
              <a:ahLst/>
              <a:cxnLst>
                <a:cxn ang="0">
                  <a:pos x="6" y="6"/>
                </a:cxn>
                <a:cxn ang="0">
                  <a:pos x="0" y="0"/>
                </a:cxn>
                <a:cxn ang="0">
                  <a:pos x="6" y="0"/>
                </a:cxn>
                <a:cxn ang="0">
                  <a:pos x="6" y="6"/>
                </a:cxn>
              </a:cxnLst>
              <a:rect l="0" t="0" r="r" b="b"/>
              <a:pathLst>
                <a:path w="6" h="6">
                  <a:moveTo>
                    <a:pt x="6" y="6"/>
                  </a:moveTo>
                  <a:lnTo>
                    <a:pt x="0" y="0"/>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3480" y="1116"/>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3360" y="1038"/>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3150" y="858"/>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3780" y="1206"/>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3882" y="1134"/>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3462" y="1206"/>
              <a:ext cx="12" cy="6"/>
            </a:xfrm>
            <a:custGeom>
              <a:avLst/>
              <a:gdLst/>
              <a:ahLst/>
              <a:cxnLst>
                <a:cxn ang="0">
                  <a:pos x="12" y="0"/>
                </a:cxn>
                <a:cxn ang="0">
                  <a:pos x="12" y="6"/>
                </a:cxn>
                <a:cxn ang="0">
                  <a:pos x="6" y="6"/>
                </a:cxn>
                <a:cxn ang="0">
                  <a:pos x="0" y="6"/>
                </a:cxn>
                <a:cxn ang="0">
                  <a:pos x="0" y="0"/>
                </a:cxn>
                <a:cxn ang="0">
                  <a:pos x="6" y="0"/>
                </a:cxn>
                <a:cxn ang="0">
                  <a:pos x="12" y="0"/>
                </a:cxn>
              </a:cxnLst>
              <a:rect l="0" t="0" r="r" b="b"/>
              <a:pathLst>
                <a:path w="12" h="6">
                  <a:moveTo>
                    <a:pt x="12" y="0"/>
                  </a:moveTo>
                  <a:lnTo>
                    <a:pt x="12" y="6"/>
                  </a:lnTo>
                  <a:lnTo>
                    <a:pt x="6" y="6"/>
                  </a:lnTo>
                  <a:lnTo>
                    <a:pt x="0" y="6"/>
                  </a:lnTo>
                  <a:lnTo>
                    <a:pt x="0" y="0"/>
                  </a:lnTo>
                  <a:lnTo>
                    <a:pt x="6" y="0"/>
                  </a:lnTo>
                  <a:lnTo>
                    <a:pt x="12"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3474" y="1194"/>
              <a:ext cx="12" cy="6"/>
            </a:xfrm>
            <a:custGeom>
              <a:avLst/>
              <a:gdLst/>
              <a:ahLst/>
              <a:cxnLst>
                <a:cxn ang="0">
                  <a:pos x="6" y="6"/>
                </a:cxn>
                <a:cxn ang="0">
                  <a:pos x="0" y="6"/>
                </a:cxn>
                <a:cxn ang="0">
                  <a:pos x="0" y="0"/>
                </a:cxn>
                <a:cxn ang="0">
                  <a:pos x="12" y="0"/>
                </a:cxn>
                <a:cxn ang="0">
                  <a:pos x="6" y="6"/>
                </a:cxn>
                <a:cxn ang="0">
                  <a:pos x="12" y="0"/>
                </a:cxn>
                <a:cxn ang="0">
                  <a:pos x="12" y="6"/>
                </a:cxn>
                <a:cxn ang="0">
                  <a:pos x="6" y="6"/>
                </a:cxn>
              </a:cxnLst>
              <a:rect l="0" t="0" r="r" b="b"/>
              <a:pathLst>
                <a:path w="12" h="6">
                  <a:moveTo>
                    <a:pt x="6" y="6"/>
                  </a:moveTo>
                  <a:lnTo>
                    <a:pt x="0" y="6"/>
                  </a:lnTo>
                  <a:lnTo>
                    <a:pt x="0" y="0"/>
                  </a:lnTo>
                  <a:lnTo>
                    <a:pt x="12" y="0"/>
                  </a:lnTo>
                  <a:lnTo>
                    <a:pt x="6" y="6"/>
                  </a:lnTo>
                  <a:lnTo>
                    <a:pt x="12" y="0"/>
                  </a:lnTo>
                  <a:lnTo>
                    <a:pt x="12" y="6"/>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3042" y="960"/>
              <a:ext cx="6" cy="6"/>
            </a:xfrm>
            <a:custGeom>
              <a:avLst/>
              <a:gdLst/>
              <a:ahLst/>
              <a:cxnLst>
                <a:cxn ang="0">
                  <a:pos x="0" y="6"/>
                </a:cxn>
                <a:cxn ang="0">
                  <a:pos x="0" y="0"/>
                </a:cxn>
                <a:cxn ang="0">
                  <a:pos x="6" y="0"/>
                </a:cxn>
                <a:cxn ang="0">
                  <a:pos x="0" y="6"/>
                </a:cxn>
              </a:cxnLst>
              <a:rect l="0" t="0" r="r" b="b"/>
              <a:pathLst>
                <a:path w="6" h="6">
                  <a:moveTo>
                    <a:pt x="0" y="6"/>
                  </a:moveTo>
                  <a:lnTo>
                    <a:pt x="0" y="0"/>
                  </a:lnTo>
                  <a:lnTo>
                    <a:pt x="6"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3366" y="1320"/>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3522" y="117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3702" y="1014"/>
              <a:ext cx="6" cy="6"/>
            </a:xfrm>
            <a:custGeom>
              <a:avLst/>
              <a:gdLst/>
              <a:ahLst/>
              <a:cxnLst>
                <a:cxn ang="0">
                  <a:pos x="6" y="6"/>
                </a:cxn>
                <a:cxn ang="0">
                  <a:pos x="0" y="6"/>
                </a:cxn>
                <a:cxn ang="0">
                  <a:pos x="0" y="0"/>
                </a:cxn>
                <a:cxn ang="0">
                  <a:pos x="0" y="6"/>
                </a:cxn>
                <a:cxn ang="0">
                  <a:pos x="6" y="6"/>
                </a:cxn>
              </a:cxnLst>
              <a:rect l="0" t="0" r="r" b="b"/>
              <a:pathLst>
                <a:path w="6" h="6">
                  <a:moveTo>
                    <a:pt x="6" y="6"/>
                  </a:moveTo>
                  <a:lnTo>
                    <a:pt x="0" y="6"/>
                  </a:lnTo>
                  <a:lnTo>
                    <a:pt x="0" y="0"/>
                  </a:lnTo>
                  <a:lnTo>
                    <a:pt x="0" y="6"/>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3582" y="1218"/>
              <a:ext cx="6" cy="6"/>
            </a:xfrm>
            <a:custGeom>
              <a:avLst/>
              <a:gdLst/>
              <a:ahLst/>
              <a:cxnLst>
                <a:cxn ang="0">
                  <a:pos x="6" y="6"/>
                </a:cxn>
                <a:cxn ang="0">
                  <a:pos x="0" y="6"/>
                </a:cxn>
                <a:cxn ang="0">
                  <a:pos x="6" y="0"/>
                </a:cxn>
                <a:cxn ang="0">
                  <a:pos x="6" y="6"/>
                </a:cxn>
              </a:cxnLst>
              <a:rect l="0" t="0" r="r" b="b"/>
              <a:pathLst>
                <a:path w="6" h="6">
                  <a:moveTo>
                    <a:pt x="6" y="6"/>
                  </a:moveTo>
                  <a:lnTo>
                    <a:pt x="0" y="6"/>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3558" y="1164"/>
              <a:ext cx="6" cy="6"/>
            </a:xfrm>
            <a:custGeom>
              <a:avLst/>
              <a:gdLst/>
              <a:ahLst/>
              <a:cxnLst>
                <a:cxn ang="0">
                  <a:pos x="6" y="6"/>
                </a:cxn>
                <a:cxn ang="0">
                  <a:pos x="0" y="6"/>
                </a:cxn>
                <a:cxn ang="0">
                  <a:pos x="6" y="0"/>
                </a:cxn>
                <a:cxn ang="0">
                  <a:pos x="6" y="6"/>
                </a:cxn>
              </a:cxnLst>
              <a:rect l="0" t="0" r="r" b="b"/>
              <a:pathLst>
                <a:path w="6" h="6">
                  <a:moveTo>
                    <a:pt x="6" y="6"/>
                  </a:moveTo>
                  <a:lnTo>
                    <a:pt x="0" y="6"/>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3564" y="1170"/>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3288" y="1128"/>
              <a:ext cx="12" cy="6"/>
            </a:xfrm>
            <a:custGeom>
              <a:avLst/>
              <a:gdLst/>
              <a:ahLst/>
              <a:cxnLst>
                <a:cxn ang="0">
                  <a:pos x="6" y="0"/>
                </a:cxn>
                <a:cxn ang="0">
                  <a:pos x="12" y="6"/>
                </a:cxn>
                <a:cxn ang="0">
                  <a:pos x="0" y="6"/>
                </a:cxn>
                <a:cxn ang="0">
                  <a:pos x="0" y="0"/>
                </a:cxn>
                <a:cxn ang="0">
                  <a:pos x="6" y="0"/>
                </a:cxn>
              </a:cxnLst>
              <a:rect l="0" t="0" r="r" b="b"/>
              <a:pathLst>
                <a:path w="12" h="6">
                  <a:moveTo>
                    <a:pt x="6" y="0"/>
                  </a:moveTo>
                  <a:lnTo>
                    <a:pt x="12"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3306" y="1134"/>
              <a:ext cx="12" cy="6"/>
            </a:xfrm>
            <a:custGeom>
              <a:avLst/>
              <a:gdLst/>
              <a:ahLst/>
              <a:cxnLst>
                <a:cxn ang="0">
                  <a:pos x="12" y="6"/>
                </a:cxn>
                <a:cxn ang="0">
                  <a:pos x="6" y="6"/>
                </a:cxn>
                <a:cxn ang="0">
                  <a:pos x="0" y="0"/>
                </a:cxn>
                <a:cxn ang="0">
                  <a:pos x="6" y="6"/>
                </a:cxn>
                <a:cxn ang="0">
                  <a:pos x="12" y="6"/>
                </a:cxn>
              </a:cxnLst>
              <a:rect l="0" t="0" r="r" b="b"/>
              <a:pathLst>
                <a:path w="12" h="6">
                  <a:moveTo>
                    <a:pt x="12" y="6"/>
                  </a:moveTo>
                  <a:lnTo>
                    <a:pt x="6" y="6"/>
                  </a:lnTo>
                  <a:lnTo>
                    <a:pt x="0" y="0"/>
                  </a:lnTo>
                  <a:lnTo>
                    <a:pt x="6" y="6"/>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3276" y="1110"/>
              <a:ext cx="12" cy="12"/>
            </a:xfrm>
            <a:custGeom>
              <a:avLst/>
              <a:gdLst/>
              <a:ahLst/>
              <a:cxnLst>
                <a:cxn ang="0">
                  <a:pos x="12" y="12"/>
                </a:cxn>
                <a:cxn ang="0">
                  <a:pos x="0" y="0"/>
                </a:cxn>
                <a:cxn ang="0">
                  <a:pos x="6" y="0"/>
                </a:cxn>
                <a:cxn ang="0">
                  <a:pos x="12" y="6"/>
                </a:cxn>
                <a:cxn ang="0">
                  <a:pos x="12" y="12"/>
                </a:cxn>
              </a:cxnLst>
              <a:rect l="0" t="0" r="r" b="b"/>
              <a:pathLst>
                <a:path w="12" h="12">
                  <a:moveTo>
                    <a:pt x="12" y="12"/>
                  </a:moveTo>
                  <a:lnTo>
                    <a:pt x="0" y="0"/>
                  </a:lnTo>
                  <a:lnTo>
                    <a:pt x="6" y="0"/>
                  </a:lnTo>
                  <a:lnTo>
                    <a:pt x="12" y="6"/>
                  </a:lnTo>
                  <a:lnTo>
                    <a:pt x="12"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3300" y="1116"/>
              <a:ext cx="6" cy="12"/>
            </a:xfrm>
            <a:custGeom>
              <a:avLst/>
              <a:gdLst/>
              <a:ahLst/>
              <a:cxnLst>
                <a:cxn ang="0">
                  <a:pos x="0" y="6"/>
                </a:cxn>
                <a:cxn ang="0">
                  <a:pos x="6" y="12"/>
                </a:cxn>
                <a:cxn ang="0">
                  <a:pos x="0" y="6"/>
                </a:cxn>
                <a:cxn ang="0">
                  <a:pos x="0" y="0"/>
                </a:cxn>
                <a:cxn ang="0">
                  <a:pos x="0" y="6"/>
                </a:cxn>
              </a:cxnLst>
              <a:rect l="0" t="0" r="r" b="b"/>
              <a:pathLst>
                <a:path w="6" h="12">
                  <a:moveTo>
                    <a:pt x="0" y="6"/>
                  </a:moveTo>
                  <a:lnTo>
                    <a:pt x="6" y="12"/>
                  </a:lnTo>
                  <a:lnTo>
                    <a:pt x="0" y="6"/>
                  </a:ln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3258" y="1098"/>
              <a:ext cx="6" cy="12"/>
            </a:xfrm>
            <a:custGeom>
              <a:avLst/>
              <a:gdLst/>
              <a:ahLst/>
              <a:cxnLst>
                <a:cxn ang="0">
                  <a:pos x="6" y="12"/>
                </a:cxn>
                <a:cxn ang="0">
                  <a:pos x="0" y="6"/>
                </a:cxn>
                <a:cxn ang="0">
                  <a:pos x="0" y="0"/>
                </a:cxn>
                <a:cxn ang="0">
                  <a:pos x="6" y="12"/>
                </a:cxn>
              </a:cxnLst>
              <a:rect l="0" t="0" r="r" b="b"/>
              <a:pathLst>
                <a:path w="6" h="12">
                  <a:moveTo>
                    <a:pt x="6" y="12"/>
                  </a:moveTo>
                  <a:lnTo>
                    <a:pt x="0" y="6"/>
                  </a:lnTo>
                  <a:lnTo>
                    <a:pt x="0" y="0"/>
                  </a:lnTo>
                  <a:lnTo>
                    <a:pt x="6"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3264" y="1116"/>
              <a:ext cx="6" cy="6"/>
            </a:xfrm>
            <a:custGeom>
              <a:avLst/>
              <a:gdLst/>
              <a:ahLst/>
              <a:cxnLst>
                <a:cxn ang="0">
                  <a:pos x="6" y="0"/>
                </a:cxn>
                <a:cxn ang="0">
                  <a:pos x="6" y="6"/>
                </a:cxn>
                <a:cxn ang="0">
                  <a:pos x="6" y="0"/>
                </a:cxn>
                <a:cxn ang="0">
                  <a:pos x="0" y="0"/>
                </a:cxn>
                <a:cxn ang="0">
                  <a:pos x="6" y="0"/>
                </a:cxn>
              </a:cxnLst>
              <a:rect l="0" t="0" r="r" b="b"/>
              <a:pathLst>
                <a:path w="6" h="6">
                  <a:moveTo>
                    <a:pt x="6" y="0"/>
                  </a:moveTo>
                  <a:lnTo>
                    <a:pt x="6" y="6"/>
                  </a:lnTo>
                  <a:lnTo>
                    <a:pt x="6" y="0"/>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3258" y="1110"/>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3264" y="1116"/>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3348" y="1140"/>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3270" y="112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3264" y="1110"/>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3108" y="1062"/>
              <a:ext cx="96" cy="78"/>
            </a:xfrm>
            <a:custGeom>
              <a:avLst/>
              <a:gdLst/>
              <a:ahLst/>
              <a:cxnLst>
                <a:cxn ang="0">
                  <a:pos x="96" y="72"/>
                </a:cxn>
                <a:cxn ang="0">
                  <a:pos x="90" y="72"/>
                </a:cxn>
                <a:cxn ang="0">
                  <a:pos x="96" y="78"/>
                </a:cxn>
                <a:cxn ang="0">
                  <a:pos x="90" y="78"/>
                </a:cxn>
                <a:cxn ang="0">
                  <a:pos x="84" y="78"/>
                </a:cxn>
                <a:cxn ang="0">
                  <a:pos x="90" y="78"/>
                </a:cxn>
                <a:cxn ang="0">
                  <a:pos x="72" y="72"/>
                </a:cxn>
                <a:cxn ang="0">
                  <a:pos x="66" y="72"/>
                </a:cxn>
                <a:cxn ang="0">
                  <a:pos x="54" y="66"/>
                </a:cxn>
                <a:cxn ang="0">
                  <a:pos x="60" y="60"/>
                </a:cxn>
                <a:cxn ang="0">
                  <a:pos x="54" y="60"/>
                </a:cxn>
                <a:cxn ang="0">
                  <a:pos x="48" y="54"/>
                </a:cxn>
                <a:cxn ang="0">
                  <a:pos x="36" y="48"/>
                </a:cxn>
                <a:cxn ang="0">
                  <a:pos x="30" y="48"/>
                </a:cxn>
                <a:cxn ang="0">
                  <a:pos x="24" y="42"/>
                </a:cxn>
                <a:cxn ang="0">
                  <a:pos x="30" y="54"/>
                </a:cxn>
                <a:cxn ang="0">
                  <a:pos x="18" y="48"/>
                </a:cxn>
                <a:cxn ang="0">
                  <a:pos x="24" y="54"/>
                </a:cxn>
                <a:cxn ang="0">
                  <a:pos x="12" y="54"/>
                </a:cxn>
                <a:cxn ang="0">
                  <a:pos x="18" y="54"/>
                </a:cxn>
                <a:cxn ang="0">
                  <a:pos x="24" y="60"/>
                </a:cxn>
                <a:cxn ang="0">
                  <a:pos x="12" y="66"/>
                </a:cxn>
                <a:cxn ang="0">
                  <a:pos x="0" y="66"/>
                </a:cxn>
                <a:cxn ang="0">
                  <a:pos x="0" y="42"/>
                </a:cxn>
                <a:cxn ang="0">
                  <a:pos x="0" y="36"/>
                </a:cxn>
                <a:cxn ang="0">
                  <a:pos x="0" y="0"/>
                </a:cxn>
                <a:cxn ang="0">
                  <a:pos x="24" y="6"/>
                </a:cxn>
                <a:cxn ang="0">
                  <a:pos x="30" y="12"/>
                </a:cxn>
                <a:cxn ang="0">
                  <a:pos x="36" y="12"/>
                </a:cxn>
                <a:cxn ang="0">
                  <a:pos x="30" y="12"/>
                </a:cxn>
                <a:cxn ang="0">
                  <a:pos x="42" y="18"/>
                </a:cxn>
                <a:cxn ang="0">
                  <a:pos x="48" y="24"/>
                </a:cxn>
                <a:cxn ang="0">
                  <a:pos x="48" y="30"/>
                </a:cxn>
                <a:cxn ang="0">
                  <a:pos x="60" y="30"/>
                </a:cxn>
                <a:cxn ang="0">
                  <a:pos x="66" y="36"/>
                </a:cxn>
                <a:cxn ang="0">
                  <a:pos x="66" y="42"/>
                </a:cxn>
                <a:cxn ang="0">
                  <a:pos x="54" y="42"/>
                </a:cxn>
                <a:cxn ang="0">
                  <a:pos x="60" y="48"/>
                </a:cxn>
                <a:cxn ang="0">
                  <a:pos x="66" y="54"/>
                </a:cxn>
                <a:cxn ang="0">
                  <a:pos x="72" y="60"/>
                </a:cxn>
                <a:cxn ang="0">
                  <a:pos x="78" y="60"/>
                </a:cxn>
                <a:cxn ang="0">
                  <a:pos x="78" y="66"/>
                </a:cxn>
                <a:cxn ang="0">
                  <a:pos x="90" y="66"/>
                </a:cxn>
                <a:cxn ang="0">
                  <a:pos x="84" y="72"/>
                </a:cxn>
                <a:cxn ang="0">
                  <a:pos x="96" y="72"/>
                </a:cxn>
              </a:cxnLst>
              <a:rect l="0" t="0" r="r" b="b"/>
              <a:pathLst>
                <a:path w="96" h="78">
                  <a:moveTo>
                    <a:pt x="96" y="72"/>
                  </a:moveTo>
                  <a:lnTo>
                    <a:pt x="90" y="72"/>
                  </a:lnTo>
                  <a:lnTo>
                    <a:pt x="96" y="78"/>
                  </a:lnTo>
                  <a:lnTo>
                    <a:pt x="90" y="78"/>
                  </a:lnTo>
                  <a:lnTo>
                    <a:pt x="84" y="78"/>
                  </a:lnTo>
                  <a:lnTo>
                    <a:pt x="90" y="78"/>
                  </a:lnTo>
                  <a:lnTo>
                    <a:pt x="72" y="72"/>
                  </a:lnTo>
                  <a:lnTo>
                    <a:pt x="66" y="72"/>
                  </a:lnTo>
                  <a:lnTo>
                    <a:pt x="54" y="66"/>
                  </a:lnTo>
                  <a:lnTo>
                    <a:pt x="60" y="60"/>
                  </a:lnTo>
                  <a:lnTo>
                    <a:pt x="54" y="60"/>
                  </a:lnTo>
                  <a:lnTo>
                    <a:pt x="48" y="54"/>
                  </a:lnTo>
                  <a:lnTo>
                    <a:pt x="36" y="48"/>
                  </a:lnTo>
                  <a:lnTo>
                    <a:pt x="30" y="48"/>
                  </a:lnTo>
                  <a:lnTo>
                    <a:pt x="24" y="42"/>
                  </a:lnTo>
                  <a:lnTo>
                    <a:pt x="30" y="54"/>
                  </a:lnTo>
                  <a:lnTo>
                    <a:pt x="18" y="48"/>
                  </a:lnTo>
                  <a:lnTo>
                    <a:pt x="24" y="54"/>
                  </a:lnTo>
                  <a:lnTo>
                    <a:pt x="12" y="54"/>
                  </a:lnTo>
                  <a:lnTo>
                    <a:pt x="18" y="54"/>
                  </a:lnTo>
                  <a:lnTo>
                    <a:pt x="24" y="60"/>
                  </a:lnTo>
                  <a:lnTo>
                    <a:pt x="12" y="66"/>
                  </a:lnTo>
                  <a:lnTo>
                    <a:pt x="0" y="66"/>
                  </a:lnTo>
                  <a:lnTo>
                    <a:pt x="0" y="42"/>
                  </a:lnTo>
                  <a:lnTo>
                    <a:pt x="0" y="36"/>
                  </a:lnTo>
                  <a:lnTo>
                    <a:pt x="0" y="0"/>
                  </a:lnTo>
                  <a:lnTo>
                    <a:pt x="24" y="6"/>
                  </a:lnTo>
                  <a:lnTo>
                    <a:pt x="30" y="12"/>
                  </a:lnTo>
                  <a:lnTo>
                    <a:pt x="36" y="12"/>
                  </a:lnTo>
                  <a:lnTo>
                    <a:pt x="30" y="12"/>
                  </a:lnTo>
                  <a:lnTo>
                    <a:pt x="42" y="18"/>
                  </a:lnTo>
                  <a:lnTo>
                    <a:pt x="48" y="24"/>
                  </a:lnTo>
                  <a:lnTo>
                    <a:pt x="48" y="30"/>
                  </a:lnTo>
                  <a:lnTo>
                    <a:pt x="60" y="30"/>
                  </a:lnTo>
                  <a:lnTo>
                    <a:pt x="66" y="36"/>
                  </a:lnTo>
                  <a:lnTo>
                    <a:pt x="66" y="42"/>
                  </a:lnTo>
                  <a:lnTo>
                    <a:pt x="54" y="42"/>
                  </a:lnTo>
                  <a:lnTo>
                    <a:pt x="60" y="48"/>
                  </a:lnTo>
                  <a:lnTo>
                    <a:pt x="66" y="54"/>
                  </a:lnTo>
                  <a:lnTo>
                    <a:pt x="72" y="60"/>
                  </a:lnTo>
                  <a:lnTo>
                    <a:pt x="78" y="60"/>
                  </a:lnTo>
                  <a:lnTo>
                    <a:pt x="78" y="66"/>
                  </a:lnTo>
                  <a:lnTo>
                    <a:pt x="90" y="66"/>
                  </a:lnTo>
                  <a:lnTo>
                    <a:pt x="84" y="72"/>
                  </a:lnTo>
                  <a:lnTo>
                    <a:pt x="96" y="7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3180" y="1080"/>
              <a:ext cx="36" cy="18"/>
            </a:xfrm>
            <a:custGeom>
              <a:avLst/>
              <a:gdLst/>
              <a:ahLst/>
              <a:cxnLst>
                <a:cxn ang="0">
                  <a:pos x="36" y="6"/>
                </a:cxn>
                <a:cxn ang="0">
                  <a:pos x="36" y="12"/>
                </a:cxn>
                <a:cxn ang="0">
                  <a:pos x="30" y="12"/>
                </a:cxn>
                <a:cxn ang="0">
                  <a:pos x="24" y="12"/>
                </a:cxn>
                <a:cxn ang="0">
                  <a:pos x="18" y="18"/>
                </a:cxn>
                <a:cxn ang="0">
                  <a:pos x="12" y="18"/>
                </a:cxn>
                <a:cxn ang="0">
                  <a:pos x="6" y="18"/>
                </a:cxn>
                <a:cxn ang="0">
                  <a:pos x="6" y="12"/>
                </a:cxn>
                <a:cxn ang="0">
                  <a:pos x="0" y="12"/>
                </a:cxn>
                <a:cxn ang="0">
                  <a:pos x="12" y="12"/>
                </a:cxn>
                <a:cxn ang="0">
                  <a:pos x="18" y="6"/>
                </a:cxn>
                <a:cxn ang="0">
                  <a:pos x="18" y="12"/>
                </a:cxn>
                <a:cxn ang="0">
                  <a:pos x="24" y="12"/>
                </a:cxn>
                <a:cxn ang="0">
                  <a:pos x="30" y="6"/>
                </a:cxn>
                <a:cxn ang="0">
                  <a:pos x="30" y="0"/>
                </a:cxn>
                <a:cxn ang="0">
                  <a:pos x="36" y="0"/>
                </a:cxn>
                <a:cxn ang="0">
                  <a:pos x="36" y="6"/>
                </a:cxn>
              </a:cxnLst>
              <a:rect l="0" t="0" r="r" b="b"/>
              <a:pathLst>
                <a:path w="36" h="18">
                  <a:moveTo>
                    <a:pt x="36" y="6"/>
                  </a:moveTo>
                  <a:lnTo>
                    <a:pt x="36" y="12"/>
                  </a:lnTo>
                  <a:lnTo>
                    <a:pt x="30" y="12"/>
                  </a:lnTo>
                  <a:lnTo>
                    <a:pt x="24" y="12"/>
                  </a:lnTo>
                  <a:lnTo>
                    <a:pt x="18" y="18"/>
                  </a:lnTo>
                  <a:lnTo>
                    <a:pt x="12" y="18"/>
                  </a:lnTo>
                  <a:lnTo>
                    <a:pt x="6" y="18"/>
                  </a:lnTo>
                  <a:lnTo>
                    <a:pt x="6" y="12"/>
                  </a:lnTo>
                  <a:lnTo>
                    <a:pt x="0" y="12"/>
                  </a:lnTo>
                  <a:lnTo>
                    <a:pt x="12" y="12"/>
                  </a:lnTo>
                  <a:lnTo>
                    <a:pt x="18" y="6"/>
                  </a:lnTo>
                  <a:lnTo>
                    <a:pt x="18" y="12"/>
                  </a:lnTo>
                  <a:lnTo>
                    <a:pt x="24" y="12"/>
                  </a:lnTo>
                  <a:lnTo>
                    <a:pt x="30" y="6"/>
                  </a:lnTo>
                  <a:lnTo>
                    <a:pt x="30" y="0"/>
                  </a:lnTo>
                  <a:lnTo>
                    <a:pt x="36" y="0"/>
                  </a:lnTo>
                  <a:lnTo>
                    <a:pt x="3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3204" y="1062"/>
              <a:ext cx="18" cy="24"/>
            </a:xfrm>
            <a:custGeom>
              <a:avLst/>
              <a:gdLst/>
              <a:ahLst/>
              <a:cxnLst>
                <a:cxn ang="0">
                  <a:pos x="18" y="12"/>
                </a:cxn>
                <a:cxn ang="0">
                  <a:pos x="18" y="18"/>
                </a:cxn>
                <a:cxn ang="0">
                  <a:pos x="18" y="24"/>
                </a:cxn>
                <a:cxn ang="0">
                  <a:pos x="12" y="12"/>
                </a:cxn>
                <a:cxn ang="0">
                  <a:pos x="0" y="0"/>
                </a:cxn>
                <a:cxn ang="0">
                  <a:pos x="12" y="6"/>
                </a:cxn>
                <a:cxn ang="0">
                  <a:pos x="18" y="12"/>
                </a:cxn>
              </a:cxnLst>
              <a:rect l="0" t="0" r="r" b="b"/>
              <a:pathLst>
                <a:path w="18" h="24">
                  <a:moveTo>
                    <a:pt x="18" y="12"/>
                  </a:moveTo>
                  <a:lnTo>
                    <a:pt x="18" y="18"/>
                  </a:lnTo>
                  <a:lnTo>
                    <a:pt x="18" y="24"/>
                  </a:lnTo>
                  <a:lnTo>
                    <a:pt x="12" y="12"/>
                  </a:lnTo>
                  <a:lnTo>
                    <a:pt x="0" y="0"/>
                  </a:lnTo>
                  <a:lnTo>
                    <a:pt x="12" y="6"/>
                  </a:lnTo>
                  <a:lnTo>
                    <a:pt x="18"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3240" y="1086"/>
              <a:ext cx="12" cy="18"/>
            </a:xfrm>
            <a:custGeom>
              <a:avLst/>
              <a:gdLst/>
              <a:ahLst/>
              <a:cxnLst>
                <a:cxn ang="0">
                  <a:pos x="12" y="18"/>
                </a:cxn>
                <a:cxn ang="0">
                  <a:pos x="6" y="12"/>
                </a:cxn>
                <a:cxn ang="0">
                  <a:pos x="0" y="6"/>
                </a:cxn>
                <a:cxn ang="0">
                  <a:pos x="0" y="0"/>
                </a:cxn>
                <a:cxn ang="0">
                  <a:pos x="6" y="6"/>
                </a:cxn>
                <a:cxn ang="0">
                  <a:pos x="12" y="18"/>
                </a:cxn>
              </a:cxnLst>
              <a:rect l="0" t="0" r="r" b="b"/>
              <a:pathLst>
                <a:path w="12" h="18">
                  <a:moveTo>
                    <a:pt x="12" y="18"/>
                  </a:moveTo>
                  <a:lnTo>
                    <a:pt x="6" y="12"/>
                  </a:lnTo>
                  <a:lnTo>
                    <a:pt x="0" y="6"/>
                  </a:lnTo>
                  <a:lnTo>
                    <a:pt x="0" y="0"/>
                  </a:lnTo>
                  <a:lnTo>
                    <a:pt x="6" y="6"/>
                  </a:lnTo>
                  <a:lnTo>
                    <a:pt x="12" y="18"/>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3162" y="105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3198" y="112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3192" y="106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3228" y="1146"/>
              <a:ext cx="6" cy="6"/>
            </a:xfrm>
            <a:custGeom>
              <a:avLst/>
              <a:gdLst/>
              <a:ahLst/>
              <a:cxnLst>
                <a:cxn ang="0">
                  <a:pos x="0" y="0"/>
                </a:cxn>
                <a:cxn ang="0">
                  <a:pos x="6" y="6"/>
                </a:cxn>
                <a:cxn ang="0">
                  <a:pos x="0" y="6"/>
                </a:cxn>
                <a:cxn ang="0">
                  <a:pos x="0" y="0"/>
                </a:cxn>
              </a:cxnLst>
              <a:rect l="0" t="0" r="r" b="b"/>
              <a:pathLst>
                <a:path w="6" h="6">
                  <a:moveTo>
                    <a:pt x="0" y="0"/>
                  </a:moveTo>
                  <a:lnTo>
                    <a:pt x="6" y="6"/>
                  </a:ln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3216" y="1122"/>
              <a:ext cx="6" cy="6"/>
            </a:xfrm>
            <a:custGeom>
              <a:avLst/>
              <a:gdLst/>
              <a:ahLst/>
              <a:cxnLst>
                <a:cxn ang="0">
                  <a:pos x="6" y="6"/>
                </a:cxn>
                <a:cxn ang="0">
                  <a:pos x="0" y="0"/>
                </a:cxn>
                <a:cxn ang="0">
                  <a:pos x="6" y="6"/>
                </a:cxn>
              </a:cxnLst>
              <a:rect l="0" t="0" r="r" b="b"/>
              <a:pathLst>
                <a:path w="6" h="6">
                  <a:moveTo>
                    <a:pt x="6" y="6"/>
                  </a:move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3204" y="1134"/>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3276" y="966"/>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3564" y="1128"/>
              <a:ext cx="6" cy="1"/>
            </a:xfrm>
            <a:custGeom>
              <a:avLst/>
              <a:gdLst/>
              <a:ahLst/>
              <a:cxnLst>
                <a:cxn ang="0">
                  <a:pos x="0" y="0"/>
                </a:cxn>
                <a:cxn ang="0">
                  <a:pos x="6" y="0"/>
                </a:cxn>
                <a:cxn ang="0">
                  <a:pos x="0" y="0"/>
                </a:cxn>
              </a:cxnLst>
              <a:rect l="0" t="0" r="r" b="b"/>
              <a:pathLst>
                <a:path w="6" h="1">
                  <a:moveTo>
                    <a:pt x="0" y="0"/>
                  </a:moveTo>
                  <a:lnTo>
                    <a:pt x="6" y="0"/>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3402" y="966"/>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2838" y="1140"/>
              <a:ext cx="390" cy="276"/>
            </a:xfrm>
            <a:custGeom>
              <a:avLst/>
              <a:gdLst/>
              <a:ahLst/>
              <a:cxnLst>
                <a:cxn ang="0">
                  <a:pos x="384" y="204"/>
                </a:cxn>
                <a:cxn ang="0">
                  <a:pos x="372" y="216"/>
                </a:cxn>
                <a:cxn ang="0">
                  <a:pos x="360" y="246"/>
                </a:cxn>
                <a:cxn ang="0">
                  <a:pos x="336" y="264"/>
                </a:cxn>
                <a:cxn ang="0">
                  <a:pos x="324" y="276"/>
                </a:cxn>
                <a:cxn ang="0">
                  <a:pos x="306" y="264"/>
                </a:cxn>
                <a:cxn ang="0">
                  <a:pos x="294" y="276"/>
                </a:cxn>
                <a:cxn ang="0">
                  <a:pos x="270" y="264"/>
                </a:cxn>
                <a:cxn ang="0">
                  <a:pos x="252" y="240"/>
                </a:cxn>
                <a:cxn ang="0">
                  <a:pos x="246" y="234"/>
                </a:cxn>
                <a:cxn ang="0">
                  <a:pos x="228" y="240"/>
                </a:cxn>
                <a:cxn ang="0">
                  <a:pos x="234" y="216"/>
                </a:cxn>
                <a:cxn ang="0">
                  <a:pos x="216" y="234"/>
                </a:cxn>
                <a:cxn ang="0">
                  <a:pos x="210" y="222"/>
                </a:cxn>
                <a:cxn ang="0">
                  <a:pos x="186" y="204"/>
                </a:cxn>
                <a:cxn ang="0">
                  <a:pos x="162" y="204"/>
                </a:cxn>
                <a:cxn ang="0">
                  <a:pos x="120" y="210"/>
                </a:cxn>
                <a:cxn ang="0">
                  <a:pos x="102" y="228"/>
                </a:cxn>
                <a:cxn ang="0">
                  <a:pos x="66" y="228"/>
                </a:cxn>
                <a:cxn ang="0">
                  <a:pos x="42" y="240"/>
                </a:cxn>
                <a:cxn ang="0">
                  <a:pos x="18" y="228"/>
                </a:cxn>
                <a:cxn ang="0">
                  <a:pos x="18" y="198"/>
                </a:cxn>
                <a:cxn ang="0">
                  <a:pos x="6" y="162"/>
                </a:cxn>
                <a:cxn ang="0">
                  <a:pos x="6" y="150"/>
                </a:cxn>
                <a:cxn ang="0">
                  <a:pos x="6" y="144"/>
                </a:cxn>
                <a:cxn ang="0">
                  <a:pos x="6" y="120"/>
                </a:cxn>
                <a:cxn ang="0">
                  <a:pos x="12" y="108"/>
                </a:cxn>
                <a:cxn ang="0">
                  <a:pos x="30" y="96"/>
                </a:cxn>
                <a:cxn ang="0">
                  <a:pos x="60" y="90"/>
                </a:cxn>
                <a:cxn ang="0">
                  <a:pos x="90" y="72"/>
                </a:cxn>
                <a:cxn ang="0">
                  <a:pos x="96" y="54"/>
                </a:cxn>
                <a:cxn ang="0">
                  <a:pos x="96" y="54"/>
                </a:cxn>
                <a:cxn ang="0">
                  <a:pos x="120" y="42"/>
                </a:cxn>
                <a:cxn ang="0">
                  <a:pos x="126" y="36"/>
                </a:cxn>
                <a:cxn ang="0">
                  <a:pos x="132" y="30"/>
                </a:cxn>
                <a:cxn ang="0">
                  <a:pos x="144" y="42"/>
                </a:cxn>
                <a:cxn ang="0">
                  <a:pos x="162" y="24"/>
                </a:cxn>
                <a:cxn ang="0">
                  <a:pos x="180" y="18"/>
                </a:cxn>
                <a:cxn ang="0">
                  <a:pos x="192" y="12"/>
                </a:cxn>
                <a:cxn ang="0">
                  <a:pos x="216" y="18"/>
                </a:cxn>
                <a:cxn ang="0">
                  <a:pos x="228" y="12"/>
                </a:cxn>
                <a:cxn ang="0">
                  <a:pos x="222" y="30"/>
                </a:cxn>
                <a:cxn ang="0">
                  <a:pos x="228" y="54"/>
                </a:cxn>
                <a:cxn ang="0">
                  <a:pos x="252" y="60"/>
                </a:cxn>
                <a:cxn ang="0">
                  <a:pos x="270" y="54"/>
                </a:cxn>
                <a:cxn ang="0">
                  <a:pos x="276" y="30"/>
                </a:cxn>
                <a:cxn ang="0">
                  <a:pos x="288" y="6"/>
                </a:cxn>
                <a:cxn ang="0">
                  <a:pos x="294" y="36"/>
                </a:cxn>
                <a:cxn ang="0">
                  <a:pos x="312" y="54"/>
                </a:cxn>
                <a:cxn ang="0">
                  <a:pos x="324" y="84"/>
                </a:cxn>
                <a:cxn ang="0">
                  <a:pos x="348" y="108"/>
                </a:cxn>
                <a:cxn ang="0">
                  <a:pos x="366" y="120"/>
                </a:cxn>
                <a:cxn ang="0">
                  <a:pos x="378" y="132"/>
                </a:cxn>
                <a:cxn ang="0">
                  <a:pos x="390" y="156"/>
                </a:cxn>
                <a:cxn ang="0">
                  <a:pos x="390" y="174"/>
                </a:cxn>
              </a:cxnLst>
              <a:rect l="0" t="0" r="r" b="b"/>
              <a:pathLst>
                <a:path w="390" h="276">
                  <a:moveTo>
                    <a:pt x="390" y="180"/>
                  </a:moveTo>
                  <a:lnTo>
                    <a:pt x="390" y="186"/>
                  </a:lnTo>
                  <a:lnTo>
                    <a:pt x="390" y="192"/>
                  </a:lnTo>
                  <a:lnTo>
                    <a:pt x="384" y="192"/>
                  </a:lnTo>
                  <a:lnTo>
                    <a:pt x="384" y="198"/>
                  </a:lnTo>
                  <a:lnTo>
                    <a:pt x="384" y="204"/>
                  </a:lnTo>
                  <a:lnTo>
                    <a:pt x="384" y="210"/>
                  </a:lnTo>
                  <a:lnTo>
                    <a:pt x="378" y="210"/>
                  </a:lnTo>
                  <a:lnTo>
                    <a:pt x="384" y="210"/>
                  </a:lnTo>
                  <a:lnTo>
                    <a:pt x="378" y="210"/>
                  </a:lnTo>
                  <a:lnTo>
                    <a:pt x="378" y="216"/>
                  </a:lnTo>
                  <a:lnTo>
                    <a:pt x="372" y="216"/>
                  </a:lnTo>
                  <a:lnTo>
                    <a:pt x="372" y="222"/>
                  </a:lnTo>
                  <a:lnTo>
                    <a:pt x="366" y="228"/>
                  </a:lnTo>
                  <a:lnTo>
                    <a:pt x="366" y="234"/>
                  </a:lnTo>
                  <a:lnTo>
                    <a:pt x="366" y="240"/>
                  </a:lnTo>
                  <a:lnTo>
                    <a:pt x="360" y="240"/>
                  </a:lnTo>
                  <a:lnTo>
                    <a:pt x="360" y="246"/>
                  </a:lnTo>
                  <a:lnTo>
                    <a:pt x="360" y="252"/>
                  </a:lnTo>
                  <a:lnTo>
                    <a:pt x="354" y="258"/>
                  </a:lnTo>
                  <a:lnTo>
                    <a:pt x="354" y="264"/>
                  </a:lnTo>
                  <a:lnTo>
                    <a:pt x="348" y="264"/>
                  </a:lnTo>
                  <a:lnTo>
                    <a:pt x="342" y="264"/>
                  </a:lnTo>
                  <a:lnTo>
                    <a:pt x="336" y="264"/>
                  </a:lnTo>
                  <a:lnTo>
                    <a:pt x="330" y="270"/>
                  </a:lnTo>
                  <a:lnTo>
                    <a:pt x="324" y="270"/>
                  </a:lnTo>
                  <a:lnTo>
                    <a:pt x="324" y="276"/>
                  </a:lnTo>
                  <a:lnTo>
                    <a:pt x="324" y="270"/>
                  </a:lnTo>
                  <a:lnTo>
                    <a:pt x="318" y="276"/>
                  </a:lnTo>
                  <a:lnTo>
                    <a:pt x="324" y="276"/>
                  </a:lnTo>
                  <a:lnTo>
                    <a:pt x="318" y="276"/>
                  </a:lnTo>
                  <a:lnTo>
                    <a:pt x="318" y="270"/>
                  </a:lnTo>
                  <a:lnTo>
                    <a:pt x="312" y="270"/>
                  </a:lnTo>
                  <a:lnTo>
                    <a:pt x="306" y="270"/>
                  </a:lnTo>
                  <a:lnTo>
                    <a:pt x="312" y="270"/>
                  </a:lnTo>
                  <a:lnTo>
                    <a:pt x="306" y="264"/>
                  </a:lnTo>
                  <a:lnTo>
                    <a:pt x="300" y="264"/>
                  </a:lnTo>
                  <a:lnTo>
                    <a:pt x="300" y="270"/>
                  </a:lnTo>
                  <a:lnTo>
                    <a:pt x="306" y="270"/>
                  </a:lnTo>
                  <a:lnTo>
                    <a:pt x="300" y="270"/>
                  </a:lnTo>
                  <a:lnTo>
                    <a:pt x="294" y="270"/>
                  </a:lnTo>
                  <a:lnTo>
                    <a:pt x="294" y="276"/>
                  </a:lnTo>
                  <a:lnTo>
                    <a:pt x="288" y="276"/>
                  </a:lnTo>
                  <a:lnTo>
                    <a:pt x="288" y="270"/>
                  </a:lnTo>
                  <a:lnTo>
                    <a:pt x="282" y="270"/>
                  </a:lnTo>
                  <a:lnTo>
                    <a:pt x="276" y="270"/>
                  </a:lnTo>
                  <a:lnTo>
                    <a:pt x="270" y="270"/>
                  </a:lnTo>
                  <a:lnTo>
                    <a:pt x="270" y="264"/>
                  </a:lnTo>
                  <a:lnTo>
                    <a:pt x="264" y="264"/>
                  </a:lnTo>
                  <a:lnTo>
                    <a:pt x="258" y="264"/>
                  </a:lnTo>
                  <a:lnTo>
                    <a:pt x="258" y="258"/>
                  </a:lnTo>
                  <a:lnTo>
                    <a:pt x="258" y="252"/>
                  </a:lnTo>
                  <a:lnTo>
                    <a:pt x="252" y="246"/>
                  </a:lnTo>
                  <a:lnTo>
                    <a:pt x="252" y="240"/>
                  </a:lnTo>
                  <a:lnTo>
                    <a:pt x="246" y="240"/>
                  </a:lnTo>
                  <a:lnTo>
                    <a:pt x="246" y="246"/>
                  </a:lnTo>
                  <a:lnTo>
                    <a:pt x="240" y="246"/>
                  </a:lnTo>
                  <a:lnTo>
                    <a:pt x="240" y="240"/>
                  </a:lnTo>
                  <a:lnTo>
                    <a:pt x="246" y="240"/>
                  </a:lnTo>
                  <a:lnTo>
                    <a:pt x="246" y="234"/>
                  </a:lnTo>
                  <a:lnTo>
                    <a:pt x="240" y="234"/>
                  </a:lnTo>
                  <a:lnTo>
                    <a:pt x="240" y="228"/>
                  </a:lnTo>
                  <a:lnTo>
                    <a:pt x="240" y="234"/>
                  </a:lnTo>
                  <a:lnTo>
                    <a:pt x="240" y="240"/>
                  </a:lnTo>
                  <a:lnTo>
                    <a:pt x="234" y="240"/>
                  </a:lnTo>
                  <a:lnTo>
                    <a:pt x="228" y="240"/>
                  </a:lnTo>
                  <a:lnTo>
                    <a:pt x="228" y="234"/>
                  </a:lnTo>
                  <a:lnTo>
                    <a:pt x="234" y="234"/>
                  </a:lnTo>
                  <a:lnTo>
                    <a:pt x="234" y="228"/>
                  </a:lnTo>
                  <a:lnTo>
                    <a:pt x="240" y="222"/>
                  </a:lnTo>
                  <a:lnTo>
                    <a:pt x="240" y="216"/>
                  </a:lnTo>
                  <a:lnTo>
                    <a:pt x="234" y="216"/>
                  </a:lnTo>
                  <a:lnTo>
                    <a:pt x="234" y="222"/>
                  </a:lnTo>
                  <a:lnTo>
                    <a:pt x="228" y="222"/>
                  </a:lnTo>
                  <a:lnTo>
                    <a:pt x="228" y="228"/>
                  </a:lnTo>
                  <a:lnTo>
                    <a:pt x="222" y="228"/>
                  </a:lnTo>
                  <a:lnTo>
                    <a:pt x="222" y="234"/>
                  </a:lnTo>
                  <a:lnTo>
                    <a:pt x="216" y="234"/>
                  </a:lnTo>
                  <a:lnTo>
                    <a:pt x="222" y="234"/>
                  </a:lnTo>
                  <a:lnTo>
                    <a:pt x="216" y="234"/>
                  </a:lnTo>
                  <a:lnTo>
                    <a:pt x="216" y="228"/>
                  </a:lnTo>
                  <a:lnTo>
                    <a:pt x="210" y="228"/>
                  </a:lnTo>
                  <a:lnTo>
                    <a:pt x="216" y="228"/>
                  </a:lnTo>
                  <a:lnTo>
                    <a:pt x="210" y="222"/>
                  </a:lnTo>
                  <a:lnTo>
                    <a:pt x="204" y="216"/>
                  </a:lnTo>
                  <a:lnTo>
                    <a:pt x="204" y="210"/>
                  </a:lnTo>
                  <a:lnTo>
                    <a:pt x="198" y="210"/>
                  </a:lnTo>
                  <a:lnTo>
                    <a:pt x="192" y="210"/>
                  </a:lnTo>
                  <a:lnTo>
                    <a:pt x="186" y="210"/>
                  </a:lnTo>
                  <a:lnTo>
                    <a:pt x="186" y="204"/>
                  </a:lnTo>
                  <a:lnTo>
                    <a:pt x="186" y="210"/>
                  </a:lnTo>
                  <a:lnTo>
                    <a:pt x="180" y="210"/>
                  </a:lnTo>
                  <a:lnTo>
                    <a:pt x="180" y="204"/>
                  </a:lnTo>
                  <a:lnTo>
                    <a:pt x="174" y="204"/>
                  </a:lnTo>
                  <a:lnTo>
                    <a:pt x="168" y="204"/>
                  </a:lnTo>
                  <a:lnTo>
                    <a:pt x="162" y="204"/>
                  </a:lnTo>
                  <a:lnTo>
                    <a:pt x="150" y="204"/>
                  </a:lnTo>
                  <a:lnTo>
                    <a:pt x="144" y="210"/>
                  </a:lnTo>
                  <a:lnTo>
                    <a:pt x="138" y="210"/>
                  </a:lnTo>
                  <a:lnTo>
                    <a:pt x="132" y="210"/>
                  </a:lnTo>
                  <a:lnTo>
                    <a:pt x="126" y="210"/>
                  </a:lnTo>
                  <a:lnTo>
                    <a:pt x="120" y="210"/>
                  </a:lnTo>
                  <a:lnTo>
                    <a:pt x="120" y="216"/>
                  </a:lnTo>
                  <a:lnTo>
                    <a:pt x="114" y="216"/>
                  </a:lnTo>
                  <a:lnTo>
                    <a:pt x="108" y="216"/>
                  </a:lnTo>
                  <a:lnTo>
                    <a:pt x="102" y="216"/>
                  </a:lnTo>
                  <a:lnTo>
                    <a:pt x="102" y="222"/>
                  </a:lnTo>
                  <a:lnTo>
                    <a:pt x="102" y="228"/>
                  </a:lnTo>
                  <a:lnTo>
                    <a:pt x="96" y="228"/>
                  </a:lnTo>
                  <a:lnTo>
                    <a:pt x="90" y="228"/>
                  </a:lnTo>
                  <a:lnTo>
                    <a:pt x="84" y="228"/>
                  </a:lnTo>
                  <a:lnTo>
                    <a:pt x="78" y="228"/>
                  </a:lnTo>
                  <a:lnTo>
                    <a:pt x="72" y="228"/>
                  </a:lnTo>
                  <a:lnTo>
                    <a:pt x="66" y="228"/>
                  </a:lnTo>
                  <a:lnTo>
                    <a:pt x="60" y="228"/>
                  </a:lnTo>
                  <a:lnTo>
                    <a:pt x="60" y="234"/>
                  </a:lnTo>
                  <a:lnTo>
                    <a:pt x="54" y="234"/>
                  </a:lnTo>
                  <a:lnTo>
                    <a:pt x="48" y="234"/>
                  </a:lnTo>
                  <a:lnTo>
                    <a:pt x="42" y="234"/>
                  </a:lnTo>
                  <a:lnTo>
                    <a:pt x="42" y="240"/>
                  </a:lnTo>
                  <a:lnTo>
                    <a:pt x="36" y="234"/>
                  </a:lnTo>
                  <a:lnTo>
                    <a:pt x="36" y="240"/>
                  </a:lnTo>
                  <a:lnTo>
                    <a:pt x="30" y="240"/>
                  </a:lnTo>
                  <a:lnTo>
                    <a:pt x="30" y="234"/>
                  </a:lnTo>
                  <a:lnTo>
                    <a:pt x="24" y="234"/>
                  </a:lnTo>
                  <a:lnTo>
                    <a:pt x="18" y="228"/>
                  </a:lnTo>
                  <a:lnTo>
                    <a:pt x="18" y="222"/>
                  </a:lnTo>
                  <a:lnTo>
                    <a:pt x="24" y="222"/>
                  </a:lnTo>
                  <a:lnTo>
                    <a:pt x="24" y="216"/>
                  </a:lnTo>
                  <a:lnTo>
                    <a:pt x="24" y="210"/>
                  </a:lnTo>
                  <a:lnTo>
                    <a:pt x="24" y="204"/>
                  </a:lnTo>
                  <a:lnTo>
                    <a:pt x="18" y="198"/>
                  </a:lnTo>
                  <a:lnTo>
                    <a:pt x="18" y="192"/>
                  </a:lnTo>
                  <a:lnTo>
                    <a:pt x="18" y="186"/>
                  </a:lnTo>
                  <a:lnTo>
                    <a:pt x="12" y="180"/>
                  </a:lnTo>
                  <a:lnTo>
                    <a:pt x="12" y="174"/>
                  </a:lnTo>
                  <a:lnTo>
                    <a:pt x="6" y="168"/>
                  </a:lnTo>
                  <a:lnTo>
                    <a:pt x="6" y="162"/>
                  </a:lnTo>
                  <a:lnTo>
                    <a:pt x="6" y="156"/>
                  </a:lnTo>
                  <a:lnTo>
                    <a:pt x="0" y="156"/>
                  </a:lnTo>
                  <a:lnTo>
                    <a:pt x="0" y="150"/>
                  </a:lnTo>
                  <a:lnTo>
                    <a:pt x="0" y="156"/>
                  </a:lnTo>
                  <a:lnTo>
                    <a:pt x="6" y="156"/>
                  </a:lnTo>
                  <a:lnTo>
                    <a:pt x="6" y="150"/>
                  </a:lnTo>
                  <a:lnTo>
                    <a:pt x="0" y="150"/>
                  </a:lnTo>
                  <a:lnTo>
                    <a:pt x="0" y="144"/>
                  </a:lnTo>
                  <a:lnTo>
                    <a:pt x="6" y="150"/>
                  </a:lnTo>
                  <a:lnTo>
                    <a:pt x="6" y="156"/>
                  </a:lnTo>
                  <a:lnTo>
                    <a:pt x="6" y="150"/>
                  </a:lnTo>
                  <a:lnTo>
                    <a:pt x="6" y="144"/>
                  </a:lnTo>
                  <a:lnTo>
                    <a:pt x="6" y="138"/>
                  </a:lnTo>
                  <a:lnTo>
                    <a:pt x="0" y="138"/>
                  </a:lnTo>
                  <a:lnTo>
                    <a:pt x="0" y="132"/>
                  </a:lnTo>
                  <a:lnTo>
                    <a:pt x="0" y="126"/>
                  </a:lnTo>
                  <a:lnTo>
                    <a:pt x="6" y="126"/>
                  </a:lnTo>
                  <a:lnTo>
                    <a:pt x="6" y="120"/>
                  </a:lnTo>
                  <a:lnTo>
                    <a:pt x="0" y="114"/>
                  </a:lnTo>
                  <a:lnTo>
                    <a:pt x="6" y="114"/>
                  </a:lnTo>
                  <a:lnTo>
                    <a:pt x="6" y="108"/>
                  </a:lnTo>
                  <a:lnTo>
                    <a:pt x="6" y="114"/>
                  </a:lnTo>
                  <a:lnTo>
                    <a:pt x="12" y="114"/>
                  </a:lnTo>
                  <a:lnTo>
                    <a:pt x="12" y="108"/>
                  </a:lnTo>
                  <a:lnTo>
                    <a:pt x="18" y="108"/>
                  </a:lnTo>
                  <a:lnTo>
                    <a:pt x="24" y="102"/>
                  </a:lnTo>
                  <a:lnTo>
                    <a:pt x="30" y="102"/>
                  </a:lnTo>
                  <a:lnTo>
                    <a:pt x="30" y="96"/>
                  </a:lnTo>
                  <a:lnTo>
                    <a:pt x="30" y="102"/>
                  </a:lnTo>
                  <a:lnTo>
                    <a:pt x="30" y="96"/>
                  </a:lnTo>
                  <a:lnTo>
                    <a:pt x="36" y="96"/>
                  </a:lnTo>
                  <a:lnTo>
                    <a:pt x="42" y="96"/>
                  </a:lnTo>
                  <a:lnTo>
                    <a:pt x="48" y="96"/>
                  </a:lnTo>
                  <a:lnTo>
                    <a:pt x="54" y="96"/>
                  </a:lnTo>
                  <a:lnTo>
                    <a:pt x="54" y="90"/>
                  </a:lnTo>
                  <a:lnTo>
                    <a:pt x="60" y="90"/>
                  </a:lnTo>
                  <a:lnTo>
                    <a:pt x="66" y="90"/>
                  </a:lnTo>
                  <a:lnTo>
                    <a:pt x="72" y="90"/>
                  </a:lnTo>
                  <a:lnTo>
                    <a:pt x="78" y="84"/>
                  </a:lnTo>
                  <a:lnTo>
                    <a:pt x="78" y="78"/>
                  </a:lnTo>
                  <a:lnTo>
                    <a:pt x="84" y="78"/>
                  </a:lnTo>
                  <a:lnTo>
                    <a:pt x="90" y="72"/>
                  </a:lnTo>
                  <a:lnTo>
                    <a:pt x="84" y="72"/>
                  </a:lnTo>
                  <a:lnTo>
                    <a:pt x="84" y="66"/>
                  </a:lnTo>
                  <a:lnTo>
                    <a:pt x="84" y="60"/>
                  </a:lnTo>
                  <a:lnTo>
                    <a:pt x="90" y="60"/>
                  </a:lnTo>
                  <a:lnTo>
                    <a:pt x="90" y="54"/>
                  </a:lnTo>
                  <a:lnTo>
                    <a:pt x="96" y="54"/>
                  </a:lnTo>
                  <a:lnTo>
                    <a:pt x="96" y="60"/>
                  </a:lnTo>
                  <a:lnTo>
                    <a:pt x="96" y="66"/>
                  </a:lnTo>
                  <a:lnTo>
                    <a:pt x="102" y="66"/>
                  </a:lnTo>
                  <a:lnTo>
                    <a:pt x="102" y="60"/>
                  </a:lnTo>
                  <a:lnTo>
                    <a:pt x="96" y="60"/>
                  </a:lnTo>
                  <a:lnTo>
                    <a:pt x="96" y="54"/>
                  </a:lnTo>
                  <a:lnTo>
                    <a:pt x="102" y="54"/>
                  </a:lnTo>
                  <a:lnTo>
                    <a:pt x="108" y="54"/>
                  </a:lnTo>
                  <a:lnTo>
                    <a:pt x="108" y="48"/>
                  </a:lnTo>
                  <a:lnTo>
                    <a:pt x="114" y="48"/>
                  </a:lnTo>
                  <a:lnTo>
                    <a:pt x="114" y="42"/>
                  </a:lnTo>
                  <a:lnTo>
                    <a:pt x="120" y="42"/>
                  </a:lnTo>
                  <a:lnTo>
                    <a:pt x="114" y="42"/>
                  </a:lnTo>
                  <a:lnTo>
                    <a:pt x="114" y="36"/>
                  </a:lnTo>
                  <a:lnTo>
                    <a:pt x="120" y="36"/>
                  </a:lnTo>
                  <a:lnTo>
                    <a:pt x="126" y="36"/>
                  </a:lnTo>
                  <a:lnTo>
                    <a:pt x="120" y="36"/>
                  </a:lnTo>
                  <a:lnTo>
                    <a:pt x="126" y="36"/>
                  </a:lnTo>
                  <a:lnTo>
                    <a:pt x="126" y="30"/>
                  </a:lnTo>
                  <a:lnTo>
                    <a:pt x="126" y="36"/>
                  </a:lnTo>
                  <a:lnTo>
                    <a:pt x="126" y="30"/>
                  </a:lnTo>
                  <a:lnTo>
                    <a:pt x="126" y="36"/>
                  </a:lnTo>
                  <a:lnTo>
                    <a:pt x="132" y="36"/>
                  </a:lnTo>
                  <a:lnTo>
                    <a:pt x="132" y="30"/>
                  </a:lnTo>
                  <a:lnTo>
                    <a:pt x="138" y="30"/>
                  </a:lnTo>
                  <a:lnTo>
                    <a:pt x="138" y="36"/>
                  </a:lnTo>
                  <a:lnTo>
                    <a:pt x="144" y="36"/>
                  </a:lnTo>
                  <a:lnTo>
                    <a:pt x="144" y="42"/>
                  </a:lnTo>
                  <a:lnTo>
                    <a:pt x="150" y="42"/>
                  </a:lnTo>
                  <a:lnTo>
                    <a:pt x="144" y="42"/>
                  </a:lnTo>
                  <a:lnTo>
                    <a:pt x="150" y="42"/>
                  </a:lnTo>
                  <a:lnTo>
                    <a:pt x="156" y="42"/>
                  </a:lnTo>
                  <a:lnTo>
                    <a:pt x="156" y="36"/>
                  </a:lnTo>
                  <a:lnTo>
                    <a:pt x="156" y="30"/>
                  </a:lnTo>
                  <a:lnTo>
                    <a:pt x="162" y="30"/>
                  </a:lnTo>
                  <a:lnTo>
                    <a:pt x="162" y="24"/>
                  </a:lnTo>
                  <a:lnTo>
                    <a:pt x="168" y="24"/>
                  </a:lnTo>
                  <a:lnTo>
                    <a:pt x="168" y="18"/>
                  </a:lnTo>
                  <a:lnTo>
                    <a:pt x="174" y="18"/>
                  </a:lnTo>
                  <a:lnTo>
                    <a:pt x="174" y="12"/>
                  </a:lnTo>
                  <a:lnTo>
                    <a:pt x="174" y="18"/>
                  </a:lnTo>
                  <a:lnTo>
                    <a:pt x="180" y="18"/>
                  </a:lnTo>
                  <a:lnTo>
                    <a:pt x="186" y="12"/>
                  </a:lnTo>
                  <a:lnTo>
                    <a:pt x="186" y="6"/>
                  </a:lnTo>
                  <a:lnTo>
                    <a:pt x="180" y="6"/>
                  </a:lnTo>
                  <a:lnTo>
                    <a:pt x="186" y="6"/>
                  </a:lnTo>
                  <a:lnTo>
                    <a:pt x="192" y="6"/>
                  </a:lnTo>
                  <a:lnTo>
                    <a:pt x="192" y="12"/>
                  </a:lnTo>
                  <a:lnTo>
                    <a:pt x="198" y="12"/>
                  </a:lnTo>
                  <a:lnTo>
                    <a:pt x="204" y="12"/>
                  </a:lnTo>
                  <a:lnTo>
                    <a:pt x="210" y="12"/>
                  </a:lnTo>
                  <a:lnTo>
                    <a:pt x="210" y="18"/>
                  </a:lnTo>
                  <a:lnTo>
                    <a:pt x="216" y="12"/>
                  </a:lnTo>
                  <a:lnTo>
                    <a:pt x="216" y="18"/>
                  </a:lnTo>
                  <a:lnTo>
                    <a:pt x="222" y="12"/>
                  </a:lnTo>
                  <a:lnTo>
                    <a:pt x="222" y="18"/>
                  </a:lnTo>
                  <a:lnTo>
                    <a:pt x="222" y="12"/>
                  </a:lnTo>
                  <a:lnTo>
                    <a:pt x="228" y="12"/>
                  </a:lnTo>
                  <a:lnTo>
                    <a:pt x="228" y="18"/>
                  </a:lnTo>
                  <a:lnTo>
                    <a:pt x="228" y="12"/>
                  </a:lnTo>
                  <a:lnTo>
                    <a:pt x="228" y="18"/>
                  </a:lnTo>
                  <a:lnTo>
                    <a:pt x="222" y="18"/>
                  </a:lnTo>
                  <a:lnTo>
                    <a:pt x="228" y="24"/>
                  </a:lnTo>
                  <a:lnTo>
                    <a:pt x="222" y="24"/>
                  </a:lnTo>
                  <a:lnTo>
                    <a:pt x="216" y="30"/>
                  </a:lnTo>
                  <a:lnTo>
                    <a:pt x="222" y="30"/>
                  </a:lnTo>
                  <a:lnTo>
                    <a:pt x="222" y="36"/>
                  </a:lnTo>
                  <a:lnTo>
                    <a:pt x="216" y="36"/>
                  </a:lnTo>
                  <a:lnTo>
                    <a:pt x="216" y="42"/>
                  </a:lnTo>
                  <a:lnTo>
                    <a:pt x="222" y="48"/>
                  </a:lnTo>
                  <a:lnTo>
                    <a:pt x="228" y="48"/>
                  </a:lnTo>
                  <a:lnTo>
                    <a:pt x="228" y="54"/>
                  </a:lnTo>
                  <a:lnTo>
                    <a:pt x="228" y="48"/>
                  </a:lnTo>
                  <a:lnTo>
                    <a:pt x="234" y="54"/>
                  </a:lnTo>
                  <a:lnTo>
                    <a:pt x="240" y="54"/>
                  </a:lnTo>
                  <a:lnTo>
                    <a:pt x="240" y="60"/>
                  </a:lnTo>
                  <a:lnTo>
                    <a:pt x="246" y="60"/>
                  </a:lnTo>
                  <a:lnTo>
                    <a:pt x="252" y="60"/>
                  </a:lnTo>
                  <a:lnTo>
                    <a:pt x="252" y="66"/>
                  </a:lnTo>
                  <a:lnTo>
                    <a:pt x="258" y="66"/>
                  </a:lnTo>
                  <a:lnTo>
                    <a:pt x="264" y="66"/>
                  </a:lnTo>
                  <a:lnTo>
                    <a:pt x="270" y="66"/>
                  </a:lnTo>
                  <a:lnTo>
                    <a:pt x="270" y="60"/>
                  </a:lnTo>
                  <a:lnTo>
                    <a:pt x="270" y="54"/>
                  </a:lnTo>
                  <a:lnTo>
                    <a:pt x="276" y="54"/>
                  </a:lnTo>
                  <a:lnTo>
                    <a:pt x="270" y="54"/>
                  </a:lnTo>
                  <a:lnTo>
                    <a:pt x="276" y="48"/>
                  </a:lnTo>
                  <a:lnTo>
                    <a:pt x="276" y="42"/>
                  </a:lnTo>
                  <a:lnTo>
                    <a:pt x="276" y="36"/>
                  </a:lnTo>
                  <a:lnTo>
                    <a:pt x="276" y="30"/>
                  </a:lnTo>
                  <a:lnTo>
                    <a:pt x="276" y="24"/>
                  </a:lnTo>
                  <a:lnTo>
                    <a:pt x="276" y="18"/>
                  </a:lnTo>
                  <a:lnTo>
                    <a:pt x="276" y="12"/>
                  </a:lnTo>
                  <a:lnTo>
                    <a:pt x="282" y="6"/>
                  </a:lnTo>
                  <a:lnTo>
                    <a:pt x="282" y="0"/>
                  </a:lnTo>
                  <a:lnTo>
                    <a:pt x="288" y="6"/>
                  </a:lnTo>
                  <a:lnTo>
                    <a:pt x="288" y="12"/>
                  </a:lnTo>
                  <a:lnTo>
                    <a:pt x="288" y="18"/>
                  </a:lnTo>
                  <a:lnTo>
                    <a:pt x="294" y="18"/>
                  </a:lnTo>
                  <a:lnTo>
                    <a:pt x="294" y="24"/>
                  </a:lnTo>
                  <a:lnTo>
                    <a:pt x="294" y="30"/>
                  </a:lnTo>
                  <a:lnTo>
                    <a:pt x="294" y="36"/>
                  </a:lnTo>
                  <a:lnTo>
                    <a:pt x="300" y="36"/>
                  </a:lnTo>
                  <a:lnTo>
                    <a:pt x="306" y="36"/>
                  </a:lnTo>
                  <a:lnTo>
                    <a:pt x="306" y="42"/>
                  </a:lnTo>
                  <a:lnTo>
                    <a:pt x="312" y="42"/>
                  </a:lnTo>
                  <a:lnTo>
                    <a:pt x="312" y="48"/>
                  </a:lnTo>
                  <a:lnTo>
                    <a:pt x="312" y="54"/>
                  </a:lnTo>
                  <a:lnTo>
                    <a:pt x="312" y="60"/>
                  </a:lnTo>
                  <a:lnTo>
                    <a:pt x="318" y="60"/>
                  </a:lnTo>
                  <a:lnTo>
                    <a:pt x="318" y="66"/>
                  </a:lnTo>
                  <a:lnTo>
                    <a:pt x="318" y="72"/>
                  </a:lnTo>
                  <a:lnTo>
                    <a:pt x="318" y="78"/>
                  </a:lnTo>
                  <a:lnTo>
                    <a:pt x="324" y="84"/>
                  </a:lnTo>
                  <a:lnTo>
                    <a:pt x="330" y="84"/>
                  </a:lnTo>
                  <a:lnTo>
                    <a:pt x="336" y="90"/>
                  </a:lnTo>
                  <a:lnTo>
                    <a:pt x="342" y="90"/>
                  </a:lnTo>
                  <a:lnTo>
                    <a:pt x="342" y="96"/>
                  </a:lnTo>
                  <a:lnTo>
                    <a:pt x="348" y="102"/>
                  </a:lnTo>
                  <a:lnTo>
                    <a:pt x="348" y="108"/>
                  </a:lnTo>
                  <a:lnTo>
                    <a:pt x="354" y="108"/>
                  </a:lnTo>
                  <a:lnTo>
                    <a:pt x="348" y="108"/>
                  </a:lnTo>
                  <a:lnTo>
                    <a:pt x="354" y="114"/>
                  </a:lnTo>
                  <a:lnTo>
                    <a:pt x="360" y="114"/>
                  </a:lnTo>
                  <a:lnTo>
                    <a:pt x="366" y="114"/>
                  </a:lnTo>
                  <a:lnTo>
                    <a:pt x="366" y="120"/>
                  </a:lnTo>
                  <a:lnTo>
                    <a:pt x="366" y="126"/>
                  </a:lnTo>
                  <a:lnTo>
                    <a:pt x="372" y="126"/>
                  </a:lnTo>
                  <a:lnTo>
                    <a:pt x="366" y="126"/>
                  </a:lnTo>
                  <a:lnTo>
                    <a:pt x="372" y="126"/>
                  </a:lnTo>
                  <a:lnTo>
                    <a:pt x="372" y="132"/>
                  </a:lnTo>
                  <a:lnTo>
                    <a:pt x="378" y="132"/>
                  </a:lnTo>
                  <a:lnTo>
                    <a:pt x="378" y="138"/>
                  </a:lnTo>
                  <a:lnTo>
                    <a:pt x="384" y="144"/>
                  </a:lnTo>
                  <a:lnTo>
                    <a:pt x="390" y="150"/>
                  </a:lnTo>
                  <a:lnTo>
                    <a:pt x="384" y="150"/>
                  </a:lnTo>
                  <a:lnTo>
                    <a:pt x="384" y="156"/>
                  </a:lnTo>
                  <a:lnTo>
                    <a:pt x="390" y="156"/>
                  </a:lnTo>
                  <a:lnTo>
                    <a:pt x="384" y="156"/>
                  </a:lnTo>
                  <a:lnTo>
                    <a:pt x="390" y="162"/>
                  </a:lnTo>
                  <a:lnTo>
                    <a:pt x="384" y="162"/>
                  </a:lnTo>
                  <a:lnTo>
                    <a:pt x="390" y="162"/>
                  </a:lnTo>
                  <a:lnTo>
                    <a:pt x="390" y="168"/>
                  </a:lnTo>
                  <a:lnTo>
                    <a:pt x="390" y="174"/>
                  </a:lnTo>
                  <a:lnTo>
                    <a:pt x="390" y="18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3144" y="1434"/>
              <a:ext cx="36" cy="24"/>
            </a:xfrm>
            <a:custGeom>
              <a:avLst/>
              <a:gdLst/>
              <a:ahLst/>
              <a:cxnLst>
                <a:cxn ang="0">
                  <a:pos x="30" y="12"/>
                </a:cxn>
                <a:cxn ang="0">
                  <a:pos x="30" y="18"/>
                </a:cxn>
                <a:cxn ang="0">
                  <a:pos x="24" y="18"/>
                </a:cxn>
                <a:cxn ang="0">
                  <a:pos x="24" y="24"/>
                </a:cxn>
                <a:cxn ang="0">
                  <a:pos x="18" y="24"/>
                </a:cxn>
                <a:cxn ang="0">
                  <a:pos x="12" y="24"/>
                </a:cxn>
                <a:cxn ang="0">
                  <a:pos x="6" y="18"/>
                </a:cxn>
                <a:cxn ang="0">
                  <a:pos x="6" y="12"/>
                </a:cxn>
                <a:cxn ang="0">
                  <a:pos x="0" y="6"/>
                </a:cxn>
                <a:cxn ang="0">
                  <a:pos x="0" y="0"/>
                </a:cxn>
                <a:cxn ang="0">
                  <a:pos x="6" y="0"/>
                </a:cxn>
                <a:cxn ang="0">
                  <a:pos x="12" y="0"/>
                </a:cxn>
                <a:cxn ang="0">
                  <a:pos x="18" y="0"/>
                </a:cxn>
                <a:cxn ang="0">
                  <a:pos x="24" y="6"/>
                </a:cxn>
                <a:cxn ang="0">
                  <a:pos x="18" y="0"/>
                </a:cxn>
                <a:cxn ang="0">
                  <a:pos x="24" y="0"/>
                </a:cxn>
                <a:cxn ang="0">
                  <a:pos x="30" y="0"/>
                </a:cxn>
                <a:cxn ang="0">
                  <a:pos x="36" y="0"/>
                </a:cxn>
                <a:cxn ang="0">
                  <a:pos x="36" y="6"/>
                </a:cxn>
                <a:cxn ang="0">
                  <a:pos x="36" y="12"/>
                </a:cxn>
                <a:cxn ang="0">
                  <a:pos x="30" y="12"/>
                </a:cxn>
              </a:cxnLst>
              <a:rect l="0" t="0" r="r" b="b"/>
              <a:pathLst>
                <a:path w="36" h="24">
                  <a:moveTo>
                    <a:pt x="30" y="12"/>
                  </a:moveTo>
                  <a:lnTo>
                    <a:pt x="30" y="18"/>
                  </a:lnTo>
                  <a:lnTo>
                    <a:pt x="24" y="18"/>
                  </a:lnTo>
                  <a:lnTo>
                    <a:pt x="24" y="24"/>
                  </a:lnTo>
                  <a:lnTo>
                    <a:pt x="18" y="24"/>
                  </a:lnTo>
                  <a:lnTo>
                    <a:pt x="12" y="24"/>
                  </a:lnTo>
                  <a:lnTo>
                    <a:pt x="6" y="18"/>
                  </a:lnTo>
                  <a:lnTo>
                    <a:pt x="6" y="12"/>
                  </a:lnTo>
                  <a:lnTo>
                    <a:pt x="0" y="6"/>
                  </a:lnTo>
                  <a:lnTo>
                    <a:pt x="0" y="0"/>
                  </a:lnTo>
                  <a:lnTo>
                    <a:pt x="6" y="0"/>
                  </a:lnTo>
                  <a:lnTo>
                    <a:pt x="12" y="0"/>
                  </a:lnTo>
                  <a:lnTo>
                    <a:pt x="18" y="0"/>
                  </a:lnTo>
                  <a:lnTo>
                    <a:pt x="24" y="6"/>
                  </a:lnTo>
                  <a:lnTo>
                    <a:pt x="18" y="0"/>
                  </a:lnTo>
                  <a:lnTo>
                    <a:pt x="24" y="0"/>
                  </a:lnTo>
                  <a:lnTo>
                    <a:pt x="30" y="0"/>
                  </a:lnTo>
                  <a:lnTo>
                    <a:pt x="36" y="0"/>
                  </a:lnTo>
                  <a:lnTo>
                    <a:pt x="36" y="6"/>
                  </a:lnTo>
                  <a:lnTo>
                    <a:pt x="36" y="12"/>
                  </a:lnTo>
                  <a:lnTo>
                    <a:pt x="30"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3006" y="1146"/>
              <a:ext cx="6" cy="6"/>
            </a:xfrm>
            <a:custGeom>
              <a:avLst/>
              <a:gdLst/>
              <a:ahLst/>
              <a:cxnLst>
                <a:cxn ang="0">
                  <a:pos x="6" y="6"/>
                </a:cxn>
                <a:cxn ang="0">
                  <a:pos x="0" y="6"/>
                </a:cxn>
                <a:cxn ang="0">
                  <a:pos x="0" y="0"/>
                </a:cxn>
                <a:cxn ang="0">
                  <a:pos x="6" y="0"/>
                </a:cxn>
                <a:cxn ang="0">
                  <a:pos x="6" y="6"/>
                </a:cxn>
              </a:cxnLst>
              <a:rect l="0" t="0" r="r" b="b"/>
              <a:pathLst>
                <a:path w="6" h="6">
                  <a:moveTo>
                    <a:pt x="6" y="6"/>
                  </a:moveTo>
                  <a:lnTo>
                    <a:pt x="0" y="6"/>
                  </a:lnTo>
                  <a:lnTo>
                    <a:pt x="0" y="0"/>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3066" y="1380"/>
              <a:ext cx="12" cy="6"/>
            </a:xfrm>
            <a:custGeom>
              <a:avLst/>
              <a:gdLst/>
              <a:ahLst/>
              <a:cxnLst>
                <a:cxn ang="0">
                  <a:pos x="12" y="6"/>
                </a:cxn>
                <a:cxn ang="0">
                  <a:pos x="6" y="6"/>
                </a:cxn>
                <a:cxn ang="0">
                  <a:pos x="0" y="6"/>
                </a:cxn>
                <a:cxn ang="0">
                  <a:pos x="6" y="0"/>
                </a:cxn>
                <a:cxn ang="0">
                  <a:pos x="6" y="6"/>
                </a:cxn>
                <a:cxn ang="0">
                  <a:pos x="12" y="6"/>
                </a:cxn>
              </a:cxnLst>
              <a:rect l="0" t="0" r="r" b="b"/>
              <a:pathLst>
                <a:path w="12" h="6">
                  <a:moveTo>
                    <a:pt x="12" y="6"/>
                  </a:moveTo>
                  <a:lnTo>
                    <a:pt x="6" y="6"/>
                  </a:lnTo>
                  <a:lnTo>
                    <a:pt x="0" y="6"/>
                  </a:lnTo>
                  <a:lnTo>
                    <a:pt x="6" y="0"/>
                  </a:lnTo>
                  <a:lnTo>
                    <a:pt x="6" y="6"/>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3060" y="1170"/>
              <a:ext cx="6" cy="6"/>
            </a:xfrm>
            <a:custGeom>
              <a:avLst/>
              <a:gdLst/>
              <a:ahLst/>
              <a:cxnLst>
                <a:cxn ang="0">
                  <a:pos x="6" y="6"/>
                </a:cxn>
                <a:cxn ang="0">
                  <a:pos x="0" y="6"/>
                </a:cxn>
                <a:cxn ang="0">
                  <a:pos x="0" y="0"/>
                </a:cxn>
                <a:cxn ang="0">
                  <a:pos x="6" y="0"/>
                </a:cxn>
                <a:cxn ang="0">
                  <a:pos x="6" y="6"/>
                </a:cxn>
              </a:cxnLst>
              <a:rect l="0" t="0" r="r" b="b"/>
              <a:pathLst>
                <a:path w="6" h="6">
                  <a:moveTo>
                    <a:pt x="6" y="6"/>
                  </a:moveTo>
                  <a:lnTo>
                    <a:pt x="0" y="6"/>
                  </a:lnTo>
                  <a:lnTo>
                    <a:pt x="0" y="0"/>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3000" y="1146"/>
              <a:ext cx="6" cy="6"/>
            </a:xfrm>
            <a:custGeom>
              <a:avLst/>
              <a:gdLst/>
              <a:ahLst/>
              <a:cxnLst>
                <a:cxn ang="0">
                  <a:pos x="6" y="6"/>
                </a:cxn>
                <a:cxn ang="0">
                  <a:pos x="0" y="6"/>
                </a:cxn>
                <a:cxn ang="0">
                  <a:pos x="0" y="0"/>
                </a:cxn>
                <a:cxn ang="0">
                  <a:pos x="6" y="0"/>
                </a:cxn>
                <a:cxn ang="0">
                  <a:pos x="6" y="6"/>
                </a:cxn>
              </a:cxnLst>
              <a:rect l="0" t="0" r="r" b="b"/>
              <a:pathLst>
                <a:path w="6" h="6">
                  <a:moveTo>
                    <a:pt x="6" y="6"/>
                  </a:moveTo>
                  <a:lnTo>
                    <a:pt x="0" y="6"/>
                  </a:lnTo>
                  <a:lnTo>
                    <a:pt x="0" y="0"/>
                  </a:lnTo>
                  <a:lnTo>
                    <a:pt x="6"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3222" y="1278"/>
              <a:ext cx="6" cy="6"/>
            </a:xfrm>
            <a:custGeom>
              <a:avLst/>
              <a:gdLst/>
              <a:ahLst/>
              <a:cxnLst>
                <a:cxn ang="0">
                  <a:pos x="6" y="0"/>
                </a:cxn>
                <a:cxn ang="0">
                  <a:pos x="6" y="6"/>
                </a:cxn>
                <a:cxn ang="0">
                  <a:pos x="0" y="6"/>
                </a:cxn>
                <a:cxn ang="0">
                  <a:pos x="6" y="0"/>
                </a:cxn>
              </a:cxnLst>
              <a:rect l="0" t="0" r="r" b="b"/>
              <a:pathLst>
                <a:path w="6" h="6">
                  <a:moveTo>
                    <a:pt x="6" y="0"/>
                  </a:moveTo>
                  <a:lnTo>
                    <a:pt x="6" y="6"/>
                  </a:lnTo>
                  <a:lnTo>
                    <a:pt x="0" y="6"/>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3174" y="1422"/>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3132" y="1422"/>
              <a:ext cx="6" cy="6"/>
            </a:xfrm>
            <a:custGeom>
              <a:avLst/>
              <a:gdLst/>
              <a:ahLst/>
              <a:cxnLst>
                <a:cxn ang="0">
                  <a:pos x="6" y="0"/>
                </a:cxn>
                <a:cxn ang="0">
                  <a:pos x="6" y="6"/>
                </a:cxn>
                <a:cxn ang="0">
                  <a:pos x="0" y="0"/>
                </a:cxn>
                <a:cxn ang="0">
                  <a:pos x="6" y="0"/>
                </a:cxn>
              </a:cxnLst>
              <a:rect l="0" t="0" r="r" b="b"/>
              <a:pathLst>
                <a:path w="6" h="6">
                  <a:moveTo>
                    <a:pt x="6" y="0"/>
                  </a:moveTo>
                  <a:lnTo>
                    <a:pt x="6"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3090" y="1194"/>
              <a:ext cx="6" cy="6"/>
            </a:xfrm>
            <a:custGeom>
              <a:avLst/>
              <a:gdLst/>
              <a:ahLst/>
              <a:cxnLst>
                <a:cxn ang="0">
                  <a:pos x="6" y="0"/>
                </a:cxn>
                <a:cxn ang="0">
                  <a:pos x="6" y="6"/>
                </a:cxn>
                <a:cxn ang="0">
                  <a:pos x="0" y="6"/>
                </a:cxn>
                <a:cxn ang="0">
                  <a:pos x="0" y="0"/>
                </a:cxn>
                <a:cxn ang="0">
                  <a:pos x="6" y="0"/>
                </a:cxn>
              </a:cxnLst>
              <a:rect l="0" t="0" r="r" b="b"/>
              <a:pathLst>
                <a:path w="6" h="6">
                  <a:moveTo>
                    <a:pt x="6" y="0"/>
                  </a:moveTo>
                  <a:lnTo>
                    <a:pt x="6" y="6"/>
                  </a:ln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3174" y="145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2832" y="1284"/>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3174" y="1428"/>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3156" y="1212"/>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2946" y="1182"/>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2856" y="1236"/>
              <a:ext cx="1" cy="6"/>
            </a:xfrm>
            <a:custGeom>
              <a:avLst/>
              <a:gdLst/>
              <a:ahLst/>
              <a:cxnLst>
                <a:cxn ang="0">
                  <a:pos x="0" y="0"/>
                </a:cxn>
                <a:cxn ang="0">
                  <a:pos x="0" y="6"/>
                </a:cxn>
                <a:cxn ang="0">
                  <a:pos x="0" y="0"/>
                </a:cxn>
              </a:cxnLst>
              <a:rect l="0" t="0" r="r" b="b"/>
              <a:pathLst>
                <a:path w="1" h="6">
                  <a:moveTo>
                    <a:pt x="0" y="0"/>
                  </a:moveTo>
                  <a:lnTo>
                    <a:pt x="0" y="6"/>
                  </a:lnTo>
                  <a:lnTo>
                    <a:pt x="0"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3174" y="1428"/>
              <a:ext cx="6" cy="6"/>
            </a:xfrm>
            <a:custGeom>
              <a:avLst/>
              <a:gdLst/>
              <a:ahLst/>
              <a:cxnLst>
                <a:cxn ang="0">
                  <a:pos x="6" y="0"/>
                </a:cxn>
                <a:cxn ang="0">
                  <a:pos x="0" y="6"/>
                </a:cxn>
                <a:cxn ang="0">
                  <a:pos x="0" y="0"/>
                </a:cxn>
                <a:cxn ang="0">
                  <a:pos x="6" y="0"/>
                </a:cxn>
              </a:cxnLst>
              <a:rect l="0" t="0" r="r" b="b"/>
              <a:pathLst>
                <a:path w="6" h="6">
                  <a:moveTo>
                    <a:pt x="6" y="0"/>
                  </a:moveTo>
                  <a:lnTo>
                    <a:pt x="0" y="6"/>
                  </a:ln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3354" y="1428"/>
              <a:ext cx="78" cy="60"/>
            </a:xfrm>
            <a:custGeom>
              <a:avLst/>
              <a:gdLst/>
              <a:ahLst/>
              <a:cxnLst>
                <a:cxn ang="0">
                  <a:pos x="72" y="12"/>
                </a:cxn>
                <a:cxn ang="0">
                  <a:pos x="78" y="12"/>
                </a:cxn>
                <a:cxn ang="0">
                  <a:pos x="72" y="18"/>
                </a:cxn>
                <a:cxn ang="0">
                  <a:pos x="72" y="24"/>
                </a:cxn>
                <a:cxn ang="0">
                  <a:pos x="66" y="24"/>
                </a:cxn>
                <a:cxn ang="0">
                  <a:pos x="66" y="30"/>
                </a:cxn>
                <a:cxn ang="0">
                  <a:pos x="60" y="30"/>
                </a:cxn>
                <a:cxn ang="0">
                  <a:pos x="60" y="36"/>
                </a:cxn>
                <a:cxn ang="0">
                  <a:pos x="66" y="36"/>
                </a:cxn>
                <a:cxn ang="0">
                  <a:pos x="60" y="36"/>
                </a:cxn>
                <a:cxn ang="0">
                  <a:pos x="54" y="36"/>
                </a:cxn>
                <a:cxn ang="0">
                  <a:pos x="48" y="36"/>
                </a:cxn>
                <a:cxn ang="0">
                  <a:pos x="48" y="42"/>
                </a:cxn>
                <a:cxn ang="0">
                  <a:pos x="48" y="48"/>
                </a:cxn>
                <a:cxn ang="0">
                  <a:pos x="42" y="48"/>
                </a:cxn>
                <a:cxn ang="0">
                  <a:pos x="42" y="54"/>
                </a:cxn>
                <a:cxn ang="0">
                  <a:pos x="36" y="54"/>
                </a:cxn>
                <a:cxn ang="0">
                  <a:pos x="36" y="60"/>
                </a:cxn>
                <a:cxn ang="0">
                  <a:pos x="30" y="60"/>
                </a:cxn>
                <a:cxn ang="0">
                  <a:pos x="24" y="60"/>
                </a:cxn>
                <a:cxn ang="0">
                  <a:pos x="18" y="60"/>
                </a:cxn>
                <a:cxn ang="0">
                  <a:pos x="12" y="60"/>
                </a:cxn>
                <a:cxn ang="0">
                  <a:pos x="6" y="60"/>
                </a:cxn>
                <a:cxn ang="0">
                  <a:pos x="0" y="60"/>
                </a:cxn>
                <a:cxn ang="0">
                  <a:pos x="0" y="54"/>
                </a:cxn>
                <a:cxn ang="0">
                  <a:pos x="6" y="54"/>
                </a:cxn>
                <a:cxn ang="0">
                  <a:pos x="0" y="54"/>
                </a:cxn>
                <a:cxn ang="0">
                  <a:pos x="6" y="48"/>
                </a:cxn>
                <a:cxn ang="0">
                  <a:pos x="12" y="42"/>
                </a:cxn>
                <a:cxn ang="0">
                  <a:pos x="18" y="36"/>
                </a:cxn>
                <a:cxn ang="0">
                  <a:pos x="24" y="36"/>
                </a:cxn>
                <a:cxn ang="0">
                  <a:pos x="30" y="36"/>
                </a:cxn>
                <a:cxn ang="0">
                  <a:pos x="30" y="30"/>
                </a:cxn>
                <a:cxn ang="0">
                  <a:pos x="36" y="30"/>
                </a:cxn>
                <a:cxn ang="0">
                  <a:pos x="42" y="24"/>
                </a:cxn>
                <a:cxn ang="0">
                  <a:pos x="48" y="24"/>
                </a:cxn>
                <a:cxn ang="0">
                  <a:pos x="48" y="18"/>
                </a:cxn>
                <a:cxn ang="0">
                  <a:pos x="48" y="12"/>
                </a:cxn>
                <a:cxn ang="0">
                  <a:pos x="54" y="12"/>
                </a:cxn>
                <a:cxn ang="0">
                  <a:pos x="54" y="6"/>
                </a:cxn>
                <a:cxn ang="0">
                  <a:pos x="60" y="0"/>
                </a:cxn>
                <a:cxn ang="0">
                  <a:pos x="60" y="6"/>
                </a:cxn>
                <a:cxn ang="0">
                  <a:pos x="66" y="6"/>
                </a:cxn>
                <a:cxn ang="0">
                  <a:pos x="66" y="12"/>
                </a:cxn>
                <a:cxn ang="0">
                  <a:pos x="72" y="6"/>
                </a:cxn>
                <a:cxn ang="0">
                  <a:pos x="78" y="6"/>
                </a:cxn>
                <a:cxn ang="0">
                  <a:pos x="78" y="12"/>
                </a:cxn>
                <a:cxn ang="0">
                  <a:pos x="72" y="12"/>
                </a:cxn>
              </a:cxnLst>
              <a:rect l="0" t="0" r="r" b="b"/>
              <a:pathLst>
                <a:path w="78" h="60">
                  <a:moveTo>
                    <a:pt x="72" y="12"/>
                  </a:moveTo>
                  <a:lnTo>
                    <a:pt x="78" y="12"/>
                  </a:lnTo>
                  <a:lnTo>
                    <a:pt x="72" y="18"/>
                  </a:lnTo>
                  <a:lnTo>
                    <a:pt x="72" y="24"/>
                  </a:lnTo>
                  <a:lnTo>
                    <a:pt x="66" y="24"/>
                  </a:lnTo>
                  <a:lnTo>
                    <a:pt x="66" y="30"/>
                  </a:lnTo>
                  <a:lnTo>
                    <a:pt x="60" y="30"/>
                  </a:lnTo>
                  <a:lnTo>
                    <a:pt x="60" y="36"/>
                  </a:lnTo>
                  <a:lnTo>
                    <a:pt x="66" y="36"/>
                  </a:lnTo>
                  <a:lnTo>
                    <a:pt x="60" y="36"/>
                  </a:lnTo>
                  <a:lnTo>
                    <a:pt x="54" y="36"/>
                  </a:lnTo>
                  <a:lnTo>
                    <a:pt x="48" y="36"/>
                  </a:lnTo>
                  <a:lnTo>
                    <a:pt x="48" y="42"/>
                  </a:lnTo>
                  <a:lnTo>
                    <a:pt x="48" y="48"/>
                  </a:lnTo>
                  <a:lnTo>
                    <a:pt x="42" y="48"/>
                  </a:lnTo>
                  <a:lnTo>
                    <a:pt x="42" y="54"/>
                  </a:lnTo>
                  <a:lnTo>
                    <a:pt x="36" y="54"/>
                  </a:lnTo>
                  <a:lnTo>
                    <a:pt x="36" y="60"/>
                  </a:lnTo>
                  <a:lnTo>
                    <a:pt x="30" y="60"/>
                  </a:lnTo>
                  <a:lnTo>
                    <a:pt x="24" y="60"/>
                  </a:lnTo>
                  <a:lnTo>
                    <a:pt x="18" y="60"/>
                  </a:lnTo>
                  <a:lnTo>
                    <a:pt x="12" y="60"/>
                  </a:lnTo>
                  <a:lnTo>
                    <a:pt x="6" y="60"/>
                  </a:lnTo>
                  <a:lnTo>
                    <a:pt x="0" y="60"/>
                  </a:lnTo>
                  <a:lnTo>
                    <a:pt x="0" y="54"/>
                  </a:lnTo>
                  <a:lnTo>
                    <a:pt x="6" y="54"/>
                  </a:lnTo>
                  <a:lnTo>
                    <a:pt x="0" y="54"/>
                  </a:lnTo>
                  <a:lnTo>
                    <a:pt x="6" y="48"/>
                  </a:lnTo>
                  <a:lnTo>
                    <a:pt x="12" y="42"/>
                  </a:lnTo>
                  <a:lnTo>
                    <a:pt x="18" y="36"/>
                  </a:lnTo>
                  <a:lnTo>
                    <a:pt x="24" y="36"/>
                  </a:lnTo>
                  <a:lnTo>
                    <a:pt x="30" y="36"/>
                  </a:lnTo>
                  <a:lnTo>
                    <a:pt x="30" y="30"/>
                  </a:lnTo>
                  <a:lnTo>
                    <a:pt x="36" y="30"/>
                  </a:lnTo>
                  <a:lnTo>
                    <a:pt x="42" y="24"/>
                  </a:lnTo>
                  <a:lnTo>
                    <a:pt x="48" y="24"/>
                  </a:lnTo>
                  <a:lnTo>
                    <a:pt x="48" y="18"/>
                  </a:lnTo>
                  <a:lnTo>
                    <a:pt x="48" y="12"/>
                  </a:lnTo>
                  <a:lnTo>
                    <a:pt x="54" y="12"/>
                  </a:lnTo>
                  <a:lnTo>
                    <a:pt x="54" y="6"/>
                  </a:lnTo>
                  <a:lnTo>
                    <a:pt x="60" y="0"/>
                  </a:lnTo>
                  <a:lnTo>
                    <a:pt x="60" y="6"/>
                  </a:lnTo>
                  <a:lnTo>
                    <a:pt x="66" y="6"/>
                  </a:lnTo>
                  <a:lnTo>
                    <a:pt x="66" y="12"/>
                  </a:lnTo>
                  <a:lnTo>
                    <a:pt x="72" y="6"/>
                  </a:lnTo>
                  <a:lnTo>
                    <a:pt x="78" y="6"/>
                  </a:lnTo>
                  <a:lnTo>
                    <a:pt x="78" y="12"/>
                  </a:lnTo>
                  <a:lnTo>
                    <a:pt x="72" y="1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3414" y="1374"/>
              <a:ext cx="60" cy="66"/>
            </a:xfrm>
            <a:custGeom>
              <a:avLst/>
              <a:gdLst/>
              <a:ahLst/>
              <a:cxnLst>
                <a:cxn ang="0">
                  <a:pos x="60" y="30"/>
                </a:cxn>
                <a:cxn ang="0">
                  <a:pos x="54" y="30"/>
                </a:cxn>
                <a:cxn ang="0">
                  <a:pos x="54" y="36"/>
                </a:cxn>
                <a:cxn ang="0">
                  <a:pos x="54" y="42"/>
                </a:cxn>
                <a:cxn ang="0">
                  <a:pos x="48" y="42"/>
                </a:cxn>
                <a:cxn ang="0">
                  <a:pos x="42" y="42"/>
                </a:cxn>
                <a:cxn ang="0">
                  <a:pos x="42" y="48"/>
                </a:cxn>
                <a:cxn ang="0">
                  <a:pos x="42" y="54"/>
                </a:cxn>
                <a:cxn ang="0">
                  <a:pos x="36" y="60"/>
                </a:cxn>
                <a:cxn ang="0">
                  <a:pos x="30" y="66"/>
                </a:cxn>
                <a:cxn ang="0">
                  <a:pos x="24" y="66"/>
                </a:cxn>
                <a:cxn ang="0">
                  <a:pos x="18" y="66"/>
                </a:cxn>
                <a:cxn ang="0">
                  <a:pos x="24" y="60"/>
                </a:cxn>
                <a:cxn ang="0">
                  <a:pos x="24" y="54"/>
                </a:cxn>
                <a:cxn ang="0">
                  <a:pos x="24" y="48"/>
                </a:cxn>
                <a:cxn ang="0">
                  <a:pos x="18" y="48"/>
                </a:cxn>
                <a:cxn ang="0">
                  <a:pos x="12" y="48"/>
                </a:cxn>
                <a:cxn ang="0">
                  <a:pos x="12" y="42"/>
                </a:cxn>
                <a:cxn ang="0">
                  <a:pos x="18" y="42"/>
                </a:cxn>
                <a:cxn ang="0">
                  <a:pos x="18" y="36"/>
                </a:cxn>
                <a:cxn ang="0">
                  <a:pos x="24" y="30"/>
                </a:cxn>
                <a:cxn ang="0">
                  <a:pos x="18" y="24"/>
                </a:cxn>
                <a:cxn ang="0">
                  <a:pos x="18" y="18"/>
                </a:cxn>
                <a:cxn ang="0">
                  <a:pos x="12" y="12"/>
                </a:cxn>
                <a:cxn ang="0">
                  <a:pos x="6" y="6"/>
                </a:cxn>
                <a:cxn ang="0">
                  <a:pos x="6" y="0"/>
                </a:cxn>
                <a:cxn ang="0">
                  <a:pos x="0" y="0"/>
                </a:cxn>
                <a:cxn ang="0">
                  <a:pos x="6" y="0"/>
                </a:cxn>
                <a:cxn ang="0">
                  <a:pos x="12" y="6"/>
                </a:cxn>
                <a:cxn ang="0">
                  <a:pos x="18" y="6"/>
                </a:cxn>
                <a:cxn ang="0">
                  <a:pos x="18" y="12"/>
                </a:cxn>
                <a:cxn ang="0">
                  <a:pos x="24" y="18"/>
                </a:cxn>
                <a:cxn ang="0">
                  <a:pos x="18" y="18"/>
                </a:cxn>
                <a:cxn ang="0">
                  <a:pos x="24" y="18"/>
                </a:cxn>
                <a:cxn ang="0">
                  <a:pos x="24" y="24"/>
                </a:cxn>
                <a:cxn ang="0">
                  <a:pos x="30" y="24"/>
                </a:cxn>
                <a:cxn ang="0">
                  <a:pos x="30" y="18"/>
                </a:cxn>
                <a:cxn ang="0">
                  <a:pos x="36" y="24"/>
                </a:cxn>
                <a:cxn ang="0">
                  <a:pos x="36" y="30"/>
                </a:cxn>
                <a:cxn ang="0">
                  <a:pos x="42" y="30"/>
                </a:cxn>
                <a:cxn ang="0">
                  <a:pos x="48" y="30"/>
                </a:cxn>
                <a:cxn ang="0">
                  <a:pos x="54" y="30"/>
                </a:cxn>
                <a:cxn ang="0">
                  <a:pos x="60" y="30"/>
                </a:cxn>
              </a:cxnLst>
              <a:rect l="0" t="0" r="r" b="b"/>
              <a:pathLst>
                <a:path w="60" h="66">
                  <a:moveTo>
                    <a:pt x="60" y="30"/>
                  </a:moveTo>
                  <a:lnTo>
                    <a:pt x="54" y="30"/>
                  </a:lnTo>
                  <a:lnTo>
                    <a:pt x="54" y="36"/>
                  </a:lnTo>
                  <a:lnTo>
                    <a:pt x="54" y="42"/>
                  </a:lnTo>
                  <a:lnTo>
                    <a:pt x="48" y="42"/>
                  </a:lnTo>
                  <a:lnTo>
                    <a:pt x="42" y="42"/>
                  </a:lnTo>
                  <a:lnTo>
                    <a:pt x="42" y="48"/>
                  </a:lnTo>
                  <a:lnTo>
                    <a:pt x="42" y="54"/>
                  </a:lnTo>
                  <a:lnTo>
                    <a:pt x="36" y="60"/>
                  </a:lnTo>
                  <a:lnTo>
                    <a:pt x="30" y="66"/>
                  </a:lnTo>
                  <a:lnTo>
                    <a:pt x="24" y="66"/>
                  </a:lnTo>
                  <a:lnTo>
                    <a:pt x="18" y="66"/>
                  </a:lnTo>
                  <a:lnTo>
                    <a:pt x="24" y="60"/>
                  </a:lnTo>
                  <a:lnTo>
                    <a:pt x="24" y="54"/>
                  </a:lnTo>
                  <a:lnTo>
                    <a:pt x="24" y="48"/>
                  </a:lnTo>
                  <a:lnTo>
                    <a:pt x="18" y="48"/>
                  </a:lnTo>
                  <a:lnTo>
                    <a:pt x="12" y="48"/>
                  </a:lnTo>
                  <a:lnTo>
                    <a:pt x="12" y="42"/>
                  </a:lnTo>
                  <a:lnTo>
                    <a:pt x="18" y="42"/>
                  </a:lnTo>
                  <a:lnTo>
                    <a:pt x="18" y="36"/>
                  </a:lnTo>
                  <a:lnTo>
                    <a:pt x="24" y="30"/>
                  </a:lnTo>
                  <a:lnTo>
                    <a:pt x="18" y="24"/>
                  </a:lnTo>
                  <a:lnTo>
                    <a:pt x="18" y="18"/>
                  </a:lnTo>
                  <a:lnTo>
                    <a:pt x="12" y="12"/>
                  </a:lnTo>
                  <a:lnTo>
                    <a:pt x="6" y="6"/>
                  </a:lnTo>
                  <a:lnTo>
                    <a:pt x="6" y="0"/>
                  </a:lnTo>
                  <a:lnTo>
                    <a:pt x="0" y="0"/>
                  </a:lnTo>
                  <a:lnTo>
                    <a:pt x="6" y="0"/>
                  </a:lnTo>
                  <a:lnTo>
                    <a:pt x="12" y="6"/>
                  </a:lnTo>
                  <a:lnTo>
                    <a:pt x="18" y="6"/>
                  </a:lnTo>
                  <a:lnTo>
                    <a:pt x="18" y="12"/>
                  </a:lnTo>
                  <a:lnTo>
                    <a:pt x="24" y="18"/>
                  </a:lnTo>
                  <a:lnTo>
                    <a:pt x="18" y="18"/>
                  </a:lnTo>
                  <a:lnTo>
                    <a:pt x="24" y="18"/>
                  </a:lnTo>
                  <a:lnTo>
                    <a:pt x="24" y="24"/>
                  </a:lnTo>
                  <a:lnTo>
                    <a:pt x="30" y="24"/>
                  </a:lnTo>
                  <a:lnTo>
                    <a:pt x="30" y="18"/>
                  </a:lnTo>
                  <a:lnTo>
                    <a:pt x="36" y="24"/>
                  </a:lnTo>
                  <a:lnTo>
                    <a:pt x="36" y="30"/>
                  </a:lnTo>
                  <a:lnTo>
                    <a:pt x="42" y="30"/>
                  </a:lnTo>
                  <a:lnTo>
                    <a:pt x="48" y="30"/>
                  </a:lnTo>
                  <a:lnTo>
                    <a:pt x="54" y="30"/>
                  </a:lnTo>
                  <a:lnTo>
                    <a:pt x="60" y="3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3366" y="1488"/>
              <a:ext cx="6" cy="6"/>
            </a:xfrm>
            <a:custGeom>
              <a:avLst/>
              <a:gdLst/>
              <a:ahLst/>
              <a:cxnLst>
                <a:cxn ang="0">
                  <a:pos x="6" y="6"/>
                </a:cxn>
                <a:cxn ang="0">
                  <a:pos x="0" y="6"/>
                </a:cxn>
                <a:cxn ang="0">
                  <a:pos x="0" y="0"/>
                </a:cxn>
                <a:cxn ang="0">
                  <a:pos x="6" y="6"/>
                </a:cxn>
              </a:cxnLst>
              <a:rect l="0" t="0" r="r" b="b"/>
              <a:pathLst>
                <a:path w="6" h="6">
                  <a:moveTo>
                    <a:pt x="6" y="6"/>
                  </a:moveTo>
                  <a:lnTo>
                    <a:pt x="0" y="6"/>
                  </a:lnTo>
                  <a:lnTo>
                    <a:pt x="0" y="0"/>
                  </a:lnTo>
                  <a:lnTo>
                    <a:pt x="6"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2442" y="678"/>
              <a:ext cx="66" cy="42"/>
            </a:xfrm>
            <a:custGeom>
              <a:avLst/>
              <a:gdLst/>
              <a:ahLst/>
              <a:cxnLst>
                <a:cxn ang="0">
                  <a:pos x="66" y="42"/>
                </a:cxn>
                <a:cxn ang="0">
                  <a:pos x="60" y="42"/>
                </a:cxn>
                <a:cxn ang="0">
                  <a:pos x="54" y="42"/>
                </a:cxn>
                <a:cxn ang="0">
                  <a:pos x="48" y="42"/>
                </a:cxn>
                <a:cxn ang="0">
                  <a:pos x="48" y="36"/>
                </a:cxn>
                <a:cxn ang="0">
                  <a:pos x="48" y="42"/>
                </a:cxn>
                <a:cxn ang="0">
                  <a:pos x="42" y="36"/>
                </a:cxn>
                <a:cxn ang="0">
                  <a:pos x="36" y="36"/>
                </a:cxn>
                <a:cxn ang="0">
                  <a:pos x="30" y="36"/>
                </a:cxn>
                <a:cxn ang="0">
                  <a:pos x="30" y="42"/>
                </a:cxn>
                <a:cxn ang="0">
                  <a:pos x="24" y="42"/>
                </a:cxn>
                <a:cxn ang="0">
                  <a:pos x="18" y="42"/>
                </a:cxn>
                <a:cxn ang="0">
                  <a:pos x="12" y="42"/>
                </a:cxn>
                <a:cxn ang="0">
                  <a:pos x="12" y="36"/>
                </a:cxn>
                <a:cxn ang="0">
                  <a:pos x="6" y="36"/>
                </a:cxn>
                <a:cxn ang="0">
                  <a:pos x="6" y="30"/>
                </a:cxn>
                <a:cxn ang="0">
                  <a:pos x="12" y="30"/>
                </a:cxn>
                <a:cxn ang="0">
                  <a:pos x="6" y="30"/>
                </a:cxn>
                <a:cxn ang="0">
                  <a:pos x="6" y="24"/>
                </a:cxn>
                <a:cxn ang="0">
                  <a:pos x="12" y="24"/>
                </a:cxn>
                <a:cxn ang="0">
                  <a:pos x="12" y="18"/>
                </a:cxn>
                <a:cxn ang="0">
                  <a:pos x="12" y="12"/>
                </a:cxn>
                <a:cxn ang="0">
                  <a:pos x="6" y="12"/>
                </a:cxn>
                <a:cxn ang="0">
                  <a:pos x="0" y="12"/>
                </a:cxn>
                <a:cxn ang="0">
                  <a:pos x="0" y="6"/>
                </a:cxn>
                <a:cxn ang="0">
                  <a:pos x="0" y="0"/>
                </a:cxn>
                <a:cxn ang="0">
                  <a:pos x="6" y="0"/>
                </a:cxn>
                <a:cxn ang="0">
                  <a:pos x="12" y="0"/>
                </a:cxn>
                <a:cxn ang="0">
                  <a:pos x="18" y="0"/>
                </a:cxn>
                <a:cxn ang="0">
                  <a:pos x="24" y="0"/>
                </a:cxn>
                <a:cxn ang="0">
                  <a:pos x="30" y="0"/>
                </a:cxn>
                <a:cxn ang="0">
                  <a:pos x="30" y="6"/>
                </a:cxn>
                <a:cxn ang="0">
                  <a:pos x="36" y="6"/>
                </a:cxn>
                <a:cxn ang="0">
                  <a:pos x="42" y="6"/>
                </a:cxn>
                <a:cxn ang="0">
                  <a:pos x="42" y="12"/>
                </a:cxn>
                <a:cxn ang="0">
                  <a:pos x="48" y="12"/>
                </a:cxn>
                <a:cxn ang="0">
                  <a:pos x="54" y="12"/>
                </a:cxn>
                <a:cxn ang="0">
                  <a:pos x="60" y="6"/>
                </a:cxn>
                <a:cxn ang="0">
                  <a:pos x="60" y="12"/>
                </a:cxn>
                <a:cxn ang="0">
                  <a:pos x="54" y="12"/>
                </a:cxn>
                <a:cxn ang="0">
                  <a:pos x="60" y="12"/>
                </a:cxn>
                <a:cxn ang="0">
                  <a:pos x="54" y="12"/>
                </a:cxn>
                <a:cxn ang="0">
                  <a:pos x="54" y="18"/>
                </a:cxn>
                <a:cxn ang="0">
                  <a:pos x="54" y="24"/>
                </a:cxn>
                <a:cxn ang="0">
                  <a:pos x="60" y="24"/>
                </a:cxn>
                <a:cxn ang="0">
                  <a:pos x="60" y="30"/>
                </a:cxn>
                <a:cxn ang="0">
                  <a:pos x="60" y="36"/>
                </a:cxn>
                <a:cxn ang="0">
                  <a:pos x="66" y="36"/>
                </a:cxn>
                <a:cxn ang="0">
                  <a:pos x="66" y="42"/>
                </a:cxn>
              </a:cxnLst>
              <a:rect l="0" t="0" r="r" b="b"/>
              <a:pathLst>
                <a:path w="66" h="42">
                  <a:moveTo>
                    <a:pt x="66" y="42"/>
                  </a:moveTo>
                  <a:lnTo>
                    <a:pt x="60" y="42"/>
                  </a:lnTo>
                  <a:lnTo>
                    <a:pt x="54" y="42"/>
                  </a:lnTo>
                  <a:lnTo>
                    <a:pt x="48" y="42"/>
                  </a:lnTo>
                  <a:lnTo>
                    <a:pt x="48" y="36"/>
                  </a:lnTo>
                  <a:lnTo>
                    <a:pt x="48" y="42"/>
                  </a:lnTo>
                  <a:lnTo>
                    <a:pt x="42" y="36"/>
                  </a:lnTo>
                  <a:lnTo>
                    <a:pt x="36" y="36"/>
                  </a:lnTo>
                  <a:lnTo>
                    <a:pt x="30" y="36"/>
                  </a:lnTo>
                  <a:lnTo>
                    <a:pt x="30" y="42"/>
                  </a:lnTo>
                  <a:lnTo>
                    <a:pt x="24" y="42"/>
                  </a:lnTo>
                  <a:lnTo>
                    <a:pt x="18" y="42"/>
                  </a:lnTo>
                  <a:lnTo>
                    <a:pt x="12" y="42"/>
                  </a:lnTo>
                  <a:lnTo>
                    <a:pt x="12" y="36"/>
                  </a:lnTo>
                  <a:lnTo>
                    <a:pt x="6" y="36"/>
                  </a:lnTo>
                  <a:lnTo>
                    <a:pt x="6" y="30"/>
                  </a:lnTo>
                  <a:lnTo>
                    <a:pt x="12" y="30"/>
                  </a:lnTo>
                  <a:lnTo>
                    <a:pt x="6" y="30"/>
                  </a:lnTo>
                  <a:lnTo>
                    <a:pt x="6" y="24"/>
                  </a:lnTo>
                  <a:lnTo>
                    <a:pt x="12" y="24"/>
                  </a:lnTo>
                  <a:lnTo>
                    <a:pt x="12" y="18"/>
                  </a:lnTo>
                  <a:lnTo>
                    <a:pt x="12" y="12"/>
                  </a:lnTo>
                  <a:lnTo>
                    <a:pt x="6" y="12"/>
                  </a:lnTo>
                  <a:lnTo>
                    <a:pt x="0" y="12"/>
                  </a:lnTo>
                  <a:lnTo>
                    <a:pt x="0" y="6"/>
                  </a:lnTo>
                  <a:lnTo>
                    <a:pt x="0" y="0"/>
                  </a:lnTo>
                  <a:lnTo>
                    <a:pt x="6" y="0"/>
                  </a:lnTo>
                  <a:lnTo>
                    <a:pt x="12" y="0"/>
                  </a:lnTo>
                  <a:lnTo>
                    <a:pt x="18" y="0"/>
                  </a:lnTo>
                  <a:lnTo>
                    <a:pt x="24" y="0"/>
                  </a:lnTo>
                  <a:lnTo>
                    <a:pt x="30" y="0"/>
                  </a:lnTo>
                  <a:lnTo>
                    <a:pt x="30" y="6"/>
                  </a:lnTo>
                  <a:lnTo>
                    <a:pt x="36" y="6"/>
                  </a:lnTo>
                  <a:lnTo>
                    <a:pt x="42" y="6"/>
                  </a:lnTo>
                  <a:lnTo>
                    <a:pt x="42" y="12"/>
                  </a:lnTo>
                  <a:lnTo>
                    <a:pt x="48" y="12"/>
                  </a:lnTo>
                  <a:lnTo>
                    <a:pt x="54" y="12"/>
                  </a:lnTo>
                  <a:lnTo>
                    <a:pt x="60" y="6"/>
                  </a:lnTo>
                  <a:lnTo>
                    <a:pt x="60" y="12"/>
                  </a:lnTo>
                  <a:lnTo>
                    <a:pt x="54" y="12"/>
                  </a:lnTo>
                  <a:lnTo>
                    <a:pt x="60" y="12"/>
                  </a:lnTo>
                  <a:lnTo>
                    <a:pt x="54" y="12"/>
                  </a:lnTo>
                  <a:lnTo>
                    <a:pt x="54" y="18"/>
                  </a:lnTo>
                  <a:lnTo>
                    <a:pt x="54" y="24"/>
                  </a:lnTo>
                  <a:lnTo>
                    <a:pt x="60" y="24"/>
                  </a:lnTo>
                  <a:lnTo>
                    <a:pt x="60" y="30"/>
                  </a:lnTo>
                  <a:lnTo>
                    <a:pt x="60" y="36"/>
                  </a:lnTo>
                  <a:lnTo>
                    <a:pt x="66" y="36"/>
                  </a:lnTo>
                  <a:lnTo>
                    <a:pt x="66" y="42"/>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2058" y="822"/>
              <a:ext cx="6" cy="1"/>
            </a:xfrm>
            <a:custGeom>
              <a:avLst/>
              <a:gdLst/>
              <a:ahLst/>
              <a:cxnLst>
                <a:cxn ang="0">
                  <a:pos x="6" y="0"/>
                </a:cxn>
                <a:cxn ang="0">
                  <a:pos x="0" y="0"/>
                </a:cxn>
                <a:cxn ang="0">
                  <a:pos x="6" y="0"/>
                </a:cxn>
              </a:cxnLst>
              <a:rect l="0" t="0" r="r" b="b"/>
              <a:pathLst>
                <a:path w="6" h="1">
                  <a:moveTo>
                    <a:pt x="6" y="0"/>
                  </a:moveTo>
                  <a:lnTo>
                    <a:pt x="0" y="0"/>
                  </a:lnTo>
                  <a:lnTo>
                    <a:pt x="6"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2064" y="810"/>
              <a:ext cx="30" cy="12"/>
            </a:xfrm>
            <a:custGeom>
              <a:avLst/>
              <a:gdLst/>
              <a:ahLst/>
              <a:cxnLst>
                <a:cxn ang="0">
                  <a:pos x="18" y="0"/>
                </a:cxn>
                <a:cxn ang="0">
                  <a:pos x="30" y="12"/>
                </a:cxn>
                <a:cxn ang="0">
                  <a:pos x="0" y="12"/>
                </a:cxn>
                <a:cxn ang="0">
                  <a:pos x="6" y="12"/>
                </a:cxn>
                <a:cxn ang="0">
                  <a:pos x="12" y="6"/>
                </a:cxn>
                <a:cxn ang="0">
                  <a:pos x="18" y="0"/>
                </a:cxn>
              </a:cxnLst>
              <a:rect l="0" t="0" r="r" b="b"/>
              <a:pathLst>
                <a:path w="30" h="12">
                  <a:moveTo>
                    <a:pt x="18" y="0"/>
                  </a:moveTo>
                  <a:lnTo>
                    <a:pt x="30" y="12"/>
                  </a:lnTo>
                  <a:lnTo>
                    <a:pt x="0" y="12"/>
                  </a:lnTo>
                  <a:lnTo>
                    <a:pt x="6" y="12"/>
                  </a:lnTo>
                  <a:lnTo>
                    <a:pt x="12" y="6"/>
                  </a:lnTo>
                  <a:lnTo>
                    <a:pt x="18" y="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2628" y="750"/>
              <a:ext cx="54" cy="24"/>
            </a:xfrm>
            <a:custGeom>
              <a:avLst/>
              <a:gdLst/>
              <a:ahLst/>
              <a:cxnLst>
                <a:cxn ang="0">
                  <a:pos x="12" y="6"/>
                </a:cxn>
                <a:cxn ang="0">
                  <a:pos x="18" y="6"/>
                </a:cxn>
                <a:cxn ang="0">
                  <a:pos x="24" y="6"/>
                </a:cxn>
                <a:cxn ang="0">
                  <a:pos x="18" y="6"/>
                </a:cxn>
                <a:cxn ang="0">
                  <a:pos x="24" y="6"/>
                </a:cxn>
                <a:cxn ang="0">
                  <a:pos x="24" y="0"/>
                </a:cxn>
                <a:cxn ang="0">
                  <a:pos x="30" y="0"/>
                </a:cxn>
                <a:cxn ang="0">
                  <a:pos x="30" y="6"/>
                </a:cxn>
                <a:cxn ang="0">
                  <a:pos x="30" y="0"/>
                </a:cxn>
                <a:cxn ang="0">
                  <a:pos x="36" y="0"/>
                </a:cxn>
                <a:cxn ang="0">
                  <a:pos x="36" y="6"/>
                </a:cxn>
                <a:cxn ang="0">
                  <a:pos x="36" y="0"/>
                </a:cxn>
                <a:cxn ang="0">
                  <a:pos x="42" y="0"/>
                </a:cxn>
                <a:cxn ang="0">
                  <a:pos x="42" y="6"/>
                </a:cxn>
                <a:cxn ang="0">
                  <a:pos x="48" y="6"/>
                </a:cxn>
                <a:cxn ang="0">
                  <a:pos x="42" y="6"/>
                </a:cxn>
                <a:cxn ang="0">
                  <a:pos x="48" y="6"/>
                </a:cxn>
                <a:cxn ang="0">
                  <a:pos x="42" y="6"/>
                </a:cxn>
                <a:cxn ang="0">
                  <a:pos x="42" y="12"/>
                </a:cxn>
                <a:cxn ang="0">
                  <a:pos x="48" y="12"/>
                </a:cxn>
                <a:cxn ang="0">
                  <a:pos x="54" y="12"/>
                </a:cxn>
                <a:cxn ang="0">
                  <a:pos x="54" y="18"/>
                </a:cxn>
                <a:cxn ang="0">
                  <a:pos x="48" y="18"/>
                </a:cxn>
                <a:cxn ang="0">
                  <a:pos x="48" y="12"/>
                </a:cxn>
                <a:cxn ang="0">
                  <a:pos x="42" y="12"/>
                </a:cxn>
                <a:cxn ang="0">
                  <a:pos x="36" y="12"/>
                </a:cxn>
                <a:cxn ang="0">
                  <a:pos x="30" y="12"/>
                </a:cxn>
                <a:cxn ang="0">
                  <a:pos x="30" y="18"/>
                </a:cxn>
                <a:cxn ang="0">
                  <a:pos x="24" y="18"/>
                </a:cxn>
                <a:cxn ang="0">
                  <a:pos x="18" y="18"/>
                </a:cxn>
                <a:cxn ang="0">
                  <a:pos x="18" y="24"/>
                </a:cxn>
                <a:cxn ang="0">
                  <a:pos x="12" y="24"/>
                </a:cxn>
                <a:cxn ang="0">
                  <a:pos x="6" y="24"/>
                </a:cxn>
                <a:cxn ang="0">
                  <a:pos x="0" y="24"/>
                </a:cxn>
                <a:cxn ang="0">
                  <a:pos x="0" y="18"/>
                </a:cxn>
                <a:cxn ang="0">
                  <a:pos x="6" y="18"/>
                </a:cxn>
                <a:cxn ang="0">
                  <a:pos x="0" y="18"/>
                </a:cxn>
                <a:cxn ang="0">
                  <a:pos x="6" y="18"/>
                </a:cxn>
                <a:cxn ang="0">
                  <a:pos x="6" y="12"/>
                </a:cxn>
                <a:cxn ang="0">
                  <a:pos x="6" y="18"/>
                </a:cxn>
                <a:cxn ang="0">
                  <a:pos x="6" y="12"/>
                </a:cxn>
                <a:cxn ang="0">
                  <a:pos x="12" y="12"/>
                </a:cxn>
                <a:cxn ang="0">
                  <a:pos x="6" y="12"/>
                </a:cxn>
                <a:cxn ang="0">
                  <a:pos x="12" y="12"/>
                </a:cxn>
                <a:cxn ang="0">
                  <a:pos x="12" y="6"/>
                </a:cxn>
              </a:cxnLst>
              <a:rect l="0" t="0" r="r" b="b"/>
              <a:pathLst>
                <a:path w="54" h="24">
                  <a:moveTo>
                    <a:pt x="12" y="6"/>
                  </a:moveTo>
                  <a:lnTo>
                    <a:pt x="18" y="6"/>
                  </a:lnTo>
                  <a:lnTo>
                    <a:pt x="24" y="6"/>
                  </a:lnTo>
                  <a:lnTo>
                    <a:pt x="18" y="6"/>
                  </a:lnTo>
                  <a:lnTo>
                    <a:pt x="24" y="6"/>
                  </a:lnTo>
                  <a:lnTo>
                    <a:pt x="24" y="0"/>
                  </a:lnTo>
                  <a:lnTo>
                    <a:pt x="30" y="0"/>
                  </a:lnTo>
                  <a:lnTo>
                    <a:pt x="30" y="6"/>
                  </a:lnTo>
                  <a:lnTo>
                    <a:pt x="30" y="0"/>
                  </a:lnTo>
                  <a:lnTo>
                    <a:pt x="36" y="0"/>
                  </a:lnTo>
                  <a:lnTo>
                    <a:pt x="36" y="6"/>
                  </a:lnTo>
                  <a:lnTo>
                    <a:pt x="36" y="0"/>
                  </a:lnTo>
                  <a:lnTo>
                    <a:pt x="42" y="0"/>
                  </a:lnTo>
                  <a:lnTo>
                    <a:pt x="42" y="6"/>
                  </a:lnTo>
                  <a:lnTo>
                    <a:pt x="48" y="6"/>
                  </a:lnTo>
                  <a:lnTo>
                    <a:pt x="42" y="6"/>
                  </a:lnTo>
                  <a:lnTo>
                    <a:pt x="48" y="6"/>
                  </a:lnTo>
                  <a:lnTo>
                    <a:pt x="42" y="6"/>
                  </a:lnTo>
                  <a:lnTo>
                    <a:pt x="42" y="12"/>
                  </a:lnTo>
                  <a:lnTo>
                    <a:pt x="48" y="12"/>
                  </a:lnTo>
                  <a:lnTo>
                    <a:pt x="54" y="12"/>
                  </a:lnTo>
                  <a:lnTo>
                    <a:pt x="54" y="18"/>
                  </a:lnTo>
                  <a:lnTo>
                    <a:pt x="48" y="18"/>
                  </a:lnTo>
                  <a:lnTo>
                    <a:pt x="48" y="12"/>
                  </a:lnTo>
                  <a:lnTo>
                    <a:pt x="42" y="12"/>
                  </a:lnTo>
                  <a:lnTo>
                    <a:pt x="36" y="12"/>
                  </a:lnTo>
                  <a:lnTo>
                    <a:pt x="30" y="12"/>
                  </a:lnTo>
                  <a:lnTo>
                    <a:pt x="30" y="18"/>
                  </a:lnTo>
                  <a:lnTo>
                    <a:pt x="24" y="18"/>
                  </a:lnTo>
                  <a:lnTo>
                    <a:pt x="18" y="18"/>
                  </a:lnTo>
                  <a:lnTo>
                    <a:pt x="18" y="24"/>
                  </a:lnTo>
                  <a:lnTo>
                    <a:pt x="12" y="24"/>
                  </a:lnTo>
                  <a:lnTo>
                    <a:pt x="6" y="24"/>
                  </a:lnTo>
                  <a:lnTo>
                    <a:pt x="0" y="24"/>
                  </a:lnTo>
                  <a:lnTo>
                    <a:pt x="0" y="18"/>
                  </a:lnTo>
                  <a:lnTo>
                    <a:pt x="6" y="18"/>
                  </a:lnTo>
                  <a:lnTo>
                    <a:pt x="0" y="18"/>
                  </a:lnTo>
                  <a:lnTo>
                    <a:pt x="6" y="18"/>
                  </a:lnTo>
                  <a:lnTo>
                    <a:pt x="6" y="12"/>
                  </a:lnTo>
                  <a:lnTo>
                    <a:pt x="6" y="18"/>
                  </a:lnTo>
                  <a:lnTo>
                    <a:pt x="6" y="12"/>
                  </a:lnTo>
                  <a:lnTo>
                    <a:pt x="12" y="12"/>
                  </a:lnTo>
                  <a:lnTo>
                    <a:pt x="6" y="12"/>
                  </a:lnTo>
                  <a:lnTo>
                    <a:pt x="12" y="12"/>
                  </a:lnTo>
                  <a:lnTo>
                    <a:pt x="12"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2496" y="684"/>
              <a:ext cx="18" cy="30"/>
            </a:xfrm>
            <a:custGeom>
              <a:avLst/>
              <a:gdLst/>
              <a:ahLst/>
              <a:cxnLst>
                <a:cxn ang="0">
                  <a:pos x="18" y="6"/>
                </a:cxn>
                <a:cxn ang="0">
                  <a:pos x="18" y="12"/>
                </a:cxn>
                <a:cxn ang="0">
                  <a:pos x="18" y="18"/>
                </a:cxn>
                <a:cxn ang="0">
                  <a:pos x="12" y="18"/>
                </a:cxn>
                <a:cxn ang="0">
                  <a:pos x="12" y="24"/>
                </a:cxn>
                <a:cxn ang="0">
                  <a:pos x="6" y="24"/>
                </a:cxn>
                <a:cxn ang="0">
                  <a:pos x="6" y="18"/>
                </a:cxn>
                <a:cxn ang="0">
                  <a:pos x="6" y="24"/>
                </a:cxn>
                <a:cxn ang="0">
                  <a:pos x="6" y="30"/>
                </a:cxn>
                <a:cxn ang="0">
                  <a:pos x="6" y="24"/>
                </a:cxn>
                <a:cxn ang="0">
                  <a:pos x="6" y="18"/>
                </a:cxn>
                <a:cxn ang="0">
                  <a:pos x="0" y="18"/>
                </a:cxn>
                <a:cxn ang="0">
                  <a:pos x="0" y="12"/>
                </a:cxn>
                <a:cxn ang="0">
                  <a:pos x="0" y="6"/>
                </a:cxn>
                <a:cxn ang="0">
                  <a:pos x="6" y="6"/>
                </a:cxn>
                <a:cxn ang="0">
                  <a:pos x="0" y="6"/>
                </a:cxn>
                <a:cxn ang="0">
                  <a:pos x="6" y="6"/>
                </a:cxn>
                <a:cxn ang="0">
                  <a:pos x="6" y="0"/>
                </a:cxn>
                <a:cxn ang="0">
                  <a:pos x="12" y="0"/>
                </a:cxn>
                <a:cxn ang="0">
                  <a:pos x="12" y="6"/>
                </a:cxn>
                <a:cxn ang="0">
                  <a:pos x="18" y="6"/>
                </a:cxn>
              </a:cxnLst>
              <a:rect l="0" t="0" r="r" b="b"/>
              <a:pathLst>
                <a:path w="18" h="30">
                  <a:moveTo>
                    <a:pt x="18" y="6"/>
                  </a:moveTo>
                  <a:lnTo>
                    <a:pt x="18" y="12"/>
                  </a:lnTo>
                  <a:lnTo>
                    <a:pt x="18" y="18"/>
                  </a:lnTo>
                  <a:lnTo>
                    <a:pt x="12" y="18"/>
                  </a:lnTo>
                  <a:lnTo>
                    <a:pt x="12" y="24"/>
                  </a:lnTo>
                  <a:lnTo>
                    <a:pt x="6" y="24"/>
                  </a:lnTo>
                  <a:lnTo>
                    <a:pt x="6" y="18"/>
                  </a:lnTo>
                  <a:lnTo>
                    <a:pt x="6" y="24"/>
                  </a:lnTo>
                  <a:lnTo>
                    <a:pt x="6" y="30"/>
                  </a:lnTo>
                  <a:lnTo>
                    <a:pt x="6" y="24"/>
                  </a:lnTo>
                  <a:lnTo>
                    <a:pt x="6" y="18"/>
                  </a:lnTo>
                  <a:lnTo>
                    <a:pt x="0" y="18"/>
                  </a:lnTo>
                  <a:lnTo>
                    <a:pt x="0" y="12"/>
                  </a:lnTo>
                  <a:lnTo>
                    <a:pt x="0" y="6"/>
                  </a:lnTo>
                  <a:lnTo>
                    <a:pt x="6" y="6"/>
                  </a:lnTo>
                  <a:lnTo>
                    <a:pt x="0" y="6"/>
                  </a:lnTo>
                  <a:lnTo>
                    <a:pt x="6" y="6"/>
                  </a:lnTo>
                  <a:lnTo>
                    <a:pt x="6" y="0"/>
                  </a:lnTo>
                  <a:lnTo>
                    <a:pt x="12" y="0"/>
                  </a:lnTo>
                  <a:lnTo>
                    <a:pt x="12" y="6"/>
                  </a:lnTo>
                  <a:lnTo>
                    <a:pt x="18"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2508" y="714"/>
              <a:ext cx="1" cy="6"/>
            </a:xfrm>
            <a:custGeom>
              <a:avLst/>
              <a:gdLst/>
              <a:ahLst/>
              <a:cxnLst>
                <a:cxn ang="0">
                  <a:pos x="0" y="6"/>
                </a:cxn>
                <a:cxn ang="0">
                  <a:pos x="0" y="0"/>
                </a:cxn>
                <a:cxn ang="0">
                  <a:pos x="0" y="6"/>
                </a:cxn>
              </a:cxnLst>
              <a:rect l="0" t="0" r="r" b="b"/>
              <a:pathLst>
                <a:path w="1" h="6">
                  <a:moveTo>
                    <a:pt x="0" y="6"/>
                  </a:moveTo>
                  <a:lnTo>
                    <a:pt x="0" y="0"/>
                  </a:lnTo>
                  <a:lnTo>
                    <a:pt x="0" y="6"/>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sp>
        <p:nvSpPr>
          <p:cNvPr id="1734" name="Rectangle 710"/>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inherit"/>
                <a:cs typeface="Arial" pitchFamily="34" charset="0"/>
              </a:rPr>
              <a:t>Status of Ratifications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inherit"/>
                <a:cs typeface="Arial" pitchFamily="34" charset="0"/>
              </a:rPr>
              <a:t>15-18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inherit"/>
                <a:cs typeface="Arial" pitchFamily="34" charset="0"/>
              </a:rPr>
              <a:t>10-14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inherit"/>
                <a:cs typeface="Arial" pitchFamily="34" charset="0"/>
              </a:rPr>
              <a:t>5-9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inherit"/>
                <a:cs typeface="Arial" pitchFamily="34" charset="0"/>
              </a:rPr>
              <a:t>0-4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 </a:t>
            </a:r>
            <a:r>
              <a:rPr lang="en-US" dirty="0" err="1" smtClean="0"/>
              <a:t>equidad</a:t>
            </a:r>
            <a:r>
              <a:rPr lang="en-US" dirty="0" smtClean="0"/>
              <a:t> en la </a:t>
            </a:r>
            <a:r>
              <a:rPr lang="en-US" dirty="0" err="1" smtClean="0"/>
              <a:t>salud</a:t>
            </a:r>
            <a:r>
              <a:rPr lang="en-US" dirty="0" smtClean="0"/>
              <a:t> </a:t>
            </a:r>
            <a:r>
              <a:rPr lang="en-US" dirty="0" err="1" smtClean="0"/>
              <a:t>mide</a:t>
            </a:r>
            <a:r>
              <a:rPr lang="en-US" dirty="0" smtClean="0"/>
              <a:t> el </a:t>
            </a:r>
            <a:r>
              <a:rPr lang="en-US" dirty="0" err="1" smtClean="0"/>
              <a:t>mas</a:t>
            </a:r>
            <a:r>
              <a:rPr lang="en-US" dirty="0" smtClean="0"/>
              <a:t> </a:t>
            </a:r>
            <a:r>
              <a:rPr lang="en-US" dirty="0" err="1" smtClean="0"/>
              <a:t>esencial</a:t>
            </a:r>
            <a:r>
              <a:rPr lang="en-US" dirty="0" smtClean="0"/>
              <a:t> </a:t>
            </a:r>
            <a:r>
              <a:rPr lang="en-US" dirty="0" err="1" smtClean="0"/>
              <a:t>derecho</a:t>
            </a:r>
            <a:r>
              <a:rPr lang="en-US" dirty="0" smtClean="0"/>
              <a:t> universal, y </a:t>
            </a:r>
            <a:r>
              <a:rPr lang="en-US" dirty="0" err="1" smtClean="0"/>
              <a:t>alerta</a:t>
            </a:r>
            <a:r>
              <a:rPr lang="en-US" dirty="0" smtClean="0"/>
              <a:t> y </a:t>
            </a:r>
            <a:r>
              <a:rPr lang="en-US" dirty="0" err="1" smtClean="0"/>
              <a:t>previene</a:t>
            </a:r>
            <a:r>
              <a:rPr lang="en-US" dirty="0" smtClean="0"/>
              <a:t> los </a:t>
            </a:r>
            <a:r>
              <a:rPr lang="en-US" dirty="0" err="1" smtClean="0"/>
              <a:t>excesos</a:t>
            </a:r>
            <a:r>
              <a:rPr lang="en-US" dirty="0" smtClean="0"/>
              <a:t> de </a:t>
            </a:r>
            <a:r>
              <a:rPr lang="en-US" dirty="0" err="1" smtClean="0"/>
              <a:t>acaparacion</a:t>
            </a:r>
            <a:r>
              <a:rPr lang="en-US" dirty="0" smtClean="0"/>
              <a:t> y </a:t>
            </a:r>
            <a:r>
              <a:rPr lang="en-US" dirty="0" err="1" smtClean="0"/>
              <a:t>agotamiento</a:t>
            </a:r>
            <a:r>
              <a:rPr lang="en-US" dirty="0" smtClean="0"/>
              <a:t>.</a:t>
            </a:r>
            <a:endParaRPr lang="en-US" dirty="0"/>
          </a:p>
        </p:txBody>
      </p:sp>
      <p:pic>
        <p:nvPicPr>
          <p:cNvPr id="79874" name="Picture 2" descr="https://fbcdn-sphotos-c-a.akamaihd.net/hphotos-ak-prn1/163538_625261824155006_752883197_n.jpg"/>
          <p:cNvPicPr>
            <a:picLocks noChangeAspect="1" noChangeArrowheads="1"/>
          </p:cNvPicPr>
          <p:nvPr/>
        </p:nvPicPr>
        <p:blipFill>
          <a:blip r:embed="rId2" cstate="print"/>
          <a:srcRect/>
          <a:stretch>
            <a:fillRect/>
          </a:stretch>
        </p:blipFill>
        <p:spPr bwMode="auto">
          <a:xfrm>
            <a:off x="2771800" y="2708920"/>
            <a:ext cx="3448050" cy="2781300"/>
          </a:xfrm>
          <a:prstGeom prst="rect">
            <a:avLst/>
          </a:prstGeom>
          <a:noFill/>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GRESO SALUD GLOBAL - PLANTILLA P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CONGRESO SALUD GLOBAL - PLANTILLA PPT (1)</Template>
  <TotalTime>7425</TotalTime>
  <Words>3332</Words>
  <Application>Microsoft Office PowerPoint</Application>
  <PresentationFormat>On-screen Show (4:3)</PresentationFormat>
  <Paragraphs>689</Paragraphs>
  <Slides>90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CONGRESO SALUD GLOBAL - PLANTILLA PPT (1)</vt:lpstr>
      <vt:lpstr>Document</vt:lpstr>
      <vt:lpstr>El principal desafio de la Salud Global :  Medir y actuar sobre le inequidad en salud </vt:lpstr>
      <vt:lpstr>Equidad de la salud</vt:lpstr>
      <vt:lpstr>A.- Principios eticos</vt:lpstr>
      <vt:lpstr>PE1.- Definicion holistica de salud </vt:lpstr>
      <vt:lpstr>PE2.- Hacer operativo  el derecho universal a la salud</vt:lpstr>
      <vt:lpstr>Article 25. UDHR </vt:lpstr>
      <vt:lpstr>Art 12 ICESCRs</vt:lpstr>
      <vt:lpstr>GC 14, year 2000</vt:lpstr>
      <vt:lpstr>Number of ratifications by countries</vt:lpstr>
      <vt:lpstr>Main health-rieght related Treaties : ratifications</vt:lpstr>
      <vt:lpstr>Optional protocols</vt:lpstr>
      <vt:lpstr>PE3.- Medir la etica del derecho a la salud mediante la equidad</vt:lpstr>
      <vt:lpstr>GC 14, year 2000</vt:lpstr>
      <vt:lpstr>GC 14 : States and International organizations resposibilities</vt:lpstr>
      <vt:lpstr>B. –Logica dinamica</vt:lpstr>
      <vt:lpstr>LD1 :  Enfoque de riesgos</vt:lpstr>
      <vt:lpstr>LD 2 : Determinacion social </vt:lpstr>
      <vt:lpstr>LD3 : Base social, politica e impacto  en la salud holisitca y la equidad</vt:lpstr>
      <vt:lpstr>PowerPoint Presentation</vt:lpstr>
      <vt:lpstr>Factores de la equidad en salud</vt:lpstr>
      <vt:lpstr>Dinamica de la salud</vt:lpstr>
      <vt:lpstr>Areas politicas que afectan a la salud</vt:lpstr>
      <vt:lpstr>Contribucion colectiva al bien comun</vt:lpstr>
      <vt:lpstr>C.- Analisis de evidencia</vt:lpstr>
      <vt:lpstr>Desigualdad vd Inequidad</vt:lpstr>
      <vt:lpstr>Statistical analysis of LE trend</vt:lpstr>
      <vt:lpstr>AE1a.  Mejor salud factible y sostenible : umbrales y correlaciones</vt:lpstr>
      <vt:lpstr>Metodologia de análisis de la carga de inequidad global en salud Primera fase</vt:lpstr>
      <vt:lpstr>Mapa según EV</vt:lpstr>
      <vt:lpstr>Mapa según PIB pc</vt:lpstr>
      <vt:lpstr>Correlation of health with economic resources between countries </vt:lpstr>
      <vt:lpstr>PIB y EV</vt:lpstr>
      <vt:lpstr>Países con buena salud (&gt; ,media) y equitables (replicables) por PIB pc &lt; media, de forma constante 1960-2012</vt:lpstr>
      <vt:lpstr>PowerPoint Presentation</vt:lpstr>
      <vt:lpstr>Mejor EV en modelos factibles y sostenibles ( 2.5 Tm CO2/pca)</vt:lpstr>
      <vt:lpstr>Paises modelos saludables, equitables y sostenibles (SES)</vt:lpstr>
      <vt:lpstr>Evolucion y tendencias de EV de modelos SES vs media mundial</vt:lpstr>
      <vt:lpstr>Evolucion y tendencias de PIB pc EV de modelos SES vs media mundial</vt:lpstr>
      <vt:lpstr>Evolucion y tendencias de EV de modelos SnAcnAg vs limite planetario</vt:lpstr>
      <vt:lpstr>Metodología de análisis de la carga de inequidad global en salud Segunda fase</vt:lpstr>
      <vt:lpstr>Gráfico de la distribucion de carga de inequidad en el tiempo</vt:lpstr>
      <vt:lpstr>Grafico de la distribucion de carga de inequidad por edades</vt:lpstr>
      <vt:lpstr>Grafico de la distribucion de carga de inequidad por sexos</vt:lpstr>
      <vt:lpstr>Proporcion de muertes q.s. evitables por equidad global : evolucion en el tiempo</vt:lpstr>
      <vt:lpstr>Proporcion de muertes q.s. evitables por equidad global :distribucion por edades</vt:lpstr>
      <vt:lpstr>Proporcion de muertes q.s. evitables por equidad global :distribucion por sexos</vt:lpstr>
      <vt:lpstr>Proporcion de muertes q.s. evitables por equidad global : mapa de distribucion geografica</vt:lpstr>
      <vt:lpstr>Proporcion de muertes q.s. evitables  en menores de 5 años por equidad global : mapa de distribucion geografica</vt:lpstr>
      <vt:lpstr>Proporcion de muertes q.s. evitables  entre 15 y 60 años por equidad global : mapa de distribucion geografica</vt:lpstr>
      <vt:lpstr>PowerPoint Presentation</vt:lpstr>
      <vt:lpstr>Distribucion en el tiempo de carga de inequidad en años de vida perdidos por inequidad global</vt:lpstr>
      <vt:lpstr>Distribucion entre grupos de edad de la carga de inequidad en años de vida perdidos por inequidad global</vt:lpstr>
      <vt:lpstr>Distribución entre grupos de edad y sexos de la carga de inequidad en años de vida perdidos por inequidad global</vt:lpstr>
      <vt:lpstr>Mapa de distribución de carga de inequidad medida en años de vida por muertes prematuras y evitables</vt:lpstr>
      <vt:lpstr>Piramides de supervivencia</vt:lpstr>
      <vt:lpstr>Metodología de análisis de la carga de inequidad global en salud Tercera fase </vt:lpstr>
      <vt:lpstr>PowerPoint Presentation</vt:lpstr>
      <vt:lpstr>Muertes evitables y % en paises con PIB pc &lt;  (14 SES) = UmD : evolucion en el tiempo</vt:lpstr>
      <vt:lpstr>Distribución entre edades de la proporcion de muertes evitables que ocurren en paises &lt; UmD</vt:lpstr>
      <vt:lpstr>Principales paises con numero total de muertes evitables y su evolucion y tendencia en el tiempo</vt:lpstr>
      <vt:lpstr>AE 3 : Umbral minimo de dignidad : Poblacion de paises con PIB pc &lt; UmD</vt:lpstr>
      <vt:lpstr>AE2 : Proporcion del PIB, en paises &lt; UmD </vt:lpstr>
      <vt:lpstr>AE3 : Poblacion vs Recursos economicos segun UmD</vt:lpstr>
      <vt:lpstr>World’s GDP : basic and excess</vt:lpstr>
      <vt:lpstr>Relation of surplus and deficit to total GDP by GDP thresholds</vt:lpstr>
      <vt:lpstr>Transfer from excess ( wasting ecological resources) to deficit (translating in avoidable deaths)</vt:lpstr>
      <vt:lpstr>Ethical contribution required</vt:lpstr>
      <vt:lpstr>Share of ethical contribution (according to share of global excess)</vt:lpstr>
      <vt:lpstr>PowerPoint Presentation</vt:lpstr>
      <vt:lpstr>ODA vs. ethical contribution</vt:lpstr>
      <vt:lpstr>Pertinence of ODA distribution</vt:lpstr>
      <vt:lpstr>NHiE (TopQ as ref) vs GHiE</vt:lpstr>
      <vt:lpstr>PowerPoint Presentation</vt:lpstr>
      <vt:lpstr>Relacion de carga de inequidad por referencias globales vs. nacionales en LAC  (TopQ como referencia) </vt:lpstr>
      <vt:lpstr>Indice holistico de Salud</vt:lpstr>
      <vt:lpstr>Collective dimension of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Propuestas politicas</vt:lpstr>
      <vt:lpstr>PowerPoint Presentation</vt:lpstr>
      <vt:lpstr>El dilema de progreso y/o equidad</vt:lpstr>
      <vt:lpstr>PowerPoint Presentation</vt:lpstr>
      <vt:lpstr>La equidad en la salud mide el mas esencial derecho universal, y alerta y previene los excesos de acaparacion y agotamiento.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GARAY AMORES Juan (EEAS-MEXICO CITY)</cp:lastModifiedBy>
  <cp:revision>26</cp:revision>
  <dcterms:created xsi:type="dcterms:W3CDTF">2014-11-16T02:04:21Z</dcterms:created>
  <dcterms:modified xsi:type="dcterms:W3CDTF">2014-12-09T21:06:02Z</dcterms:modified>
</cp:coreProperties>
</file>