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6" r:id="rId4"/>
    <p:sldId id="257" r:id="rId5"/>
    <p:sldId id="258" r:id="rId6"/>
    <p:sldId id="259" r:id="rId7"/>
    <p:sldId id="267" r:id="rId8"/>
    <p:sldId id="284" r:id="rId9"/>
    <p:sldId id="269" r:id="rId10"/>
    <p:sldId id="272" r:id="rId11"/>
    <p:sldId id="282" r:id="rId12"/>
    <p:sldId id="260" r:id="rId13"/>
    <p:sldId id="261" r:id="rId14"/>
    <p:sldId id="266" r:id="rId15"/>
    <p:sldId id="275" r:id="rId16"/>
    <p:sldId id="263" r:id="rId17"/>
    <p:sldId id="262" r:id="rId18"/>
    <p:sldId id="285" r:id="rId19"/>
    <p:sldId id="276" r:id="rId20"/>
    <p:sldId id="283" r:id="rId21"/>
    <p:sldId id="277" r:id="rId22"/>
    <p:sldId id="278" r:id="rId23"/>
    <p:sldId id="279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4D0FA-8E4D-473C-B695-E72E777E6A16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A6EDD91-9E9F-40F9-8D51-A08B1815F5EF}">
      <dgm:prSet phldrT="[Text]"/>
      <dgm:spPr/>
      <dgm:t>
        <a:bodyPr/>
        <a:lstStyle/>
        <a:p>
          <a:r>
            <a:rPr lang="en-US" dirty="0" smtClean="0"/>
            <a:t>Clinical medicine</a:t>
          </a:r>
          <a:endParaRPr lang="en-US" dirty="0"/>
        </a:p>
      </dgm:t>
    </dgm:pt>
    <dgm:pt modelId="{2557559B-AB73-46E4-8567-56E83F5FD47A}" type="parTrans" cxnId="{8A385D56-8DBE-4210-914A-4E956FC079E1}">
      <dgm:prSet/>
      <dgm:spPr/>
      <dgm:t>
        <a:bodyPr/>
        <a:lstStyle/>
        <a:p>
          <a:endParaRPr lang="en-US"/>
        </a:p>
      </dgm:t>
    </dgm:pt>
    <dgm:pt modelId="{A5168500-0E61-4089-A99E-7CC4FF9F25DD}" type="sibTrans" cxnId="{8A385D56-8DBE-4210-914A-4E956FC079E1}">
      <dgm:prSet/>
      <dgm:spPr/>
      <dgm:t>
        <a:bodyPr/>
        <a:lstStyle/>
        <a:p>
          <a:endParaRPr lang="en-US"/>
        </a:p>
      </dgm:t>
    </dgm:pt>
    <dgm:pt modelId="{C317AECA-F7EA-4086-8331-29B707C20CD4}">
      <dgm:prSet phldrT="[Text]"/>
      <dgm:spPr/>
      <dgm:t>
        <a:bodyPr/>
        <a:lstStyle/>
        <a:p>
          <a:r>
            <a:rPr lang="en-US" dirty="0" smtClean="0"/>
            <a:t>Tropical medicine</a:t>
          </a:r>
          <a:endParaRPr lang="en-US" dirty="0"/>
        </a:p>
      </dgm:t>
    </dgm:pt>
    <dgm:pt modelId="{AACD373C-8F2C-48A6-89D0-9E7B39DD73EB}" type="parTrans" cxnId="{F54F5E6C-D16C-4A36-B866-48ED5CC41515}">
      <dgm:prSet/>
      <dgm:spPr/>
      <dgm:t>
        <a:bodyPr/>
        <a:lstStyle/>
        <a:p>
          <a:endParaRPr lang="en-US"/>
        </a:p>
      </dgm:t>
    </dgm:pt>
    <dgm:pt modelId="{A64B121A-9173-4F2E-B70F-C70A95A321C2}" type="sibTrans" cxnId="{F54F5E6C-D16C-4A36-B866-48ED5CC41515}">
      <dgm:prSet/>
      <dgm:spPr/>
      <dgm:t>
        <a:bodyPr/>
        <a:lstStyle/>
        <a:p>
          <a:endParaRPr lang="en-US"/>
        </a:p>
      </dgm:t>
    </dgm:pt>
    <dgm:pt modelId="{F50BAF98-3B0D-4388-9A77-16F2C2754B80}">
      <dgm:prSet phldrT="[Text]"/>
      <dgm:spPr/>
      <dgm:t>
        <a:bodyPr/>
        <a:lstStyle/>
        <a:p>
          <a:r>
            <a:rPr lang="en-US" dirty="0" smtClean="0"/>
            <a:t>DMO rural Africa</a:t>
          </a:r>
          <a:endParaRPr lang="en-US" dirty="0"/>
        </a:p>
      </dgm:t>
    </dgm:pt>
    <dgm:pt modelId="{3426AC46-50B1-4AA2-82FC-628D3286AB1D}" type="parTrans" cxnId="{040F4C65-09AA-4583-B733-1E06F6273D21}">
      <dgm:prSet/>
      <dgm:spPr/>
      <dgm:t>
        <a:bodyPr/>
        <a:lstStyle/>
        <a:p>
          <a:endParaRPr lang="en-US"/>
        </a:p>
      </dgm:t>
    </dgm:pt>
    <dgm:pt modelId="{75D101B2-53DC-4342-B7DA-5A31620051D6}" type="sibTrans" cxnId="{040F4C65-09AA-4583-B733-1E06F6273D21}">
      <dgm:prSet/>
      <dgm:spPr/>
      <dgm:t>
        <a:bodyPr/>
        <a:lstStyle/>
        <a:p>
          <a:endParaRPr lang="en-US"/>
        </a:p>
      </dgm:t>
    </dgm:pt>
    <dgm:pt modelId="{A4A043D2-C128-49A3-A010-798389B22D3D}">
      <dgm:prSet phldrT="[Text]"/>
      <dgm:spPr/>
      <dgm:t>
        <a:bodyPr/>
        <a:lstStyle/>
        <a:p>
          <a:r>
            <a:rPr lang="en-US" dirty="0" smtClean="0"/>
            <a:t>Public health </a:t>
          </a:r>
          <a:r>
            <a:rPr lang="en-US" dirty="0" err="1" smtClean="0"/>
            <a:t>programmes</a:t>
          </a:r>
          <a:endParaRPr lang="en-US" dirty="0"/>
        </a:p>
      </dgm:t>
    </dgm:pt>
    <dgm:pt modelId="{5415D128-7B51-4159-BC38-4380553A823D}" type="parTrans" cxnId="{43327EDF-CE3C-4C73-9944-EB6433C404DA}">
      <dgm:prSet/>
      <dgm:spPr/>
      <dgm:t>
        <a:bodyPr/>
        <a:lstStyle/>
        <a:p>
          <a:endParaRPr lang="en-US"/>
        </a:p>
      </dgm:t>
    </dgm:pt>
    <dgm:pt modelId="{5101E398-92F9-46E2-A7F9-8B10E4FC5185}" type="sibTrans" cxnId="{43327EDF-CE3C-4C73-9944-EB6433C404DA}">
      <dgm:prSet/>
      <dgm:spPr/>
      <dgm:t>
        <a:bodyPr/>
        <a:lstStyle/>
        <a:p>
          <a:endParaRPr lang="en-US"/>
        </a:p>
      </dgm:t>
    </dgm:pt>
    <dgm:pt modelId="{9C994D24-5773-48B0-9E19-9E3DB360A27D}">
      <dgm:prSet phldrT="[Text]"/>
      <dgm:spPr/>
      <dgm:t>
        <a:bodyPr/>
        <a:lstStyle/>
        <a:p>
          <a:r>
            <a:rPr lang="en-US" dirty="0" smtClean="0"/>
            <a:t>Policy and political dialogue on Global Health</a:t>
          </a:r>
          <a:endParaRPr lang="en-US" dirty="0"/>
        </a:p>
      </dgm:t>
    </dgm:pt>
    <dgm:pt modelId="{02343A96-0EE5-439A-82EC-75DF2D9264B5}" type="parTrans" cxnId="{253A8D29-D2B5-4B1A-A6F0-AF3CA0290606}">
      <dgm:prSet/>
      <dgm:spPr/>
      <dgm:t>
        <a:bodyPr/>
        <a:lstStyle/>
        <a:p>
          <a:endParaRPr lang="en-US"/>
        </a:p>
      </dgm:t>
    </dgm:pt>
    <dgm:pt modelId="{C80D5730-28FD-4F84-8556-A9572ACD3796}" type="sibTrans" cxnId="{253A8D29-D2B5-4B1A-A6F0-AF3CA0290606}">
      <dgm:prSet/>
      <dgm:spPr/>
      <dgm:t>
        <a:bodyPr/>
        <a:lstStyle/>
        <a:p>
          <a:endParaRPr lang="en-US"/>
        </a:p>
      </dgm:t>
    </dgm:pt>
    <dgm:pt modelId="{1593D813-3481-4A7D-96C6-B5FC129D622B}">
      <dgm:prSet/>
      <dgm:spPr/>
      <dgm:t>
        <a:bodyPr/>
        <a:lstStyle/>
        <a:p>
          <a:r>
            <a:rPr lang="en-US" dirty="0" err="1" smtClean="0"/>
            <a:t>Investigación</a:t>
          </a:r>
          <a:r>
            <a:rPr lang="en-US" dirty="0" smtClean="0"/>
            <a:t> de la </a:t>
          </a:r>
          <a:r>
            <a:rPr lang="en-US" dirty="0" err="1" smtClean="0"/>
            <a:t>equidad</a:t>
          </a:r>
          <a:endParaRPr lang="en-US" dirty="0"/>
        </a:p>
      </dgm:t>
    </dgm:pt>
    <dgm:pt modelId="{C79D7E91-B6AB-4204-B0C0-E342D2788EA7}" type="parTrans" cxnId="{31473ABD-DDF2-4EC1-B078-DBB7570C5AFA}">
      <dgm:prSet/>
      <dgm:spPr/>
      <dgm:t>
        <a:bodyPr/>
        <a:lstStyle/>
        <a:p>
          <a:endParaRPr lang="en-US"/>
        </a:p>
      </dgm:t>
    </dgm:pt>
    <dgm:pt modelId="{D75EFDBF-0830-4DC2-9AF8-1338DE9E8D3D}" type="sibTrans" cxnId="{31473ABD-DDF2-4EC1-B078-DBB7570C5AFA}">
      <dgm:prSet/>
      <dgm:spPr/>
      <dgm:t>
        <a:bodyPr/>
        <a:lstStyle/>
        <a:p>
          <a:endParaRPr lang="en-US"/>
        </a:p>
      </dgm:t>
    </dgm:pt>
    <dgm:pt modelId="{F0E99DE4-BA06-48D2-8A30-7FB4BFFC7F2A}">
      <dgm:prSet/>
      <dgm:spPr/>
      <dgm:t>
        <a:bodyPr/>
        <a:lstStyle/>
        <a:p>
          <a:r>
            <a:rPr lang="en-US" dirty="0" err="1" smtClean="0"/>
            <a:t>Cooperacion</a:t>
          </a:r>
          <a:r>
            <a:rPr lang="en-US" dirty="0" smtClean="0"/>
            <a:t> con Mexico y con Cuba</a:t>
          </a:r>
          <a:endParaRPr lang="en-US" dirty="0"/>
        </a:p>
      </dgm:t>
    </dgm:pt>
    <dgm:pt modelId="{F4F2F16C-19F6-4A1B-ABAB-CA0F9F69E0A5}" type="parTrans" cxnId="{D2DEE563-9945-4AD1-8759-ADDB8CFAAF87}">
      <dgm:prSet/>
      <dgm:spPr/>
      <dgm:t>
        <a:bodyPr/>
        <a:lstStyle/>
        <a:p>
          <a:endParaRPr lang="en-US"/>
        </a:p>
      </dgm:t>
    </dgm:pt>
    <dgm:pt modelId="{229971C9-710E-4762-A60F-030E8D903086}" type="sibTrans" cxnId="{D2DEE563-9945-4AD1-8759-ADDB8CFAAF87}">
      <dgm:prSet/>
      <dgm:spPr/>
      <dgm:t>
        <a:bodyPr/>
        <a:lstStyle/>
        <a:p>
          <a:endParaRPr lang="en-US"/>
        </a:p>
      </dgm:t>
    </dgm:pt>
    <dgm:pt modelId="{B9FAF2DA-6FC4-4152-B8E0-6AA3AFC51CD2}">
      <dgm:prSet custT="1"/>
      <dgm:spPr/>
      <dgm:t>
        <a:bodyPr/>
        <a:lstStyle/>
        <a:p>
          <a:r>
            <a:rPr lang="en-US" sz="1400" b="1" dirty="0" smtClean="0"/>
            <a:t>ELAM</a:t>
          </a:r>
          <a:endParaRPr lang="en-US" sz="1400" b="1" dirty="0"/>
        </a:p>
      </dgm:t>
    </dgm:pt>
    <dgm:pt modelId="{563D428D-E859-4531-A0DD-90C539549192}" type="parTrans" cxnId="{A0EA3C6D-ECB4-419D-8E51-08B85C64B91F}">
      <dgm:prSet/>
      <dgm:spPr/>
      <dgm:t>
        <a:bodyPr/>
        <a:lstStyle/>
        <a:p>
          <a:endParaRPr lang="en-US"/>
        </a:p>
      </dgm:t>
    </dgm:pt>
    <dgm:pt modelId="{DAD8AE8B-F669-4212-8906-615B5648F12D}" type="sibTrans" cxnId="{A0EA3C6D-ECB4-419D-8E51-08B85C64B91F}">
      <dgm:prSet/>
      <dgm:spPr/>
      <dgm:t>
        <a:bodyPr/>
        <a:lstStyle/>
        <a:p>
          <a:endParaRPr lang="en-US"/>
        </a:p>
      </dgm:t>
    </dgm:pt>
    <dgm:pt modelId="{F250FA28-509D-44AC-BB48-6F37097D68E0}" type="pres">
      <dgm:prSet presAssocID="{5974D0FA-8E4D-473C-B695-E72E777E6A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F42656-F43D-4059-AF06-54B0B257F55A}" type="pres">
      <dgm:prSet presAssocID="{6A6EDD91-9E9F-40F9-8D51-A08B1815F5EF}" presName="dummy" presStyleCnt="0"/>
      <dgm:spPr/>
    </dgm:pt>
    <dgm:pt modelId="{B118518A-CF6C-48C8-B36F-9D387EA2F0E9}" type="pres">
      <dgm:prSet presAssocID="{6A6EDD91-9E9F-40F9-8D51-A08B1815F5EF}" presName="node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824AD-54FB-425F-BDFD-98B8BDFADCCC}" type="pres">
      <dgm:prSet presAssocID="{A5168500-0E61-4089-A99E-7CC4FF9F25DD}" presName="sibTrans" presStyleLbl="node1" presStyleIdx="0" presStyleCnt="8"/>
      <dgm:spPr/>
      <dgm:t>
        <a:bodyPr/>
        <a:lstStyle/>
        <a:p>
          <a:endParaRPr lang="en-US"/>
        </a:p>
      </dgm:t>
    </dgm:pt>
    <dgm:pt modelId="{E9DB7AD7-1EC7-475A-9B48-8093759F5995}" type="pres">
      <dgm:prSet presAssocID="{C317AECA-F7EA-4086-8331-29B707C20CD4}" presName="dummy" presStyleCnt="0"/>
      <dgm:spPr/>
    </dgm:pt>
    <dgm:pt modelId="{91D27037-6DB3-4D28-8B12-D0EA0BA5C885}" type="pres">
      <dgm:prSet presAssocID="{C317AECA-F7EA-4086-8331-29B707C20CD4}" presName="node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32498-3C4A-4E39-B519-5AD6286EB347}" type="pres">
      <dgm:prSet presAssocID="{A64B121A-9173-4F2E-B70F-C70A95A321C2}" presName="sibTrans" presStyleLbl="node1" presStyleIdx="1" presStyleCnt="8" custLinFactNeighborX="3520" custLinFactNeighborY="-3232"/>
      <dgm:spPr/>
      <dgm:t>
        <a:bodyPr/>
        <a:lstStyle/>
        <a:p>
          <a:endParaRPr lang="en-US"/>
        </a:p>
      </dgm:t>
    </dgm:pt>
    <dgm:pt modelId="{746026FE-EA8E-4B27-8022-D5DFF7FE80D1}" type="pres">
      <dgm:prSet presAssocID="{F50BAF98-3B0D-4388-9A77-16F2C2754B80}" presName="dummy" presStyleCnt="0"/>
      <dgm:spPr/>
    </dgm:pt>
    <dgm:pt modelId="{23ECD475-0976-45A9-9FCF-D36B82ADD505}" type="pres">
      <dgm:prSet presAssocID="{F50BAF98-3B0D-4388-9A77-16F2C2754B80}" presName="node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EAA5C-5496-4D54-8C75-427A7FB879F3}" type="pres">
      <dgm:prSet presAssocID="{75D101B2-53DC-4342-B7DA-5A31620051D6}" presName="sibTrans" presStyleLbl="node1" presStyleIdx="2" presStyleCnt="8"/>
      <dgm:spPr/>
      <dgm:t>
        <a:bodyPr/>
        <a:lstStyle/>
        <a:p>
          <a:endParaRPr lang="en-US"/>
        </a:p>
      </dgm:t>
    </dgm:pt>
    <dgm:pt modelId="{41A850AD-AC49-4FA9-9644-4EF896B54FCF}" type="pres">
      <dgm:prSet presAssocID="{A4A043D2-C128-49A3-A010-798389B22D3D}" presName="dummy" presStyleCnt="0"/>
      <dgm:spPr/>
    </dgm:pt>
    <dgm:pt modelId="{D376A1BC-F277-45D0-A8FB-E35E7EFF93C0}" type="pres">
      <dgm:prSet presAssocID="{A4A043D2-C128-49A3-A010-798389B22D3D}" presName="node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299B-4162-4D8A-AD19-D05C2F8525BB}" type="pres">
      <dgm:prSet presAssocID="{5101E398-92F9-46E2-A7F9-8B10E4FC5185}" presName="sibTrans" presStyleLbl="node1" presStyleIdx="3" presStyleCnt="8"/>
      <dgm:spPr/>
      <dgm:t>
        <a:bodyPr/>
        <a:lstStyle/>
        <a:p>
          <a:endParaRPr lang="en-US"/>
        </a:p>
      </dgm:t>
    </dgm:pt>
    <dgm:pt modelId="{AAA275D6-3B61-459F-BFD0-56B91EBE8E7D}" type="pres">
      <dgm:prSet presAssocID="{9C994D24-5773-48B0-9E19-9E3DB360A27D}" presName="dummy" presStyleCnt="0"/>
      <dgm:spPr/>
    </dgm:pt>
    <dgm:pt modelId="{695B55C1-2DD7-463B-8F90-47F202C0919D}" type="pres">
      <dgm:prSet presAssocID="{9C994D24-5773-48B0-9E19-9E3DB360A27D}" presName="node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DD4FA-B8F5-4A62-A367-5D129128AC9F}" type="pres">
      <dgm:prSet presAssocID="{C80D5730-28FD-4F84-8556-A9572ACD3796}" presName="sibTrans" presStyleLbl="node1" presStyleIdx="4" presStyleCnt="8" custLinFactNeighborX="361" custLinFactNeighborY="411"/>
      <dgm:spPr/>
      <dgm:t>
        <a:bodyPr/>
        <a:lstStyle/>
        <a:p>
          <a:endParaRPr lang="en-US"/>
        </a:p>
      </dgm:t>
    </dgm:pt>
    <dgm:pt modelId="{80BD34AA-2F68-4EE1-A073-8933F7DDB9ED}" type="pres">
      <dgm:prSet presAssocID="{1593D813-3481-4A7D-96C6-B5FC129D622B}" presName="dummy" presStyleCnt="0"/>
      <dgm:spPr/>
    </dgm:pt>
    <dgm:pt modelId="{7CD9DE2B-2183-4DCD-A487-AED3F13FB57D}" type="pres">
      <dgm:prSet presAssocID="{1593D813-3481-4A7D-96C6-B5FC129D622B}" presName="node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935B6-9B7E-4BD0-9266-F1CB214E218F}" type="pres">
      <dgm:prSet presAssocID="{D75EFDBF-0830-4DC2-9AF8-1338DE9E8D3D}" presName="sibTrans" presStyleLbl="node1" presStyleIdx="5" presStyleCnt="8" custLinFactNeighborX="-29" custLinFactNeighborY="1652"/>
      <dgm:spPr/>
    </dgm:pt>
    <dgm:pt modelId="{6CA0AE6D-5246-45C9-9F0C-7CCA712FB061}" type="pres">
      <dgm:prSet presAssocID="{F0E99DE4-BA06-48D2-8A30-7FB4BFFC7F2A}" presName="dummy" presStyleCnt="0"/>
      <dgm:spPr/>
    </dgm:pt>
    <dgm:pt modelId="{D6E54B6F-63EE-4580-AC51-E511EDE7FB43}" type="pres">
      <dgm:prSet presAssocID="{F0E99DE4-BA06-48D2-8A30-7FB4BFFC7F2A}" presName="node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7A5E6-4DEF-45B4-8123-7E0ECAC46EFF}" type="pres">
      <dgm:prSet presAssocID="{229971C9-710E-4762-A60F-030E8D903086}" presName="sibTrans" presStyleLbl="node1" presStyleIdx="6" presStyleCnt="8"/>
      <dgm:spPr/>
    </dgm:pt>
    <dgm:pt modelId="{36B99FAA-B20F-4837-AD2E-513E6D160A6A}" type="pres">
      <dgm:prSet presAssocID="{B9FAF2DA-6FC4-4152-B8E0-6AA3AFC51CD2}" presName="dummy" presStyleCnt="0"/>
      <dgm:spPr/>
    </dgm:pt>
    <dgm:pt modelId="{7FADD049-3662-48FA-8EE0-966325A17F38}" type="pres">
      <dgm:prSet presAssocID="{B9FAF2DA-6FC4-4152-B8E0-6AA3AFC51CD2}" presName="node" presStyleLbl="revTx" presStyleIdx="7" presStyleCnt="8">
        <dgm:presLayoutVars>
          <dgm:bulletEnabled val="1"/>
        </dgm:presLayoutVars>
      </dgm:prSet>
      <dgm:spPr/>
    </dgm:pt>
    <dgm:pt modelId="{538D92F6-D780-40E0-9818-A819013FBC72}" type="pres">
      <dgm:prSet presAssocID="{DAD8AE8B-F669-4212-8906-615B5648F12D}" presName="sibTrans" presStyleLbl="node1" presStyleIdx="7" presStyleCnt="8"/>
      <dgm:spPr/>
    </dgm:pt>
  </dgm:ptLst>
  <dgm:cxnLst>
    <dgm:cxn modelId="{D5D57CCE-E49C-400C-8BC2-0508C176E15C}" type="presOf" srcId="{229971C9-710E-4762-A60F-030E8D903086}" destId="{45F7A5E6-4DEF-45B4-8123-7E0ECAC46EFF}" srcOrd="0" destOrd="0" presId="urn:microsoft.com/office/officeart/2005/8/layout/cycle1"/>
    <dgm:cxn modelId="{D2DEE563-9945-4AD1-8759-ADDB8CFAAF87}" srcId="{5974D0FA-8E4D-473C-B695-E72E777E6A16}" destId="{F0E99DE4-BA06-48D2-8A30-7FB4BFFC7F2A}" srcOrd="6" destOrd="0" parTransId="{F4F2F16C-19F6-4A1B-ABAB-CA0F9F69E0A5}" sibTransId="{229971C9-710E-4762-A60F-030E8D903086}"/>
    <dgm:cxn modelId="{F4B918A7-5367-4E4D-9CB8-ECBDA84661DF}" type="presOf" srcId="{A4A043D2-C128-49A3-A010-798389B22D3D}" destId="{D376A1BC-F277-45D0-A8FB-E35E7EFF93C0}" srcOrd="0" destOrd="0" presId="urn:microsoft.com/office/officeart/2005/8/layout/cycle1"/>
    <dgm:cxn modelId="{4368F49E-AB40-4137-968A-BA01C9DDE345}" type="presOf" srcId="{F0E99DE4-BA06-48D2-8A30-7FB4BFFC7F2A}" destId="{D6E54B6F-63EE-4580-AC51-E511EDE7FB43}" srcOrd="0" destOrd="0" presId="urn:microsoft.com/office/officeart/2005/8/layout/cycle1"/>
    <dgm:cxn modelId="{126BD926-2BD9-4205-8936-D09B0C8D4E22}" type="presOf" srcId="{D75EFDBF-0830-4DC2-9AF8-1338DE9E8D3D}" destId="{B88935B6-9B7E-4BD0-9266-F1CB214E218F}" srcOrd="0" destOrd="0" presId="urn:microsoft.com/office/officeart/2005/8/layout/cycle1"/>
    <dgm:cxn modelId="{6408B7A8-FF3C-4F1B-BA0C-2DFC09BD3714}" type="presOf" srcId="{DAD8AE8B-F669-4212-8906-615B5648F12D}" destId="{538D92F6-D780-40E0-9818-A819013FBC72}" srcOrd="0" destOrd="0" presId="urn:microsoft.com/office/officeart/2005/8/layout/cycle1"/>
    <dgm:cxn modelId="{954080EE-FD6A-49EC-B7E8-1B65D4EFF981}" type="presOf" srcId="{1593D813-3481-4A7D-96C6-B5FC129D622B}" destId="{7CD9DE2B-2183-4DCD-A487-AED3F13FB57D}" srcOrd="0" destOrd="0" presId="urn:microsoft.com/office/officeart/2005/8/layout/cycle1"/>
    <dgm:cxn modelId="{43327EDF-CE3C-4C73-9944-EB6433C404DA}" srcId="{5974D0FA-8E4D-473C-B695-E72E777E6A16}" destId="{A4A043D2-C128-49A3-A010-798389B22D3D}" srcOrd="3" destOrd="0" parTransId="{5415D128-7B51-4159-BC38-4380553A823D}" sibTransId="{5101E398-92F9-46E2-A7F9-8B10E4FC5185}"/>
    <dgm:cxn modelId="{4BFD5DD7-22F4-4997-A48F-A5BB36DBA0CE}" type="presOf" srcId="{B9FAF2DA-6FC4-4152-B8E0-6AA3AFC51CD2}" destId="{7FADD049-3662-48FA-8EE0-966325A17F38}" srcOrd="0" destOrd="0" presId="urn:microsoft.com/office/officeart/2005/8/layout/cycle1"/>
    <dgm:cxn modelId="{517D1D5F-CA82-4165-9A25-FCF41DF0D49E}" type="presOf" srcId="{F50BAF98-3B0D-4388-9A77-16F2C2754B80}" destId="{23ECD475-0976-45A9-9FCF-D36B82ADD505}" srcOrd="0" destOrd="0" presId="urn:microsoft.com/office/officeart/2005/8/layout/cycle1"/>
    <dgm:cxn modelId="{4AE81AA7-3ADE-4849-AA27-4C14F2611099}" type="presOf" srcId="{C317AECA-F7EA-4086-8331-29B707C20CD4}" destId="{91D27037-6DB3-4D28-8B12-D0EA0BA5C885}" srcOrd="0" destOrd="0" presId="urn:microsoft.com/office/officeart/2005/8/layout/cycle1"/>
    <dgm:cxn modelId="{040F4C65-09AA-4583-B733-1E06F6273D21}" srcId="{5974D0FA-8E4D-473C-B695-E72E777E6A16}" destId="{F50BAF98-3B0D-4388-9A77-16F2C2754B80}" srcOrd="2" destOrd="0" parTransId="{3426AC46-50B1-4AA2-82FC-628D3286AB1D}" sibTransId="{75D101B2-53DC-4342-B7DA-5A31620051D6}"/>
    <dgm:cxn modelId="{E415F46A-31CB-4666-8AA6-BE1C64EA41C6}" type="presOf" srcId="{9C994D24-5773-48B0-9E19-9E3DB360A27D}" destId="{695B55C1-2DD7-463B-8F90-47F202C0919D}" srcOrd="0" destOrd="0" presId="urn:microsoft.com/office/officeart/2005/8/layout/cycle1"/>
    <dgm:cxn modelId="{61C3813C-A76D-4BB7-A689-2418F586511F}" type="presOf" srcId="{6A6EDD91-9E9F-40F9-8D51-A08B1815F5EF}" destId="{B118518A-CF6C-48C8-B36F-9D387EA2F0E9}" srcOrd="0" destOrd="0" presId="urn:microsoft.com/office/officeart/2005/8/layout/cycle1"/>
    <dgm:cxn modelId="{A0EA3C6D-ECB4-419D-8E51-08B85C64B91F}" srcId="{5974D0FA-8E4D-473C-B695-E72E777E6A16}" destId="{B9FAF2DA-6FC4-4152-B8E0-6AA3AFC51CD2}" srcOrd="7" destOrd="0" parTransId="{563D428D-E859-4531-A0DD-90C539549192}" sibTransId="{DAD8AE8B-F669-4212-8906-615B5648F12D}"/>
    <dgm:cxn modelId="{9CF0A238-1718-4126-A76A-79F4A05B4179}" type="presOf" srcId="{A5168500-0E61-4089-A99E-7CC4FF9F25DD}" destId="{A2C824AD-54FB-425F-BDFD-98B8BDFADCCC}" srcOrd="0" destOrd="0" presId="urn:microsoft.com/office/officeart/2005/8/layout/cycle1"/>
    <dgm:cxn modelId="{078E53FB-7D0E-4945-AF34-B58AAE17E9B7}" type="presOf" srcId="{5974D0FA-8E4D-473C-B695-E72E777E6A16}" destId="{F250FA28-509D-44AC-BB48-6F37097D68E0}" srcOrd="0" destOrd="0" presId="urn:microsoft.com/office/officeart/2005/8/layout/cycle1"/>
    <dgm:cxn modelId="{1CF0BFD0-7766-4316-8A12-DD65B6B8CA3A}" type="presOf" srcId="{5101E398-92F9-46E2-A7F9-8B10E4FC5185}" destId="{39EC299B-4162-4D8A-AD19-D05C2F8525BB}" srcOrd="0" destOrd="0" presId="urn:microsoft.com/office/officeart/2005/8/layout/cycle1"/>
    <dgm:cxn modelId="{8A385D56-8DBE-4210-914A-4E956FC079E1}" srcId="{5974D0FA-8E4D-473C-B695-E72E777E6A16}" destId="{6A6EDD91-9E9F-40F9-8D51-A08B1815F5EF}" srcOrd="0" destOrd="0" parTransId="{2557559B-AB73-46E4-8567-56E83F5FD47A}" sibTransId="{A5168500-0E61-4089-A99E-7CC4FF9F25DD}"/>
    <dgm:cxn modelId="{253A8D29-D2B5-4B1A-A6F0-AF3CA0290606}" srcId="{5974D0FA-8E4D-473C-B695-E72E777E6A16}" destId="{9C994D24-5773-48B0-9E19-9E3DB360A27D}" srcOrd="4" destOrd="0" parTransId="{02343A96-0EE5-439A-82EC-75DF2D9264B5}" sibTransId="{C80D5730-28FD-4F84-8556-A9572ACD3796}"/>
    <dgm:cxn modelId="{2A05E406-C281-4DC1-AD2B-B4CE32DC0143}" type="presOf" srcId="{C80D5730-28FD-4F84-8556-A9572ACD3796}" destId="{670DD4FA-B8F5-4A62-A367-5D129128AC9F}" srcOrd="0" destOrd="0" presId="urn:microsoft.com/office/officeart/2005/8/layout/cycle1"/>
    <dgm:cxn modelId="{31473ABD-DDF2-4EC1-B078-DBB7570C5AFA}" srcId="{5974D0FA-8E4D-473C-B695-E72E777E6A16}" destId="{1593D813-3481-4A7D-96C6-B5FC129D622B}" srcOrd="5" destOrd="0" parTransId="{C79D7E91-B6AB-4204-B0C0-E342D2788EA7}" sibTransId="{D75EFDBF-0830-4DC2-9AF8-1338DE9E8D3D}"/>
    <dgm:cxn modelId="{9264FF89-9BA1-4D5B-9CB3-E7ED100BB017}" type="presOf" srcId="{A64B121A-9173-4F2E-B70F-C70A95A321C2}" destId="{28D32498-3C4A-4E39-B519-5AD6286EB347}" srcOrd="0" destOrd="0" presId="urn:microsoft.com/office/officeart/2005/8/layout/cycle1"/>
    <dgm:cxn modelId="{F54F5E6C-D16C-4A36-B866-48ED5CC41515}" srcId="{5974D0FA-8E4D-473C-B695-E72E777E6A16}" destId="{C317AECA-F7EA-4086-8331-29B707C20CD4}" srcOrd="1" destOrd="0" parTransId="{AACD373C-8F2C-48A6-89D0-9E7B39DD73EB}" sibTransId="{A64B121A-9173-4F2E-B70F-C70A95A321C2}"/>
    <dgm:cxn modelId="{944F2E3E-0803-47C5-A48A-213499FB28E0}" type="presOf" srcId="{75D101B2-53DC-4342-B7DA-5A31620051D6}" destId="{92AEAA5C-5496-4D54-8C75-427A7FB879F3}" srcOrd="0" destOrd="0" presId="urn:microsoft.com/office/officeart/2005/8/layout/cycle1"/>
    <dgm:cxn modelId="{FC947823-B3C2-474F-B376-00EA01664ED7}" type="presParOf" srcId="{F250FA28-509D-44AC-BB48-6F37097D68E0}" destId="{7BF42656-F43D-4059-AF06-54B0B257F55A}" srcOrd="0" destOrd="0" presId="urn:microsoft.com/office/officeart/2005/8/layout/cycle1"/>
    <dgm:cxn modelId="{E498C45B-A681-4987-B7CC-B0DA4F906209}" type="presParOf" srcId="{F250FA28-509D-44AC-BB48-6F37097D68E0}" destId="{B118518A-CF6C-48C8-B36F-9D387EA2F0E9}" srcOrd="1" destOrd="0" presId="urn:microsoft.com/office/officeart/2005/8/layout/cycle1"/>
    <dgm:cxn modelId="{EAC8B9F1-6A44-42EE-8223-DD9C687910EF}" type="presParOf" srcId="{F250FA28-509D-44AC-BB48-6F37097D68E0}" destId="{A2C824AD-54FB-425F-BDFD-98B8BDFADCCC}" srcOrd="2" destOrd="0" presId="urn:microsoft.com/office/officeart/2005/8/layout/cycle1"/>
    <dgm:cxn modelId="{1CC1571C-FC57-4117-97B4-68EB33B78308}" type="presParOf" srcId="{F250FA28-509D-44AC-BB48-6F37097D68E0}" destId="{E9DB7AD7-1EC7-475A-9B48-8093759F5995}" srcOrd="3" destOrd="0" presId="urn:microsoft.com/office/officeart/2005/8/layout/cycle1"/>
    <dgm:cxn modelId="{8B0F4108-A7DC-4A9E-B66F-39649AC8E727}" type="presParOf" srcId="{F250FA28-509D-44AC-BB48-6F37097D68E0}" destId="{91D27037-6DB3-4D28-8B12-D0EA0BA5C885}" srcOrd="4" destOrd="0" presId="urn:microsoft.com/office/officeart/2005/8/layout/cycle1"/>
    <dgm:cxn modelId="{C5667D62-401D-4BC4-80A6-AB3944B94284}" type="presParOf" srcId="{F250FA28-509D-44AC-BB48-6F37097D68E0}" destId="{28D32498-3C4A-4E39-B519-5AD6286EB347}" srcOrd="5" destOrd="0" presId="urn:microsoft.com/office/officeart/2005/8/layout/cycle1"/>
    <dgm:cxn modelId="{93FA1FA2-0CF2-4F2F-9328-ECBDD44086AD}" type="presParOf" srcId="{F250FA28-509D-44AC-BB48-6F37097D68E0}" destId="{746026FE-EA8E-4B27-8022-D5DFF7FE80D1}" srcOrd="6" destOrd="0" presId="urn:microsoft.com/office/officeart/2005/8/layout/cycle1"/>
    <dgm:cxn modelId="{1D3F0541-BB1C-46BE-A965-FB50561CA65A}" type="presParOf" srcId="{F250FA28-509D-44AC-BB48-6F37097D68E0}" destId="{23ECD475-0976-45A9-9FCF-D36B82ADD505}" srcOrd="7" destOrd="0" presId="urn:microsoft.com/office/officeart/2005/8/layout/cycle1"/>
    <dgm:cxn modelId="{411E8027-7F05-41BD-B9BC-F12F41F2B50D}" type="presParOf" srcId="{F250FA28-509D-44AC-BB48-6F37097D68E0}" destId="{92AEAA5C-5496-4D54-8C75-427A7FB879F3}" srcOrd="8" destOrd="0" presId="urn:microsoft.com/office/officeart/2005/8/layout/cycle1"/>
    <dgm:cxn modelId="{8338F37C-4EA1-4F93-861B-BEA8CD9C20F1}" type="presParOf" srcId="{F250FA28-509D-44AC-BB48-6F37097D68E0}" destId="{41A850AD-AC49-4FA9-9644-4EF896B54FCF}" srcOrd="9" destOrd="0" presId="urn:microsoft.com/office/officeart/2005/8/layout/cycle1"/>
    <dgm:cxn modelId="{FA6ED9C5-ED15-46E0-A1C2-633D15056A50}" type="presParOf" srcId="{F250FA28-509D-44AC-BB48-6F37097D68E0}" destId="{D376A1BC-F277-45D0-A8FB-E35E7EFF93C0}" srcOrd="10" destOrd="0" presId="urn:microsoft.com/office/officeart/2005/8/layout/cycle1"/>
    <dgm:cxn modelId="{794D6BA4-A8F4-4A99-89E9-67D7D6067A47}" type="presParOf" srcId="{F250FA28-509D-44AC-BB48-6F37097D68E0}" destId="{39EC299B-4162-4D8A-AD19-D05C2F8525BB}" srcOrd="11" destOrd="0" presId="urn:microsoft.com/office/officeart/2005/8/layout/cycle1"/>
    <dgm:cxn modelId="{67F78135-E345-4702-AA3A-83B88BA49B11}" type="presParOf" srcId="{F250FA28-509D-44AC-BB48-6F37097D68E0}" destId="{AAA275D6-3B61-459F-BFD0-56B91EBE8E7D}" srcOrd="12" destOrd="0" presId="urn:microsoft.com/office/officeart/2005/8/layout/cycle1"/>
    <dgm:cxn modelId="{80FA50B0-F4CD-405A-B96D-1FBC1156A74B}" type="presParOf" srcId="{F250FA28-509D-44AC-BB48-6F37097D68E0}" destId="{695B55C1-2DD7-463B-8F90-47F202C0919D}" srcOrd="13" destOrd="0" presId="urn:microsoft.com/office/officeart/2005/8/layout/cycle1"/>
    <dgm:cxn modelId="{DFC57FEB-4DEA-4330-BBD1-78F7CDF0B54A}" type="presParOf" srcId="{F250FA28-509D-44AC-BB48-6F37097D68E0}" destId="{670DD4FA-B8F5-4A62-A367-5D129128AC9F}" srcOrd="14" destOrd="0" presId="urn:microsoft.com/office/officeart/2005/8/layout/cycle1"/>
    <dgm:cxn modelId="{BDE8AB86-C5F2-4855-8B5E-6B87E43F8815}" type="presParOf" srcId="{F250FA28-509D-44AC-BB48-6F37097D68E0}" destId="{80BD34AA-2F68-4EE1-A073-8933F7DDB9ED}" srcOrd="15" destOrd="0" presId="urn:microsoft.com/office/officeart/2005/8/layout/cycle1"/>
    <dgm:cxn modelId="{BDFF6722-330D-4CD9-A872-5796287241BC}" type="presParOf" srcId="{F250FA28-509D-44AC-BB48-6F37097D68E0}" destId="{7CD9DE2B-2183-4DCD-A487-AED3F13FB57D}" srcOrd="16" destOrd="0" presId="urn:microsoft.com/office/officeart/2005/8/layout/cycle1"/>
    <dgm:cxn modelId="{F5EAE87A-EE29-4032-8ECE-3B94E5820BB3}" type="presParOf" srcId="{F250FA28-509D-44AC-BB48-6F37097D68E0}" destId="{B88935B6-9B7E-4BD0-9266-F1CB214E218F}" srcOrd="17" destOrd="0" presId="urn:microsoft.com/office/officeart/2005/8/layout/cycle1"/>
    <dgm:cxn modelId="{3DFAEB2B-FB07-4373-AC63-C55F143BBB86}" type="presParOf" srcId="{F250FA28-509D-44AC-BB48-6F37097D68E0}" destId="{6CA0AE6D-5246-45C9-9F0C-7CCA712FB061}" srcOrd="18" destOrd="0" presId="urn:microsoft.com/office/officeart/2005/8/layout/cycle1"/>
    <dgm:cxn modelId="{810F2ABF-DDD5-40BA-8359-C53E011C534C}" type="presParOf" srcId="{F250FA28-509D-44AC-BB48-6F37097D68E0}" destId="{D6E54B6F-63EE-4580-AC51-E511EDE7FB43}" srcOrd="19" destOrd="0" presId="urn:microsoft.com/office/officeart/2005/8/layout/cycle1"/>
    <dgm:cxn modelId="{FDB4546C-5F59-41A6-AAB4-CA70209A9724}" type="presParOf" srcId="{F250FA28-509D-44AC-BB48-6F37097D68E0}" destId="{45F7A5E6-4DEF-45B4-8123-7E0ECAC46EFF}" srcOrd="20" destOrd="0" presId="urn:microsoft.com/office/officeart/2005/8/layout/cycle1"/>
    <dgm:cxn modelId="{CB7BC40C-97F5-4630-B027-F4D8DE451BC7}" type="presParOf" srcId="{F250FA28-509D-44AC-BB48-6F37097D68E0}" destId="{36B99FAA-B20F-4837-AD2E-513E6D160A6A}" srcOrd="21" destOrd="0" presId="urn:microsoft.com/office/officeart/2005/8/layout/cycle1"/>
    <dgm:cxn modelId="{D47C1799-87AE-41CE-BC5E-1E8B93E0EA44}" type="presParOf" srcId="{F250FA28-509D-44AC-BB48-6F37097D68E0}" destId="{7FADD049-3662-48FA-8EE0-966325A17F38}" srcOrd="22" destOrd="0" presId="urn:microsoft.com/office/officeart/2005/8/layout/cycle1"/>
    <dgm:cxn modelId="{B24EBA47-8882-4958-AB5E-CC93501ED701}" type="presParOf" srcId="{F250FA28-509D-44AC-BB48-6F37097D68E0}" destId="{538D92F6-D780-40E0-9818-A819013FBC72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8518A-CF6C-48C8-B36F-9D387EA2F0E9}">
      <dsp:nvSpPr>
        <dsp:cNvPr id="0" name=""/>
        <dsp:cNvSpPr/>
      </dsp:nvSpPr>
      <dsp:spPr>
        <a:xfrm>
          <a:off x="2342875" y="972"/>
          <a:ext cx="525116" cy="52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Clinical medicine</a:t>
          </a:r>
          <a:endParaRPr lang="en-US" sz="700" kern="1200" dirty="0"/>
        </a:p>
      </dsp:txBody>
      <dsp:txXfrm>
        <a:off x="2342875" y="972"/>
        <a:ext cx="525116" cy="525116"/>
      </dsp:txXfrm>
    </dsp:sp>
    <dsp:sp modelId="{A2C824AD-54FB-425F-BDFD-98B8BDFADCCC}">
      <dsp:nvSpPr>
        <dsp:cNvPr id="0" name=""/>
        <dsp:cNvSpPr/>
      </dsp:nvSpPr>
      <dsp:spPr>
        <a:xfrm>
          <a:off x="625786" y="49722"/>
          <a:ext cx="2924891" cy="2924891"/>
        </a:xfrm>
        <a:prstGeom prst="circularArrow">
          <a:avLst>
            <a:gd name="adj1" fmla="val 3501"/>
            <a:gd name="adj2" fmla="val 217087"/>
            <a:gd name="adj3" fmla="val 19268721"/>
            <a:gd name="adj4" fmla="val 18314192"/>
            <a:gd name="adj5" fmla="val 40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27037-6DB3-4D28-8B12-D0EA0BA5C885}">
      <dsp:nvSpPr>
        <dsp:cNvPr id="0" name=""/>
        <dsp:cNvSpPr/>
      </dsp:nvSpPr>
      <dsp:spPr>
        <a:xfrm>
          <a:off x="3074310" y="732407"/>
          <a:ext cx="525116" cy="52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Tropical medicine</a:t>
          </a:r>
          <a:endParaRPr lang="en-US" sz="700" kern="1200" dirty="0"/>
        </a:p>
      </dsp:txBody>
      <dsp:txXfrm>
        <a:off x="3074310" y="732407"/>
        <a:ext cx="525116" cy="525116"/>
      </dsp:txXfrm>
    </dsp:sp>
    <dsp:sp modelId="{28D32498-3C4A-4E39-B519-5AD6286EB347}">
      <dsp:nvSpPr>
        <dsp:cNvPr id="0" name=""/>
        <dsp:cNvSpPr/>
      </dsp:nvSpPr>
      <dsp:spPr>
        <a:xfrm>
          <a:off x="728742" y="-44810"/>
          <a:ext cx="2924891" cy="2924891"/>
        </a:xfrm>
        <a:prstGeom prst="circularArrow">
          <a:avLst>
            <a:gd name="adj1" fmla="val 3501"/>
            <a:gd name="adj2" fmla="val 217087"/>
            <a:gd name="adj3" fmla="val 434526"/>
            <a:gd name="adj4" fmla="val 20948387"/>
            <a:gd name="adj5" fmla="val 40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CD475-0976-45A9-9FCF-D36B82ADD505}">
      <dsp:nvSpPr>
        <dsp:cNvPr id="0" name=""/>
        <dsp:cNvSpPr/>
      </dsp:nvSpPr>
      <dsp:spPr>
        <a:xfrm>
          <a:off x="3074310" y="1766811"/>
          <a:ext cx="525116" cy="52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DMO rural Africa</a:t>
          </a:r>
          <a:endParaRPr lang="en-US" sz="700" kern="1200" dirty="0"/>
        </a:p>
      </dsp:txBody>
      <dsp:txXfrm>
        <a:off x="3074310" y="1766811"/>
        <a:ext cx="525116" cy="525116"/>
      </dsp:txXfrm>
    </dsp:sp>
    <dsp:sp modelId="{92AEAA5C-5496-4D54-8C75-427A7FB879F3}">
      <dsp:nvSpPr>
        <dsp:cNvPr id="0" name=""/>
        <dsp:cNvSpPr/>
      </dsp:nvSpPr>
      <dsp:spPr>
        <a:xfrm>
          <a:off x="625786" y="49722"/>
          <a:ext cx="2924891" cy="2924891"/>
        </a:xfrm>
        <a:prstGeom prst="circularArrow">
          <a:avLst>
            <a:gd name="adj1" fmla="val 3501"/>
            <a:gd name="adj2" fmla="val 217087"/>
            <a:gd name="adj3" fmla="val 3068721"/>
            <a:gd name="adj4" fmla="val 2114192"/>
            <a:gd name="adj5" fmla="val 40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6A1BC-F277-45D0-A8FB-E35E7EFF93C0}">
      <dsp:nvSpPr>
        <dsp:cNvPr id="0" name=""/>
        <dsp:cNvSpPr/>
      </dsp:nvSpPr>
      <dsp:spPr>
        <a:xfrm>
          <a:off x="2342875" y="2498246"/>
          <a:ext cx="525116" cy="52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Public health </a:t>
          </a:r>
          <a:r>
            <a:rPr lang="en-US" sz="700" kern="1200" dirty="0" err="1" smtClean="0"/>
            <a:t>programmes</a:t>
          </a:r>
          <a:endParaRPr lang="en-US" sz="700" kern="1200" dirty="0"/>
        </a:p>
      </dsp:txBody>
      <dsp:txXfrm>
        <a:off x="2342875" y="2498246"/>
        <a:ext cx="525116" cy="525116"/>
      </dsp:txXfrm>
    </dsp:sp>
    <dsp:sp modelId="{39EC299B-4162-4D8A-AD19-D05C2F8525BB}">
      <dsp:nvSpPr>
        <dsp:cNvPr id="0" name=""/>
        <dsp:cNvSpPr/>
      </dsp:nvSpPr>
      <dsp:spPr>
        <a:xfrm>
          <a:off x="625786" y="49722"/>
          <a:ext cx="2924891" cy="2924891"/>
        </a:xfrm>
        <a:prstGeom prst="circularArrow">
          <a:avLst>
            <a:gd name="adj1" fmla="val 3501"/>
            <a:gd name="adj2" fmla="val 217087"/>
            <a:gd name="adj3" fmla="val 5834526"/>
            <a:gd name="adj4" fmla="val 4748387"/>
            <a:gd name="adj5" fmla="val 40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B55C1-2DD7-463B-8F90-47F202C0919D}">
      <dsp:nvSpPr>
        <dsp:cNvPr id="0" name=""/>
        <dsp:cNvSpPr/>
      </dsp:nvSpPr>
      <dsp:spPr>
        <a:xfrm>
          <a:off x="1308471" y="2498246"/>
          <a:ext cx="525116" cy="52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Policy and political dialogue on Global Health</a:t>
          </a:r>
          <a:endParaRPr lang="en-US" sz="700" kern="1200" dirty="0"/>
        </a:p>
      </dsp:txBody>
      <dsp:txXfrm>
        <a:off x="1308471" y="2498246"/>
        <a:ext cx="525116" cy="525116"/>
      </dsp:txXfrm>
    </dsp:sp>
    <dsp:sp modelId="{670DD4FA-B8F5-4A62-A367-5D129128AC9F}">
      <dsp:nvSpPr>
        <dsp:cNvPr id="0" name=""/>
        <dsp:cNvSpPr/>
      </dsp:nvSpPr>
      <dsp:spPr>
        <a:xfrm>
          <a:off x="636345" y="61743"/>
          <a:ext cx="2924891" cy="2924891"/>
        </a:xfrm>
        <a:prstGeom prst="circularArrow">
          <a:avLst>
            <a:gd name="adj1" fmla="val 3501"/>
            <a:gd name="adj2" fmla="val 217087"/>
            <a:gd name="adj3" fmla="val 8468721"/>
            <a:gd name="adj4" fmla="val 7514192"/>
            <a:gd name="adj5" fmla="val 40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9DE2B-2183-4DCD-A487-AED3F13FB57D}">
      <dsp:nvSpPr>
        <dsp:cNvPr id="0" name=""/>
        <dsp:cNvSpPr/>
      </dsp:nvSpPr>
      <dsp:spPr>
        <a:xfrm>
          <a:off x="577036" y="1766811"/>
          <a:ext cx="525116" cy="52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Investigación</a:t>
          </a:r>
          <a:r>
            <a:rPr lang="en-US" sz="700" kern="1200" dirty="0" smtClean="0"/>
            <a:t> de la </a:t>
          </a:r>
          <a:r>
            <a:rPr lang="en-US" sz="700" kern="1200" dirty="0" err="1" smtClean="0"/>
            <a:t>equidad</a:t>
          </a:r>
          <a:endParaRPr lang="en-US" sz="700" kern="1200" dirty="0"/>
        </a:p>
      </dsp:txBody>
      <dsp:txXfrm>
        <a:off x="577036" y="1766811"/>
        <a:ext cx="525116" cy="525116"/>
      </dsp:txXfrm>
    </dsp:sp>
    <dsp:sp modelId="{B88935B6-9B7E-4BD0-9266-F1CB214E218F}">
      <dsp:nvSpPr>
        <dsp:cNvPr id="0" name=""/>
        <dsp:cNvSpPr/>
      </dsp:nvSpPr>
      <dsp:spPr>
        <a:xfrm>
          <a:off x="624938" y="98041"/>
          <a:ext cx="2924891" cy="2924891"/>
        </a:xfrm>
        <a:prstGeom prst="circularArrow">
          <a:avLst>
            <a:gd name="adj1" fmla="val 3501"/>
            <a:gd name="adj2" fmla="val 217087"/>
            <a:gd name="adj3" fmla="val 11234526"/>
            <a:gd name="adj4" fmla="val 10148387"/>
            <a:gd name="adj5" fmla="val 40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54B6F-63EE-4580-AC51-E511EDE7FB43}">
      <dsp:nvSpPr>
        <dsp:cNvPr id="0" name=""/>
        <dsp:cNvSpPr/>
      </dsp:nvSpPr>
      <dsp:spPr>
        <a:xfrm>
          <a:off x="577036" y="732407"/>
          <a:ext cx="525116" cy="52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/>
            <a:t>Cooperacion</a:t>
          </a:r>
          <a:r>
            <a:rPr lang="en-US" sz="700" kern="1200" dirty="0" smtClean="0"/>
            <a:t> con Mexico y con Cuba</a:t>
          </a:r>
          <a:endParaRPr lang="en-US" sz="700" kern="1200" dirty="0"/>
        </a:p>
      </dsp:txBody>
      <dsp:txXfrm>
        <a:off x="577036" y="732407"/>
        <a:ext cx="525116" cy="525116"/>
      </dsp:txXfrm>
    </dsp:sp>
    <dsp:sp modelId="{45F7A5E6-4DEF-45B4-8123-7E0ECAC46EFF}">
      <dsp:nvSpPr>
        <dsp:cNvPr id="0" name=""/>
        <dsp:cNvSpPr/>
      </dsp:nvSpPr>
      <dsp:spPr>
        <a:xfrm>
          <a:off x="625786" y="49722"/>
          <a:ext cx="2924891" cy="2924891"/>
        </a:xfrm>
        <a:prstGeom prst="circularArrow">
          <a:avLst>
            <a:gd name="adj1" fmla="val 3501"/>
            <a:gd name="adj2" fmla="val 217087"/>
            <a:gd name="adj3" fmla="val 13868721"/>
            <a:gd name="adj4" fmla="val 12914192"/>
            <a:gd name="adj5" fmla="val 40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DD049-3662-48FA-8EE0-966325A17F38}">
      <dsp:nvSpPr>
        <dsp:cNvPr id="0" name=""/>
        <dsp:cNvSpPr/>
      </dsp:nvSpPr>
      <dsp:spPr>
        <a:xfrm>
          <a:off x="1308471" y="972"/>
          <a:ext cx="525116" cy="52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ELAM</a:t>
          </a:r>
          <a:endParaRPr lang="en-US" sz="1400" b="1" kern="1200" dirty="0"/>
        </a:p>
      </dsp:txBody>
      <dsp:txXfrm>
        <a:off x="1308471" y="972"/>
        <a:ext cx="525116" cy="525116"/>
      </dsp:txXfrm>
    </dsp:sp>
    <dsp:sp modelId="{538D92F6-D780-40E0-9818-A819013FBC72}">
      <dsp:nvSpPr>
        <dsp:cNvPr id="0" name=""/>
        <dsp:cNvSpPr/>
      </dsp:nvSpPr>
      <dsp:spPr>
        <a:xfrm>
          <a:off x="625786" y="49722"/>
          <a:ext cx="2924891" cy="2924891"/>
        </a:xfrm>
        <a:prstGeom prst="circularArrow">
          <a:avLst>
            <a:gd name="adj1" fmla="val 3501"/>
            <a:gd name="adj2" fmla="val 217087"/>
            <a:gd name="adj3" fmla="val 16634526"/>
            <a:gd name="adj4" fmla="val 15548387"/>
            <a:gd name="adj5" fmla="val 40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0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170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2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6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08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237C-5F77-4F06-95D1-FE02E1FA30F8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7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3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237C-5F77-4F06-95D1-FE02E1FA30F8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6214-3CF1-422B-B60A-63C37DF12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2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1.jpeg"/><Relationship Id="rId3" Type="http://schemas.openxmlformats.org/officeDocument/2006/relationships/image" Target="../media/image3.png"/><Relationship Id="rId21" Type="http://schemas.openxmlformats.org/officeDocument/2006/relationships/diagramData" Target="../diagrams/data1.xml"/><Relationship Id="rId34" Type="http://schemas.openxmlformats.org/officeDocument/2006/relationships/image" Target="../media/image29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microsoft.com/office/2007/relationships/diagramDrawing" Target="../diagrams/drawing1.xml"/><Relationship Id="rId33" Type="http://schemas.openxmlformats.org/officeDocument/2006/relationships/image" Target="../media/image28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diagramColors" Target="../diagrams/colors1.xml"/><Relationship Id="rId32" Type="http://schemas.openxmlformats.org/officeDocument/2006/relationships/image" Target="../media/image2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diagramQuickStyle" Target="../diagrams/quickStyle1.xml"/><Relationship Id="rId28" Type="http://schemas.openxmlformats.org/officeDocument/2006/relationships/image" Target="../media/image23.png"/><Relationship Id="rId36" Type="http://schemas.openxmlformats.org/officeDocument/2006/relationships/image" Target="../media/image1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diagramLayout" Target="../diagrams/layout1.xml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La ética y la métrica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de la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Equidad de la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b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01" y="212990"/>
            <a:ext cx="1577253" cy="1818746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Juan Garay</a:t>
            </a:r>
          </a:p>
          <a:p>
            <a:r>
              <a:rPr lang="es-ES" sz="2800" dirty="0" smtClean="0"/>
              <a:t>ELAM</a:t>
            </a:r>
          </a:p>
          <a:p>
            <a:r>
              <a:rPr lang="es-ES" sz="2800" dirty="0" smtClean="0"/>
              <a:t>2 de junio de 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92" y="212990"/>
            <a:ext cx="1577253" cy="18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42" y="149545"/>
            <a:ext cx="11372047" cy="51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30" y="677043"/>
            <a:ext cx="10553222" cy="53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6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4- 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Umbral de Dignidad vs. Pobreza.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4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La media de PIB pc de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referencias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internacionales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SRS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marca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mínimo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umbral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disfrute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derecho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factible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umbral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sitúa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actualidad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10US $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día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5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veces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alto que el umbral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pobreza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extrema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fijado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Banco Mundial.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mitad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vive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mundo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con medias de PIB pc inferiors 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umbral,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teniendo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cuenta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dentro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ellos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dos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terceras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partes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viven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insuficientes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disfrutar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possible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 err="1" smtClean="0">
                <a:solidFill>
                  <a:srgbClr val="0070C0"/>
                </a:solidFill>
              </a:rPr>
              <a:t>Propuesta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: </a:t>
            </a:r>
            <a:r>
              <a:rPr lang="en-GB" dirty="0" smtClean="0">
                <a:solidFill>
                  <a:srgbClr val="0070C0"/>
                </a:solidFill>
              </a:rPr>
              <a:t>La ELAM </a:t>
            </a:r>
            <a:r>
              <a:rPr lang="en-GB" dirty="0" err="1" smtClean="0">
                <a:solidFill>
                  <a:srgbClr val="0070C0"/>
                </a:solidFill>
              </a:rPr>
              <a:t>podría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plantear</a:t>
            </a:r>
            <a:r>
              <a:rPr lang="en-GB" dirty="0" smtClean="0">
                <a:solidFill>
                  <a:srgbClr val="0070C0"/>
                </a:solidFill>
              </a:rPr>
              <a:t> al Banco Mundial el </a:t>
            </a:r>
            <a:r>
              <a:rPr lang="en-GB" dirty="0" err="1" smtClean="0">
                <a:solidFill>
                  <a:srgbClr val="0070C0"/>
                </a:solidFill>
              </a:rPr>
              <a:t>cambio</a:t>
            </a:r>
            <a:r>
              <a:rPr lang="en-GB" dirty="0" smtClean="0">
                <a:solidFill>
                  <a:srgbClr val="0070C0"/>
                </a:solidFill>
              </a:rPr>
              <a:t> de </a:t>
            </a:r>
            <a:r>
              <a:rPr lang="en-GB" dirty="0" err="1" smtClean="0">
                <a:solidFill>
                  <a:srgbClr val="0070C0"/>
                </a:solidFill>
              </a:rPr>
              <a:t>definición</a:t>
            </a:r>
            <a:r>
              <a:rPr lang="en-GB" dirty="0" smtClean="0">
                <a:solidFill>
                  <a:srgbClr val="0070C0"/>
                </a:solidFill>
              </a:rPr>
              <a:t> y de </a:t>
            </a:r>
            <a:r>
              <a:rPr lang="en-GB" dirty="0" err="1" smtClean="0">
                <a:solidFill>
                  <a:srgbClr val="0070C0"/>
                </a:solidFill>
              </a:rPr>
              <a:t>umbrales</a:t>
            </a:r>
            <a:r>
              <a:rPr lang="en-GB" dirty="0" smtClean="0">
                <a:solidFill>
                  <a:srgbClr val="0070C0"/>
                </a:solidFill>
              </a:rPr>
              <a:t> de </a:t>
            </a:r>
            <a:r>
              <a:rPr lang="en-GB" dirty="0" err="1" smtClean="0">
                <a:solidFill>
                  <a:srgbClr val="0070C0"/>
                </a:solidFill>
              </a:rPr>
              <a:t>pobreza</a:t>
            </a:r>
            <a:r>
              <a:rPr lang="en-GB" dirty="0" smtClean="0">
                <a:solidFill>
                  <a:srgbClr val="0070C0"/>
                </a:solidFill>
              </a:rPr>
              <a:t> y </a:t>
            </a:r>
            <a:r>
              <a:rPr lang="en-GB" dirty="0" err="1" smtClean="0">
                <a:solidFill>
                  <a:srgbClr val="0070C0"/>
                </a:solidFill>
              </a:rPr>
              <a:t>proponer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en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su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lugar</a:t>
            </a:r>
            <a:r>
              <a:rPr lang="en-GB" dirty="0" smtClean="0">
                <a:solidFill>
                  <a:srgbClr val="0070C0"/>
                </a:solidFill>
              </a:rPr>
              <a:t> el umbral de </a:t>
            </a:r>
            <a:r>
              <a:rPr lang="en-GB" dirty="0" err="1" smtClean="0">
                <a:solidFill>
                  <a:srgbClr val="0070C0"/>
                </a:solidFill>
              </a:rPr>
              <a:t>dignidad</a:t>
            </a:r>
            <a:r>
              <a:rPr lang="en-GB" dirty="0" smtClean="0">
                <a:solidFill>
                  <a:srgbClr val="0070C0"/>
                </a:solidFill>
              </a:rPr>
              <a:t>  que </a:t>
            </a:r>
            <a:r>
              <a:rPr lang="en-GB" dirty="0" err="1" smtClean="0">
                <a:solidFill>
                  <a:srgbClr val="0070C0"/>
                </a:solidFill>
              </a:rPr>
              <a:t>permite</a:t>
            </a:r>
            <a:r>
              <a:rPr lang="en-GB" dirty="0" smtClean="0">
                <a:solidFill>
                  <a:srgbClr val="0070C0"/>
                </a:solidFill>
              </a:rPr>
              <a:t> el </a:t>
            </a:r>
            <a:r>
              <a:rPr lang="en-GB" dirty="0" err="1" smtClean="0">
                <a:solidFill>
                  <a:srgbClr val="0070C0"/>
                </a:solidFill>
              </a:rPr>
              <a:t>derecho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básico</a:t>
            </a:r>
            <a:r>
              <a:rPr lang="en-GB" dirty="0" smtClean="0">
                <a:solidFill>
                  <a:srgbClr val="0070C0"/>
                </a:solidFill>
              </a:rPr>
              <a:t> de la </a:t>
            </a:r>
            <a:r>
              <a:rPr lang="en-GB" dirty="0" err="1" smtClean="0">
                <a:solidFill>
                  <a:srgbClr val="0070C0"/>
                </a:solidFill>
              </a:rPr>
              <a:t>salud</a:t>
            </a:r>
            <a:r>
              <a:rPr lang="en-GB" dirty="0" smtClean="0">
                <a:solidFill>
                  <a:srgbClr val="0070C0"/>
                </a:solidFill>
              </a:rPr>
              <a:t> para </a:t>
            </a:r>
            <a:r>
              <a:rPr lang="en-GB" dirty="0" err="1" smtClean="0">
                <a:solidFill>
                  <a:srgbClr val="0070C0"/>
                </a:solidFill>
              </a:rPr>
              <a:t>todos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7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Umbral de exceso vs. Ingresos y acúmulo sin límite.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PIB pc del major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possible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(umbral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),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pueden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mejorar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hasta un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partir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no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aumenta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 Coincide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aproximadamente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con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pc incompatible con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respeto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umbral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muy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similar al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punto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simétrico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media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curva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términos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económicos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entre el umbral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 el umbral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major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possible para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máximo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para inspirer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progreso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dentro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espectro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desigualdades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ustas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razón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umbral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dignidad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: umbral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aproximadamente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1:7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equivalente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un GINI entre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0.15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asimétrico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y 0.015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normal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simétrica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), -vs. la media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0.45 (3-30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veces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superior).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redistribución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preciso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próximo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al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10% del PIB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vs.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AOD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0.3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%, 30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veces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inferior), tan solo un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20% del PIB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superfluo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 err="1" smtClean="0">
                <a:solidFill>
                  <a:srgbClr val="0070C0"/>
                </a:solidFill>
              </a:rPr>
              <a:t>Propuesta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: </a:t>
            </a:r>
            <a:r>
              <a:rPr lang="en-GB" dirty="0" smtClean="0">
                <a:solidFill>
                  <a:srgbClr val="0070C0"/>
                </a:solidFill>
              </a:rPr>
              <a:t>La ELAM </a:t>
            </a:r>
            <a:r>
              <a:rPr lang="en-GB" dirty="0" err="1" smtClean="0">
                <a:solidFill>
                  <a:srgbClr val="0070C0"/>
                </a:solidFill>
              </a:rPr>
              <a:t>podría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contribuir</a:t>
            </a:r>
            <a:r>
              <a:rPr lang="en-GB" dirty="0" smtClean="0">
                <a:solidFill>
                  <a:srgbClr val="0070C0"/>
                </a:solidFill>
              </a:rPr>
              <a:t> a </a:t>
            </a:r>
            <a:r>
              <a:rPr lang="en-GB" dirty="0" err="1" smtClean="0">
                <a:solidFill>
                  <a:srgbClr val="0070C0"/>
                </a:solidFill>
              </a:rPr>
              <a:t>plantear</a:t>
            </a:r>
            <a:r>
              <a:rPr lang="en-GB" dirty="0" smtClean="0">
                <a:solidFill>
                  <a:srgbClr val="0070C0"/>
                </a:solidFill>
              </a:rPr>
              <a:t> un </a:t>
            </a:r>
            <a:r>
              <a:rPr lang="en-GB" dirty="0" err="1" smtClean="0">
                <a:solidFill>
                  <a:srgbClr val="0070C0"/>
                </a:solidFill>
              </a:rPr>
              <a:t>modelo</a:t>
            </a:r>
            <a:r>
              <a:rPr lang="en-GB" dirty="0" smtClean="0">
                <a:solidFill>
                  <a:srgbClr val="0070C0"/>
                </a:solidFill>
              </a:rPr>
              <a:t> que </a:t>
            </a:r>
            <a:r>
              <a:rPr lang="en-GB" dirty="0" err="1" smtClean="0">
                <a:solidFill>
                  <a:srgbClr val="0070C0"/>
                </a:solidFill>
              </a:rPr>
              <a:t>cuestione</a:t>
            </a:r>
            <a:r>
              <a:rPr lang="en-GB" dirty="0" smtClean="0">
                <a:solidFill>
                  <a:srgbClr val="0070C0"/>
                </a:solidFill>
              </a:rPr>
              <a:t> la </a:t>
            </a:r>
            <a:r>
              <a:rPr lang="en-GB" dirty="0" err="1" smtClean="0">
                <a:solidFill>
                  <a:srgbClr val="0070C0"/>
                </a:solidFill>
              </a:rPr>
              <a:t>economía</a:t>
            </a:r>
            <a:r>
              <a:rPr lang="en-GB" dirty="0" smtClean="0">
                <a:solidFill>
                  <a:srgbClr val="0070C0"/>
                </a:solidFill>
              </a:rPr>
              <a:t> de Mercado sin </a:t>
            </a:r>
            <a:r>
              <a:rPr lang="en-GB" dirty="0" err="1" smtClean="0">
                <a:solidFill>
                  <a:srgbClr val="0070C0"/>
                </a:solidFill>
              </a:rPr>
              <a:t>límite</a:t>
            </a:r>
            <a:r>
              <a:rPr lang="en-GB" dirty="0" smtClean="0">
                <a:solidFill>
                  <a:srgbClr val="0070C0"/>
                </a:solidFill>
              </a:rPr>
              <a:t> al </a:t>
            </a:r>
            <a:r>
              <a:rPr lang="en-GB" dirty="0" err="1" smtClean="0">
                <a:solidFill>
                  <a:srgbClr val="0070C0"/>
                </a:solidFill>
              </a:rPr>
              <a:t>crecimiento</a:t>
            </a:r>
            <a:r>
              <a:rPr lang="en-GB" dirty="0" smtClean="0">
                <a:solidFill>
                  <a:srgbClr val="0070C0"/>
                </a:solidFill>
              </a:rPr>
              <a:t> y al </a:t>
            </a:r>
            <a:r>
              <a:rPr lang="en-GB" dirty="0" err="1" smtClean="0">
                <a:solidFill>
                  <a:srgbClr val="0070C0"/>
                </a:solidFill>
              </a:rPr>
              <a:t>acúmulo</a:t>
            </a:r>
            <a:r>
              <a:rPr lang="en-GB" dirty="0" smtClean="0">
                <a:solidFill>
                  <a:srgbClr val="0070C0"/>
                </a:solidFill>
              </a:rPr>
              <a:t>, y </a:t>
            </a:r>
            <a:r>
              <a:rPr lang="en-GB" dirty="0" err="1" smtClean="0">
                <a:solidFill>
                  <a:srgbClr val="0070C0"/>
                </a:solidFill>
              </a:rPr>
              <a:t>proponer</a:t>
            </a:r>
            <a:r>
              <a:rPr lang="en-GB" dirty="0" smtClean="0">
                <a:solidFill>
                  <a:srgbClr val="0070C0"/>
                </a:solidFill>
              </a:rPr>
              <a:t> la </a:t>
            </a:r>
            <a:r>
              <a:rPr lang="en-GB" b="1" dirty="0" err="1" smtClean="0">
                <a:solidFill>
                  <a:srgbClr val="0070C0"/>
                </a:solidFill>
              </a:rPr>
              <a:t>equidad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económica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dentro</a:t>
            </a:r>
            <a:r>
              <a:rPr lang="en-GB" b="1" dirty="0" smtClean="0">
                <a:solidFill>
                  <a:srgbClr val="0070C0"/>
                </a:solidFill>
              </a:rPr>
              <a:t> y entre </a:t>
            </a:r>
            <a:r>
              <a:rPr lang="en-GB" b="1" dirty="0" err="1" smtClean="0">
                <a:solidFill>
                  <a:srgbClr val="0070C0"/>
                </a:solidFill>
              </a:rPr>
              <a:t>los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países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a </a:t>
            </a:r>
            <a:r>
              <a:rPr lang="en-GB" dirty="0" err="1" smtClean="0">
                <a:solidFill>
                  <a:srgbClr val="0070C0"/>
                </a:solidFill>
              </a:rPr>
              <a:t>través</a:t>
            </a:r>
            <a:r>
              <a:rPr lang="en-GB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transparencia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económica</a:t>
            </a:r>
            <a:r>
              <a:rPr lang="en-GB" b="1" dirty="0" smtClean="0">
                <a:solidFill>
                  <a:srgbClr val="0070C0"/>
                </a:solidFill>
              </a:rPr>
              <a:t> y </a:t>
            </a:r>
            <a:r>
              <a:rPr lang="en-GB" b="1" dirty="0" err="1" smtClean="0">
                <a:solidFill>
                  <a:srgbClr val="0070C0"/>
                </a:solidFill>
              </a:rPr>
              <a:t>redistribución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tributaria</a:t>
            </a:r>
            <a:r>
              <a:rPr lang="en-GB" b="1" dirty="0" smtClean="0">
                <a:solidFill>
                  <a:srgbClr val="0070C0"/>
                </a:solidFill>
              </a:rPr>
              <a:t> y territorial </a:t>
            </a:r>
            <a:r>
              <a:rPr lang="en-GB" dirty="0" smtClean="0">
                <a:solidFill>
                  <a:srgbClr val="0070C0"/>
                </a:solidFill>
              </a:rPr>
              <a:t>a </a:t>
            </a:r>
            <a:r>
              <a:rPr lang="en-GB" dirty="0" err="1" smtClean="0">
                <a:solidFill>
                  <a:srgbClr val="0070C0"/>
                </a:solidFill>
              </a:rPr>
              <a:t>niveles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globales</a:t>
            </a:r>
            <a:r>
              <a:rPr lang="en-GB" dirty="0" smtClean="0">
                <a:solidFill>
                  <a:srgbClr val="0070C0"/>
                </a:solidFill>
              </a:rPr>
              <a:t> y </a:t>
            </a:r>
            <a:r>
              <a:rPr lang="en-GB" dirty="0" err="1" smtClean="0">
                <a:solidFill>
                  <a:srgbClr val="0070C0"/>
                </a:solidFill>
              </a:rPr>
              <a:t>subnacionales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0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655" t="36042" r="11816" b="17816"/>
          <a:stretch/>
        </p:blipFill>
        <p:spPr>
          <a:xfrm>
            <a:off x="453286" y="770561"/>
            <a:ext cx="10666777" cy="52706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70561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Equity curve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6960" y="6041204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Deficit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45760" y="6041204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Equity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652000" y="6069474"/>
            <a:ext cx="96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Excess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99280" y="6446332"/>
            <a:ext cx="955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Healthy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63640" y="6446332"/>
            <a:ext cx="14376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Non </a:t>
            </a:r>
            <a:r>
              <a:rPr lang="es-ES" dirty="0" err="1" smtClean="0"/>
              <a:t>healthy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7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83" t="11851"/>
          <a:stretch/>
        </p:blipFill>
        <p:spPr>
          <a:xfrm>
            <a:off x="378690" y="1754909"/>
            <a:ext cx="5717309" cy="3680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88" t="11851"/>
          <a:stretch/>
        </p:blipFill>
        <p:spPr>
          <a:xfrm>
            <a:off x="6243782" y="1754909"/>
            <a:ext cx="5601326" cy="368011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059121" cy="63514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Población y PIB de países según zonas de equidad 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8450" y="1269207"/>
            <a:ext cx="5157787" cy="41195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Population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2964" y="930997"/>
            <a:ext cx="5183188" cy="823912"/>
          </a:xfrm>
        </p:spPr>
        <p:txBody>
          <a:bodyPr/>
          <a:lstStyle/>
          <a:p>
            <a:r>
              <a:rPr lang="en-GB" dirty="0" smtClean="0"/>
              <a:t>GDP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6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-Bienes Públicos Globales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redistribución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límite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riqueza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progresivamente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menos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manos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liberación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debieran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prioritariamente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ser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dirigidos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colaboración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internacional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conocimiento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desarrollo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acceso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universal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según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necesidad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Bienes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Públicos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(que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aumentan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bienestar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humano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sostenible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Durante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pandemia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SIDA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hubo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un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lapso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10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años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entre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descubrimiento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terapias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efectivas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acceso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global a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mismas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supuso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20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mientras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multinacionales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con sus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patentes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ganaron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mas de 50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billones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dólares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reciente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pandemia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COVID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reveló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nuevo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un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mundo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dominado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fuerzas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mercado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y el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beneficio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ética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Propuesta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: </a:t>
            </a:r>
            <a:r>
              <a:rPr lang="en-GB" dirty="0" smtClean="0">
                <a:solidFill>
                  <a:srgbClr val="0070C0"/>
                </a:solidFill>
              </a:rPr>
              <a:t>La ELAM </a:t>
            </a:r>
            <a:r>
              <a:rPr lang="en-GB" dirty="0" err="1" smtClean="0">
                <a:solidFill>
                  <a:srgbClr val="0070C0"/>
                </a:solidFill>
              </a:rPr>
              <a:t>podría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animar</a:t>
            </a:r>
            <a:r>
              <a:rPr lang="en-GB" dirty="0" smtClean="0">
                <a:solidFill>
                  <a:srgbClr val="0070C0"/>
                </a:solidFill>
              </a:rPr>
              <a:t> a </a:t>
            </a:r>
            <a:r>
              <a:rPr lang="en-GB" dirty="0" err="1" smtClean="0">
                <a:solidFill>
                  <a:srgbClr val="0070C0"/>
                </a:solidFill>
              </a:rPr>
              <a:t>una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discusión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en</a:t>
            </a:r>
            <a:r>
              <a:rPr lang="en-GB" dirty="0" smtClean="0">
                <a:solidFill>
                  <a:srgbClr val="0070C0"/>
                </a:solidFill>
              </a:rPr>
              <a:t> las </a:t>
            </a:r>
            <a:r>
              <a:rPr lang="en-GB" dirty="0" err="1" smtClean="0">
                <a:solidFill>
                  <a:srgbClr val="0070C0"/>
                </a:solidFill>
              </a:rPr>
              <a:t>Naciones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Unidas</a:t>
            </a:r>
            <a:r>
              <a:rPr lang="en-GB" dirty="0" smtClean="0">
                <a:solidFill>
                  <a:srgbClr val="0070C0"/>
                </a:solidFill>
              </a:rPr>
              <a:t> para </a:t>
            </a:r>
            <a:r>
              <a:rPr lang="en-GB" dirty="0" err="1" smtClean="0">
                <a:solidFill>
                  <a:srgbClr val="0070C0"/>
                </a:solidFill>
              </a:rPr>
              <a:t>discutir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una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convención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internacional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sobre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Bienes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Públicos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Globales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por</a:t>
            </a:r>
            <a:r>
              <a:rPr lang="en-GB" dirty="0" smtClean="0">
                <a:solidFill>
                  <a:srgbClr val="0070C0"/>
                </a:solidFill>
              </a:rPr>
              <a:t> la </a:t>
            </a:r>
            <a:r>
              <a:rPr lang="en-GB" dirty="0" err="1" smtClean="0">
                <a:solidFill>
                  <a:srgbClr val="0070C0"/>
                </a:solidFill>
              </a:rPr>
              <a:t>cual</a:t>
            </a:r>
            <a:r>
              <a:rPr lang="en-GB" dirty="0" smtClean="0">
                <a:solidFill>
                  <a:srgbClr val="0070C0"/>
                </a:solidFill>
              </a:rPr>
              <a:t> se </a:t>
            </a:r>
            <a:r>
              <a:rPr lang="en-GB" dirty="0" err="1" smtClean="0">
                <a:solidFill>
                  <a:srgbClr val="0070C0"/>
                </a:solidFill>
              </a:rPr>
              <a:t>aumentaran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los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niveles</a:t>
            </a:r>
            <a:r>
              <a:rPr lang="en-GB" dirty="0" smtClean="0">
                <a:solidFill>
                  <a:srgbClr val="0070C0"/>
                </a:solidFill>
              </a:rPr>
              <a:t> de </a:t>
            </a:r>
            <a:r>
              <a:rPr lang="en-GB" dirty="0" err="1" smtClean="0">
                <a:solidFill>
                  <a:srgbClr val="0070C0"/>
                </a:solidFill>
              </a:rPr>
              <a:t>inversión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pública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en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investigación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en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una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agenda global de </a:t>
            </a:r>
            <a:r>
              <a:rPr lang="en-GB" b="1" dirty="0" err="1" smtClean="0">
                <a:solidFill>
                  <a:srgbClr val="0070C0"/>
                </a:solidFill>
              </a:rPr>
              <a:t>prioridades</a:t>
            </a:r>
            <a:r>
              <a:rPr lang="en-GB" b="1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conocimiento</a:t>
            </a:r>
            <a:r>
              <a:rPr lang="en-GB" b="1" dirty="0" smtClean="0">
                <a:solidFill>
                  <a:srgbClr val="0070C0"/>
                </a:solidFill>
              </a:rPr>
              <a:t> de la </a:t>
            </a:r>
            <a:r>
              <a:rPr lang="en-GB" b="1" dirty="0" err="1" smtClean="0">
                <a:solidFill>
                  <a:srgbClr val="0070C0"/>
                </a:solidFill>
              </a:rPr>
              <a:t>humanidad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y </a:t>
            </a:r>
            <a:r>
              <a:rPr lang="en-GB" dirty="0" err="1" smtClean="0">
                <a:solidFill>
                  <a:srgbClr val="0070C0"/>
                </a:solidFill>
              </a:rPr>
              <a:t>asegurar</a:t>
            </a:r>
            <a:r>
              <a:rPr lang="en-GB" dirty="0" smtClean="0">
                <a:solidFill>
                  <a:srgbClr val="0070C0"/>
                </a:solidFill>
              </a:rPr>
              <a:t> el </a:t>
            </a:r>
            <a:r>
              <a:rPr lang="en-GB" dirty="0" err="1" smtClean="0">
                <a:solidFill>
                  <a:srgbClr val="0070C0"/>
                </a:solidFill>
              </a:rPr>
              <a:t>vínculo</a:t>
            </a:r>
            <a:r>
              <a:rPr lang="en-GB" dirty="0" smtClean="0">
                <a:solidFill>
                  <a:srgbClr val="0070C0"/>
                </a:solidFill>
              </a:rPr>
              <a:t> entre el </a:t>
            </a:r>
            <a:r>
              <a:rPr lang="en-GB" dirty="0" err="1" smtClean="0">
                <a:solidFill>
                  <a:srgbClr val="0070C0"/>
                </a:solidFill>
              </a:rPr>
              <a:t>avance</a:t>
            </a:r>
            <a:r>
              <a:rPr lang="en-GB" dirty="0" smtClean="0">
                <a:solidFill>
                  <a:srgbClr val="0070C0"/>
                </a:solidFill>
              </a:rPr>
              <a:t> del </a:t>
            </a:r>
            <a:r>
              <a:rPr lang="en-GB" dirty="0" err="1" smtClean="0">
                <a:solidFill>
                  <a:srgbClr val="0070C0"/>
                </a:solidFill>
              </a:rPr>
              <a:t>saber</a:t>
            </a:r>
            <a:r>
              <a:rPr lang="en-GB" dirty="0" smtClean="0">
                <a:solidFill>
                  <a:srgbClr val="0070C0"/>
                </a:solidFill>
              </a:rPr>
              <a:t> y el </a:t>
            </a:r>
            <a:r>
              <a:rPr lang="en-GB" b="1" dirty="0" err="1" smtClean="0">
                <a:solidFill>
                  <a:srgbClr val="0070C0"/>
                </a:solidFill>
              </a:rPr>
              <a:t>acceso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en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equidad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a </a:t>
            </a:r>
            <a:r>
              <a:rPr lang="en-GB" dirty="0" err="1" smtClean="0">
                <a:solidFill>
                  <a:srgbClr val="0070C0"/>
                </a:solidFill>
              </a:rPr>
              <a:t>los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Bienes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Públicos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Globales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73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-Equidad intergeneracional 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vs 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límites planetarios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298"/>
            <a:ext cx="10515600" cy="4351338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justicia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 inter-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generacional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está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amenazada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transgression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.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urgente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ellos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, las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emisiones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carbono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puede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causar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tendencia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recuperada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tras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COVID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continúa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)solo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aumento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temperatura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220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durante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el resto del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siglo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XXI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El umbral de las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emisiones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CO2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encima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temperaura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media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llegaría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 1,5° (“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punto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no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retorno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”) ‘al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ritmo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actual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llegará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2030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supondrá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peor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legado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intergeneracional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historia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humanidad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actualmente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1Tn m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umbral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ético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&gt;90%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población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ignora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umbral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propia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carbon.</a:t>
            </a:r>
            <a:endParaRPr lang="en-GB" sz="1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ecológica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y la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biocapacidad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persona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tambien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permiten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estimar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umbrales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uso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naturales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nacional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y global.</a:t>
            </a:r>
            <a:endParaRPr lang="en-GB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Existe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sinergia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entre el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respeto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y el umbral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curva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económida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(que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lleva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a consume –y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producción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basada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demanda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- o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ahorros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generalmente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alimentando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mercados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globales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). La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producción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local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ecológica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conduce a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huella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carbon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que respite el umbral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ético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distribución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debajo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del umbral de </a:t>
            </a:r>
            <a:r>
              <a:rPr lang="en-GB" sz="1800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(“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rescate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naturaleza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”)</a:t>
            </a:r>
            <a:endParaRPr lang="en-GB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1800" dirty="0" err="1" smtClean="0">
                <a:solidFill>
                  <a:srgbClr val="0070C0"/>
                </a:solidFill>
              </a:rPr>
              <a:t>Propuesta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>
                <a:solidFill>
                  <a:srgbClr val="0070C0"/>
                </a:solidFill>
              </a:rPr>
              <a:t>: </a:t>
            </a:r>
            <a:r>
              <a:rPr lang="en-GB" sz="1800" dirty="0" smtClean="0">
                <a:solidFill>
                  <a:srgbClr val="0070C0"/>
                </a:solidFill>
              </a:rPr>
              <a:t>La ELAM </a:t>
            </a:r>
            <a:r>
              <a:rPr lang="en-GB" sz="1800" dirty="0" err="1" smtClean="0">
                <a:solidFill>
                  <a:srgbClr val="0070C0"/>
                </a:solidFill>
              </a:rPr>
              <a:t>podría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convertirse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en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una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</a:rPr>
              <a:t>escuela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</a:rPr>
              <a:t>ecosoberana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en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agua</a:t>
            </a:r>
            <a:r>
              <a:rPr lang="en-GB" sz="1800" dirty="0" smtClean="0">
                <a:solidFill>
                  <a:srgbClr val="0070C0"/>
                </a:solidFill>
              </a:rPr>
              <a:t>, </a:t>
            </a:r>
            <a:r>
              <a:rPr lang="en-GB" sz="1800" dirty="0" err="1" smtClean="0">
                <a:solidFill>
                  <a:srgbClr val="0070C0"/>
                </a:solidFill>
              </a:rPr>
              <a:t>energía</a:t>
            </a:r>
            <a:r>
              <a:rPr lang="en-GB" sz="1800" dirty="0" smtClean="0">
                <a:solidFill>
                  <a:srgbClr val="0070C0"/>
                </a:solidFill>
              </a:rPr>
              <a:t> y </a:t>
            </a:r>
            <a:r>
              <a:rPr lang="en-GB" sz="1800" dirty="0" err="1" smtClean="0">
                <a:solidFill>
                  <a:srgbClr val="0070C0"/>
                </a:solidFill>
              </a:rPr>
              <a:t>alimentos</a:t>
            </a:r>
            <a:r>
              <a:rPr lang="en-GB" sz="1800" dirty="0" smtClean="0">
                <a:solidFill>
                  <a:srgbClr val="0070C0"/>
                </a:solidFill>
              </a:rPr>
              <a:t>, y </a:t>
            </a:r>
            <a:r>
              <a:rPr lang="en-GB" sz="1800" dirty="0" err="1" smtClean="0">
                <a:solidFill>
                  <a:srgbClr val="0070C0"/>
                </a:solidFill>
              </a:rPr>
              <a:t>colaborar</a:t>
            </a:r>
            <a:r>
              <a:rPr lang="en-GB" sz="1800" dirty="0" smtClean="0">
                <a:solidFill>
                  <a:srgbClr val="0070C0"/>
                </a:solidFill>
              </a:rPr>
              <a:t> a </a:t>
            </a:r>
            <a:r>
              <a:rPr lang="en-GB" sz="1800" dirty="0" err="1" smtClean="0">
                <a:solidFill>
                  <a:srgbClr val="0070C0"/>
                </a:solidFill>
              </a:rPr>
              <a:t>sensibilizar</a:t>
            </a:r>
            <a:r>
              <a:rPr lang="en-GB" sz="1800" dirty="0" smtClean="0">
                <a:solidFill>
                  <a:srgbClr val="0070C0"/>
                </a:solidFill>
              </a:rPr>
              <a:t> a la </a:t>
            </a:r>
            <a:r>
              <a:rPr lang="en-GB" sz="1800" dirty="0" err="1" smtClean="0">
                <a:solidFill>
                  <a:srgbClr val="0070C0"/>
                </a:solidFill>
              </a:rPr>
              <a:t>población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mundial</a:t>
            </a:r>
            <a:r>
              <a:rPr lang="en-GB" sz="1800" dirty="0" smtClean="0">
                <a:solidFill>
                  <a:srgbClr val="0070C0"/>
                </a:solidFill>
              </a:rPr>
              <a:t> y a las </a:t>
            </a:r>
            <a:r>
              <a:rPr lang="en-GB" sz="1800" dirty="0" err="1">
                <a:solidFill>
                  <a:srgbClr val="0070C0"/>
                </a:solidFill>
              </a:rPr>
              <a:t>N</a:t>
            </a:r>
            <a:r>
              <a:rPr lang="en-GB" sz="1800" dirty="0" err="1" smtClean="0">
                <a:solidFill>
                  <a:srgbClr val="0070C0"/>
                </a:solidFill>
              </a:rPr>
              <a:t>aciones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Unidas</a:t>
            </a:r>
            <a:r>
              <a:rPr lang="en-GB" sz="1800" dirty="0" smtClean="0">
                <a:solidFill>
                  <a:srgbClr val="0070C0"/>
                </a:solidFill>
              </a:rPr>
              <a:t> para la </a:t>
            </a:r>
            <a:r>
              <a:rPr lang="en-GB" sz="1800" b="1" dirty="0" err="1" smtClean="0">
                <a:solidFill>
                  <a:srgbClr val="0070C0"/>
                </a:solidFill>
              </a:rPr>
              <a:t>conciencia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</a:rPr>
              <a:t>ética</a:t>
            </a:r>
            <a:r>
              <a:rPr lang="en-GB" sz="1800" b="1" dirty="0" smtClean="0">
                <a:solidFill>
                  <a:srgbClr val="0070C0"/>
                </a:solidFill>
              </a:rPr>
              <a:t>, </a:t>
            </a:r>
            <a:r>
              <a:rPr lang="en-GB" sz="1800" b="1" dirty="0" err="1" smtClean="0">
                <a:solidFill>
                  <a:srgbClr val="0070C0"/>
                </a:solidFill>
              </a:rPr>
              <a:t>respeto</a:t>
            </a:r>
            <a:r>
              <a:rPr lang="en-GB" sz="1800" b="1" dirty="0" smtClean="0">
                <a:solidFill>
                  <a:srgbClr val="0070C0"/>
                </a:solidFill>
              </a:rPr>
              <a:t> y </a:t>
            </a:r>
            <a:r>
              <a:rPr lang="en-GB" sz="1800" b="1" dirty="0" err="1" smtClean="0">
                <a:solidFill>
                  <a:srgbClr val="0070C0"/>
                </a:solidFill>
              </a:rPr>
              <a:t>regulaciones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dirty="0" smtClean="0">
                <a:solidFill>
                  <a:srgbClr val="0070C0"/>
                </a:solidFill>
              </a:rPr>
              <a:t>para reducer las </a:t>
            </a:r>
            <a:r>
              <a:rPr lang="en-GB" sz="1800" dirty="0" err="1" smtClean="0">
                <a:solidFill>
                  <a:srgbClr val="0070C0"/>
                </a:solidFill>
              </a:rPr>
              <a:t>emisiones</a:t>
            </a:r>
            <a:r>
              <a:rPr lang="en-GB" sz="1800" dirty="0" smtClean="0">
                <a:solidFill>
                  <a:srgbClr val="0070C0"/>
                </a:solidFill>
              </a:rPr>
              <a:t> de CO2 </a:t>
            </a:r>
            <a:r>
              <a:rPr lang="en-GB" sz="1800" dirty="0" err="1" smtClean="0">
                <a:solidFill>
                  <a:srgbClr val="0070C0"/>
                </a:solidFill>
              </a:rPr>
              <a:t>por</a:t>
            </a:r>
            <a:r>
              <a:rPr lang="en-GB" sz="1800" dirty="0" smtClean="0">
                <a:solidFill>
                  <a:srgbClr val="0070C0"/>
                </a:solidFill>
              </a:rPr>
              <a:t> </a:t>
            </a:r>
            <a:r>
              <a:rPr lang="en-GB" sz="1800" dirty="0" err="1" smtClean="0">
                <a:solidFill>
                  <a:srgbClr val="0070C0"/>
                </a:solidFill>
              </a:rPr>
              <a:t>debajo</a:t>
            </a:r>
            <a:r>
              <a:rPr lang="en-GB" sz="1800" dirty="0" smtClean="0">
                <a:solidFill>
                  <a:srgbClr val="0070C0"/>
                </a:solidFill>
              </a:rPr>
              <a:t> de 1 Tm </a:t>
            </a:r>
            <a:r>
              <a:rPr lang="en-GB" sz="1800" dirty="0" err="1" smtClean="0">
                <a:solidFill>
                  <a:srgbClr val="0070C0"/>
                </a:solidFill>
              </a:rPr>
              <a:t>por</a:t>
            </a:r>
            <a:r>
              <a:rPr lang="en-GB" sz="1800" dirty="0" smtClean="0">
                <a:solidFill>
                  <a:srgbClr val="0070C0"/>
                </a:solidFill>
              </a:rPr>
              <a:t> persona y </a:t>
            </a:r>
            <a:r>
              <a:rPr lang="en-GB" sz="1800" dirty="0" err="1" smtClean="0">
                <a:solidFill>
                  <a:srgbClr val="0070C0"/>
                </a:solidFill>
              </a:rPr>
              <a:t>año</a:t>
            </a:r>
            <a:r>
              <a:rPr lang="en-GB" sz="1800" dirty="0" smtClean="0">
                <a:solidFill>
                  <a:srgbClr val="0070C0"/>
                </a:solidFill>
              </a:rPr>
              <a:t>.</a:t>
            </a:r>
            <a:r>
              <a:rPr lang="en-GB" sz="1600" b="1" dirty="0">
                <a:solidFill>
                  <a:srgbClr val="0070C0"/>
                </a:solidFill>
              </a:rPr>
              <a:t/>
            </a:r>
            <a:br>
              <a:rPr lang="en-GB" sz="1600" b="1" dirty="0">
                <a:solidFill>
                  <a:srgbClr val="0070C0"/>
                </a:solidFill>
              </a:rPr>
            </a:br>
            <a:endParaRPr lang="en-GB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42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err="1">
                <a:latin typeface="Bradley Hand ITC" panose="03070402050302030203" pitchFamily="66" charset="0"/>
              </a:rPr>
              <a:t>Lìmites</a:t>
            </a:r>
            <a:r>
              <a:rPr lang="es-ES" sz="3600" dirty="0">
                <a:latin typeface="Bradley Hand ITC" panose="03070402050302030203" pitchFamily="66" charset="0"/>
              </a:rPr>
              <a:t> sobre pasados : síntomas del Planeta enfermo</a:t>
            </a:r>
            <a:endParaRPr lang="es-MX" sz="3600" dirty="0">
              <a:latin typeface="Bradley Hand ITC" panose="03070402050302030203" pitchFamily="66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35827" y="1993407"/>
            <a:ext cx="6462584" cy="3962549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Bradley Hand ITC" panose="03070402050302030203" pitchFamily="66" charset="0"/>
              </a:rPr>
              <a:t>Calentamiento global: 	</a:t>
            </a:r>
            <a:r>
              <a:rPr lang="es-E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Fiebre</a:t>
            </a:r>
          </a:p>
          <a:p>
            <a:r>
              <a:rPr lang="es-ES" sz="2400" dirty="0" err="1">
                <a:latin typeface="Bradley Hand ITC" panose="03070402050302030203" pitchFamily="66" charset="0"/>
              </a:rPr>
              <a:t>Pèrdida</a:t>
            </a:r>
            <a:r>
              <a:rPr lang="es-ES" sz="2400" dirty="0">
                <a:latin typeface="Bradley Hand ITC" panose="03070402050302030203" pitchFamily="66" charset="0"/>
              </a:rPr>
              <a:t> de biodiversidad: 	</a:t>
            </a:r>
            <a:r>
              <a:rPr lang="es-E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Disbacteriosis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s-ES" sz="2400" dirty="0" err="1">
                <a:latin typeface="Bradley Hand ITC" panose="03070402050302030203" pitchFamily="66" charset="0"/>
              </a:rPr>
              <a:t>Deforestaciòn</a:t>
            </a:r>
            <a:r>
              <a:rPr lang="es-ES" sz="2400" dirty="0">
                <a:latin typeface="Bradley Hand ITC" panose="03070402050302030203" pitchFamily="66" charset="0"/>
              </a:rPr>
              <a:t> :</a:t>
            </a:r>
            <a:r>
              <a:rPr lang="es-E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		Alopecia</a:t>
            </a:r>
          </a:p>
          <a:p>
            <a:r>
              <a:rPr lang="es-ES" sz="2400" dirty="0" err="1">
                <a:latin typeface="Bradley Hand ITC" panose="03070402050302030203" pitchFamily="66" charset="0"/>
              </a:rPr>
              <a:t>Nitrògeno</a:t>
            </a:r>
            <a:r>
              <a:rPr lang="es-ES" sz="2400" dirty="0">
                <a:latin typeface="Bradley Hand ITC" panose="03070402050302030203" pitchFamily="66" charset="0"/>
              </a:rPr>
              <a:t>, </a:t>
            </a:r>
            <a:r>
              <a:rPr lang="es-ES" sz="2400" dirty="0" err="1">
                <a:latin typeface="Bradley Hand ITC" panose="03070402050302030203" pitchFamily="66" charset="0"/>
              </a:rPr>
              <a:t>Fòsforo</a:t>
            </a:r>
            <a:r>
              <a:rPr lang="es-ES" sz="2400" dirty="0">
                <a:latin typeface="Bradley Hand ITC" panose="03070402050302030203" pitchFamily="66" charset="0"/>
              </a:rPr>
              <a:t> y pH :</a:t>
            </a:r>
            <a:r>
              <a:rPr lang="en-US" sz="2400" dirty="0">
                <a:latin typeface="Bradley Hand ITC" panose="03070402050302030203" pitchFamily="66" charset="0"/>
              </a:rPr>
              <a:t> 	</a:t>
            </a:r>
            <a:r>
              <a:rPr lang="en-US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Diabetes, acidosis</a:t>
            </a:r>
          </a:p>
          <a:p>
            <a:r>
              <a:rPr lang="en-US" sz="2400" dirty="0" err="1">
                <a:latin typeface="Bradley Hand ITC" panose="03070402050302030203" pitchFamily="66" charset="0"/>
              </a:rPr>
              <a:t>Pèrdida</a:t>
            </a:r>
            <a:r>
              <a:rPr lang="en-US" sz="2400" dirty="0">
                <a:latin typeface="Bradley Hand ITC" panose="03070402050302030203" pitchFamily="66" charset="0"/>
              </a:rPr>
              <a:t> de </a:t>
            </a:r>
            <a:r>
              <a:rPr lang="en-US" sz="2400" dirty="0" err="1">
                <a:latin typeface="Bradley Hand ITC" panose="03070402050302030203" pitchFamily="66" charset="0"/>
              </a:rPr>
              <a:t>agua</a:t>
            </a:r>
            <a:r>
              <a:rPr lang="en-US" sz="2400" dirty="0">
                <a:latin typeface="Bradley Hand ITC" panose="03070402050302030203" pitchFamily="66" charset="0"/>
              </a:rPr>
              <a:t> </a:t>
            </a:r>
            <a:r>
              <a:rPr lang="en-US" sz="2400" dirty="0" err="1">
                <a:latin typeface="Bradley Hand ITC" panose="03070402050302030203" pitchFamily="66" charset="0"/>
              </a:rPr>
              <a:t>profunda</a:t>
            </a:r>
            <a:r>
              <a:rPr lang="en-US" sz="2400" dirty="0">
                <a:latin typeface="Bradley Hand ITC" panose="03070402050302030203" pitchFamily="66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Deshidrataciòn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s-ES" sz="2400" dirty="0">
                <a:latin typeface="Bradley Hand ITC" panose="03070402050302030203" pitchFamily="66" charset="0"/>
              </a:rPr>
              <a:t>Contaminantes químicos : </a:t>
            </a:r>
            <a:r>
              <a:rPr lang="es-ES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Intoxicaciòn</a:t>
            </a:r>
            <a:endParaRPr lang="es-ES" sz="24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42B7889-41C4-4DF1-983A-3900A10065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2719" y="1993408"/>
            <a:ext cx="5181600" cy="30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8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78" y="179610"/>
            <a:ext cx="109728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Sostenibilidad ecológica por zonas de equidad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8" y="1418930"/>
            <a:ext cx="5359685" cy="4324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79" y="1418930"/>
            <a:ext cx="5500099" cy="43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3 Título"/>
          <p:cNvSpPr>
            <a:spLocks noGrp="1"/>
          </p:cNvSpPr>
          <p:nvPr>
            <p:ph type="title"/>
          </p:nvPr>
        </p:nvSpPr>
        <p:spPr>
          <a:xfrm>
            <a:off x="984143" y="244973"/>
            <a:ext cx="10515600" cy="1325563"/>
          </a:xfrm>
        </p:spPr>
        <p:txBody>
          <a:bodyPr/>
          <a:lstStyle/>
          <a:p>
            <a:r>
              <a:rPr lang="es-ES_tradnl" sz="3200" dirty="0" err="1"/>
              <a:t>Patients</a:t>
            </a:r>
            <a:r>
              <a:rPr lang="es-ES_tradnl" sz="3200" dirty="0"/>
              <a:t>, </a:t>
            </a:r>
            <a:r>
              <a:rPr lang="es-ES_tradnl" sz="3200" dirty="0" err="1"/>
              <a:t>Communities</a:t>
            </a:r>
            <a:r>
              <a:rPr lang="es-ES_tradnl" sz="3200" dirty="0"/>
              <a:t>, </a:t>
            </a:r>
            <a:r>
              <a:rPr lang="es-ES_tradnl" sz="3200" dirty="0" err="1"/>
              <a:t>Programmes</a:t>
            </a:r>
            <a:r>
              <a:rPr lang="es-ES_tradnl" sz="3200" dirty="0"/>
              <a:t>, </a:t>
            </a:r>
            <a:r>
              <a:rPr lang="es-ES_tradnl" sz="3200" dirty="0" err="1"/>
              <a:t>Policies</a:t>
            </a:r>
            <a:endParaRPr lang="es-ES_tradnl" sz="3200" dirty="0"/>
          </a:p>
        </p:txBody>
      </p:sp>
      <p:pic>
        <p:nvPicPr>
          <p:cNvPr id="17410" name="Picture 2" descr="C:\Users\Enrique\Pictures\My Pictures\trabajos\residente tropical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86981" y="1314666"/>
            <a:ext cx="1887538" cy="936625"/>
          </a:xfrm>
        </p:spPr>
      </p:pic>
      <p:pic>
        <p:nvPicPr>
          <p:cNvPr id="17411" name="Picture 3" descr="C:\Users\Enrique\Pictures\My Pictures\trabajos\médico de maniobras militare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2256" y="1662260"/>
            <a:ext cx="928687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Enrique\Pictures\My Pictures\trabajos\1986 village clinics sierra leona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3838" y="4555635"/>
            <a:ext cx="108426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C:\Users\Enrique\Pictures\My Pictures\trabajos\diagnostico de salud asafo ghana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7316" y="4739625"/>
            <a:ext cx="85248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C:\Users\Enrique\Pictures\My Pictures\trabajos\hospital for tropical diseases londres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32007" y="3287712"/>
            <a:ext cx="110013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C:\Users\Enrique\Pictures\My Pictures\trabajos\Msc Londres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06418" y="3247232"/>
            <a:ext cx="927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0" descr="C:\Users\Enrique\Pictures\My Pictures\trabajos\Stepping Hill Hospital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37263" y="2307633"/>
            <a:ext cx="15843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1" descr="C:\Users\Enrique\Pictures\My Pictures\trabajos\1996 02 brunapeg waiting for consultation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07654" y="5387183"/>
            <a:ext cx="16478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3" descr="C:\Users\Enrique\Pictures\My Pictures\trabajos\1995 09 brunapeg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31566" y="4502223"/>
            <a:ext cx="181133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4" descr="C:\Users\Enrique\Pictures\My Pictures\trabajos\centro de salud de zarzalejo1993 08 2.b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54362" y="1101657"/>
            <a:ext cx="7953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5" descr="C:\Users\Enrique\Pictures\My Pictures\trabajos\1993 12 curso de laboratorio y enfermedades tropicales, Asafo Ghana.bm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73938" y="3279774"/>
            <a:ext cx="939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AutoShape 18" descr="data:image/jpg;base64,/9j/4AAQSkZJRgABAQAAAQABAAD/2wCEAAkGBhQQEQ8UEhIUFRQWEhQYGBEWFREWFhEfHxYVIBkgFRoXISciGCIkHhYeHzsgIycpMCwtGx4zQTAqNSYsLCkBCQoKBQUFDQUFDSkYEhgpKSkpKSkpKSkpKSkpKSkpKSkpKSkpKSkpKSkpKSkpKSkpKSkpKSkpKSkpKSkpKSkpKf/AABEIADsAmQMBIgACEQEDEQH/xAAcAAACAwEBAQEAAAAAAAAAAAAABgQFBwMIAQL/xABCEAACAQMCAwQFBwoFBQAAAAABAgMABBEFEhMhMQYiQVEHFFNh0iMyM0J0gZMIFRYkNXFykrO0NFLR0/AlVYKRof/EABQBAQAAAAAAAAAAAAAAAAAAAAD/xAAUEQEAAAAAAAAAAAAAAAAAAAAA/9oADAMBAAIRAxEAPwDcaKKKAooooCkb0v6lPaae9zbTvDJG6DuhCrhmAIYMD55yKeaQPTp+xrn+OH+otBE9CWtXN/azXF1cySsJ2iVCI1RQEjbOFUEkl/E+Ap+1SxaaNkSaSFj0lj2blP7mBB/cRWb/AJOf7Mn+2yf0retUoEv0bi4e19Zu7ySZi0y7WESRxhJZEyAqgknZnJNUfYH0rDUNTvrdiOGxLWvTmEGGHvLAcT/3S92p7Yep6BHBG2Jrma8QY6rH61NxD7sg7f8AyPlShqHYy40a20nU0LCUybnQ9IiTmIHl0ZMg58Tig2WTSos3t1LEJQtzNxEO4ttXAUxZOAQPq9CPf1rou8TaSx3C26TEEsyn1dpHHqucOSUPFA2tkZXyyBNt79b3R9Slhbuz+slD/lLADn+5uX3UXcmUuEzmSWxMy+LycMgDdy5vG7Lhue4EAjIyQLABJCIrR0niMkby2+0xOy8I8g7glSGGVPMEkZyM05aPqPrESuUZDl1ZGxlWR2RhyJ+sp+7FJ/Y+Z7YaZHMTI1xBI5kJyyyOFdw5PNgcHB6jGOmMNPZz6KT7Vef3U1BaUUUUBRRRQFFFFAUUiaTdazcwQTLLpoWWKOQKYbvKhlDAHD++pfA1r22mfg3fx0DhRSfwNb9tpn4N38dHA1r22mfg3fx0DhSL6a7R5dHuwiliDGxAGSFV1LH9wHOpXA1r22mfg3fx1S65qfaGB1WK2srlSuS6LIgU5IwRJKCeXP76Ct/Jyv4zY3MQccRbpnMee8FaOEA48soR91areXiQxvJIwREUszscBQPM1gd32Z1aSTijQ7WKX2sEjwMPeOFcAA/dXRtE1xlZZNNEu5WGZrqeUpkYJQNc4U+TYyPAigUtH0K41+8MMThUiWUq7htsSGV3GdvizSH/AIKcrj0B6g6lX1CN1/ys1yQcdOR5V97LadrmmCUWmkW6cQgsS5cnGcDLT9Bk8vfV9+k3ab/tlt/8/wB+gVfRn2nlhttS0yWNiyLK6jKKYsECUYYjOD3sDn86nbWJeHeLlDsjkLiUbCGhluV4yhQdx2u5UgDltXlzpGvuymsTXL3TaREs7klnSZ0ySuDyE+OY6+eT51ZS23aBzIZNOR2dAu9pjuQAk5QicbT7x15A5FA0Wt2Xu9HEiFPVVKtJvjZCZIZgp7pPdYRsQemD4eD12d+ik+1Xn91NWO2lnrsR3LpUG/iF+IZG3ZKspH0+NuHbu4wC7HGSadOz1rrQt05afASZGMMiXUjoTI5O5hKQckluvjig0Kik/ga17bTPwbv46OBrXttM/Bu/joHCik/ga17bTPwbv46OBrXttM/Bu/joHCik5odaAPy2mfg3nx1B/Te68oP5JPioDswDxNAHe2nRmOMttJAswMjOCQHP81SL+KWBobi2DvwUl4tsGZhcRcY7toJ+kT5y+fNfEY/enafIttp8ctlPxbaCNBLHNCpBEaq4Vg4JVtvQ9cDyqxt2aN1dbG4BWMRgcaHbtzn5vEwTn63WgrYmjlm0pom3RSy3jBldysimNyPHmPd4e7FR9CJa2lhcsZLJLyJnLvuJ7wiZufeLRd/J8SDVoLXDQMunzqYWcxhZYVVS+d/dEmDnJ6jxrsxY+sf9PmHH+kIktwX7gTqHyO6AOVAs2u46PcSukkUo0ruvxnJn/VVk4nI8mDk8+o8eorpGZpfzktuSAl3aqtjLIVduGqtMuTnYsyDlzIIBP1iKsU0FAjR+oXRQwGDablSFjO3KLmXug7QOXgMVQdp+1+n6dPGLu0ukmaKMhg4dmCM4jZmWTmy5YBjzwT4UFpp96s13pRVZYwW1FZIJGOY2UrlGAJVgrE46jBGKjWp9XsNJmiJWU3kEWAT8urzsjo+fndwlsnptB8Kpm9JmlpwJvVL9NgcxybXVTxCd7Z34cuc945zj3V+IfSNpdmIybO/UR7lj4qyEREg7uHxHwrEHqOeCfOga49Qb1u/Vy/CubSR4g2doMO6N9nPoyNG/hzzUXSDwLfs5JGSJJhBFIoJ+XRraRmLr9YqVDbuo588E1QS+kvTGMKNaahut4X2DEu5EZMMzd/JBRvnN4YOa+aN6VdKheDg2t6zBOHCCrSlF5DbCGc46Y7vlig1jU5tkMhGc4wAOpLEKuPfkikfT7x2t9KikZ+JBqfq0hLMGk4cdxtL4PPcojfBJByOtQbz0x2UzIj2t/uRhKFETKw2E94hWyVB8+VQG9JOmObj9Tvyz3ETyHY+UmBAjK9/5N+6AMYJwBzoHa401W/OUjb8xtLsG5wButLYkgZ8wenQlvE1VRW2PzIuX2XSxmfvtiQx2kkiA5595uZx87Zz5ZzSXnpl05InglgvlEgO7cpV3zyJLFw3hjPuxTNoerxXtlbmCxne2x8kzPEHXYzKCpZ9ykFSAc5xQVOoQztczQWsrI0F4HgyxKZaz4rRPz+jLeH1RIMYAAqTPrYuRAybohcX9vDcoS2+EqkheJufdJeMRnGMhvHcKuI7XaYiunzgxuzgiaEFmYYZnPE+UJHLvZrrKN4lDabIRKys/ftxvZQu1jh/nDavMc+6PKgXddhl4uowWzMOELS4hAZgEl+WZ4xjoriFcr0755c676Z2jFzqSTq59W/NTyIuTjPFi3sRnGe9s921hVtFbbdu2wuARIJC3Hi3SMBgGRuJl+Qxhs8hUV9CjJBGmzpiFoQEmiQBGbcygLIMZbvZ65oO/Y68k/XoJy5eOXiDecnZMu8AczyV+Ig9yik+nYIwmecWNxxWiEZbjQkFRkqCvExyJJzjPM+dUH6JXPsh/On+tBotFFFAUUUUBXnf8o7/H2n2Qf1Za9EV53/KP/wAfafZB/VloIDqVisncEQfo/Mjk8lZmku+CvPq3EKMB15Z8M1VekK3PEnZY5EUTKJGd8pK/BTbw12jBUB89cbutJRagsfOg1q378MrHPGGjXtvIhBDAR8JoWI64aOZFHnsrhounbjpCjcZbHVLeORTGymJZXRsMfHEschz4bxWWbj5183Gg1HT4iscqSKxk36w6x9JOCbNwcZB2q0mMZGCQSAeeZbxsbuZ8Zia80MxSDcQ8e0iNi3i20AMem7d06Vkm4+dG6gdO1S7LSVZeUh1Wdolb5wj2neQDzCs23n0JU+RrdvQv+xbD+Gb+4mryoTXqv0L/ALFsP4Zv7iagd6KKKAooooCjFFFB/9k="/>
          <p:cNvSpPr>
            <a:spLocks noChangeAspect="1" noChangeArrowheads="1"/>
          </p:cNvSpPr>
          <p:nvPr/>
        </p:nvSpPr>
        <p:spPr bwMode="auto">
          <a:xfrm>
            <a:off x="1604964" y="-266700"/>
            <a:ext cx="1457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7424" name="AutoShape 20" descr="data:image/jpg;base64,/9j/4AAQSkZJRgABAQAAAQABAAD/2wCEAAkGBhQQEQ8UEhIUFRQWEhQYGBEWFREWFhEfHxYVIBkgFRoXISciGCIkHhYeHzsgIycpMCwtGx4zQTAqNSYsLCkBCQoKBQUFDQUFDSkYEhgpKSkpKSkpKSkpKSkpKSkpKSkpKSkpKSkpKSkpKSkpKSkpKSkpKSkpKSkpKSkpKSkpKf/AABEIADsAmQMBIgACEQEDEQH/xAAcAAACAwEBAQEAAAAAAAAAAAAABgQFBwMIAQL/xABCEAACAQMCAwQFBwoFBQAAAAABAgMABBEFEhMhMQYiQVEHFFNh0iMyM0J0gZMIFRYkNXFykrO0NFLR0/AlVYKRof/EABQBAQAAAAAAAAAAAAAAAAAAAAD/xAAUEQEAAAAAAAAAAAAAAAAAAAAA/9oADAMBAAIRAxEAPwDcaKKKAooooCkb0v6lPaae9zbTvDJG6DuhCrhmAIYMD55yKeaQPTp+xrn+OH+otBE9CWtXN/azXF1cySsJ2iVCI1RQEjbOFUEkl/E+Ap+1SxaaNkSaSFj0lj2blP7mBB/cRWb/AJOf7Mn+2yf0retUoEv0bi4e19Zu7ySZi0y7WESRxhJZEyAqgknZnJNUfYH0rDUNTvrdiOGxLWvTmEGGHvLAcT/3S92p7Yep6BHBG2Jrma8QY6rH61NxD7sg7f8AyPlShqHYy40a20nU0LCUybnQ9IiTmIHl0ZMg58Tig2WTSos3t1LEJQtzNxEO4ttXAUxZOAQPq9CPf1rou8TaSx3C26TEEsyn1dpHHqucOSUPFA2tkZXyyBNt79b3R9Slhbuz+slD/lLADn+5uX3UXcmUuEzmSWxMy+LycMgDdy5vG7Lhue4EAjIyQLABJCIrR0niMkby2+0xOy8I8g7glSGGVPMEkZyM05aPqPrESuUZDl1ZGxlWR2RhyJ+sp+7FJ/Y+Z7YaZHMTI1xBI5kJyyyOFdw5PNgcHB6jGOmMNPZz6KT7Vef3U1BaUUUUBRRRQFFFFAUUiaTdazcwQTLLpoWWKOQKYbvKhlDAHD++pfA1r22mfg3fx0DhRSfwNb9tpn4N38dHA1r22mfg3fx0DhSL6a7R5dHuwiliDGxAGSFV1LH9wHOpXA1r22mfg3fx1S65qfaGB1WK2srlSuS6LIgU5IwRJKCeXP76Ct/Jyv4zY3MQccRbpnMee8FaOEA48soR91areXiQxvJIwREUszscBQPM1gd32Z1aSTijQ7WKX2sEjwMPeOFcAA/dXRtE1xlZZNNEu5WGZrqeUpkYJQNc4U+TYyPAigUtH0K41+8MMThUiWUq7htsSGV3GdvizSH/AIKcrj0B6g6lX1CN1/ys1yQcdOR5V97LadrmmCUWmkW6cQgsS5cnGcDLT9Bk8vfV9+k3ab/tlt/8/wB+gVfRn2nlhttS0yWNiyLK6jKKYsECUYYjOD3sDn86nbWJeHeLlDsjkLiUbCGhluV4yhQdx2u5UgDltXlzpGvuymsTXL3TaREs7klnSZ0ySuDyE+OY6+eT51ZS23aBzIZNOR2dAu9pjuQAk5QicbT7x15A5FA0Wt2Xu9HEiFPVVKtJvjZCZIZgp7pPdYRsQemD4eD12d+ik+1Xn91NWO2lnrsR3LpUG/iF+IZG3ZKspH0+NuHbu4wC7HGSadOz1rrQt05afASZGMMiXUjoTI5O5hKQckluvjig0Kik/ga17bTPwbv46OBrXttM/Bu/joHCik/ga17bTPwbv46OBrXttM/Bu/joHCik5odaAPy2mfg3nx1B/Te68oP5JPioDswDxNAHe2nRmOMttJAswMjOCQHP81SL+KWBobi2DvwUl4tsGZhcRcY7toJ+kT5y+fNfEY/enafIttp8ctlPxbaCNBLHNCpBEaq4Vg4JVtvQ9cDyqxt2aN1dbG4BWMRgcaHbtzn5vEwTn63WgrYmjlm0pom3RSy3jBldysimNyPHmPd4e7FR9CJa2lhcsZLJLyJnLvuJ7wiZufeLRd/J8SDVoLXDQMunzqYWcxhZYVVS+d/dEmDnJ6jxrsxY+sf9PmHH+kIktwX7gTqHyO6AOVAs2u46PcSukkUo0ruvxnJn/VVk4nI8mDk8+o8eorpGZpfzktuSAl3aqtjLIVduGqtMuTnYsyDlzIIBP1iKsU0FAjR+oXRQwGDablSFjO3KLmXug7QOXgMVQdp+1+n6dPGLu0ukmaKMhg4dmCM4jZmWTmy5YBjzwT4UFpp96s13pRVZYwW1FZIJGOY2UrlGAJVgrE46jBGKjWp9XsNJmiJWU3kEWAT8urzsjo+fndwlsnptB8Kpm9JmlpwJvVL9NgcxybXVTxCd7Z34cuc945zj3V+IfSNpdmIybO/UR7lj4qyEREg7uHxHwrEHqOeCfOga49Qb1u/Vy/CubSR4g2doMO6N9nPoyNG/hzzUXSDwLfs5JGSJJhBFIoJ+XRraRmLr9YqVDbuo588E1QS+kvTGMKNaahut4X2DEu5EZMMzd/JBRvnN4YOa+aN6VdKheDg2t6zBOHCCrSlF5DbCGc46Y7vlig1jU5tkMhGc4wAOpLEKuPfkikfT7x2t9KikZ+JBqfq0hLMGk4cdxtL4PPcojfBJByOtQbz0x2UzIj2t/uRhKFETKw2E94hWyVB8+VQG9JOmObj9Tvyz3ETyHY+UmBAjK9/5N+6AMYJwBzoHa401W/OUjb8xtLsG5wButLYkgZ8wenQlvE1VRW2PzIuX2XSxmfvtiQx2kkiA5595uZx87Zz5ZzSXnpl05InglgvlEgO7cpV3zyJLFw3hjPuxTNoerxXtlbmCxne2x8kzPEHXYzKCpZ9ykFSAc5xQVOoQztczQWsrI0F4HgyxKZaz4rRPz+jLeH1RIMYAAqTPrYuRAybohcX9vDcoS2+EqkheJufdJeMRnGMhvHcKuI7XaYiunzgxuzgiaEFmYYZnPE+UJHLvZrrKN4lDabIRKys/ftxvZQu1jh/nDavMc+6PKgXddhl4uowWzMOELS4hAZgEl+WZ4xjoriFcr0755c676Z2jFzqSTq59W/NTyIuTjPFi3sRnGe9s921hVtFbbdu2wuARIJC3Hi3SMBgGRuJl+Qxhs8hUV9CjJBGmzpiFoQEmiQBGbcygLIMZbvZ65oO/Y68k/XoJy5eOXiDecnZMu8AczyV+Ig9yik+nYIwmecWNxxWiEZbjQkFRkqCvExyJJzjPM+dUH6JXPsh/On+tBotFFFAUUUUBXnf8o7/H2n2Qf1Za9EV53/KP/wAfafZB/VloIDqVisncEQfo/Mjk8lZmku+CvPq3EKMB15Z8M1VekK3PEnZY5EUTKJGd8pK/BTbw12jBUB89cbutJRagsfOg1q378MrHPGGjXtvIhBDAR8JoWI64aOZFHnsrhounbjpCjcZbHVLeORTGymJZXRsMfHEschz4bxWWbj5183Gg1HT4iscqSKxk36w6x9JOCbNwcZB2q0mMZGCQSAeeZbxsbuZ8Zia80MxSDcQ8e0iNi3i20AMem7d06Vkm4+dG6gdO1S7LSVZeUh1Wdolb5wj2neQDzCs23n0JU+RrdvQv+xbD+Gb+4mryoTXqv0L/ALFsP4Zv7iagd6KKKAooooCjFFFB/9k="/>
          <p:cNvSpPr>
            <a:spLocks noChangeAspect="1" noChangeArrowheads="1"/>
          </p:cNvSpPr>
          <p:nvPr/>
        </p:nvSpPr>
        <p:spPr bwMode="auto">
          <a:xfrm>
            <a:off x="1604964" y="-266700"/>
            <a:ext cx="1457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7425" name="AutoShape 22" descr="data:image/jpg;base64,/9j/4AAQSkZJRgABAQAAAQABAAD/2wCEAAkGBhQQEQ8UEhIUFRQWEhQYGBEWFREWFhEfHxYVIBkgFRoXISciGCIkHhYeHzsgIycpMCwtGx4zQTAqNSYsLCkBCQoKBQUFDQUFDSkYEhgpKSkpKSkpKSkpKSkpKSkpKSkpKSkpKSkpKSkpKSkpKSkpKSkpKSkpKSkpKSkpKSkpKf/AABEIADsAmQMBIgACEQEDEQH/xAAcAAACAwEBAQEAAAAAAAAAAAAABgQFBwMIAQL/xABCEAACAQMCAwQFBwoFBQAAAAABAgMABBEFEhMhMQYiQVEHFFNh0iMyM0J0gZMIFRYkNXFykrO0NFLR0/AlVYKRof/EABQBAQAAAAAAAAAAAAAAAAAAAAD/xAAUEQEAAAAAAAAAAAAAAAAAAAAA/9oADAMBAAIRAxEAPwDcaKKKAooooCkb0v6lPaae9zbTvDJG6DuhCrhmAIYMD55yKeaQPTp+xrn+OH+otBE9CWtXN/azXF1cySsJ2iVCI1RQEjbOFUEkl/E+Ap+1SxaaNkSaSFj0lj2blP7mBB/cRWb/AJOf7Mn+2yf0retUoEv0bi4e19Zu7ySZi0y7WESRxhJZEyAqgknZnJNUfYH0rDUNTvrdiOGxLWvTmEGGHvLAcT/3S92p7Yep6BHBG2Jrma8QY6rH61NxD7sg7f8AyPlShqHYy40a20nU0LCUybnQ9IiTmIHl0ZMg58Tig2WTSos3t1LEJQtzNxEO4ttXAUxZOAQPq9CPf1rou8TaSx3C26TEEsyn1dpHHqucOSUPFA2tkZXyyBNt79b3R9Slhbuz+slD/lLADn+5uX3UXcmUuEzmSWxMy+LycMgDdy5vG7Lhue4EAjIyQLABJCIrR0niMkby2+0xOy8I8g7glSGGVPMEkZyM05aPqPrESuUZDl1ZGxlWR2RhyJ+sp+7FJ/Y+Z7YaZHMTI1xBI5kJyyyOFdw5PNgcHB6jGOmMNPZz6KT7Vef3U1BaUUUUBRRRQFFFFAUUiaTdazcwQTLLpoWWKOQKYbvKhlDAHD++pfA1r22mfg3fx0DhRSfwNb9tpn4N38dHA1r22mfg3fx0DhSL6a7R5dHuwiliDGxAGSFV1LH9wHOpXA1r22mfg3fx1S65qfaGB1WK2srlSuS6LIgU5IwRJKCeXP76Ct/Jyv4zY3MQccRbpnMee8FaOEA48soR91areXiQxvJIwREUszscBQPM1gd32Z1aSTijQ7WKX2sEjwMPeOFcAA/dXRtE1xlZZNNEu5WGZrqeUpkYJQNc4U+TYyPAigUtH0K41+8MMThUiWUq7htsSGV3GdvizSH/AIKcrj0B6g6lX1CN1/ys1yQcdOR5V97LadrmmCUWmkW6cQgsS5cnGcDLT9Bk8vfV9+k3ab/tlt/8/wB+gVfRn2nlhttS0yWNiyLK6jKKYsECUYYjOD3sDn86nbWJeHeLlDsjkLiUbCGhluV4yhQdx2u5UgDltXlzpGvuymsTXL3TaREs7klnSZ0ySuDyE+OY6+eT51ZS23aBzIZNOR2dAu9pjuQAk5QicbT7x15A5FA0Wt2Xu9HEiFPVVKtJvjZCZIZgp7pPdYRsQemD4eD12d+ik+1Xn91NWO2lnrsR3LpUG/iF+IZG3ZKspH0+NuHbu4wC7HGSadOz1rrQt05afASZGMMiXUjoTI5O5hKQckluvjig0Kik/ga17bTPwbv46OBrXttM/Bu/joHCik/ga17bTPwbv46OBrXttM/Bu/joHCik5odaAPy2mfg3nx1B/Te68oP5JPioDswDxNAHe2nRmOMttJAswMjOCQHP81SL+KWBobi2DvwUl4tsGZhcRcY7toJ+kT5y+fNfEY/enafIttp8ctlPxbaCNBLHNCpBEaq4Vg4JVtvQ9cDyqxt2aN1dbG4BWMRgcaHbtzn5vEwTn63WgrYmjlm0pom3RSy3jBldysimNyPHmPd4e7FR9CJa2lhcsZLJLyJnLvuJ7wiZufeLRd/J8SDVoLXDQMunzqYWcxhZYVVS+d/dEmDnJ6jxrsxY+sf9PmHH+kIktwX7gTqHyO6AOVAs2u46PcSukkUo0ruvxnJn/VVk4nI8mDk8+o8eorpGZpfzktuSAl3aqtjLIVduGqtMuTnYsyDlzIIBP1iKsU0FAjR+oXRQwGDablSFjO3KLmXug7QOXgMVQdp+1+n6dPGLu0ukmaKMhg4dmCM4jZmWTmy5YBjzwT4UFpp96s13pRVZYwW1FZIJGOY2UrlGAJVgrE46jBGKjWp9XsNJmiJWU3kEWAT8urzsjo+fndwlsnptB8Kpm9JmlpwJvVL9NgcxybXVTxCd7Z34cuc945zj3V+IfSNpdmIybO/UR7lj4qyEREg7uHxHwrEHqOeCfOga49Qb1u/Vy/CubSR4g2doMO6N9nPoyNG/hzzUXSDwLfs5JGSJJhBFIoJ+XRraRmLr9YqVDbuo588E1QS+kvTGMKNaahut4X2DEu5EZMMzd/JBRvnN4YOa+aN6VdKheDg2t6zBOHCCrSlF5DbCGc46Y7vlig1jU5tkMhGc4wAOpLEKuPfkikfT7x2t9KikZ+JBqfq0hLMGk4cdxtL4PPcojfBJByOtQbz0x2UzIj2t/uRhKFETKw2E94hWyVB8+VQG9JOmObj9Tvyz3ETyHY+UmBAjK9/5N+6AMYJwBzoHa401W/OUjb8xtLsG5wButLYkgZ8wenQlvE1VRW2PzIuX2XSxmfvtiQx2kkiA5595uZx87Zz5ZzSXnpl05InglgvlEgO7cpV3zyJLFw3hjPuxTNoerxXtlbmCxne2x8kzPEHXYzKCpZ9ykFSAc5xQVOoQztczQWsrI0F4HgyxKZaz4rRPz+jLeH1RIMYAAqTPrYuRAybohcX9vDcoS2+EqkheJufdJeMRnGMhvHcKuI7XaYiunzgxuzgiaEFmYYZnPE+UJHLvZrrKN4lDabIRKys/ftxvZQu1jh/nDavMc+6PKgXddhl4uowWzMOELS4hAZgEl+WZ4xjoriFcr0755c676Z2jFzqSTq59W/NTyIuTjPFi3sRnGe9s921hVtFbbdu2wuARIJC3Hi3SMBgGRuJl+Qxhs8hUV9CjJBGmzpiFoQEmiQBGbcygLIMZbvZ65oO/Y68k/XoJy5eOXiDecnZMu8AczyV+Ig9yik+nYIwmecWNxxWiEZbjQkFRkqCvExyJJzjPM+dUH6JXPsh/On+tBotFFFAUUUUBXnf8o7/H2n2Qf1Za9EV53/KP/wAfafZB/VloIDqVisncEQfo/Mjk8lZmku+CvPq3EKMB15Z8M1VekK3PEnZY5EUTKJGd8pK/BTbw12jBUB89cbutJRagsfOg1q378MrHPGGjXtvIhBDAR8JoWI64aOZFHnsrhounbjpCjcZbHVLeORTGymJZXRsMfHEschz4bxWWbj5183Gg1HT4iscqSKxk36w6x9JOCbNwcZB2q0mMZGCQSAeeZbxsbuZ8Zia80MxSDcQ8e0iNi3i20AMem7d06Vkm4+dG6gdO1S7LSVZeUh1Wdolb5wj2neQDzCs23n0JU+RrdvQv+xbD+Gb+4mryoTXqv0L/ALFsP4Zv7iagd6KKKAooooCjFFFB/9k="/>
          <p:cNvSpPr>
            <a:spLocks noChangeAspect="1" noChangeArrowheads="1"/>
          </p:cNvSpPr>
          <p:nvPr/>
        </p:nvSpPr>
        <p:spPr bwMode="auto">
          <a:xfrm>
            <a:off x="1604964" y="-266700"/>
            <a:ext cx="1457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pic>
        <p:nvPicPr>
          <p:cNvPr id="17426" name="Picture 23" descr="C:\Users\Enrique\Pictures\My Pictures\trabajos\2000 08 sercam2.bm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599548" y="1423898"/>
            <a:ext cx="793098" cy="11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4" descr="C:\Users\Enrique\Pictures\My Pictures\trabajos\1998 07 guatemala  medicos del mundo.bm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43700" y="5400888"/>
            <a:ext cx="1228087" cy="8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7" descr="C:\Users\Enrique\Pictures\My Pictures\trabajos\1998 04 encuestas de malaria tanzania.bm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8671" y="5269460"/>
            <a:ext cx="15176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8" descr="C:\Users\Enrique\Pictures\My Pictures\trabajos\epidemias de malaria tanzania.bm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17549" y="5240935"/>
            <a:ext cx="1130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32" descr="Foto del acto.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75135" y="5591977"/>
            <a:ext cx="11731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33" descr="C:\Users\Enrique\Pictures\My Pictures\trabajos\2003 04 comisión DG DEV B3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86803" y="5531295"/>
            <a:ext cx="6699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36" descr="http://t3.gstatic.com/images?q=tbn:ANd9GcSWfqngAcBVaYyBNt_AtypmuRjWR50vm3i0u3iVlrWHGJPPC28u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69265" y="4440450"/>
            <a:ext cx="1029756" cy="94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4" name="AutoShape 38" descr="data:image/jpg;base64,/9j/4AAQSkZJRgABAQAAAQABAAD/2wCEAAkGBhQSERQUExQUFBQVFRcYFBgXGBQXFxYWGhkVGhgXFxwYHSYeFxkkHRcWHy8gIycpLCwsFx4xNTAqNSYrLCkBCQoKDgwOGg8PFykcHR8pKSwpKSkpKSkpKSwpKSkpKSwpKSkpKSkpKS0pKSkpKSkpKSwpLCwpKSkpKSkpKSksKf/AABEIAIEAwAMBIgACEQEDEQH/xAAbAAACAwEBAQAAAAAAAAAAAAAEBQACAwYBB//EAD4QAAEDAQUEBgkEAAUFAAAAAAEAAhEDBAUSITFBUWFxEyKBkbHBBhQyM1Kh0eHwI0JykhU0YoKiJENT0vH/xAAZAQACAwEAAAAAAAAAAAAAAAABBAACAwX/xAAmEQACAgICAQMEAwAAAAAAAAAAAQIRAyESMQQiMkEFE1FxM0KB/9oADAMBAAIRAxEAPwD5M2lXGyp3FaC2V2/F2t+y6uixEAIWA5Bt+VRu7QtW+krxqG95+q6ssG7wVfVmn9re4IaCc230nPwf8vstW+k42tPeE8N3UzrTZ/UKhueif+2zuhTRBY30nZud3LVnpLT/ANQ7CijcFD/xjvP1VD6N0D+0jk4qaDsq30gpnQ/IoqhXL4wgmUM70cpMzh07iTmig7CJaRkROQyG0qroKsL9RfuM7onwSy9LW+gOtTeObXAd+xE0bRVxmXkZy3cRsPFPLLazEVACD+7Z28OxAOzj2VnPhznZGDAXUNaIyyUvS42Fsshp7mnhwPEL2kDhE6wJ5oS6AtGNeu1gl7g0cSAvKVdrxLHNcOBB8EDYLG2sXVqgDpc4MBzDWgxkNJMFEVrnbiD6cU3giSBk4bWuG3JCiWER8tV46BqQOaGoCLRW/jTPycPJDWK7m1x0tYYsUljT7LW7Mtp4qUSxhCrhQdSxizua5mVNzg17dgnIOG7NL6dkDKArNc5tRp+Iw7rEYSDwUoNjotVS1ZXs4ik4DJzoa3m4wh6lcusrnaODDPBzcj4FSg2EuYhhdJJmfFHNbIHIeC2qOLWghZzqtgaTWwRjVcBVfUDRJMAa/gVRa2fEPn9EwUNoXoCx9dZ8be9e+u0/jZ/YKENgF7Cxbbafxs/s36q/rTPjZ/Zv1UCXhWYM4WXrTPjZ/ZqgtPWMZgQOc7fBSyBXqhe8AAnMfhWVC6Sar3TAkjLbuyTP/EozAiIz3nd+bl7YTkCe1Y5ZUtDOCHJ7K2awlurWubOzI8wNnZ3LSrZQ6Q3LdvB48E1pLWqAQsOToc+3E5H18tf0b5giM9oz03/ZXsdXEIOrTB4xoe5HXnQDhB2acEouikdXcc98EjsWkJ8tCmbFw2S5ThD6R9qm52W9rjLXDhmpe1lgOq9NUphrdGkBuXPboiLZdjKpDpc17cg9hhw4HeOCwFyS4GrVfVjNrXEBsjaQIlbioLdlN2OHklzrOwuJ1mXTPeirkf8ApBh9qnLHDcWz4jNS3WMPeHisabg3D1SzMTOc8Varc4dD21HtfABqNiXR8Q0KgUUvv3UbXua1vElw+iX2O46VRpJBxY39YEgghxgjYmFnusB+J9R1V7chiiG8gNDCyN0GXAV3tDiXFow5TrxChBe61PcKIwmo5rnl0ECcBLQ7vzXoe6LQ1zCzEx1RoJB1EO04gHtTKzUKVN0te32Q0CW5AHnMkrS02RtQjOCA6Yg9V4Ig8NvYgE9swljT/pb4BbWhpwNPEoWw2I0zBquf1YDXYcgNojNNOgLmAD4llk6DVoRXiP03cBPcQfJN6BS20MlpG8HwR1hdLWne0eATDF5hJdAzKrjB0IKEtdPE+NQGyAqMbheziTyj7qtlEtWMMA3DuCjqI+FvcF60q5RAUdZ2/C3uCBsllzcZaDi+qZxkgbDaGio8OAMHF3iJVJukM+PHlLiZWysJaxpkDM89B5rW1CoWgUzgEZvMZd+nNVtuFr8LRDdds5pnYiHNAOkpeUtnTx42k0IqVWo0/p21r3A5tcJE7sUZLprBeRfTxPGEgdbdIyyWbrup54WNaXRiIyxRJEjbmvS2KdRu8HwUlItHG0c9eN81ahd0FIuaP3OIAP8AEakclW4rQXNbIhxxYhu6xRRuOkWmo0EOcBOekZiMur2IX0dMvrcKjh4LSDTehfPdbCLucBWtIJA/Uae9gXlveOnsxBB67xkRtafosv8ACqVW1VukYHdWmRM7QQdOS8tt0UqL6DqbGtPTNBInQgiFuImFiu+g41ekbTLhWeOtExMjbpmndnY0NAbAaBAjSOCVWW6aVSraOkptcRV1O4tad6LvECjZ3BgDcsLAPidkI71Cwsuyq7pS8nq2guw8CwkN72z3I0t/6rnR8H/dB1rDaRSa3DRApYXNhzsUszyyiSJ70a14dXouGj6T472FAnwB1rqpC0MHRshzKkiBEgtz55lXfaWUrQ/G5rAabInLQuCLtjf16B39IP8AiD5Kj6ANqEgGaO0A6P481VhBadtZUtLMD2u/SeDB0zaU29cczIRv0QdooBtooEACekGQA/aD5Le15RyWOV+nRHaQKVawVg2m0nLKO6Qqlc/eNuLGkN2PIHDMmU0zGSsaWm+QagLc41z0HFXfaySDoYy2Qkt1sE4th2Lpqd3AicM5REoNFW60bXfbsctMBzdQNDxCOCAs92Na7EMjEbe1GdEfiPyQKM0XP3oHU6oc3KU6NE/E5CXjd+NkSZ2ZqslZaEmnZgbearhiAENjKc89eHJNbFkAues1IsAOsZHkuisTw5rTsKVkmmdzHLkrY2NTqSImOaV07ZhkvpucIicQkmN2xZ17RUbIAaWg74lD2u3OAks0GxzYzUWzZWEdIOgnITPZn/8AEp9DG4mVX7XVXHsyjwQ95Wkssz3nLFkxs78s+KI9AvcuHFvh9lvhXbEPKnbSHTLBFZ1SfaY1sRuJMz2qW2wioGgkjC9rxG9p05FE1GGcp02cwqlp4nd91dzr4FaFle4i6o57atWnjIJDCAJAjct2XQMLGue9+B4fLiJJGgPBGCieMyfttzU9Wdny1/NFTm/wGj000trXBSc1rTihhdhhxBGIyRI2Jo+zExnEaq9GhE81OTbCL6V1saGAAno5wySSJyOZ1WpsgxB0dYDCDwR3RqdGi2GgB9lBIJElswd05IS8qfs9qcmmld+WYlrYyg+SyybiCXQr2di5+1UgXvn4j84+q6Fw15nxQNksYdWc46AjLeSBCbvRjIDs1lMjY0Dhrlquosh6vd4IK3Cm2JlrjmCAYJ2zsRdlEN4ZeCBg9tG9NxXrnlZOfoc44bVlUtjWjOZgc1UslYS8rJtXFMZ4YncllW2l+UQ3x5rawvh0b8lbFXNWavG1Gxh6nmdzsxwO5BNtRoEsI6sy07uCdPqsawYnBu7WSeAAk/nbR9lbVZsKp5WLhLl8Md8bLyjx+UXsr2VGyIIKEtF2sknXcPzVB1LuwHqFzTtgwD2JTeDarnYOlqAEEkA5kbp2Sl4Q5OkMyy8FbFPpDbi+o2kPZDu/YOYyPbK6X0HEB7dwb4kLC13XTLWZAPbIZA2ZZHhO0+a0uG1Cg9xcCQ7dEjOU7LH9r0nL5vJLkdU8ZjUDhvVYd8zHKNDuVaN4Nqe7cCYMjMEabFv1idoGLI8EtJ7LlKlJxAjdn8vuoaLjPGPl+FX6F3H93ZuW1JhEyqLb2Ezp0MzxVmUYW4CW2SrWdaKk4egAAZGs6uJKtxoKDsCAvCzVy5hpPa1o9trmzi7diaQpCsEA6VzYxiJykGQh75Z+nycPNFW0YnNYNpk8gpednL6ZDYmREqk1aoDV6OXre07mfFC2athqVP8Aafl9kXafbdzKCZlVPFrfkXBMf1MJLYxqVA9uEtkHeoLU2m2M8oyGa0sNPFyCzvWzBr8sg4D6K3F8eRSMU5Az7Y52nVAy496ybRjUdq2azQwtKYkLEbSS6MBTg8DopUJaQ4bCtnsPdmrOEiUU6DQ0s7BUaXa4hB3gawOA1+aKsnVAB0giSdu7gk13Wjo3cDE/Ucl0GD76QRsjy3LpRcc+PixJ3hnyR5SsuISDkkouzHVLjsn7J8+zkNLm6DWNM0PSeNdpOXJJ4sHDPxe0OZM3LDYlvKphc1p1DSZ4k5D5SlbeKOvhxNYnlCCbl3o55tyr8GeKNRsnEZEbRsXTXBexqgsf7bRr8Q0k8VzQGfYi7or4LQw7DI7CEulbNX0dmvQF5K9ChmYWx8NMLWhSDWgBevYCIOhWOB7dDiG45HvQZZBJVXOgSUltnpC+m4tNlruA0c3CQfnlmlFC21rwq4XNNGjTdJaT1nuBjrEbAdgUoJ01jGImoduQ5BaWurhY5w2CVoxoAAGgELK1CWO/ifBUl0Q5S2+27n5BLbRXax4LiAC0jwMeKZW32z2eAXtjs+Jw4ZlM41cUjCXYxumjFMHfn36K1/Wf9NrvhPj90dTGnf8ARS8WYqTxwJ7s/JdBw9FC6lUrOaouyCuBByQ9A7I/PyESN65Z0CwVKYgwttmqqW6FAhR4hOrotGJuE6t0/ilLhKlktGB4drGvFu1bYZ8JWUyR5ROkqO6pCzo0IA7lYEOgjMESORWwGUcF1dPZz+tHLXwz9XsHmgMCNvY/q57AB8kM0LkZn62dDH7UZ4VpQdFWmdk/VeVBoo33lP8AkPFVh7l+y8umFXvfVWk8DG7DAIAgTrOa3st+PcJDnf7h+Sg/SIe7dxI8EHYjDXuEgbBMwfJZeZHjkaTMMUrR1NmvlzmmYmYEbd8r3152ZnQE9wJ8kjuJxNNs7ie9zp8k0a/ImJjZwjNWitKzY5Cn6d2gVA50FpzwxoM4g74T+7rxHrAqtjoq2fFriAHA8JgrjPSC7zQqEHOmfdvAkFuZAO4jRdN6IXZ09kex8tBdLCMiNdPktsiXFOJSLd0zuS5UqaHkUio3hVoEtrNmmB1XjU75GxG2W+qVUdR7Tw0PcVgXoRWw9c8gmN2UerO1xS2qMVQDeAn9jZpuCc8WNpMVys2cNewfNavE5fmazrN17Cr0yulWhU49owuI3GEXTCHvMYKrtgme+FpSfu01XGmqbOlF6CPzao1eNOS9KqWICs6jIMrQFR2YjzQCH3Nbcww7PZ5bR5p00COPkuPBLTOhGYXR0bxBpdJuBkcRs710cGTlHi+0J5oU7Xyc9ebprP5+CyYMlmZJJOpPiVsAkJPk2xtaVGNZaWKjifiOjPE6BUrjw+a3u89Qnn4Aea08aPLIrKZpVANtFnD2NxCQDKBtNEYHYdCBA2AJm5vUHABB0aXtgezlH0WH1ONZFL8lPHeqMbtEUmO2AlruE/dHMqQeB+SU2S1ihVNN/u6m3YCU1aDTIOrZyPDcVninapjEl8mVa8WMlrm4qbRicIDszOeZ03wsbx6cOp1bM5rmtpAmkIh4OpEbfonValRqNBc1jgDIkDIoO7LvY2rUqsGFrsmjQRqXRskrZMzYXd94itTDoiRmDsO0Ia1XFReZwgHe3I/JB3vQFF/rDTGmIT1TxjeU2p1g4AjaJVLsvfHaEdL33+3zK6Cx6FRRdDxPYhLL2XfoeStT28lFE+uhY5X0n967kFjd/sfm8qKLk5vezoQ6QcNPzevdpUUWJqerwan82hRRAJjX1Rdk/wAtU/l/6qKLfD2/0zPJ0v2LWbOaIp7fzeoosDQyft5ra7/dHt8WqKJrxP5DHyPYNKnsnksKen5vKiiw+rdR/wBKeN2xL6Sad6dXX7lvLyUUSGLpDj6Mn+abUPZCiicMRL6Z/wCVP82eKPu/3TP4jwUUUfRD/9k="/>
          <p:cNvSpPr>
            <a:spLocks noChangeAspect="1" noChangeArrowheads="1"/>
          </p:cNvSpPr>
          <p:nvPr/>
        </p:nvSpPr>
        <p:spPr bwMode="auto">
          <a:xfrm>
            <a:off x="1604963" y="-585788"/>
            <a:ext cx="18288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7435" name="AutoShape 42" descr="data:image/jpg;base64,/9j/4AAQSkZJRgABAQAAAQABAAD/2wCEAAkGBhQSERUUExQWFRUWGRoaGBgYFxoaHBwdGhwaHR0fHhwdHSYeGhwjHBgaHy8gIycqLSwsHB4xNTAqNSYrLCkBCQoKDgwOGg8PGiwkHyQsKiopLCwwKiwsLCwsLCwsLCwsLCwsLCwsKiwsLCwsKSwsKSwsKSwsLCwsKSwsLCwsLP/AABEIALcBFAMBIgACEQEDEQH/xAAcAAACAgMBAQAAAAAAAAAAAAAFBgMEAAIHAQj/xABEEAACAQIEAwUECAMGBgIDAAABAhEDIQAEEjEFBkETIlFhcTKBkaEHI0JSscHR8BRy4WKCkqKy8RUkMzRDwhZTRJPS/8QAGgEAAwEBAQEAAAAAAAAAAAAAAQIDBAAFBv/EADARAAIBAwICCQMFAQEAAAAAAAECAAMRIRIxBEETIjJRYYGRofBCsdEUI3HB4VIz/9oADAMBAAIRAxEAPwBRrc/Zltlpr/dLH4sT+GKtfmTNOP8ArOP5YX/SBh0yv0b0x7b1G9NKD/2ODGW5Myyf+JT/ADS/+o6fljHrprsJfS53M5C9KpUN2Zz5sWP5nF7LcmZp4K0X9WGgfF4x2VaNOiv2aa+5B8oGBWb53yVHesrHwpgufiBHzx3TMeyJ3RAbmI+T+irMN7bonvLH/KI/zYYOHfRNSW71Xb0CoP8A2x7mfpVT/wANF283YKPgNRxQp8+5qs0DRTB20rJ+LTgFqvPEIVI3ZXkXKJ/4g38xZvxOn5Yu6splrDsqfkoVT8EE4Gcv5k1KZ7Ql2B3YzY4945llOlo2t+f64yGoScy2kAYlirzbQX2Fdz5JHzYjFWpzg59iiB/M/wCQH54GFAMVsxmwukkwJj4/1wQb7RTCdTmHNN9pE/lSf9ROCnA+KnQ3bVNTTIJA2jwA8R88LyVgcW+H1oqL52+OFY3EI3jG/F0BnvG3RTge/ONHoHPuA/E4sZinKn97YV85kgGJvB6AD9cICo7UqFJ2jFluZBUnSkR4n9MSNxN/BR8f1wsZTMJTOrUdrgj+mLdPjiNtqPuw2pI3RP3Qwc8/j8hjRsw5+0f36YmrcLqrRFYqCp6A3xDwbLtmKmgDQOpJn8sDpEEHRtvI2Ynck+84104s8byD5d9NmB2N8EKvLv8Ay4qB+/G3THGqondGceMDxjzAs16oaJjp7I/PDfk+BI2XLMT2kb/0wprqI/QkbmBJx4WxSp5R+10lm+JjD4OE0P4aNI1Rv1+OO6YEYgalp3nN85wxnqMwIAPjP6Yi/wCCnqw+BwRHCx2gU/Hyw/pTpDLBdK7eHkcD9QYWogWnPuB0xTqRqmfToD54Ps2AdPLhMyI270fA4La8cHL5MV0CGwgjmJr0v5mPwWPzwPDYscxP36Q8nP8AoxSU4uo6okDvNeIEmm0EgxuMLuVJ1qCZvv6YP55u4fd+Iwv5L2xjTT7Jkm3jfknnEuafvEjxxDw3pjdsZHNjKrGbJ5jWit4j59fnjMLuU4o1IFR4zj3DahOtKic+1Kyv2FOmjIRaoxYkGb6UAiCI36jC1nOdc5VdQlVr7LSRbkdbd4g+E9Dc4F1wkv2NB5+07tEA9Vg6QNiCT+GCHBqn8M6Co9F7TBfUoKzpMgSDcADY97yxqFhsPI/DJ5Mjbh9TMay4qLUGwdtU3gmPaEG21vditmuX6lKDXLqTJ7NU70AkTcgG46XuCcNFGtTKtWyxRnpFgupypMjcffENEtc94G+4qpXzFcyXMDSCqd5rCGAJhVFx3g3TYnCiof4+eZjaB8+CC8tl9LEsIURuRIm1xgvRohWDDx+WMyHI7VBJRgZE9oTaJ9kgX+N7HDHl+VtPtN6AXj32n4YLVAYoQiEuCVdLetsFeIpqpkdYn4XwGyo0+q2+G3yjBZ6swemPPO80jMXXfAvPYJ5hdLFfA/v5YGZ0Y0JvItN8nXxfStBB8L/DATLVIOCSvguuYBHFcyI9cU83R7s4gyFeaa/D4WwR0akPpjKwuCJrpGxvFrMUd4GIeGUe+B5+GCr5YnFWnQ0vvjFqxPSj9QzGqhpJxQ4RRFOoSOuK+Qrd2JxIjd7fBBktAF4Q4yA5k9L40fOgUwCY2HxxBmWkb4B8aqkvRHSW+MCPfY/HBveDSFEqZ2uq1fjhkyvEl0BZ3wmZ5hqnbzxu2YIpKb6gQR+nj0wLXgDQ+tP6yfL88GkzPcjywGpNLD0/TF4G3TAEfErMBIwQrZwaIn9wcCCb49qV9v30OOJhAlJqg7X44tE4pqQX9xxNrxpo9mYq/agPmBprJ/I3zI/TFVcbccb/AJgeSD5s36YhU43L2RMZ3kPE3imf34nAjhw7/uxf4w/c/fh/XFHhW592NC9iSO8a8gLe44namcRZFoGLW+Mb7y67SuaHljMStVxmEhvEbL8Jao7anNRnEWXTJ3sZ2HkCMFeDclVAxYqiG4kgnqb+MkRNhhy4cUKKyLpDAHaD78eZvi9Kl7bgH7oufgL41FmOBEsBmCuFckUaV27xMyIgX8pPyjpg9lskiewoHn1+JvhczXOonTTUCxOqoYsOsD9cBc/xt6sqajOdWkokgDxkDcD34Ohm3g1gbRx4hzLl6NnqDV91e83wG3vjC/m+eWcxRpwPvOZP+EW+ZwDyvA6jQWVaYvMmW3BkAAeEXPWcXctwY6iogkbHxny+Pw64UGmGte5hIfTe0KcIzTliajE6vID5DDLlGlY8MLGXplCJG2+D+Rq39cZ6ozeOhlLjNOHBHUfMfsYEZlbYYeM05pyN1IPu2wu1DbD04Hg1Wg4I0qlsCqxhsX8vVtjQwxeTEPcGqkhl8DPx/wBsMnC7gg9D+/wwn8IzEVI+8D8r/rhp4VW7xB6j8MZCLNLoZHmNyB0OBmYTvDBbiCd8x1g4G5lRvjzHFmInrJkAy9knjF0Eb/ngXl3GLS1RhQZxEvFwcD+IZTtEgGCIIOLYqDEZqYa8W14BfL6hBBnrY/sYjo5AuVW+hb3H79MHGqjHi1BhtREXTN0pgEYkLjyxHrFselx5YQGPNLYizDiB6/rj1nEdOuKtdhb99Djp0jB72Nw98Qqsm2NmQ9DjXS7Mw1+3AHF6k5g+SqP9R/PGqviDiLf8w/lpH+UfrjFbHpKMCYjvKvGnsB+9xiLhH54j4w9x+/HE3CBYYtskn9UaMqO7iaTGNMsO5jxqsfDGBt5oG0gYmd8ZiRnHhjMdOgbi/MFSwdyuqYRARMeZu17b7keOKvCeGPWBZvqNIYHtFYFmI7sLY77m8e/BjL5r6pE1FkT2NRDlYtZiJEARaNhiDO8USnd2ifHc4Y8UezTXPzlGHD83MpDltWM1Spse7TXQtzPrY3EAYJ9olIGNKi0naYt3jufUnAvJ8VauxCI4UAksV9IE+yCQbSfdjWty6HealVnWIK+8mZsB02HjfEnDt/7Nbw/yVUqP/Nb+P+zfPcyqhAVWYtMWIFus9R6A4xsjVdg5qBDpGwupNz6wYIJOL1JUpLCiAPMn5kk4E5zmRA2hTqe4AExI6T4z4TgU9/2V8z8xHYC37p8oyf8AEQFHamYgaoE+pxZGXDNSqLUJVSR3W7p6Qw6ny3BwsZDgeazBDVfqaUg6T7RjoR19/wADhl4bwynlyUTUzMNbF2JJg/vw88U06Rk3MzmxN1GITrwwK9CCPlhVe0g9MM1Vweu3T1/DC5xVYqHzv8d/nhqW9oHg3NUpmDB6RjelbHjPf+sY0av+wCf6Y0lrYMkFJ2l3L1YqKfMYbMhU01F9Y+NsJWu2GjK5ksqt1IBxCsNjHpmMXFF9k+II/fxwJzFORYYNV07RQd9jbzwO41nUydNXqK51EgBAG029pgSO6LTB6jxx51RC1Sy856tNwqXMqtmKdNFLsVLEKJU3JkwIBM2PwxGOYMtMdukkAgQ2zbfZ64VH58JqCotNWKqdFRqABBsTbtG0iJ+0SfEAnFrhVWjXrIlPLqWciNeSVO6BI7/bHTKgwYvEW3xoXggq3e/lM54u5sto1ZLitGowVK1N2MwA1zFjbyOKHF+ZFCFKLTX1aUUgjU2pYFx7JnewsbjF0ck0srW/iNRpM4OhFUBU21QVuJ8I64DcS5nzCVK6JXayjQWd4JibA/eIIvABgm2Fp0kNSwBPznHNRihJIHzlNP8A5A+nXVUUoJUqXWZESY9ogEH2ZtcnGJzNpy4zDaSHsqBxqJAXVHpqFvwwb4Tma+hdeZprUHtAVRud4BNp8MWXyvaA06lSkyEFTLU7Ajx3HqL4JaiMFD5QEPuG9ZIlIkC2IcywUhTZmmB1Pp44J5rMZbVo7SnTboGZVkDcwTsPLy88JvG+EpmqoZqWcGkaZpdhUUD73cJI1SYmT0gYz0qGo5Nh3yr1tIxk90PGmY2OKdVSTABJG46iQYnwmD8MLDcu06ek9rnKUIwitlKkRJN9JEekX+AwOznCKpaiuTq1KrNTl2UspOlgpOloeASfGLDpjUOEB+r2IkP1BH0+8dKdMqTIjHrPiIM6uaVT2lQMRqBIkkCVBMSBONqhwKalRYydYgubRYzrzXqn+0Pkq4xTiGsZq1D/AG2+Rj8sSKMejyExQbngXchQZG82H44sZRalOoqmmdJA70i5IB90X8cXcnkGdzpEnf3DFpsoyuoYgSYWdV7bC3ywS4taALzhFKlgPLHu5ti0aMKN9vD9ceMCgm3XpPTzxgLAZMuBygnPVGVgB4fmcZgRnMwmr69aSP4EMJEmGupsR1nGY0hR3H0k/OKtTM1ASgYyp1KZvbp52n4DDVlqVGuO1YFzpAbWSRtuQfxkj4YocW4ejVNYsxv0uR4W39Zm+1hilk61RK+lQWLKYIkmOuxNvl6Yuw6VAy4MVT0b6WyIx0+K09MI6aV6AgAe7YYH5jmWTpoq1Qmw0gkT0tufdjXhvJz1HDOYpzqGmABPg2x/uBvMjDnwzgdOj7AixEepm8yW/vEx0AxkNKkh75o6Z2GMRcyvK1bMd6u7UkJtTgEkDx6A9Laj6YZeFcu0Mv8A9NBq6s12PvP4beWJ87xOnRE1GgnYbsfQb/lhZ4lzY7SE+qXx+0ffsvuv5467MLcvb/YLZvGfP8WpUR32v0UXY+7oPWBhU4rx9qxEAIBt9749PQYW6vEyW7qyTuzT/v8AHGn8S6OGrBu4ANLLpOkkkR47mPXGhOH75NqqjbMcOXqxDMv3gD7x/vi1x9QFDnpYn9+nzx7SaitBa4IC2Oq/2u7+JGFzmGtVOYAJ0pUpkaSQRIDMLjzG+ESndr9053xNc1nArJtBO5P4YtlpMdCMK9NqlSKfdgtFyBLDpqNxtAiBJ8Ti+2cqU6iLUWIJDawRPeuN9JgCLEddsUqUdRwcw0q2kZhPt1kCbmY92COQ44EQgqTonYj1H44GZbOZepVYdolNAshiWItvuA07QIPh62eNZPsaVOr2g7JmAL02RrEdAbki0iJGA6agFMCmxLco58s8TbNKwJphFAZIOpyDtK7CNiZN/Dptm+KJUUU69EOqmYBK384kH8MIfBar5aitdW0hW0gxe7GxHSBYqevkcM1bmDKVqmpqjgNU7Nauh0Sy6i1xAEmIPe63GMlThWD3XaaqfELosZu3BOF1SNaVqcNqsQRFrSLxbffeI6HKB4fk1FTKKGqqe6pZhvMyWG0T8sK2RzNCuKjJXVezDEip3ZVftKbah5CTfbBSrypmYlaYYb2I2O28b45lqDDGcOjORK/FOOZvMu5NXsuiKtOjUUW+8x1CT1gi+9owPr8PFerNRSHhB3Z0yNzISAZkztGxxLmuH1aZIemykb2xEZidLj+636YqKjAdmT6JeTT3O52oO+tFVKhtSutU6iCIIdO6tp6xt7mTgb0a7UqelkqOJYEVAFIEkSRfrGFdqvrj2nm2Dd1mBi0GPHClxa2mMKTXvrjtzj9HS5ttSyCtMIkvYCWLW0G7TvPjhDH0P5kBhAEkeyymY94sD+GL68Vrf/dU/wD2N+uNV4rWIvWf/G364RatRRYRjRUnMoZnkriFItpasAzgkoXAtMRB2E7k9BjpGUyNOgBVqL9a1ix7z3uRO/SThMoZtmYA1GYnpqJwQy2boI01ajEjZUBN/NtvgcQqVHYgWl0pqnOb53hyrmq2YDk9sEGkpp06ABYzecQu+K3E+ZKZMJTaPFioPwCn8cKPEOcGFfSAFQWve5G52sDHzxektSpvMtbSmZMHlmPizH/McTatvXArKZies+Y6+eCAfbG8i0xgxo5boA0armIJCgm3jN4t6jwwk8858rX0I3dTSywVYBt/aiSRI8MPfAP+wSR7TNt4Ax+Rxz3nVw9fu2GmAoDW0zNmVSJ9/vxCgdVY3laosmIQynNhfUWgKCoB2uRe/r0jBDhXHTUrqpiDsQd5wn0uElAjVCCjVChGqGBUKxJWPA26+nU3w7OgZmnpkKAQFiwBI2xWtTUodI5RKbHULmPdXjDJC/w/aQN+z1ecToP44zBfJdoEhXpqAT7VNnO/irqPKI6YzHmow0jMu17nqznPCeS6jEVK9Qgkeypn/Nfw+yCPMYbaHCaagAILeImT4kGZP82qOkYlzGaSmNTsFHiTv+ZOFziPOBMiisD77C/uX9fhjUS7/MRAANox5zPJSGp3CjzuT6dThc4hza72ojQPvGC3uGy/P3YAtmAagNaoRJAaowLQCesdN7eWLPGeBNSqrReoV7QaqVSy0zIEBibqASdR6DSYvZ1pC+YdQG89z/DayaS69+rGk1GgNP8AaNpgg3PUYL8nZ2hmGrZbM00pK6AK0d5HBIA1ET3rMCCRKjecXOVsxl8zlv4bNVaKM7N2RVjKlftSxKn+zIiJF5OFrmhVp1mpGoe1pwqsr66ZUdLywM+JOn2b74qqgkowz3ybObaht3SzzHyfVo1lpsSugDQWIRSASdwNRY+QkHeZBxUpc21Kv1D0RUV3GjXJemtgVUk7QPtE9ZnHtXL5vNItXNVz2VNTpJbUQFF9KreRF5va+CK5VcnQc0Feo0pq3Yw0E7WB030j3kxh+VmyRJjfG0KaEp0vYBRQToIGkH0Ng0n3HqMKdXj1CooFdH1JTCj+bbY7W6n+uK3DuZKtOiV0ipSQQQ4mJMKPIgdBI8oxi52lVFIMxouFIDIZUSLypA06jqMKbW8cEqRe48xDcHaYOXkqKalKsCskAsVRgYG6k3HSbeQMQYqmYr5eoy1ZIIAOpTB+0CNYgm8yR9o424pyrXpJrK6qYGoOmxBm5k6o6dQY95p5XjOY0vSDaxUsZAY9BIJ2kACcEdcYII+fNoD1TtaWM7naFRRooNTqNsAZViTBsVnTuIBsYjBLgHKBqB2LoKihopGoE2sQSxnTe5+eNOBPl6Lnt3bUFjUFJ7M+F7+VsaZjg1JzTFGulRarT3wFZDAgMwJImYiImT545m09UXHqZwF8mWP4DiFBvYYrq1sF0VFmNN95lY9xnGnEuPVVq1Zy1NVDU3ZU1Kqju27rQVfqb7748bgmaDOv1k0yHhDrhiAFiGnURENFoxIeO18tVHasKoPeenVQgSyxpOoBiQImLAjrfCA6jcWJ8MfmMcYNx88pi1ciwDVqdaiNLmKbKVYySF+9G15ETGwnAtaCimjZbM1DUPt0grIVgTZg3eHhbp0jFzNcaoVkZP4SkK9RjoZO4EBgAQvtx94nrtgxwHlinl4rVX0lRc9BNifPeL+OKKCMm/8AG8U5wLQnyhxV6uTKrUBrkVWU1n+6VuWIO2qQDvGA9PmjiCKaqZumqVaxCrrpMAdoh1lVChL2BBBO+I34Nw2oABn2UKTpDU9pMnZAD064gHJ+Wd+zp8Rom2oFlCjeI1dpv5YTWp3+xjWbl94XA4w69qGVqdR1IanUy6hmUhABpIsSoXSLHwM334xxPii9t2lOloCorg9gpSZgQG1BidVxvE9LBc1yhUTQgz2XILQoFQgSBM92QNh3jGw8sQ5/krMqlR3r0mVLvNR/sgEe0okw4j+aBvgAoTy9ITqtz9Ycz3NvElqMlXL0Nb0tSqKawEGol10vpve950gDbBblDiIq5SmXVAyyth0XYmbkx1wh5fgtZalMNUDI6gylTWpUEiJFrFYg7YfeFZZUCosAf2jA956DzwxCgXxApN4Tz2R1J3VYR90C89OmAfDuEVqyF9JA1sF9m4W0kBjF5Huwu8ZzFXNVV7LNIqVG0BTWK3712XopIgHrK+OJKXLNZVq03zJ7VDbTXYKttR1alBvqUkjx88RZQMsReVDnleF85wd1VnNlW5JgADx3wu8T5QrGpqbQq6gp1OB3pI0xvJxSzXC6qqjPmqemobfWVD0mSNMgXF46jEma5RdSA+Ypyx8WYbTdogC25OClkzq9jEdi+Le4m9HQquBUpHswPtgarbLPtG2NqWfkSACI6HA6vwiiqVGbMrqUlVRUnWw/v91f7UEYn4PSJ0pM6iACJ+1EfjjTpBF5HUb2nVcpR0ZXLIfuKW94k/M4TvpJqD+LoqHjSi+006Zdrgmw7oE+mHPmVDoKLq2VRpYIbkAQxNjfHJeY6LrmKgqhtUk3m2qSN+nh03x53Crqqs001jZAJHV4RUqirVVlKowmWubbidwJj39cbZSrFZGAifuzp9wN+m53wLy+cKBgACHGkzfqDbzkYuZSmyuhPjttj0mGCDMqnIncspSTTOpTN7lhEgW3v64zC1R4wAo9BNusDGY+d0kch7z1CG74mV6z1CWcs7ATG5i+y+FjsOhwQ4Zl6WYpFabEVrsGJCr3dBCiWuDqgkDBznHg3ZVKGZpaOzrAU2KtpVdXsnUPYBDFSRt78KGXFbIRV7Nl7/ccqsGdVtzEhW8+7Ix7SrrXGDMRexztKmcrd0sxcVlOl1aFEREC+onr4QPfhryfPOVzWWNLPahUpQ1KpGsnTtPUvYKejAmSOgLm/mmjnBTdKJpV/tkHugbATJLnY6jEbR4U+D8tGoZqgopiIgFvISfnGHKh06+D82kgSG6uZoMkM3VHZhEZ2aUQMqqN5BJO5vpG2DdHhFDJhDXbtGcnTbuCBvE968CdvgcXMhm8tSKUqZQahMkgAXjvse8TvaIEbDfAnj2RqtrLMtSizllqCSEI7t4E6QBHd8BOGL5scCcFxcZljO0a4plRWpv2+pytMjVpO4VSRrWOnvG1wq8Tq0KjCi7FQ0hT1A+8pgza9h7saNm/4SqrZWrqBAvaZnvAgfZJG3UH1ww/8fymcIFeiaVUkKXU2EyNRJIZR4g6hhWuOVx7+kIt32MrZbmlHkVU0u86uz7oYECFKtIPW7TbGnG8nRFNqw7J9fdQD6tlNrhFlWgeMe+cD+NZKllquinUXMWNwTYxYFlIDAWNvAYgy+UUQ1ZoO6rtMef5Y5KYwyEgfPSFnOzASOjSqlNLVGFHUJBJ0ztOmYnBBeNU6AhKeo6hqJsdI3UQOtu9OKmT481NzKB6RYk02AgyLA26eXnglwrLZLMKO0YZerIEDUVc+MFSqjxGoD8mqG3aBt4f3zip4HPjNcycuzKzVGR6hdmK99FFtAOq7MYvJAxdrcnVKKPV10qtMS+qSt4t/Z36Sb9DtijmuSD24o0q9F2YallggMki1yJsbT0tOI25bagKy5gVkIWV7JRURjNtRVo0+Z/KDMEEDS/r8vGIsTdZmZyuapVGeotQVZV6jKQbEyGJWQt4IJ8BjSjzbmjUc6y/aDTDAEWEAhdgQPznA3IcTq0roxUkQfMW38YtHuwW5a4bqcs/QyCDv4+7FigPaAiBj9JhXl/l8U/rHu24tgXnub2qUzTdDOvvQ5EqGJ02ECLCQOk4PVedsroFPs2JkByR01DXsQZCzAuPPFOtS4TVBKmuHgnSJ1EgbDVqW/8AMMT1m/WU/PONYDYiePkMoSna1KiUqqqaTEqzCB3tbMogAwoE7R0xJS5NyJKn+PRlIuupFI8pY2P904EVeD5U10pCu9NWka3CkKekgRAJi823MYJUOQi1QU6WZp1HcOANDwQh7111CLj8sB7JjUR7/mFRqzpBmU+RF7VVp5ui5JOkRY6RJJKlgAANziDP8o1UoPV7RKlNJA7zgghtMKCsG/QxPliDP8pV0rrSarSNULYGoQYkAA6gL3sD0xWyuWnMuCoUISCobUARYweomTgrc5D38hONh9MM8qpppQwvJj0/3nBjjPDqtXLHQVVXOklifgAAZJiMRZDKkkKgknYfv0wLz3K2crViTRKj7BLqIUHoJmTf+mA7gHtAfzCoNtryoOQ65piorUdAAbXraCN59jzGKHEeXXQU3qVaKrVgqZOx3OnTIUG2Lmb5PzgkdmdM2+sQgifUSfcMVKvJ+bB/6LQNwWQf+2CtQc3Ht+YrJ3KZu3Kp/iDQD09YE3cwRAIFlktuYHSMeZ3lo0E1VayadTKFTVJK+0slRDCI2PTGtHlLMOqslPUrAHXrSJiTHe2/TFjPckVtUUgXFvaNNTsOgc9Z90Y41Be2se04IbdkyLN8pMtEVRUpFSJUaoZgb21RLAXiJMWGC3I+QJzFAG8Nq/wy35YWv+EVKdQB9IIYAwwN9+mOkckZcCsXj2VOw6mB+E4LkhDc3gAu21oZ4uqu7gvpuIhtJmZ3GwgDcR0645BzFnDUrMWcuw7pP8trbW9w64ceJ8UmvVYEjvH/AC2/LCDV1OxY3LEkk+eIcIhUm8rxBBAtJuGV2VtKx3t59mACSWBBBAEm4OLVOlTVkJZnkiAndHvZu8d/uDFfhxjXYewRJE+1C/gTi5k+Gu1VSoNRUIJIWIjYeA2jfGxuczrHMV4sAojyn5k4zBPhit2Y2BvMEN18RjMfPtUAJBE9YLcQfwj6R8ovDWy2YpPWeGCpsCCSRL6rabXibL4WRMslSt3ASy6gx3MdJJ2FrSfwwZzfDKFFUastQdpuE0oJFwpBuJmfdthg4XWoVKGnLsg0qS1MgggQZN9yL3Or1G2PcOmndgJ5Yu2DBNTh1DLUtWgGppLDUC0kfdtBjcnwvHXEdTM/xVDSzLSfUuk37z3AA3LdZI2wK4jUrUSKNVmCKe6SAwIuDHuO029Dgbm1aSyyaat3WgDcnTIBIBOnaT1wdOoXB84b6TYie8TyVRHK1QVqWs3UdCDsfXEnC+M1cq50x4MpEggdPj4HDTwnjFDMUadLMqGcsR2lRtKxci4OoNcDa8b3wH4/y+lBkBqrpebsCXAvBKgXHQbHy3wvSAno6g/Bh0WGtIWoUclmqRqB0y9YKRUDBQDYEsBOxINxBEx6qWaIqPFNADcSCYbz718aUsl3dRsAY+OLj5hKDKaYBZbywn0sbEfLDpT0Xsf8iM2reY+WFEKwKs4I1LquPKB88MlPnXLVlCZnKIFAiaYkA22U3HW4acQ5GvlM/U0VEFGqQIqBtBZ+uy6PiLzitxbkWpSdkp1KdUqVBXUquC3siCYJPriLsj9WoCD82MooZcpn53Qq3J2UzA1ZTMabzpJkLE3IYhl+J3wJzPKObowIVgzQGTSWnyFnJgGyz1wDzeTajAdaiPPsukCPGSbn0HvxLW49WLIe2qsKdqepjIHkJMfPDKjjstceOfeKWU7jM8q1WoVpBdWU90sCjCPh8cXKXMubSoa61Hl17LWQDIidIMWImbXvPXBLiv0hNXy5pGhTDkQX3t5Ag6T6H4YFcL4IWILTAvhwLjrgfeA47Jkw4WrUgWOloPxiY89sZkOaAlJkanqNtLBysWi8bjrhgpcvrmqad80aqdBpb2ugAINlEn+uB1f6Osx3jTelV0HS0SpVoBggjSDBHXrhDWpnqsfv942hhkCaHJ5SuUbtXplhJLFCBCkmQQJuukCb4m4fyjSr6npZim5YwE0MpDE2EKTpFxH4WwLXlLM0zLUCVvMQ428FJP54rLkzTTtO17NjqBWGDKR7M+TXv0gjHb9h/sZ23aX+pdzHJ1ZKrUw9EuoOodqsjxnVpixxlHlGtMoyut4qUzNxBII9rabRcx0vgE+YYsSWJJkEzMzYyes4JcN5jr5VdNNgFJDxpBv52k7RG2HYVQMERQU5iacR4e9KokdpqgEFgVMg2Im4G0YNcEypVZa7Ekn3+eIsvXfMEVKxloCi0WH6kk4KLCqT5YNzax3hsL3EGcXz9elVVqTOFj7E2N526xiHM875oN3M3WKyY1QGABMAxImLmMVclzXXpuzatepQrBuoUELttpmRi9U53q1aDUXVTMS4sYA29SYM4Qq18qD8/idcW3Pzzgyrzbmi6OcxU1U9Wg6vZ1CGjpcWxpneYq9U1GaofrY1+YEQPEC22GnhfOy1KT0q4RTuKo0hrRAAI3xj/SPSP/4oj+ZZ6f2NI6/L3rdhtTHr/kNlP1RSyXMNekumnWqIs6oVyBI674vf/LMzp/7msXb2u8R5dD3rYMZL6RAklqIqm8SKagWtOlLib4BVOZGNIIBDdoahYnV1kASLAGTuZw6gk3KD55RTYbNPOG5pnqKIkdSTPvx1XkylppVX9B8Af/6GOeZXN/xLioRDAKGNoZgIJAAAEiLY6dwGloyY/tMT84/9cR4lrU8x6Q60DVORadaXVyNRYtcMJk+m/hOEwcKBNgPfAx0IZiiUdr9oqkSYVrCRIIBicc1yOZRwe2OnRAjURO82i4sMS4R3YHV4SlZVBxPeC5fvHXphW2t5xI2j+uL6Z8PUqUyWJAsSbW3AH6YWUzoTWgllbYg6SPA+m9vPFRGMi59cb9NzczNqnX+CWpx5n8sZgJwTPkU4J6/kMZj56rQJcz10caRF/mag6VXB7q1CHEj7QtHqImd8Aa4dfatPXxB/EHHQMnxBeJK6uqB//rAOq32gx9q95tG2FTjPLj0XAZh2RJh948jG3l0Plj2qdbOh9/vPNenjUu0t8A4imYYZfMS3aQFY3IIACjxUb7eI6TjTjXKz5eSoNSkLk/aUeflv3h8sDE4PbUHVoNwJG3mdpMeeLWa49mKyilqYrPWCx8maBqj/AHwSra70zjmINQ02fflAznwJjwwRymQmGqNHXe8D8sG+BcqtUvAG8TME+A8cBuLUa1GqS6tTmw6gjyOx9N/HFRUUtpBzJ6CBcjEaKVHIvl2V6wDCC26sDIjQLhhf8zFsC+K8h1aaipSIzFNlDAqe8AfLr7j7sK4fphl5a56rZRdAAen9w233hhcfPEjTqLdkN/A7Rw6thhF9qd9IUhhupBJJv0i0Dpixks+9K4kSZkb22nxEgGJFwMPGY5qyuaKGrQVDqCySxeD9sMglQIiJ6+ZIq1eSRWRqmVqSikrFUCAbSAwF7mJgi2+O6bH7i29xO0f8m80z3P7tTuiMGC90qCgIAkQTP738RnFeJ5R/+1odmzyragGEEDZTIVtUwVjbzwBzNAq7UyBqVoJUztaxBgjzwa4Nwm8n4+H9cMtFF6yzjUZsGScO4WqjU8ACL+/8ZwR5hyFeiFCU6mmDJS97X7t5G/hfA3ifFg1MimD3Xjfwm/nses7HEvBOf6tBXDr2pYWLMQQdtx0i8GZIxz9JuvoZy6RgwdkSK1VVzFQoAYLxLjcm29gD8vf5Q4uaVZtNSq1KXHdqMrMpkAkjrEHbphr4ZztQrIBnULaQAzaVdmbxAIAAPW8g7WJxYThfCczdKlOkTNi7UyN4Gk90nbEzVYdtD5fBG0A9loKf6RamsEWUIQEZbd6O8SIJNt56mMWct9J6EEVsuGuIKubCIuGBDX9LW88Tp9H9GozinVrN2WjVoC1dIYFli6g9ZCkxgY/0aVmGpGUzB7yspE+MAj1xE/pjbULesf8AeGxl9eY+HVYFSjpfqexUze3sAHbywG4xlMq1RP4XaCXI1RfYQ2xEH44r8e4bmKNKmlVKca201FILE6QNLfagBbSMecIy2lfM4tTpIOujG3dfERnbssPzCmVowAMMuR4RlXpjtsyiM32dQUj11WJwAp2E4WOI5hnc99WSZAkWxQrrxeLq0x3f6O8mxAGbWWNgK1Ik+QEfuMD6vI9BcwKNPNN2swFCqTMSYKkDa/6YTa+VqKdLIVJAsVgkHY7XnxxGQwNwRHqIwvQvyc+0PSL/AMx4zf0ZqiszZgIqAklqcCB59pcnwwNy3JlN6JrrmA1NRJIpmQYkgjV3SPPfCyarkQSxHhJjGoqEAi4B3HQ+H54Ip1QMv7CAul+z9451Po2Ip6+2TSQCpKlZnaNRgk2GIU+j1h7dRREyNLyDMXgH97xgJwzjhpoyMgqISCFZmhSJNo2mb+ON6vMdR2DtrLBtQhiALQABsLdRBOAVrcm+0YGmdx94Y4TlQndiCN/XrjqFSnoy1NeoQdJvpHTrcm2Oe8FQ1GQdXI38WIn8cdJ4ix1KBHSJMdfxj8MZeNbq2lKAzeJvOWZIyro1an3+6lPul+6eg0gqLRM9fDHM8tVGo9pJUgzc+Hd+Bi35Y6nz1wSrUyzlQrOWVjpChm023tsI36DHLTliFYuCrAwARva48bW+I8saOFINO0lWHWvIA1oxs9gBN/Dw/rjenlwUZtUEEDSFJ8Lk2Ci+9740BABkEn3RH+/4dcbJCNGQrdwY9xV4c31a+mMx5zr1jPQU4EEU+IshmLwAGkysfdM2J9++Dyc8E0dNRFqMF0iV9ACxkhhEyIBJ8sA62bpFYSnBmZJm0bemIcrTBknYDG1kV+0JiVyuxljIZMvtME7dJ9OuLNaqqsyFtJkCYJIJuSfIfHBDlPjAospamH6Ai5Hjbx8xOGfjPKtHOIKtNjJ2cAQbxcTdT0NunpiFSvoezDHfKJT1LcHMRU4rWy7915KMSj3iSLlZjcRvgpw/m937uZYVKZklWAMxt06nx8elsUs4lXKa6TAhWDKpgGVaCYMWNhaxwPzGVp6Zp1dUbhl0naZG9ul4MzaMUKJUF7ecGt1x3RpzvJdGuQcnUhmUMabTbUbQT3gD43HgcA+OcPrUlRK1AU9E98KBrLGSS4F+gAmw6XxU4Lxd8vUV0cpBuVUEkeF+kY6NkOfsrmGKVgKck997qQIsR5xtiTdLSIt1h7xhocdxnM8rl3ZjouV7142W/W0WwaHNNUrpSrUVWsyrF/DcWPmPAeGNOaf4Z8xpyqhQJkrsxnoNgB5Yn4dw3aemLgh1BI9ZOxU2BkPDeFXv8/z88MvLWZy7NVWpUpoEgLrbSSxJBtbYgX/YCcbzbUOzC2BJ1eJiPHbffCtVqFmLEyTcn1wCnSC04NoM6Dl+TaOapI+XrPT162VCNR7pAaQLn2h16i18BuKclZhe4OyqaNROjSjxYEsCAbRG56+eAHDs/WpPqoO6ObShImeh8RtY4J5/NZ6nX1VDUFUIrbCy9DAsBIn1xIU6qtZWv4H5ePrQjI9INr8LqUp7Sm6AR7Sxv4Tvt6YOjk7tdNSjUigwntKpUaQFJIZVvYgiRg7Q+kmg6jtaVRWAJOkqwY32n2QdtrTgVS5my9RW7agjFnsqgppQmLusFmgzMX8uqipXO6fPnjG0U+TRayGYKMJBZDZlDFZB8D0OGijzJUyxQK+ZoUSilAza5EEalsRfu2238sT1OW8pUNHsmdO3LCnB1KWX7PeEg9N79MA+YuXjQrLT7TX3Z9kgrfYiThhVSqwBHqO72gKMgvLOZ4/WztT659YpToOkL7R3IAFyAPhi5l0xR4dktC/ngoKD6WNNC7KJgYqbL4CILmGeDZ4IlVFplnYSGGmwG4gkb/vbEHFebcqrXpM6kKVDU0GoAxY+yBY3i/XfChWzebCgdnVRlJOsI6sQdgYsQL/sDFLP5/tFTtNfaLIJZpBHSB0PvxMUKbEne8JqMMToH/F+FVSR2YUKuqWy3dg+a3Ak7wB54yonCman9ZRJeZMOII+832doG2ELIUcxVR+yJKIJMuq2HQaiJt0GBujzHxwg4UZyfWO1baw9p1KryjkuxatTTtFXcUqlRz7hN5HnbHp5SyWsBWAJFj/EFbeF5mSMJWT5izCU+7VYBR3VKhhAi0k+Z6dPgEzNYu7OYliSbdTc44cO22s+pgNUf8iP1XlPIyZqjVIlRVg94kDcRdhZha48QcQ8Z5Op0KRemzTIF3RhBtYRM3F8IeJ8oxDrA69ROKCiwIOsxTUB+kTovJtLVmKflLf4QT+MYceJLLnqAQDEatiJUmwMxv0nC79HlGart0VI/wARH5KcGc5DlkYppZTKt1naZOxhhjz+MbrgfxNNAYvFPnHN9gV7PMVjU1j6ioFgKQbrABibb4QOKZtqlQs0gnYHwwxcx1KSCiUZ+2pkq6MoUAC4YDwabGTbCvXqajO3gPDHp0kCjaZajXnlJZ6xiUkAbdMQKTiR6ZxaSh3hjfVLjMMXJfLgr5UO1u8wHoI/OcZjzajgMRNq9kQHwnlp2pl4UEbT19PIdTtgPo7Oqy1F0keHT3dQfXB3lfmhcuXWoO0pkjaxAvtMCb9cHM9w6jn0JChGUkKwIJ6G5FmWSR67EdbNVemx19n7SQRWHV3iVn8rRWhTdahaszHUloVR1tMX2vt0GKmW4jUT2XZd/ZJG++3jiznuGVMs+iqtrwYlT5g/sjFWqNZmbnpYefSBGNKkMLjIkSCDOgcE4kmYSK70VTstThtPeKiBv7TBVkn0tbFTmD6O1Hey7gNv2TTYRIhjcGOh+Iwi06kHx8sE6PM9dWVtZOkaQCel9+p33N/PGc0GU6qZsfaWFUNhxLmS4eqpUpVgErVIA105KgGZUyJnxBwNzmUpmqVoltCwupoJYgQxEbAmSBeB1xe47zG2b0IF7qgW3lj7RnE/DOGx+ZxVNVrvv3RG07LNOGcJ036/hhg4dxClTeagJCdB1O/v8f3GNM1TNBA9RWVLd6PHb0nC/lqtF8wr1WK0i0soEyANpmbxHvwDZwf6nDqx6TiuTzqw5UEzCVQA07CCbSd7G2Aub5b4fV/6NUoZglG1opvvqEgd3eQD0nCNVqXIHsyY8Y6Y0FY6SsnSSDE2kSAY8YJv5nEF4TR2GIlDX1doAxtr8h5mmdVJ0fTBH2WHUWMiffinnXrATmKdUsQQWKx5e0BBG/XfFKvzXmW7KahBpIUTSALEReNzECfLB3g/PcNUFbUe10hWm1K8N5kEX9QLHDEV1ybH2MANM4Fx7xSy1NTJYmB4ESfDx9f98Rgxhy4FnaedzD0q1KmdZLI0AREd2QJgi8z+ODWf+jKiIIZkmY0nUI/lMk/EYJ4kIbOCPf56QClqHVM5kGOGDIh3l6jFnMXJkwBA+WKdHJfWMJDKCQGjcA7+UjBujTtjQSDmTAtJaa4m4fzimVqOrJqBW58D0HoZviGqdKMeoB/DCq47aqAgZmYwIElj0sNugiTiZQOCG2jaiuROhLz9QdqbdgVpk6agJlgoG6gHvX6H+uJ8zzvk6jiGbs5g6kuB8J6Y5xxDh1ShUNOqNLAbSOokeWIs9lglQqjB1EQw2MgH5THuxAcHR5Sg4hxOoUM1wyqTrqZa9xqpqD6XFv64DcbqZBKy06VClVG7MllG8CQTcge6RhDBK9MRnBTgwv1H1/EBrk8hH+pleHRqIXSdBGmpU2csIImZUKSevlMSUX6PsrUUOoAQwZ7RjIO0TtNscuggCQRNxPXpI8bgj3Y2Fa0Yb9OeTn1g6Uc1E6FmuQ8tTqBG7RST3frFuB0GrdvL5YB8Q4QKOYKLq0iCNUTBHWLbzgLWz7QJdmkCxJgED1/TBbhlZqihnYsdpJJNvM4KU3U3LXE5nVhYC06NyLQ05eo/3mj/AAr+rYnfL1GLGmFG0Egm1zBuIubR4nE/BKXZ5JPMav8AES34AYjLEKxYEDYwxiCYE26+mPLr9erNdPCTmHNb1Mw6uKYAEgBbmxgyeo1Ax+WF/OZU02g+APx/cYNcezYWqwphqa6j3Sb7+1A6HAbO1tTbzbfHsURpUAbTFUNyTCHDeG0nUNWrimpJEAS5jy2HriFCgBUrDeMkn9APdiglTBflnKmvmqNM3BYFv5V7zfIYo2BeTE65y5wzscrSpxcKJ9Tc/MnGYKLjMeQcm82jE+faiGlUZSAShZTsRIJB3GC3AeaTlwJRagWdIaZANyAdoJ3keMeGMxmPXIDDMxAkRrbjFPNIpNC1UrTAYiC+mWiLwtzJ09IwK4hyn/Dv29ELWpKCWp1PukEG536+YtvjMZjy6jGjUATY7jztNyqKidbl+IApcTUl0I7OlUbUwVdWkDYLJkeEziPOLRd1FEMqhVBJ+03UgdAbf02GYzHq2mG8IZHh+n1x7x6qaaIFMXn4bYzGYXnG5Ro5b5zoPTWnWJR9QVbMwK206o8yZjfwvgvn+RMnWpFgpV5Msnd87iIsD4HHmMx5/EUxROpMXvNNNi4s0T+I/R3VS9FxUF4B7jEATO5XbxI9MDeE5TLl1GYLKyMQ1MCde2kBlst7Hy28sxmDwld6twxgr01SxEp8bpL/ABFXSERQxCqk6QBaLifUncziBOHMaLVpEKyrF5lgSCLRFj1xmMxvGwmbmZXUwZ8DgvluZcwF7NKrhWBBBYkEHyMgddoxmMwSAd4ASNpeyVAKoGCFMTjzGYQyghvljiOXLPRd4ckAjS23kQPM4L8Q5YoEauypsXdEUFQsFrTIBi589sZjMYKyAVB4zRTYlYv8e5CBroadIdkR3yKhmQSD7TSbAHbHp5LoCmUDuqlg14YkgERYCBfxxmMxDiqz0wmkx6CK5bUJSzX0cmC1OssRsVb8dRxRpch10azUmJWYJbbz7sfPGYzEl46tY3Mc8PT7pXzXKGcdVhFZVB0w67EljEkdST78UM/wzMBVWpTVQkgR2YNzNypv78eYzGqhxju2kgSVTh1AuLyjQpd6CJwy8Ky/dAxmMx6ZOJjE6xmU0U0XooA/wgDATIuXDKisVAVhLe0HkyZI8Tb0xmMx4tMaqk9A4T54Tn3MHKr09VRqoZVEAGdYj2QbaTYbzhXIxmMx61BiwN5krKFtaHOH8mV69AVqZQi/dJIPd90fPDP9FXLzGs9UxZdIvsSQT8h88ZjMTrObER6dMadU6/QyKqIice4zGYwys//Z"/>
          <p:cNvSpPr>
            <a:spLocks noChangeAspect="1" noChangeArrowheads="1"/>
          </p:cNvSpPr>
          <p:nvPr/>
        </p:nvSpPr>
        <p:spPr bwMode="auto">
          <a:xfrm>
            <a:off x="1604963" y="-830263"/>
            <a:ext cx="2628900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pic>
        <p:nvPicPr>
          <p:cNvPr id="17436" name="Picture 44" descr="http://www.who.int/entity/mediacentre/multimedia/2008/wha61/who_wha61_080519_03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543909" y="4681907"/>
            <a:ext cx="1144587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7" name="40 CuadroTexto"/>
          <p:cNvSpPr txBox="1">
            <a:spLocks noChangeArrowheads="1"/>
          </p:cNvSpPr>
          <p:nvPr/>
        </p:nvSpPr>
        <p:spPr bwMode="auto">
          <a:xfrm>
            <a:off x="3857249" y="2185671"/>
            <a:ext cx="4319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>
              <a:latin typeface="Calibri" pitchFamily="34" charset="0"/>
            </a:endParaRPr>
          </a:p>
          <a:p>
            <a:endParaRPr lang="es-ES_tradnl">
              <a:latin typeface="Calibri" pitchFamily="34" charset="0"/>
            </a:endParaRPr>
          </a:p>
          <a:p>
            <a:endParaRPr lang="es-ES_tradnl">
              <a:latin typeface="Calibri" pitchFamily="34" charset="0"/>
            </a:endParaRPr>
          </a:p>
          <a:p>
            <a:endParaRPr lang="es-ES_tradnl">
              <a:latin typeface="Calibri" pitchFamily="34" charset="0"/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800552698"/>
              </p:ext>
            </p:extLst>
          </p:nvPr>
        </p:nvGraphicFramePr>
        <p:xfrm>
          <a:off x="3855452" y="2407296"/>
          <a:ext cx="417646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17439" name="Picture 5" descr="GH1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778273" y="4561856"/>
            <a:ext cx="903288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1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005168" y="3607446"/>
            <a:ext cx="1196761" cy="76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Slide Number Placeholder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3D757E-2B3A-477D-8833-164288382C0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4294967295"/>
          </p:nvPr>
        </p:nvSpPr>
        <p:spPr>
          <a:xfrm>
            <a:off x="1905000" y="6356351"/>
            <a:ext cx="8001000" cy="365125"/>
          </a:xfrm>
        </p:spPr>
        <p:txBody>
          <a:bodyPr rtlCol="0"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t>J Garay, Challenges for EU and US policies in Global health : Global Health is Global Justice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71322" y="3007736"/>
            <a:ext cx="957286" cy="1306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037433" y="2817619"/>
            <a:ext cx="1191909" cy="661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25721" y="1445648"/>
            <a:ext cx="1406285" cy="1053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799957" y="1668671"/>
            <a:ext cx="1010888" cy="101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93155" y="2164068"/>
            <a:ext cx="1039065" cy="719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365053" y="5377666"/>
            <a:ext cx="637960" cy="637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73085" y="3876532"/>
            <a:ext cx="1731915" cy="455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08110" y="6203064"/>
            <a:ext cx="1037648" cy="446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459135" y="1424342"/>
            <a:ext cx="819575" cy="9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02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99" t="29363" r="6991" b="31731"/>
          <a:stretch/>
        </p:blipFill>
        <p:spPr>
          <a:xfrm>
            <a:off x="4204956" y="1368251"/>
            <a:ext cx="3714368" cy="36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56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892" y="117965"/>
            <a:ext cx="109728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8-Índice de bienestar en equidad sostenible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3892" y="1008042"/>
            <a:ext cx="5635750" cy="55970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Existe una correlación de justicia entre el exceso y el déficit.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 </a:t>
            </a:r>
            <a:r>
              <a:rPr lang="en-GB" dirty="0" smtClean="0"/>
              <a:t>: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semana</a:t>
            </a:r>
            <a:r>
              <a:rPr lang="en-GB" dirty="0" smtClean="0"/>
              <a:t> de </a:t>
            </a:r>
            <a:r>
              <a:rPr lang="en-GB" dirty="0" err="1" smtClean="0"/>
              <a:t>vida</a:t>
            </a:r>
            <a:r>
              <a:rPr lang="en-GB" dirty="0" smtClean="0"/>
              <a:t> </a:t>
            </a:r>
            <a:r>
              <a:rPr lang="en-GB" dirty="0" err="1" smtClean="0"/>
              <a:t>perdida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personas que </a:t>
            </a:r>
            <a:r>
              <a:rPr lang="en-GB" dirty="0" err="1" smtClean="0"/>
              <a:t>viven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debajo</a:t>
            </a:r>
            <a:r>
              <a:rPr lang="en-GB" dirty="0" smtClean="0"/>
              <a:t> del umbral de </a:t>
            </a:r>
            <a:r>
              <a:rPr lang="en-GB" dirty="0" err="1" smtClean="0"/>
              <a:t>dignidad</a:t>
            </a:r>
            <a:r>
              <a:rPr lang="en-GB" dirty="0" smtClean="0"/>
              <a:t>,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cada</a:t>
            </a:r>
            <a:r>
              <a:rPr lang="en-GB" dirty="0" smtClean="0"/>
              <a:t> 1000$ de </a:t>
            </a:r>
            <a:r>
              <a:rPr lang="en-GB" dirty="0" err="1" smtClean="0"/>
              <a:t>exceso</a:t>
            </a:r>
            <a:r>
              <a:rPr lang="en-GB" dirty="0" smtClean="0"/>
              <a:t> </a:t>
            </a:r>
            <a:r>
              <a:rPr lang="en-GB" dirty="0" smtClean="0"/>
              <a:t>de PIB pc de personas que </a:t>
            </a:r>
            <a:r>
              <a:rPr lang="en-GB" dirty="0" err="1" smtClean="0"/>
              <a:t>viven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encima</a:t>
            </a:r>
            <a:r>
              <a:rPr lang="en-GB" dirty="0" smtClean="0"/>
              <a:t> del umbral de </a:t>
            </a:r>
            <a:r>
              <a:rPr lang="en-GB" dirty="0" err="1" smtClean="0"/>
              <a:t>exceso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B: </a:t>
            </a:r>
            <a:r>
              <a:rPr lang="en-GB" dirty="0" smtClean="0"/>
              <a:t>dos </a:t>
            </a:r>
            <a:r>
              <a:rPr lang="en-GB" dirty="0" err="1" smtClean="0"/>
              <a:t>días</a:t>
            </a:r>
            <a:r>
              <a:rPr lang="en-GB" dirty="0" smtClean="0"/>
              <a:t> de </a:t>
            </a:r>
            <a:r>
              <a:rPr lang="en-GB" dirty="0" err="1" smtClean="0"/>
              <a:t>vida</a:t>
            </a:r>
            <a:r>
              <a:rPr lang="en-GB" dirty="0" smtClean="0"/>
              <a:t> </a:t>
            </a:r>
            <a:r>
              <a:rPr lang="en-GB" dirty="0" err="1" smtClean="0"/>
              <a:t>perdidos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próxima</a:t>
            </a:r>
            <a:r>
              <a:rPr lang="en-GB" dirty="0" smtClean="0"/>
              <a:t> </a:t>
            </a:r>
            <a:r>
              <a:rPr lang="en-GB" dirty="0" err="1" smtClean="0"/>
              <a:t>generación</a:t>
            </a:r>
            <a:r>
              <a:rPr lang="en-GB" dirty="0" smtClean="0"/>
              <a:t> (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todo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países</a:t>
            </a:r>
            <a:r>
              <a:rPr lang="en-GB" dirty="0" smtClean="0"/>
              <a:t> no </a:t>
            </a:r>
            <a:r>
              <a:rPr lang="en-GB" dirty="0" err="1" smtClean="0"/>
              <a:t>contaminantes</a:t>
            </a:r>
            <a:r>
              <a:rPr lang="en-GB" dirty="0" smtClean="0"/>
              <a:t> y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nacidos</a:t>
            </a:r>
            <a:r>
              <a:rPr lang="en-GB" dirty="0" smtClean="0"/>
              <a:t> </a:t>
            </a:r>
            <a:r>
              <a:rPr lang="en-GB" dirty="0" err="1" smtClean="0"/>
              <a:t>después</a:t>
            </a:r>
            <a:r>
              <a:rPr lang="en-GB" dirty="0" smtClean="0"/>
              <a:t> del 1990)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tonelada</a:t>
            </a:r>
            <a:r>
              <a:rPr lang="en-GB" dirty="0" smtClean="0"/>
              <a:t> de </a:t>
            </a:r>
            <a:r>
              <a:rPr lang="en-GB" dirty="0" smtClean="0"/>
              <a:t>CO2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exceso</a:t>
            </a:r>
            <a:r>
              <a:rPr lang="en-GB" dirty="0" smtClean="0"/>
              <a:t> del </a:t>
            </a:r>
            <a:r>
              <a:rPr lang="en-GB" dirty="0" err="1" smtClean="0"/>
              <a:t>umbralético</a:t>
            </a:r>
            <a:r>
              <a:rPr lang="en-GB" dirty="0" smtClean="0"/>
              <a:t>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Índice de equidad sostenible : Esperanza de vida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(1-((A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/52)-(B/365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)))</a:t>
            </a:r>
          </a:p>
          <a:p>
            <a:pPr marL="0" indent="0">
              <a:buNone/>
            </a:pP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99015" y="3308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713" t="19831" r="18474" b="21827"/>
          <a:stretch/>
        </p:blipFill>
        <p:spPr>
          <a:xfrm>
            <a:off x="6239642" y="880764"/>
            <a:ext cx="5081916" cy="2884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4882" t="28460" r="18030" b="12412"/>
          <a:stretch/>
        </p:blipFill>
        <p:spPr>
          <a:xfrm>
            <a:off x="6239642" y="3847569"/>
            <a:ext cx="5097611" cy="2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2" t="32548" r="82153" b="14320"/>
          <a:stretch/>
        </p:blipFill>
        <p:spPr>
          <a:xfrm>
            <a:off x="6976151" y="1084683"/>
            <a:ext cx="4582276" cy="48565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28099" y="991215"/>
            <a:ext cx="5384800" cy="4525963"/>
          </a:xfrm>
        </p:spPr>
        <p:txBody>
          <a:bodyPr anchor="ctr">
            <a:normAutofit lnSpcReduction="10000"/>
          </a:bodyPr>
          <a:lstStyle/>
          <a:p>
            <a:r>
              <a:rPr lang="es-ES" sz="2400" dirty="0" smtClean="0"/>
              <a:t>Cerca de dos millones de datos; en su mayoría algoritmos basados en estadísticas internacionales (Naciones Unidas, Banco Mundial, Organización Mundial de la Salud, otros) </a:t>
            </a:r>
            <a:r>
              <a:rPr lang="es-ES" sz="2400" dirty="0" smtClean="0"/>
              <a:t>y que estiman criterios SRS</a:t>
            </a:r>
            <a:r>
              <a:rPr lang="es-ES" sz="2400" dirty="0" smtClean="0"/>
              <a:t>, </a:t>
            </a:r>
            <a:r>
              <a:rPr lang="es-ES" sz="2400" dirty="0" smtClean="0"/>
              <a:t>carga de inequidad neta y relativa, los umbrales de equidad, niveles éticos de redistribución y el índice de equidad sostenible (IES).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 smtClean="0"/>
              <a:t>250 </a:t>
            </a:r>
            <a:r>
              <a:rPr lang="es-ES" sz="2400" dirty="0" smtClean="0"/>
              <a:t>países </a:t>
            </a:r>
            <a:r>
              <a:rPr lang="es-ES" sz="2400" dirty="0" smtClean="0"/>
              <a:t>y regiones, periodos de tiempo de 5 años desde </a:t>
            </a:r>
            <a:r>
              <a:rPr lang="es-ES" sz="2400" dirty="0" smtClean="0"/>
              <a:t>1960-2020</a:t>
            </a:r>
            <a:r>
              <a:rPr lang="es-ES" sz="2400" dirty="0" smtClean="0"/>
              <a:t>, </a:t>
            </a:r>
            <a:r>
              <a:rPr lang="es-ES" sz="2400" dirty="0" smtClean="0"/>
              <a:t>por sexo y por grupos de edad de 5 (de 0-100 años de edad).</a:t>
            </a: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57555" y="256516"/>
            <a:ext cx="5384800" cy="583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 smtClean="0"/>
              <a:t>Base de datos interactiva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842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09" y="199225"/>
            <a:ext cx="10972800" cy="696702"/>
          </a:xfrm>
        </p:spPr>
        <p:txBody>
          <a:bodyPr/>
          <a:lstStyle/>
          <a:p>
            <a:r>
              <a:rPr lang="es-ES" dirty="0" smtClean="0"/>
              <a:t>Atlas de equidad sostenible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09" y="1465778"/>
            <a:ext cx="10972800" cy="204403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170 </a:t>
            </a:r>
            <a:r>
              <a:rPr lang="en-GB" dirty="0" err="1" smtClean="0"/>
              <a:t>países</a:t>
            </a:r>
            <a:r>
              <a:rPr lang="en-GB" dirty="0" smtClean="0"/>
              <a:t> de &gt;</a:t>
            </a:r>
            <a:r>
              <a:rPr lang="en-GB" dirty="0" smtClean="0"/>
              <a:t>100,000 </a:t>
            </a:r>
            <a:r>
              <a:rPr lang="en-GB" dirty="0" err="1" smtClean="0"/>
              <a:t>habitantes</a:t>
            </a:r>
            <a:r>
              <a:rPr lang="en-GB" dirty="0" smtClean="0"/>
              <a:t> </a:t>
            </a:r>
            <a:r>
              <a:rPr lang="en-GB" dirty="0" smtClean="0"/>
              <a:t>: </a:t>
            </a:r>
            <a:r>
              <a:rPr lang="en-GB" dirty="0" err="1" smtClean="0"/>
              <a:t>perfil</a:t>
            </a:r>
            <a:r>
              <a:rPr lang="en-GB" dirty="0" smtClean="0"/>
              <a:t> de </a:t>
            </a:r>
            <a:r>
              <a:rPr lang="en-GB" dirty="0" err="1" smtClean="0"/>
              <a:t>equidad</a:t>
            </a:r>
            <a:r>
              <a:rPr lang="en-GB" dirty="0" smtClean="0"/>
              <a:t> de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país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relación</a:t>
            </a:r>
            <a:r>
              <a:rPr lang="en-GB" dirty="0" smtClean="0"/>
              <a:t> a </a:t>
            </a:r>
            <a:r>
              <a:rPr lang="en-GB" dirty="0" err="1" smtClean="0"/>
              <a:t>niveles</a:t>
            </a:r>
            <a:r>
              <a:rPr lang="en-GB" dirty="0" smtClean="0"/>
              <a:t> </a:t>
            </a:r>
            <a:r>
              <a:rPr lang="en-GB" dirty="0" err="1" smtClean="0"/>
              <a:t>globales</a:t>
            </a:r>
            <a:r>
              <a:rPr lang="en-GB" dirty="0" smtClean="0"/>
              <a:t> de </a:t>
            </a:r>
            <a:r>
              <a:rPr lang="en-GB" dirty="0" err="1" smtClean="0"/>
              <a:t>equidad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salud</a:t>
            </a:r>
            <a:r>
              <a:rPr lang="en-GB" dirty="0" smtClean="0"/>
              <a:t>, con 21 </a:t>
            </a:r>
            <a:r>
              <a:rPr lang="en-GB" dirty="0" err="1" smtClean="0"/>
              <a:t>gráficos</a:t>
            </a:r>
            <a:r>
              <a:rPr lang="en-GB" dirty="0" smtClean="0"/>
              <a:t>, 3 </a:t>
            </a:r>
            <a:r>
              <a:rPr lang="en-GB" dirty="0" err="1" smtClean="0"/>
              <a:t>tablas</a:t>
            </a:r>
            <a:r>
              <a:rPr lang="en-GB" dirty="0" smtClean="0"/>
              <a:t> </a:t>
            </a:r>
            <a:r>
              <a:rPr lang="en-GB" dirty="0" err="1" smtClean="0"/>
              <a:t>comparativas</a:t>
            </a:r>
            <a:r>
              <a:rPr lang="en-GB" dirty="0" smtClean="0"/>
              <a:t>, </a:t>
            </a:r>
            <a:r>
              <a:rPr lang="en-GB" dirty="0" smtClean="0"/>
              <a:t>un </a:t>
            </a:r>
            <a:r>
              <a:rPr lang="en-GB" dirty="0" err="1" smtClean="0"/>
              <a:t>cuadro</a:t>
            </a:r>
            <a:r>
              <a:rPr lang="en-GB" dirty="0" smtClean="0"/>
              <a:t> </a:t>
            </a:r>
            <a:r>
              <a:rPr lang="en-GB" dirty="0" err="1" smtClean="0"/>
              <a:t>resumen</a:t>
            </a:r>
            <a:endParaRPr lang="en-GB" dirty="0" smtClean="0"/>
          </a:p>
          <a:p>
            <a:r>
              <a:rPr lang="en-GB" dirty="0" err="1" smtClean="0"/>
              <a:t>Más</a:t>
            </a:r>
            <a:r>
              <a:rPr lang="en-GB" dirty="0" smtClean="0"/>
              <a:t> de 50 </a:t>
            </a:r>
            <a:r>
              <a:rPr lang="en-GB" dirty="0" err="1" smtClean="0"/>
              <a:t>mapas</a:t>
            </a:r>
            <a:r>
              <a:rPr lang="en-GB" dirty="0" smtClean="0"/>
              <a:t> </a:t>
            </a:r>
            <a:r>
              <a:rPr lang="en-GB" dirty="0" err="1" smtClean="0"/>
              <a:t>dinámicos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tiempo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criterios</a:t>
            </a:r>
            <a:r>
              <a:rPr lang="en-GB" dirty="0" smtClean="0"/>
              <a:t> SRS, </a:t>
            </a:r>
            <a:r>
              <a:rPr lang="en-GB" dirty="0" err="1" smtClean="0"/>
              <a:t>carga</a:t>
            </a:r>
            <a:r>
              <a:rPr lang="en-GB" dirty="0" smtClean="0"/>
              <a:t> de </a:t>
            </a:r>
            <a:r>
              <a:rPr lang="en-GB" dirty="0" err="1" smtClean="0"/>
              <a:t>inequidad</a:t>
            </a:r>
            <a:r>
              <a:rPr lang="en-GB" dirty="0" smtClean="0"/>
              <a:t>, </a:t>
            </a:r>
            <a:r>
              <a:rPr lang="en-GB" dirty="0" err="1" smtClean="0"/>
              <a:t>niveles</a:t>
            </a:r>
            <a:r>
              <a:rPr lang="en-GB" dirty="0" smtClean="0"/>
              <a:t> de deficit y </a:t>
            </a:r>
            <a:r>
              <a:rPr lang="en-GB" dirty="0" err="1" smtClean="0"/>
              <a:t>redistribución</a:t>
            </a:r>
            <a:r>
              <a:rPr lang="en-GB" dirty="0" smtClean="0"/>
              <a:t> </a:t>
            </a:r>
            <a:r>
              <a:rPr lang="en-GB" dirty="0" err="1" smtClean="0"/>
              <a:t>ética</a:t>
            </a:r>
            <a:r>
              <a:rPr lang="en-GB" dirty="0" smtClean="0"/>
              <a:t> </a:t>
            </a:r>
            <a:r>
              <a:rPr lang="en-GB" dirty="0" smtClean="0"/>
              <a:t>e </a:t>
            </a:r>
            <a:r>
              <a:rPr lang="en-GB" dirty="0" err="1" smtClean="0"/>
              <a:t>índice</a:t>
            </a:r>
            <a:r>
              <a:rPr lang="en-GB" dirty="0" smtClean="0"/>
              <a:t> de </a:t>
            </a:r>
            <a:r>
              <a:rPr lang="en-GB" dirty="0" err="1" smtClean="0"/>
              <a:t>equidad</a:t>
            </a:r>
            <a:r>
              <a:rPr lang="en-GB" dirty="0" smtClean="0"/>
              <a:t> </a:t>
            </a:r>
            <a:r>
              <a:rPr lang="en-GB" dirty="0" err="1" smtClean="0"/>
              <a:t>sostenible</a:t>
            </a:r>
            <a:r>
              <a:rPr lang="en-GB" dirty="0" smtClean="0"/>
              <a:t>.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94" t="32170" r="2868" b="32274"/>
          <a:stretch/>
        </p:blipFill>
        <p:spPr>
          <a:xfrm>
            <a:off x="535709" y="3509817"/>
            <a:ext cx="11589488" cy="24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64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ELAM y la ética de la equidad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6387"/>
            <a:ext cx="10515600" cy="4351338"/>
          </a:xfrm>
        </p:spPr>
        <p:txBody>
          <a:bodyPr/>
          <a:lstStyle/>
          <a:p>
            <a:r>
              <a:rPr lang="es-ES" dirty="0" smtClean="0"/>
              <a:t>Formación pregrado a los estudiantes de la ELAM, de países de todo el mundo comprometidos con el derecho universal de la salud.</a:t>
            </a:r>
          </a:p>
          <a:p>
            <a:r>
              <a:rPr lang="es-ES" dirty="0" smtClean="0"/>
              <a:t>Bases de datos para estudios de cada país y propuestas en sus países de origen de estudios sub nacionales.</a:t>
            </a:r>
          </a:p>
          <a:p>
            <a:r>
              <a:rPr lang="es-ES" dirty="0" smtClean="0"/>
              <a:t>Difusión y debates entre los ex alumnos de la ELAM a través de su revista, redes y reuniones.</a:t>
            </a:r>
          </a:p>
          <a:p>
            <a:r>
              <a:rPr lang="es-ES" dirty="0" smtClean="0"/>
              <a:t>Promoción del concepto de escuela eco soberana y propuestas internacionales sobre definición de salud, carga de inequidad, curva de equidad e índice de equidad sostenible.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56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475"/>
            <a:ext cx="10515600" cy="9493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>
                <a:latin typeface="Bradley Hand ITC" panose="03070402050302030203" pitchFamily="66" charset="0"/>
              </a:rPr>
              <a:t/>
            </a:r>
            <a:br>
              <a:rPr lang="es-MX" sz="2800" dirty="0">
                <a:latin typeface="Bradley Hand ITC" panose="03070402050302030203" pitchFamily="66" charset="0"/>
              </a:rPr>
            </a:br>
            <a:r>
              <a:rPr lang="es-MX" sz="2800" dirty="0"/>
              <a:t>Medida de la injusticia local, nacional y global </a:t>
            </a:r>
            <a:br>
              <a:rPr lang="es-MX" sz="2800" dirty="0"/>
            </a:br>
            <a:r>
              <a:rPr lang="es-MX" sz="2800" dirty="0"/>
              <a:t>La equidad es la distribución justa de la desigualdad, </a:t>
            </a:r>
            <a:br>
              <a:rPr lang="es-MX" sz="2800" dirty="0"/>
            </a:br>
            <a:r>
              <a:rPr lang="es-MX" sz="2800" dirty="0"/>
              <a:t>dentro y entre generaciones.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84" y="1793070"/>
            <a:ext cx="6418663" cy="479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3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1-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Premisa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ética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Obligación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moral de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aspiración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colectiva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vidas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sanas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) que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factible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6"/>
          </a:xfrm>
        </p:spPr>
        <p:txBody>
          <a:bodyPr>
            <a:normAutofit fontScale="55000" lnSpcReduction="20000"/>
          </a:bodyPr>
          <a:lstStyle/>
          <a:p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Reflejada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constitución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Organización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Mundial de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de 1947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cual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193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estados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miembros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comprometen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al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posible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, para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el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único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compartido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global.</a:t>
            </a:r>
          </a:p>
          <a:p>
            <a:pPr marL="0" indent="0">
              <a:buNone/>
            </a:pP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Dicho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establece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un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umbrak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mínimo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limita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abajo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desigualdad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inequidad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promueve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lo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tanto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GB" sz="4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Debería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impilicar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“para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” las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próximas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dirty="0" err="1" smtClean="0">
                <a:solidFill>
                  <a:schemeClr val="accent1">
                    <a:lumMod val="50000"/>
                  </a:schemeClr>
                </a:solidFill>
              </a:rPr>
              <a:t>generaciones</a:t>
            </a:r>
            <a:r>
              <a:rPr lang="en-GB" sz="4100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100" b="1" dirty="0" err="1" smtClean="0">
                <a:solidFill>
                  <a:schemeClr val="accent1">
                    <a:lumMod val="50000"/>
                  </a:schemeClr>
                </a:solidFill>
              </a:rPr>
              <a:t>intergeneracional</a:t>
            </a:r>
            <a:r>
              <a:rPr lang="en-GB" sz="41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4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100" dirty="0" err="1" smtClean="0">
                <a:solidFill>
                  <a:srgbClr val="0070C0"/>
                </a:solidFill>
              </a:rPr>
              <a:t>Propuesta</a:t>
            </a:r>
            <a:r>
              <a:rPr lang="en-GB" sz="4100" dirty="0" smtClean="0">
                <a:solidFill>
                  <a:srgbClr val="0070C0"/>
                </a:solidFill>
              </a:rPr>
              <a:t> </a:t>
            </a:r>
            <a:r>
              <a:rPr lang="en-GB" sz="4100" dirty="0">
                <a:solidFill>
                  <a:srgbClr val="0070C0"/>
                </a:solidFill>
              </a:rPr>
              <a:t>: </a:t>
            </a:r>
            <a:r>
              <a:rPr lang="en-GB" sz="4100" dirty="0" smtClean="0">
                <a:solidFill>
                  <a:srgbClr val="0070C0"/>
                </a:solidFill>
              </a:rPr>
              <a:t>La ELAM </a:t>
            </a:r>
            <a:r>
              <a:rPr lang="en-GB" sz="4100" dirty="0" err="1" smtClean="0">
                <a:solidFill>
                  <a:srgbClr val="0070C0"/>
                </a:solidFill>
              </a:rPr>
              <a:t>puede</a:t>
            </a:r>
            <a:r>
              <a:rPr lang="en-GB" sz="4100" dirty="0" smtClean="0">
                <a:solidFill>
                  <a:srgbClr val="0070C0"/>
                </a:solidFill>
              </a:rPr>
              <a:t> </a:t>
            </a:r>
            <a:r>
              <a:rPr lang="en-GB" sz="4100" dirty="0" err="1" smtClean="0">
                <a:solidFill>
                  <a:srgbClr val="0070C0"/>
                </a:solidFill>
              </a:rPr>
              <a:t>proponer</a:t>
            </a:r>
            <a:r>
              <a:rPr lang="en-GB" sz="4100" dirty="0" smtClean="0">
                <a:solidFill>
                  <a:srgbClr val="0070C0"/>
                </a:solidFill>
              </a:rPr>
              <a:t> un </a:t>
            </a:r>
            <a:r>
              <a:rPr lang="en-GB" sz="4100" dirty="0" err="1" smtClean="0">
                <a:solidFill>
                  <a:srgbClr val="0070C0"/>
                </a:solidFill>
              </a:rPr>
              <a:t>cambio</a:t>
            </a:r>
            <a:r>
              <a:rPr lang="en-GB" sz="4100" dirty="0" smtClean="0">
                <a:solidFill>
                  <a:srgbClr val="0070C0"/>
                </a:solidFill>
              </a:rPr>
              <a:t> al </a:t>
            </a:r>
            <a:r>
              <a:rPr lang="en-GB" sz="4100" dirty="0" err="1" smtClean="0">
                <a:solidFill>
                  <a:srgbClr val="0070C0"/>
                </a:solidFill>
              </a:rPr>
              <a:t>objetivo</a:t>
            </a:r>
            <a:r>
              <a:rPr lang="en-GB" sz="4100" dirty="0" smtClean="0">
                <a:solidFill>
                  <a:srgbClr val="0070C0"/>
                </a:solidFill>
              </a:rPr>
              <a:t> de la </a:t>
            </a:r>
            <a:r>
              <a:rPr lang="en-GB" sz="4100" dirty="0" err="1" smtClean="0">
                <a:solidFill>
                  <a:srgbClr val="0070C0"/>
                </a:solidFill>
              </a:rPr>
              <a:t>constitución</a:t>
            </a:r>
            <a:r>
              <a:rPr lang="en-GB" sz="4100" dirty="0" smtClean="0">
                <a:solidFill>
                  <a:srgbClr val="0070C0"/>
                </a:solidFill>
              </a:rPr>
              <a:t> de la OMS : “</a:t>
            </a:r>
            <a:r>
              <a:rPr lang="en-GB" sz="4100" dirty="0" err="1" smtClean="0">
                <a:solidFill>
                  <a:srgbClr val="0070C0"/>
                </a:solidFill>
              </a:rPr>
              <a:t>mejor</a:t>
            </a:r>
            <a:r>
              <a:rPr lang="en-GB" sz="4100" dirty="0" smtClean="0">
                <a:solidFill>
                  <a:srgbClr val="0070C0"/>
                </a:solidFill>
              </a:rPr>
              <a:t> </a:t>
            </a:r>
            <a:r>
              <a:rPr lang="en-GB" sz="4100" dirty="0" err="1" smtClean="0">
                <a:solidFill>
                  <a:srgbClr val="0070C0"/>
                </a:solidFill>
              </a:rPr>
              <a:t>salud</a:t>
            </a:r>
            <a:r>
              <a:rPr lang="en-GB" sz="4100" dirty="0" smtClean="0">
                <a:solidFill>
                  <a:srgbClr val="0070C0"/>
                </a:solidFill>
              </a:rPr>
              <a:t> possible para </a:t>
            </a:r>
            <a:r>
              <a:rPr lang="en-GB" sz="4100" dirty="0" err="1" smtClean="0">
                <a:solidFill>
                  <a:srgbClr val="0070C0"/>
                </a:solidFill>
              </a:rPr>
              <a:t>todos</a:t>
            </a:r>
            <a:r>
              <a:rPr lang="en-GB" sz="4100" dirty="0" smtClean="0">
                <a:solidFill>
                  <a:srgbClr val="0070C0"/>
                </a:solidFill>
              </a:rPr>
              <a:t> </a:t>
            </a:r>
            <a:r>
              <a:rPr lang="en-GB" sz="4100" dirty="0" err="1" smtClean="0">
                <a:solidFill>
                  <a:srgbClr val="0070C0"/>
                </a:solidFill>
              </a:rPr>
              <a:t>los</a:t>
            </a:r>
            <a:r>
              <a:rPr lang="en-GB" sz="4100" dirty="0" smtClean="0">
                <a:solidFill>
                  <a:srgbClr val="0070C0"/>
                </a:solidFill>
              </a:rPr>
              <a:t> pueblos, </a:t>
            </a:r>
            <a:r>
              <a:rPr lang="en-GB" sz="4100" b="1" dirty="0" err="1" smtClean="0">
                <a:solidFill>
                  <a:srgbClr val="0070C0"/>
                </a:solidFill>
              </a:rPr>
              <a:t>incluyendo</a:t>
            </a:r>
            <a:r>
              <a:rPr lang="en-GB" sz="4100" b="1" dirty="0" smtClean="0">
                <a:solidFill>
                  <a:srgbClr val="0070C0"/>
                </a:solidFill>
              </a:rPr>
              <a:t> las </a:t>
            </a:r>
            <a:r>
              <a:rPr lang="en-GB" sz="4100" b="1" dirty="0" err="1" smtClean="0">
                <a:solidFill>
                  <a:srgbClr val="0070C0"/>
                </a:solidFill>
              </a:rPr>
              <a:t>próximas</a:t>
            </a:r>
            <a:r>
              <a:rPr lang="en-GB" sz="4100" b="1" dirty="0" smtClean="0">
                <a:solidFill>
                  <a:srgbClr val="0070C0"/>
                </a:solidFill>
              </a:rPr>
              <a:t> </a:t>
            </a:r>
            <a:r>
              <a:rPr lang="en-GB" sz="4100" b="1" dirty="0" err="1" smtClean="0">
                <a:solidFill>
                  <a:srgbClr val="0070C0"/>
                </a:solidFill>
              </a:rPr>
              <a:t>generaciones</a:t>
            </a:r>
            <a:r>
              <a:rPr lang="en-GB" sz="4100" dirty="0" smtClean="0">
                <a:solidFill>
                  <a:srgbClr val="0070C0"/>
                </a:solidFill>
              </a:rPr>
              <a:t>".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2-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posible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nunca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ha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sido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</a:rPr>
              <a:t>estimado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(vs.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mejor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menor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tasa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mortalidad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utilizadopara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medir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carga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enfermedad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coste-utilidad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guiar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(con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sesgos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según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contextos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),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prioridades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financiación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Hemos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identificado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desde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que hay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estadísticas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nacionales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comparables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desde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1961,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cumplen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tres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criterios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: son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referencias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vidas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esperanza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vida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mayor que la media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son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económicamente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replicables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PIB pc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menor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que la media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mundial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ecológicamente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sostenibles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pues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respetan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límites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planetarios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Propuesta</a:t>
            </a:r>
            <a:r>
              <a:rPr lang="en-GB" dirty="0" smtClean="0">
                <a:solidFill>
                  <a:srgbClr val="0070C0"/>
                </a:solidFill>
              </a:rPr>
              <a:t> : La ELAM </a:t>
            </a:r>
            <a:r>
              <a:rPr lang="en-GB" dirty="0" err="1" smtClean="0">
                <a:solidFill>
                  <a:srgbClr val="0070C0"/>
                </a:solidFill>
              </a:rPr>
              <a:t>podría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proponer</a:t>
            </a:r>
            <a:r>
              <a:rPr lang="en-GB" dirty="0" smtClean="0">
                <a:solidFill>
                  <a:srgbClr val="0070C0"/>
                </a:solidFill>
              </a:rPr>
              <a:t> a las </a:t>
            </a:r>
            <a:r>
              <a:rPr lang="en-GB" dirty="0" err="1" smtClean="0">
                <a:solidFill>
                  <a:srgbClr val="0070C0"/>
                </a:solidFill>
              </a:rPr>
              <a:t>Naciones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Unidas</a:t>
            </a:r>
            <a:r>
              <a:rPr lang="en-GB" dirty="0" smtClean="0">
                <a:solidFill>
                  <a:srgbClr val="0070C0"/>
                </a:solidFill>
              </a:rPr>
              <a:t> la </a:t>
            </a:r>
            <a:r>
              <a:rPr lang="en-GB" dirty="0" err="1" smtClean="0">
                <a:solidFill>
                  <a:srgbClr val="0070C0"/>
                </a:solidFill>
              </a:rPr>
              <a:t>identificación</a:t>
            </a:r>
            <a:r>
              <a:rPr lang="en-GB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referencias</a:t>
            </a:r>
            <a:r>
              <a:rPr lang="en-GB" b="1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bienestar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humano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que </a:t>
            </a:r>
            <a:r>
              <a:rPr lang="en-GB" dirty="0" err="1" smtClean="0">
                <a:solidFill>
                  <a:srgbClr val="0070C0"/>
                </a:solidFill>
              </a:rPr>
              <a:t>sean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economicamente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replicables</a:t>
            </a:r>
            <a:r>
              <a:rPr lang="en-GB" dirty="0" smtClean="0">
                <a:solidFill>
                  <a:srgbClr val="0070C0"/>
                </a:solidFill>
              </a:rPr>
              <a:t> (</a:t>
            </a:r>
            <a:r>
              <a:rPr lang="en-GB" b="1" dirty="0" err="1" smtClean="0">
                <a:solidFill>
                  <a:srgbClr val="0070C0"/>
                </a:solidFill>
              </a:rPr>
              <a:t>justas</a:t>
            </a:r>
            <a:r>
              <a:rPr lang="en-GB" dirty="0" smtClean="0">
                <a:solidFill>
                  <a:srgbClr val="0070C0"/>
                </a:solidFill>
              </a:rPr>
              <a:t>) </a:t>
            </a:r>
            <a:r>
              <a:rPr lang="en-GB" b="1" dirty="0" smtClean="0">
                <a:solidFill>
                  <a:srgbClr val="0070C0"/>
                </a:solidFill>
              </a:rPr>
              <a:t>y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ecológicamente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sostenibles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(</a:t>
            </a:r>
            <a:r>
              <a:rPr lang="en-GB" dirty="0" err="1" smtClean="0">
                <a:solidFill>
                  <a:srgbClr val="0070C0"/>
                </a:solidFill>
              </a:rPr>
              <a:t>en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contraste</a:t>
            </a:r>
            <a:r>
              <a:rPr lang="en-GB" dirty="0" smtClean="0">
                <a:solidFill>
                  <a:srgbClr val="0070C0"/>
                </a:solidFill>
              </a:rPr>
              <a:t> con </a:t>
            </a:r>
            <a:r>
              <a:rPr lang="en-GB" dirty="0" err="1" smtClean="0">
                <a:solidFill>
                  <a:srgbClr val="0070C0"/>
                </a:solidFill>
              </a:rPr>
              <a:t>los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modelos</a:t>
            </a:r>
            <a:r>
              <a:rPr lang="en-GB" dirty="0" smtClean="0">
                <a:solidFill>
                  <a:srgbClr val="0070C0"/>
                </a:solidFill>
              </a:rPr>
              <a:t> del CAD y </a:t>
            </a:r>
            <a:r>
              <a:rPr lang="en-GB" dirty="0" err="1" smtClean="0">
                <a:solidFill>
                  <a:srgbClr val="0070C0"/>
                </a:solidFill>
              </a:rPr>
              <a:t>los</a:t>
            </a:r>
            <a:r>
              <a:rPr lang="en-GB" dirty="0" smtClean="0">
                <a:solidFill>
                  <a:srgbClr val="0070C0"/>
                </a:solidFill>
              </a:rPr>
              <a:t> del IDH)</a:t>
            </a:r>
          </a:p>
        </p:txBody>
      </p:sp>
    </p:spTree>
    <p:extLst>
      <p:ext uri="{BB962C8B-B14F-4D97-AF65-F5344CB8AC3E}">
        <p14:creationId xmlns:p14="http://schemas.microsoft.com/office/powerpoint/2010/main" val="37628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3-Compromiso de monitorizar la equidad en salud. No se ha cumplido.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2010,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tras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trabajo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Comisión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Determinantes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Sociales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AsambleaMundial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adoptó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resolución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la que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comprometian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monitorizar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equidad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 Hasta 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momento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sólo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algunos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países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han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medido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desigualdades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relación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ciertas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variables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ingresos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educación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zonas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rurales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vs.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urbanas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definición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mejores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posibles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niveles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permite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(a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través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ajuste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tasas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mortalidad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estimación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carga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inequidad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salud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CiES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-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desigualdad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injusta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neta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exceso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mortalidad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unas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16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 y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relativa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(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alrededor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30%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 las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muertes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rgbClr val="0070C0"/>
                </a:solidFill>
              </a:rPr>
              <a:t>Propuesta</a:t>
            </a:r>
            <a:r>
              <a:rPr lang="en-GB" dirty="0" smtClean="0">
                <a:solidFill>
                  <a:srgbClr val="0070C0"/>
                </a:solidFill>
              </a:rPr>
              <a:t> : La ELAM </a:t>
            </a:r>
            <a:r>
              <a:rPr lang="en-GB" dirty="0" err="1" smtClean="0">
                <a:solidFill>
                  <a:srgbClr val="0070C0"/>
                </a:solidFill>
              </a:rPr>
              <a:t>podría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proponer</a:t>
            </a:r>
            <a:r>
              <a:rPr lang="en-GB" dirty="0" smtClean="0">
                <a:solidFill>
                  <a:srgbClr val="0070C0"/>
                </a:solidFill>
              </a:rPr>
              <a:t> a la </a:t>
            </a:r>
            <a:r>
              <a:rPr lang="en-GB" dirty="0" err="1" smtClean="0">
                <a:solidFill>
                  <a:srgbClr val="0070C0"/>
                </a:solidFill>
              </a:rPr>
              <a:t>Organización</a:t>
            </a:r>
            <a:r>
              <a:rPr lang="en-GB" dirty="0" smtClean="0">
                <a:solidFill>
                  <a:srgbClr val="0070C0"/>
                </a:solidFill>
              </a:rPr>
              <a:t> Mundial de la </a:t>
            </a:r>
            <a:r>
              <a:rPr lang="en-GB" dirty="0" err="1" smtClean="0">
                <a:solidFill>
                  <a:srgbClr val="0070C0"/>
                </a:solidFill>
              </a:rPr>
              <a:t>Salud</a:t>
            </a:r>
            <a:r>
              <a:rPr lang="en-GB" dirty="0" smtClean="0">
                <a:solidFill>
                  <a:srgbClr val="0070C0"/>
                </a:solidFill>
              </a:rPr>
              <a:t> la </a:t>
            </a:r>
            <a:r>
              <a:rPr lang="en-GB" dirty="0" err="1" smtClean="0">
                <a:solidFill>
                  <a:srgbClr val="0070C0"/>
                </a:solidFill>
              </a:rPr>
              <a:t>medición</a:t>
            </a:r>
            <a:r>
              <a:rPr lang="en-GB" dirty="0" smtClean="0">
                <a:solidFill>
                  <a:srgbClr val="0070C0"/>
                </a:solidFill>
              </a:rPr>
              <a:t> de la </a:t>
            </a:r>
            <a:r>
              <a:rPr lang="en-GB" b="1" dirty="0" err="1" smtClean="0">
                <a:solidFill>
                  <a:srgbClr val="0070C0"/>
                </a:solidFill>
              </a:rPr>
              <a:t>carga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neta</a:t>
            </a:r>
            <a:r>
              <a:rPr lang="en-GB" b="1" dirty="0" smtClean="0">
                <a:solidFill>
                  <a:srgbClr val="0070C0"/>
                </a:solidFill>
              </a:rPr>
              <a:t> y </a:t>
            </a:r>
            <a:r>
              <a:rPr lang="en-GB" b="1" dirty="0" err="1" smtClean="0">
                <a:solidFill>
                  <a:srgbClr val="0070C0"/>
                </a:solidFill>
              </a:rPr>
              <a:t>relativa</a:t>
            </a:r>
            <a:r>
              <a:rPr lang="en-GB" b="1" dirty="0" smtClean="0">
                <a:solidFill>
                  <a:srgbClr val="0070C0"/>
                </a:solidFill>
              </a:rPr>
              <a:t> de </a:t>
            </a:r>
            <a:r>
              <a:rPr lang="en-GB" b="1" dirty="0" err="1" smtClean="0">
                <a:solidFill>
                  <a:srgbClr val="0070C0"/>
                </a:solidFill>
              </a:rPr>
              <a:t>inequidad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a </a:t>
            </a:r>
            <a:r>
              <a:rPr lang="en-GB" dirty="0" err="1" smtClean="0">
                <a:solidFill>
                  <a:srgbClr val="0070C0"/>
                </a:solidFill>
              </a:rPr>
              <a:t>nivel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internacional</a:t>
            </a:r>
            <a:r>
              <a:rPr lang="en-GB" dirty="0" smtClean="0">
                <a:solidFill>
                  <a:srgbClr val="0070C0"/>
                </a:solidFill>
              </a:rPr>
              <a:t> y </a:t>
            </a:r>
            <a:r>
              <a:rPr lang="en-GB" dirty="0" err="1" smtClean="0">
                <a:solidFill>
                  <a:srgbClr val="0070C0"/>
                </a:solidFill>
              </a:rPr>
              <a:t>subnacional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como</a:t>
            </a:r>
            <a:r>
              <a:rPr lang="en-GB" dirty="0" smtClean="0">
                <a:solidFill>
                  <a:srgbClr val="0070C0"/>
                </a:solidFill>
              </a:rPr>
              <a:t> major </a:t>
            </a:r>
            <a:r>
              <a:rPr lang="en-GB" dirty="0" err="1" smtClean="0">
                <a:solidFill>
                  <a:srgbClr val="0070C0"/>
                </a:solidFill>
              </a:rPr>
              <a:t>barómetro</a:t>
            </a:r>
            <a:r>
              <a:rPr lang="en-GB" dirty="0" smtClean="0">
                <a:solidFill>
                  <a:srgbClr val="0070C0"/>
                </a:solidFill>
              </a:rPr>
              <a:t> de </a:t>
            </a:r>
            <a:r>
              <a:rPr lang="en-GB" dirty="0" err="1" smtClean="0">
                <a:solidFill>
                  <a:srgbClr val="0070C0"/>
                </a:solidFill>
              </a:rPr>
              <a:t>justicia</a:t>
            </a:r>
            <a:r>
              <a:rPr lang="en-GB" dirty="0" smtClean="0">
                <a:solidFill>
                  <a:srgbClr val="0070C0"/>
                </a:solidFill>
              </a:rPr>
              <a:t> social.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30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9037" y="1305281"/>
            <a:ext cx="21579256" cy="95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10975" y="183039"/>
            <a:ext cx="1077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 smtClean="0"/>
              <a:t>Indicatores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utilizados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en</a:t>
            </a:r>
            <a:r>
              <a:rPr lang="en-GB" sz="2400" b="1" dirty="0" smtClean="0"/>
              <a:t> la </a:t>
            </a:r>
            <a:r>
              <a:rPr lang="en-GB" sz="2400" b="1" dirty="0" err="1" smtClean="0"/>
              <a:t>selección</a:t>
            </a:r>
            <a:r>
              <a:rPr lang="en-GB" sz="2400" b="1" dirty="0" smtClean="0"/>
              <a:t> de </a:t>
            </a:r>
            <a:r>
              <a:rPr lang="en-GB" sz="2400" b="1" dirty="0" err="1" smtClean="0"/>
              <a:t>países</a:t>
            </a:r>
            <a:r>
              <a:rPr lang="en-GB" sz="2400" b="1" dirty="0" smtClean="0"/>
              <a:t> SRS : </a:t>
            </a:r>
            <a:r>
              <a:rPr lang="en-GB" sz="2400" b="1" dirty="0" err="1" smtClean="0"/>
              <a:t>saludables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económicamente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replicables</a:t>
            </a:r>
            <a:r>
              <a:rPr lang="en-GB" sz="2400" b="1" dirty="0" smtClean="0"/>
              <a:t> y </a:t>
            </a:r>
            <a:r>
              <a:rPr lang="en-GB" sz="2400" b="1" dirty="0" err="1" smtClean="0"/>
              <a:t>ecológicamente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sostenibles</a:t>
            </a:r>
            <a:endParaRPr lang="en-GB" sz="2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05996"/>
              </p:ext>
            </p:extLst>
          </p:nvPr>
        </p:nvGraphicFramePr>
        <p:xfrm>
          <a:off x="991915" y="1016521"/>
          <a:ext cx="10375520" cy="5398248"/>
        </p:xfrm>
        <a:graphic>
          <a:graphicData uri="http://schemas.openxmlformats.org/drawingml/2006/table">
            <a:tbl>
              <a:tblPr firstRow="1" firstCol="1" bandRow="1"/>
              <a:tblGrid>
                <a:gridCol w="2593880">
                  <a:extLst>
                    <a:ext uri="{9D8B030D-6E8A-4147-A177-3AD203B41FA5}">
                      <a16:colId xmlns:a16="http://schemas.microsoft.com/office/drawing/2014/main" val="494945670"/>
                    </a:ext>
                  </a:extLst>
                </a:gridCol>
                <a:gridCol w="2593880">
                  <a:extLst>
                    <a:ext uri="{9D8B030D-6E8A-4147-A177-3AD203B41FA5}">
                      <a16:colId xmlns:a16="http://schemas.microsoft.com/office/drawing/2014/main" val="3428211663"/>
                    </a:ext>
                  </a:extLst>
                </a:gridCol>
                <a:gridCol w="2593880">
                  <a:extLst>
                    <a:ext uri="{9D8B030D-6E8A-4147-A177-3AD203B41FA5}">
                      <a16:colId xmlns:a16="http://schemas.microsoft.com/office/drawing/2014/main" val="1324084544"/>
                    </a:ext>
                  </a:extLst>
                </a:gridCol>
                <a:gridCol w="2593880">
                  <a:extLst>
                    <a:ext uri="{9D8B030D-6E8A-4147-A177-3AD203B41FA5}">
                      <a16:colId xmlns:a16="http://schemas.microsoft.com/office/drawing/2014/main" val="2189335501"/>
                    </a:ext>
                  </a:extLst>
                </a:gridCol>
              </a:tblGrid>
              <a:tr h="2864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de salud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económicos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ecológicos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769129"/>
                  </a:ext>
                </a:extLst>
              </a:tr>
              <a:tr h="10341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Albania, Armenia, Belice, Colombia, Costa Rica, Cuba, Granada, Saint Lucia, Saint Vincent, Georgia, Paraguay, Sri Lanka, Tonga y Vietnam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1F4E79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de carbono &lt; nivel responsable de  2° de calentamiento global (1990-2010)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454872"/>
                  </a:ext>
                </a:extLst>
              </a:tr>
              <a:tr h="17201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1960-2015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Armenia, Colombia, Costa Rica, Paraguay, Sri- Lanka y Tonga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hombres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mujeres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todos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de carbono &lt; nivel responsable de  1.5° de calentamiento global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680298"/>
                  </a:ext>
                </a:extLst>
              </a:tr>
              <a:tr h="200661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1960-2020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Sri-Lanka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regiones sub-nacionales en China (Shanxi, Guangxi, Anhui, Sichuan and Henan), en India (Kerala), en Rusia (Ingushetia and Chechnya) y en Brasil (Alagoas, Praiba, Ceara, Para, Bahia y Rio Grande)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hombres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mujeres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en todos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Esperanza de vida saludable &gt;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(VC)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PNB (PAC) pc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Riqueza por persona (2020) &lt; media mundial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Emisiones de carbono &lt; nivel responsable de 1.5° de calentamiento global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err="1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</a:t>
                      </a:r>
                      <a:r>
                        <a:rPr lang="es-ES" sz="1400" kern="1200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capacidad pc &lt; media mundial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Huella ecológica pc &lt; </a:t>
                      </a:r>
                      <a:r>
                        <a:rPr lang="es-ES" sz="1400" kern="1200" dirty="0" err="1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</a:t>
                      </a:r>
                      <a:r>
                        <a:rPr lang="es-ES" sz="1400" kern="1200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capacidad media mundial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4" marR="62464" marT="8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814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4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816" y="1342224"/>
            <a:ext cx="2475026" cy="3719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657" y="1353820"/>
            <a:ext cx="3091162" cy="37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30" y="234230"/>
            <a:ext cx="10715929" cy="57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2303</Words>
  <Application>Microsoft Office PowerPoint</Application>
  <PresentationFormat>Widescreen</PresentationFormat>
  <Paragraphs>124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Bradley Hand ITC</vt:lpstr>
      <vt:lpstr>Calibri</vt:lpstr>
      <vt:lpstr>Calibri Light</vt:lpstr>
      <vt:lpstr>Times New Roman</vt:lpstr>
      <vt:lpstr>Office Theme</vt:lpstr>
      <vt:lpstr>    La ética y la métrica de la Equidad de la Salud </vt:lpstr>
      <vt:lpstr>Patients, Communities, Programmes, Policies</vt:lpstr>
      <vt:lpstr> Medida de la injusticia local, nacional y global  La equidad es la distribución justa de la desigualdad,  dentro y entre generaciones.</vt:lpstr>
      <vt:lpstr>1- Premisa ética : Obligación moral de una aspiración colectiva (vidas sanas) que es factible para todos.</vt:lpstr>
      <vt:lpstr>2- El mejor nivel posible de salud : nunca ha sido estimado. </vt:lpstr>
      <vt:lpstr>3-Compromiso de monitorizar la equidad en salud. No se ha cumplido.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4- Umbral de Dignidad vs. Pobreza.</vt:lpstr>
      <vt:lpstr>5- Umbral de exceso vs. Ingresos y acúmulo sin límite.</vt:lpstr>
      <vt:lpstr>The Equity curve</vt:lpstr>
      <vt:lpstr>Población y PIB de países según zonas de equidad </vt:lpstr>
      <vt:lpstr>6-Bienes Públicos Globales</vt:lpstr>
      <vt:lpstr>7-Equidad intergeneracional vs límites planetarios</vt:lpstr>
      <vt:lpstr>Lìmites sobre pasados : síntomas del Planeta enfermo</vt:lpstr>
      <vt:lpstr>Sostenibilidad ecológica por zonas de equidad</vt:lpstr>
      <vt:lpstr>PowerPoint Presentation</vt:lpstr>
      <vt:lpstr>8-Índice de bienestar en equidad sostenible</vt:lpstr>
      <vt:lpstr>PowerPoint Presentation</vt:lpstr>
      <vt:lpstr>Atlas de equidad sostenible</vt:lpstr>
      <vt:lpstr>La ELAM y la ética de la equidad</vt:lpstr>
    </vt:vector>
  </TitlesOfParts>
  <Company>EEAS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Equity  ethics and metrics</dc:title>
  <dc:creator>GARAY AMORES Juan (EEAS-HAVANA)</dc:creator>
  <cp:lastModifiedBy>GARAY AMORES Juan (EEAS-HAVANA)</cp:lastModifiedBy>
  <cp:revision>58</cp:revision>
  <dcterms:created xsi:type="dcterms:W3CDTF">2022-05-18T14:49:58Z</dcterms:created>
  <dcterms:modified xsi:type="dcterms:W3CDTF">2022-06-02T14:07:38Z</dcterms:modified>
</cp:coreProperties>
</file>