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4" r:id="rId3"/>
    <p:sldId id="286" r:id="rId4"/>
    <p:sldId id="257" r:id="rId5"/>
    <p:sldId id="258" r:id="rId6"/>
    <p:sldId id="259" r:id="rId7"/>
    <p:sldId id="267" r:id="rId8"/>
    <p:sldId id="284" r:id="rId9"/>
    <p:sldId id="269" r:id="rId10"/>
    <p:sldId id="272" r:id="rId11"/>
    <p:sldId id="282" r:id="rId12"/>
    <p:sldId id="260" r:id="rId13"/>
    <p:sldId id="261" r:id="rId14"/>
    <p:sldId id="266" r:id="rId15"/>
    <p:sldId id="275" r:id="rId16"/>
    <p:sldId id="263" r:id="rId17"/>
    <p:sldId id="262" r:id="rId18"/>
    <p:sldId id="285" r:id="rId19"/>
    <p:sldId id="276" r:id="rId20"/>
    <p:sldId id="283" r:id="rId21"/>
    <p:sldId id="277" r:id="rId22"/>
    <p:sldId id="278" r:id="rId23"/>
    <p:sldId id="279" r:id="rId24"/>
    <p:sldId id="305" r:id="rId25"/>
    <p:sldId id="288" r:id="rId26"/>
    <p:sldId id="289" r:id="rId27"/>
    <p:sldId id="290" r:id="rId28"/>
    <p:sldId id="291" r:id="rId29"/>
    <p:sldId id="292" r:id="rId30"/>
    <p:sldId id="293" r:id="rId31"/>
    <p:sldId id="294" r:id="rId32"/>
    <p:sldId id="295" r:id="rId33"/>
    <p:sldId id="296" r:id="rId34"/>
    <p:sldId id="297" r:id="rId35"/>
    <p:sldId id="298" r:id="rId36"/>
    <p:sldId id="299" r:id="rId37"/>
    <p:sldId id="306" r:id="rId38"/>
    <p:sldId id="300" r:id="rId39"/>
    <p:sldId id="311" r:id="rId40"/>
    <p:sldId id="303" r:id="rId41"/>
    <p:sldId id="301" r:id="rId42"/>
    <p:sldId id="302" r:id="rId43"/>
    <p:sldId id="307" r:id="rId44"/>
    <p:sldId id="312" r:id="rId45"/>
    <p:sldId id="309" r:id="rId46"/>
    <p:sldId id="310" r:id="rId47"/>
    <p:sldId id="313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5" d="100"/>
          <a:sy n="65" d="100"/>
        </p:scale>
        <p:origin x="68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72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7672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6066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917046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1324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0309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4260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678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0829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4380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0088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2472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3000">
              <a:schemeClr val="accent3">
                <a:lumMod val="97000"/>
                <a:lumOff val="3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4237C-5F77-4F06-95D1-FE02E1FA30F8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5420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s-ES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s-ES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s-ES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s-ES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s-ES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s-ES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s-ES" sz="3600" b="1" dirty="0">
                <a:solidFill>
                  <a:schemeClr val="accent1">
                    <a:lumMod val="50000"/>
                  </a:schemeClr>
                </a:solidFill>
              </a:rPr>
              <a:t>La ética y la métrica</a:t>
            </a:r>
            <a:br>
              <a:rPr lang="es-ES" sz="36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s-ES" sz="3600" b="1" dirty="0">
                <a:solidFill>
                  <a:schemeClr val="accent1">
                    <a:lumMod val="50000"/>
                  </a:schemeClr>
                </a:solidFill>
              </a:rPr>
              <a:t>de la</a:t>
            </a:r>
            <a:br>
              <a:rPr lang="es-ES" sz="36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s-ES" sz="3600" b="1" dirty="0">
                <a:solidFill>
                  <a:schemeClr val="accent1">
                    <a:lumMod val="50000"/>
                  </a:schemeClr>
                </a:solidFill>
              </a:rPr>
              <a:t>Equidad de la </a:t>
            </a:r>
            <a:r>
              <a:rPr lang="es-ES" sz="3600" b="1" dirty="0" smtClean="0">
                <a:solidFill>
                  <a:schemeClr val="accent1">
                    <a:lumMod val="50000"/>
                  </a:schemeClr>
                </a:solidFill>
              </a:rPr>
              <a:t>Salud Sostenible</a:t>
            </a:r>
            <a:r>
              <a:rPr lang="es-ES" sz="40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s-ES" sz="40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s-ES" sz="4000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s-ES" sz="40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s-ES" sz="3100" b="1" dirty="0" smtClean="0">
                <a:solidFill>
                  <a:schemeClr val="accent1">
                    <a:lumMod val="50000"/>
                  </a:schemeClr>
                </a:solidFill>
              </a:rPr>
              <a:t>Modelos de referencia </a:t>
            </a:r>
            <a:br>
              <a:rPr lang="es-ES" sz="31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s-ES" sz="3100" b="1" dirty="0" smtClean="0">
                <a:solidFill>
                  <a:schemeClr val="accent1">
                    <a:lumMod val="50000"/>
                  </a:schemeClr>
                </a:solidFill>
              </a:rPr>
              <a:t>y </a:t>
            </a:r>
            <a:br>
              <a:rPr lang="es-ES" sz="31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s-ES" sz="3100" b="1" dirty="0" smtClean="0">
                <a:solidFill>
                  <a:schemeClr val="accent1">
                    <a:lumMod val="50000"/>
                  </a:schemeClr>
                </a:solidFill>
              </a:rPr>
              <a:t>sistemas de vigilancia e incidencia</a:t>
            </a:r>
            <a:br>
              <a:rPr lang="es-ES" sz="3100" b="1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en-GB" sz="31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s-ES" sz="2800" dirty="0" smtClean="0"/>
              <a:t>Juan Garay</a:t>
            </a:r>
          </a:p>
          <a:p>
            <a:r>
              <a:rPr lang="es-ES" sz="2800" dirty="0" smtClean="0"/>
              <a:t>Jefe de cooperación de la UE en Cuba</a:t>
            </a:r>
          </a:p>
          <a:p>
            <a:r>
              <a:rPr lang="es-ES" sz="2800" dirty="0" smtClean="0"/>
              <a:t>Profesor de ética de la equidad </a:t>
            </a:r>
          </a:p>
          <a:p>
            <a:r>
              <a:rPr lang="es-ES" sz="2800" dirty="0" smtClean="0"/>
              <a:t>(ENS Madrid, UC Berkeley, UNACH Chiapas, ELAM Cuba)</a:t>
            </a:r>
          </a:p>
          <a:p>
            <a:r>
              <a:rPr lang="es-ES" sz="2800" dirty="0" smtClean="0"/>
              <a:t>14 de septiembre de 2022</a:t>
            </a:r>
          </a:p>
        </p:txBody>
      </p:sp>
    </p:spTree>
    <p:extLst>
      <p:ext uri="{BB962C8B-B14F-4D97-AF65-F5344CB8AC3E}">
        <p14:creationId xmlns:p14="http://schemas.microsoft.com/office/powerpoint/2010/main" val="398676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242" y="149545"/>
            <a:ext cx="11372047" cy="5137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703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030" y="677043"/>
            <a:ext cx="10553222" cy="5345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8607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 smtClean="0">
                <a:solidFill>
                  <a:schemeClr val="accent1">
                    <a:lumMod val="50000"/>
                  </a:schemeClr>
                </a:solidFill>
              </a:rPr>
              <a:t>4- Umbral de Dignidad vs. Pobreza.</a:t>
            </a:r>
            <a:endParaRPr lang="en-GB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81043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La media de PIB pc de las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referencias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internacionales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bienestar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SRS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marca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ingreso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mínimo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umbral de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dignidad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) que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permite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disfrute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derecho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a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factible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para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</a:p>
          <a:p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internacional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dicho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umbral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dignidad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se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sitúa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actualidad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unos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10US $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persona y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día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unas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5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veces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más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alto que el umbral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pobreza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extrema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fijado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el Banco Mundial.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mitad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población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vive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mundo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con medias de PIB pc inferiors 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dicho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umbral, y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teniendo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cuenta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injusta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distribución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dentro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ellos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unas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dos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terceras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partes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población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viven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con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niveles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ingresos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insuficientes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para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disfrutar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possible para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dirty="0" err="1" smtClean="0">
                <a:solidFill>
                  <a:srgbClr val="0070C0"/>
                </a:solidFill>
              </a:rPr>
              <a:t>Propuesta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>
                <a:solidFill>
                  <a:srgbClr val="0070C0"/>
                </a:solidFill>
              </a:rPr>
              <a:t>: </a:t>
            </a:r>
            <a:r>
              <a:rPr lang="en-GB" dirty="0" smtClean="0">
                <a:solidFill>
                  <a:srgbClr val="0070C0"/>
                </a:solidFill>
              </a:rPr>
              <a:t>El GTES </a:t>
            </a:r>
            <a:r>
              <a:rPr lang="en-GB" dirty="0" err="1" smtClean="0">
                <a:solidFill>
                  <a:srgbClr val="0070C0"/>
                </a:solidFill>
              </a:rPr>
              <a:t>podría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plantear</a:t>
            </a:r>
            <a:r>
              <a:rPr lang="en-GB" dirty="0" smtClean="0">
                <a:solidFill>
                  <a:srgbClr val="0070C0"/>
                </a:solidFill>
              </a:rPr>
              <a:t> al </a:t>
            </a:r>
            <a:r>
              <a:rPr lang="en-GB" dirty="0" err="1" smtClean="0">
                <a:solidFill>
                  <a:srgbClr val="0070C0"/>
                </a:solidFill>
              </a:rPr>
              <a:t>gobierno</a:t>
            </a:r>
            <a:r>
              <a:rPr lang="en-GB" dirty="0" smtClean="0">
                <a:solidFill>
                  <a:srgbClr val="0070C0"/>
                </a:solidFill>
              </a:rPr>
              <a:t> el </a:t>
            </a:r>
            <a:r>
              <a:rPr lang="en-GB" dirty="0" err="1" smtClean="0">
                <a:solidFill>
                  <a:srgbClr val="0070C0"/>
                </a:solidFill>
              </a:rPr>
              <a:t>análisis</a:t>
            </a:r>
            <a:r>
              <a:rPr lang="en-GB" dirty="0" smtClean="0">
                <a:solidFill>
                  <a:srgbClr val="0070C0"/>
                </a:solidFill>
              </a:rPr>
              <a:t> del umbral </a:t>
            </a:r>
            <a:r>
              <a:rPr lang="en-GB" dirty="0" err="1" smtClean="0">
                <a:solidFill>
                  <a:srgbClr val="0070C0"/>
                </a:solidFill>
              </a:rPr>
              <a:t>nacional</a:t>
            </a:r>
            <a:r>
              <a:rPr lang="en-GB" dirty="0" smtClean="0">
                <a:solidFill>
                  <a:srgbClr val="0070C0"/>
                </a:solidFill>
              </a:rPr>
              <a:t> de </a:t>
            </a:r>
            <a:r>
              <a:rPr lang="en-GB" dirty="0" err="1" smtClean="0">
                <a:solidFill>
                  <a:srgbClr val="0070C0"/>
                </a:solidFill>
              </a:rPr>
              <a:t>dignidad</a:t>
            </a:r>
            <a:r>
              <a:rPr lang="en-GB" dirty="0" smtClean="0">
                <a:solidFill>
                  <a:srgbClr val="0070C0"/>
                </a:solidFill>
              </a:rPr>
              <a:t> que </a:t>
            </a:r>
            <a:r>
              <a:rPr lang="en-GB" dirty="0" err="1" smtClean="0">
                <a:solidFill>
                  <a:srgbClr val="0070C0"/>
                </a:solidFill>
              </a:rPr>
              <a:t>permite</a:t>
            </a:r>
            <a:r>
              <a:rPr lang="en-GB" dirty="0" smtClean="0">
                <a:solidFill>
                  <a:srgbClr val="0070C0"/>
                </a:solidFill>
              </a:rPr>
              <a:t> el </a:t>
            </a:r>
            <a:r>
              <a:rPr lang="en-GB" dirty="0" err="1" smtClean="0">
                <a:solidFill>
                  <a:srgbClr val="0070C0"/>
                </a:solidFill>
              </a:rPr>
              <a:t>derecho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básico</a:t>
            </a:r>
            <a:r>
              <a:rPr lang="en-GB" dirty="0" smtClean="0">
                <a:solidFill>
                  <a:srgbClr val="0070C0"/>
                </a:solidFill>
              </a:rPr>
              <a:t> de la </a:t>
            </a:r>
            <a:r>
              <a:rPr lang="en-GB" dirty="0" err="1" smtClean="0">
                <a:solidFill>
                  <a:srgbClr val="0070C0"/>
                </a:solidFill>
              </a:rPr>
              <a:t>salud</a:t>
            </a:r>
            <a:r>
              <a:rPr lang="en-GB" dirty="0" smtClean="0">
                <a:solidFill>
                  <a:srgbClr val="0070C0"/>
                </a:solidFill>
              </a:rPr>
              <a:t> para </a:t>
            </a:r>
            <a:r>
              <a:rPr lang="en-GB" dirty="0" err="1" smtClean="0">
                <a:solidFill>
                  <a:srgbClr val="0070C0"/>
                </a:solidFill>
              </a:rPr>
              <a:t>todos</a:t>
            </a:r>
            <a:r>
              <a:rPr lang="en-GB" dirty="0" smtClean="0">
                <a:solidFill>
                  <a:srgbClr val="0070C0"/>
                </a:solidFill>
              </a:rPr>
              <a:t>. A </a:t>
            </a:r>
            <a:r>
              <a:rPr lang="en-GB" dirty="0" err="1" smtClean="0">
                <a:solidFill>
                  <a:srgbClr val="0070C0"/>
                </a:solidFill>
              </a:rPr>
              <a:t>nivel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nacional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endParaRPr lang="en-GB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8751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9039" y="-146152"/>
            <a:ext cx="10515600" cy="1325563"/>
          </a:xfrm>
        </p:spPr>
        <p:txBody>
          <a:bodyPr>
            <a:normAutofit/>
          </a:bodyPr>
          <a:lstStyle/>
          <a:p>
            <a:r>
              <a:rPr lang="es-ES" sz="3600" dirty="0">
                <a:solidFill>
                  <a:schemeClr val="accent1">
                    <a:lumMod val="50000"/>
                  </a:schemeClr>
                </a:solidFill>
              </a:rPr>
              <a:t>5</a:t>
            </a:r>
            <a:r>
              <a:rPr lang="es-ES" sz="3600" dirty="0" smtClean="0">
                <a:solidFill>
                  <a:schemeClr val="accent1">
                    <a:lumMod val="50000"/>
                  </a:schemeClr>
                </a:solidFill>
              </a:rPr>
              <a:t>- Umbral de exceso vs. Ingresos y acúmulo sin límite.</a:t>
            </a:r>
            <a:endParaRPr lang="en-GB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484" y="1304515"/>
            <a:ext cx="11523406" cy="5381419"/>
          </a:xfrm>
        </p:spPr>
        <p:txBody>
          <a:bodyPr>
            <a:noAutofit/>
          </a:bodyPr>
          <a:lstStyle/>
          <a:p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encima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del PIB pc del major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possible para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2000" b="1" dirty="0" smtClean="0">
                <a:solidFill>
                  <a:schemeClr val="accent1">
                    <a:lumMod val="50000"/>
                  </a:schemeClr>
                </a:solidFill>
              </a:rPr>
              <a:t>umbral de </a:t>
            </a:r>
            <a:r>
              <a:rPr lang="en-GB" sz="2000" b="1" dirty="0" err="1" smtClean="0">
                <a:solidFill>
                  <a:schemeClr val="accent1">
                    <a:lumMod val="50000"/>
                  </a:schemeClr>
                </a:solidFill>
              </a:rPr>
              <a:t>dignidad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), la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esperanza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vida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y el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bienestar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pueden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mejorar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hasta un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ingresos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partir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cual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esperanza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vida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no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aumenta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más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. Coincide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aproximadamente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con el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ingresos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pc incompatible con el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respeto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límites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planetarios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Dicho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2000" b="1" dirty="0" smtClean="0">
                <a:solidFill>
                  <a:schemeClr val="accent1">
                    <a:lumMod val="50000"/>
                  </a:schemeClr>
                </a:solidFill>
              </a:rPr>
              <a:t>umbral de </a:t>
            </a:r>
            <a:r>
              <a:rPr lang="en-GB" sz="2000" b="1" dirty="0" err="1" smtClean="0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muy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similar al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punto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simétrico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del umbral de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dignidad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encima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 la media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La </a:t>
            </a:r>
            <a:r>
              <a:rPr lang="en-GB" sz="2000" b="1" dirty="0" err="1" smtClean="0">
                <a:solidFill>
                  <a:schemeClr val="accent1">
                    <a:lumMod val="50000"/>
                  </a:schemeClr>
                </a:solidFill>
              </a:rPr>
              <a:t>curva</a:t>
            </a:r>
            <a:r>
              <a:rPr lang="en-GB" sz="2000" b="1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000" b="1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términos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económicos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, entre el umbral de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dignidad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y el umbral de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permite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el major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possible para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y el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máximo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esperanza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vida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para inspirer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progreso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dentro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espectro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desigualdades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j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ustas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La </a:t>
            </a:r>
            <a:r>
              <a:rPr lang="en-GB" sz="1600" dirty="0" err="1" smtClean="0">
                <a:solidFill>
                  <a:schemeClr val="accent1">
                    <a:lumMod val="50000"/>
                  </a:schemeClr>
                </a:solidFill>
              </a:rPr>
              <a:t>razón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 de umbral de </a:t>
            </a:r>
            <a:r>
              <a:rPr lang="en-GB" sz="1600" dirty="0" err="1" smtClean="0">
                <a:solidFill>
                  <a:schemeClr val="accent1">
                    <a:lumMod val="50000"/>
                  </a:schemeClr>
                </a:solidFill>
              </a:rPr>
              <a:t>dignidad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 : umbral de </a:t>
            </a:r>
            <a:r>
              <a:rPr lang="en-GB" sz="1600" dirty="0" err="1" smtClean="0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600" dirty="0" err="1" smtClean="0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600" dirty="0" err="1" smtClean="0">
                <a:solidFill>
                  <a:schemeClr val="accent1">
                    <a:lumMod val="50000"/>
                  </a:schemeClr>
                </a:solidFill>
              </a:rPr>
              <a:t>aproximadamente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</a:rPr>
              <a:t>de </a:t>
            </a:r>
            <a:r>
              <a:rPr lang="en-GB" sz="1600" b="1" dirty="0" smtClean="0">
                <a:solidFill>
                  <a:schemeClr val="accent1">
                    <a:lumMod val="50000"/>
                  </a:schemeClr>
                </a:solidFill>
              </a:rPr>
              <a:t>1:7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1600" dirty="0" err="1" smtClean="0">
                <a:solidFill>
                  <a:schemeClr val="accent1">
                    <a:lumMod val="50000"/>
                  </a:schemeClr>
                </a:solidFill>
              </a:rPr>
              <a:t>equivalente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 a un GINI entre 0.15 (</a:t>
            </a:r>
            <a:r>
              <a:rPr lang="en-GB" sz="1600" dirty="0" err="1" smtClean="0">
                <a:solidFill>
                  <a:schemeClr val="accent1">
                    <a:lumMod val="50000"/>
                  </a:schemeClr>
                </a:solidFill>
              </a:rPr>
              <a:t>asimétrico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) y 0.015 (</a:t>
            </a:r>
            <a:r>
              <a:rPr lang="en-GB" sz="1600" dirty="0" err="1" smtClean="0">
                <a:solidFill>
                  <a:schemeClr val="accent1">
                    <a:lumMod val="50000"/>
                  </a:schemeClr>
                </a:solidFill>
              </a:rPr>
              <a:t>distribución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 normal </a:t>
            </a:r>
            <a:r>
              <a:rPr lang="en-GB" sz="1600" dirty="0" err="1" smtClean="0">
                <a:solidFill>
                  <a:schemeClr val="accent1">
                    <a:lumMod val="50000"/>
                  </a:schemeClr>
                </a:solidFill>
              </a:rPr>
              <a:t>simétrica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), -vs. la media </a:t>
            </a:r>
            <a:r>
              <a:rPr lang="en-GB" sz="1600" dirty="0" err="1" smtClean="0">
                <a:solidFill>
                  <a:schemeClr val="accent1">
                    <a:lumMod val="50000"/>
                  </a:schemeClr>
                </a:solidFill>
              </a:rPr>
              <a:t>internacional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 de 0.45 (3-30 </a:t>
            </a:r>
            <a:r>
              <a:rPr lang="en-GB" sz="1600" dirty="0" err="1" smtClean="0">
                <a:solidFill>
                  <a:schemeClr val="accent1">
                    <a:lumMod val="50000"/>
                  </a:schemeClr>
                </a:solidFill>
              </a:rPr>
              <a:t>veces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 superior). El </a:t>
            </a:r>
            <a:r>
              <a:rPr lang="en-GB" sz="1600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600" b="1" dirty="0" err="1" smtClean="0">
                <a:solidFill>
                  <a:schemeClr val="accent1">
                    <a:lumMod val="50000"/>
                  </a:schemeClr>
                </a:solidFill>
              </a:rPr>
              <a:t>redistribución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600" dirty="0" err="1" smtClean="0">
                <a:solidFill>
                  <a:schemeClr val="accent1">
                    <a:lumMod val="50000"/>
                  </a:schemeClr>
                </a:solidFill>
              </a:rPr>
              <a:t>preciso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600" dirty="0" err="1" smtClean="0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600" dirty="0" err="1" smtClean="0">
                <a:solidFill>
                  <a:schemeClr val="accent1">
                    <a:lumMod val="50000"/>
                  </a:schemeClr>
                </a:solidFill>
              </a:rPr>
              <a:t>próximo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 al </a:t>
            </a:r>
            <a:r>
              <a:rPr lang="en-GB" sz="1600" b="1" dirty="0" smtClean="0">
                <a:solidFill>
                  <a:schemeClr val="accent1">
                    <a:lumMod val="50000"/>
                  </a:schemeClr>
                </a:solidFill>
              </a:rPr>
              <a:t>10% del PIB </a:t>
            </a:r>
            <a:r>
              <a:rPr lang="en-GB" sz="1600" b="1" dirty="0" err="1" smtClean="0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sz="1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</a:rPr>
              <a:t>vs. 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AOD 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</a:rPr>
              <a:t>0.3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%, 30 </a:t>
            </a:r>
            <a:r>
              <a:rPr lang="en-GB" sz="1600" dirty="0" err="1" smtClean="0">
                <a:solidFill>
                  <a:schemeClr val="accent1">
                    <a:lumMod val="50000"/>
                  </a:schemeClr>
                </a:solidFill>
              </a:rPr>
              <a:t>veces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 inferior), tan solo un </a:t>
            </a:r>
            <a:r>
              <a:rPr lang="en-GB" sz="1600" b="1" dirty="0" smtClean="0">
                <a:solidFill>
                  <a:schemeClr val="accent1">
                    <a:lumMod val="50000"/>
                  </a:schemeClr>
                </a:solidFill>
              </a:rPr>
              <a:t>20% del PIB </a:t>
            </a:r>
            <a:r>
              <a:rPr lang="en-GB" sz="16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600" dirty="0" err="1" smtClean="0">
                <a:solidFill>
                  <a:schemeClr val="accent1">
                    <a:lumMod val="50000"/>
                  </a:schemeClr>
                </a:solidFill>
              </a:rPr>
              <a:t>encima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 del umbral de </a:t>
            </a:r>
            <a:r>
              <a:rPr lang="en-GB" sz="1600" dirty="0" err="1" smtClean="0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1600" b="1" dirty="0" err="1" smtClean="0">
                <a:solidFill>
                  <a:schemeClr val="accent1">
                    <a:lumMod val="50000"/>
                  </a:schemeClr>
                </a:solidFill>
              </a:rPr>
              <a:t>superfluo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16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2000" dirty="0" err="1" smtClean="0">
                <a:solidFill>
                  <a:srgbClr val="0070C0"/>
                </a:solidFill>
              </a:rPr>
              <a:t>Propuesta</a:t>
            </a:r>
            <a:r>
              <a:rPr lang="en-GB" sz="2000" dirty="0" smtClean="0">
                <a:solidFill>
                  <a:srgbClr val="0070C0"/>
                </a:solidFill>
              </a:rPr>
              <a:t> </a:t>
            </a:r>
            <a:r>
              <a:rPr lang="en-GB" sz="2000" dirty="0">
                <a:solidFill>
                  <a:srgbClr val="0070C0"/>
                </a:solidFill>
              </a:rPr>
              <a:t>: </a:t>
            </a:r>
            <a:r>
              <a:rPr lang="en-GB" sz="2000" dirty="0" smtClean="0">
                <a:solidFill>
                  <a:srgbClr val="0070C0"/>
                </a:solidFill>
              </a:rPr>
              <a:t>El GTES </a:t>
            </a:r>
            <a:r>
              <a:rPr lang="en-GB" sz="2000" dirty="0" err="1" smtClean="0">
                <a:solidFill>
                  <a:srgbClr val="0070C0"/>
                </a:solidFill>
              </a:rPr>
              <a:t>podría</a:t>
            </a:r>
            <a:r>
              <a:rPr lang="en-GB" sz="2000" dirty="0" smtClean="0">
                <a:solidFill>
                  <a:srgbClr val="0070C0"/>
                </a:solidFill>
              </a:rPr>
              <a:t> </a:t>
            </a:r>
            <a:r>
              <a:rPr lang="en-GB" sz="2000" dirty="0" err="1" smtClean="0">
                <a:solidFill>
                  <a:srgbClr val="0070C0"/>
                </a:solidFill>
              </a:rPr>
              <a:t>contribuir</a:t>
            </a:r>
            <a:r>
              <a:rPr lang="en-GB" sz="2000" dirty="0" smtClean="0">
                <a:solidFill>
                  <a:srgbClr val="0070C0"/>
                </a:solidFill>
              </a:rPr>
              <a:t> a </a:t>
            </a:r>
            <a:r>
              <a:rPr lang="en-GB" sz="2000" dirty="0" err="1" smtClean="0">
                <a:solidFill>
                  <a:srgbClr val="0070C0"/>
                </a:solidFill>
              </a:rPr>
              <a:t>plantear</a:t>
            </a:r>
            <a:r>
              <a:rPr lang="en-GB" sz="2000" dirty="0" smtClean="0">
                <a:solidFill>
                  <a:srgbClr val="0070C0"/>
                </a:solidFill>
              </a:rPr>
              <a:t> un </a:t>
            </a:r>
            <a:r>
              <a:rPr lang="en-GB" sz="2000" dirty="0" err="1" smtClean="0">
                <a:solidFill>
                  <a:srgbClr val="0070C0"/>
                </a:solidFill>
              </a:rPr>
              <a:t>modelo</a:t>
            </a:r>
            <a:r>
              <a:rPr lang="en-GB" sz="2000" dirty="0" smtClean="0">
                <a:solidFill>
                  <a:srgbClr val="0070C0"/>
                </a:solidFill>
              </a:rPr>
              <a:t> que </a:t>
            </a:r>
            <a:r>
              <a:rPr lang="en-GB" sz="2000" dirty="0" err="1" smtClean="0">
                <a:solidFill>
                  <a:srgbClr val="0070C0"/>
                </a:solidFill>
              </a:rPr>
              <a:t>cuestione</a:t>
            </a:r>
            <a:r>
              <a:rPr lang="en-GB" sz="2000" dirty="0" smtClean="0">
                <a:solidFill>
                  <a:srgbClr val="0070C0"/>
                </a:solidFill>
              </a:rPr>
              <a:t> la </a:t>
            </a:r>
            <a:r>
              <a:rPr lang="en-GB" sz="2000" dirty="0" err="1" smtClean="0">
                <a:solidFill>
                  <a:srgbClr val="0070C0"/>
                </a:solidFill>
              </a:rPr>
              <a:t>economía</a:t>
            </a:r>
            <a:r>
              <a:rPr lang="en-GB" sz="2000" dirty="0" smtClean="0">
                <a:solidFill>
                  <a:srgbClr val="0070C0"/>
                </a:solidFill>
              </a:rPr>
              <a:t> de Mercado sin </a:t>
            </a:r>
            <a:r>
              <a:rPr lang="en-GB" sz="2000" dirty="0" err="1" smtClean="0">
                <a:solidFill>
                  <a:srgbClr val="0070C0"/>
                </a:solidFill>
              </a:rPr>
              <a:t>límite</a:t>
            </a:r>
            <a:r>
              <a:rPr lang="en-GB" sz="2000" dirty="0" smtClean="0">
                <a:solidFill>
                  <a:srgbClr val="0070C0"/>
                </a:solidFill>
              </a:rPr>
              <a:t> al </a:t>
            </a:r>
            <a:r>
              <a:rPr lang="en-GB" sz="2000" dirty="0" err="1" smtClean="0">
                <a:solidFill>
                  <a:srgbClr val="0070C0"/>
                </a:solidFill>
              </a:rPr>
              <a:t>crecimiento</a:t>
            </a:r>
            <a:r>
              <a:rPr lang="en-GB" sz="2000" dirty="0" smtClean="0">
                <a:solidFill>
                  <a:srgbClr val="0070C0"/>
                </a:solidFill>
              </a:rPr>
              <a:t> y al </a:t>
            </a:r>
            <a:r>
              <a:rPr lang="en-GB" sz="2000" dirty="0" err="1" smtClean="0">
                <a:solidFill>
                  <a:srgbClr val="0070C0"/>
                </a:solidFill>
              </a:rPr>
              <a:t>acúmulo</a:t>
            </a:r>
            <a:r>
              <a:rPr lang="en-GB" sz="2000" dirty="0" smtClean="0">
                <a:solidFill>
                  <a:srgbClr val="0070C0"/>
                </a:solidFill>
              </a:rPr>
              <a:t>, y </a:t>
            </a:r>
            <a:r>
              <a:rPr lang="en-GB" sz="2000" dirty="0" err="1" smtClean="0">
                <a:solidFill>
                  <a:srgbClr val="0070C0"/>
                </a:solidFill>
              </a:rPr>
              <a:t>proponer</a:t>
            </a:r>
            <a:r>
              <a:rPr lang="en-GB" sz="2000" dirty="0" smtClean="0">
                <a:solidFill>
                  <a:srgbClr val="0070C0"/>
                </a:solidFill>
              </a:rPr>
              <a:t> la </a:t>
            </a:r>
            <a:r>
              <a:rPr lang="en-GB" sz="2000" b="1" dirty="0" err="1" smtClean="0">
                <a:solidFill>
                  <a:srgbClr val="0070C0"/>
                </a:solidFill>
              </a:rPr>
              <a:t>equidad</a:t>
            </a:r>
            <a:r>
              <a:rPr lang="en-GB" sz="2000" b="1" dirty="0" smtClean="0">
                <a:solidFill>
                  <a:srgbClr val="0070C0"/>
                </a:solidFill>
              </a:rPr>
              <a:t> </a:t>
            </a:r>
            <a:r>
              <a:rPr lang="en-GB" sz="2000" b="1" dirty="0" err="1" smtClean="0">
                <a:solidFill>
                  <a:srgbClr val="0070C0"/>
                </a:solidFill>
              </a:rPr>
              <a:t>económica</a:t>
            </a:r>
            <a:r>
              <a:rPr lang="en-GB" sz="2000" b="1" dirty="0" smtClean="0">
                <a:solidFill>
                  <a:srgbClr val="0070C0"/>
                </a:solidFill>
              </a:rPr>
              <a:t> </a:t>
            </a:r>
            <a:r>
              <a:rPr lang="en-GB" sz="2000" b="1" dirty="0" err="1" smtClean="0">
                <a:solidFill>
                  <a:srgbClr val="0070C0"/>
                </a:solidFill>
              </a:rPr>
              <a:t>dentro</a:t>
            </a:r>
            <a:r>
              <a:rPr lang="en-GB" sz="2000" b="1" dirty="0" smtClean="0">
                <a:solidFill>
                  <a:srgbClr val="0070C0"/>
                </a:solidFill>
              </a:rPr>
              <a:t> y entre </a:t>
            </a:r>
            <a:r>
              <a:rPr lang="en-GB" sz="2000" b="1" dirty="0" err="1" smtClean="0">
                <a:solidFill>
                  <a:srgbClr val="0070C0"/>
                </a:solidFill>
              </a:rPr>
              <a:t>los</a:t>
            </a:r>
            <a:r>
              <a:rPr lang="en-GB" sz="2000" b="1" dirty="0" smtClean="0">
                <a:solidFill>
                  <a:srgbClr val="0070C0"/>
                </a:solidFill>
              </a:rPr>
              <a:t> </a:t>
            </a:r>
            <a:r>
              <a:rPr lang="en-GB" sz="2000" b="1" dirty="0" err="1" smtClean="0">
                <a:solidFill>
                  <a:srgbClr val="0070C0"/>
                </a:solidFill>
              </a:rPr>
              <a:t>países</a:t>
            </a:r>
            <a:r>
              <a:rPr lang="en-GB" sz="2000" b="1" dirty="0" smtClean="0">
                <a:solidFill>
                  <a:srgbClr val="0070C0"/>
                </a:solidFill>
              </a:rPr>
              <a:t> </a:t>
            </a:r>
            <a:r>
              <a:rPr lang="en-GB" sz="2000" dirty="0" smtClean="0">
                <a:solidFill>
                  <a:srgbClr val="0070C0"/>
                </a:solidFill>
              </a:rPr>
              <a:t>a </a:t>
            </a:r>
            <a:r>
              <a:rPr lang="en-GB" sz="2000" dirty="0" err="1" smtClean="0">
                <a:solidFill>
                  <a:srgbClr val="0070C0"/>
                </a:solidFill>
              </a:rPr>
              <a:t>través</a:t>
            </a:r>
            <a:r>
              <a:rPr lang="en-GB" sz="2000" dirty="0" smtClean="0">
                <a:solidFill>
                  <a:srgbClr val="0070C0"/>
                </a:solidFill>
              </a:rPr>
              <a:t> de </a:t>
            </a:r>
            <a:r>
              <a:rPr lang="en-GB" sz="2000" b="1" dirty="0" err="1" smtClean="0">
                <a:solidFill>
                  <a:srgbClr val="0070C0"/>
                </a:solidFill>
              </a:rPr>
              <a:t>transparencia</a:t>
            </a:r>
            <a:r>
              <a:rPr lang="en-GB" sz="2000" b="1" dirty="0" smtClean="0">
                <a:solidFill>
                  <a:srgbClr val="0070C0"/>
                </a:solidFill>
              </a:rPr>
              <a:t> </a:t>
            </a:r>
            <a:r>
              <a:rPr lang="en-GB" sz="2000" b="1" dirty="0" err="1" smtClean="0">
                <a:solidFill>
                  <a:srgbClr val="0070C0"/>
                </a:solidFill>
              </a:rPr>
              <a:t>económica</a:t>
            </a:r>
            <a:r>
              <a:rPr lang="en-GB" sz="2000" b="1" dirty="0" smtClean="0">
                <a:solidFill>
                  <a:srgbClr val="0070C0"/>
                </a:solidFill>
              </a:rPr>
              <a:t> y </a:t>
            </a:r>
            <a:r>
              <a:rPr lang="en-GB" sz="2000" b="1" dirty="0" err="1" smtClean="0">
                <a:solidFill>
                  <a:srgbClr val="0070C0"/>
                </a:solidFill>
              </a:rPr>
              <a:t>redistribución</a:t>
            </a:r>
            <a:r>
              <a:rPr lang="en-GB" sz="2000" b="1" dirty="0" smtClean="0">
                <a:solidFill>
                  <a:srgbClr val="0070C0"/>
                </a:solidFill>
              </a:rPr>
              <a:t> </a:t>
            </a:r>
            <a:r>
              <a:rPr lang="en-GB" sz="2000" b="1" dirty="0" err="1" smtClean="0">
                <a:solidFill>
                  <a:srgbClr val="0070C0"/>
                </a:solidFill>
              </a:rPr>
              <a:t>tributaria</a:t>
            </a:r>
            <a:r>
              <a:rPr lang="en-GB" sz="2000" b="1" dirty="0" smtClean="0">
                <a:solidFill>
                  <a:srgbClr val="0070C0"/>
                </a:solidFill>
              </a:rPr>
              <a:t> y territorial </a:t>
            </a:r>
            <a:r>
              <a:rPr lang="en-GB" sz="2000" dirty="0" smtClean="0">
                <a:solidFill>
                  <a:srgbClr val="0070C0"/>
                </a:solidFill>
              </a:rPr>
              <a:t>a </a:t>
            </a:r>
            <a:r>
              <a:rPr lang="en-GB" sz="2000" dirty="0" err="1" smtClean="0">
                <a:solidFill>
                  <a:srgbClr val="0070C0"/>
                </a:solidFill>
              </a:rPr>
              <a:t>niveles</a:t>
            </a:r>
            <a:r>
              <a:rPr lang="en-GB" sz="2000" dirty="0" smtClean="0">
                <a:solidFill>
                  <a:srgbClr val="0070C0"/>
                </a:solidFill>
              </a:rPr>
              <a:t> </a:t>
            </a:r>
            <a:r>
              <a:rPr lang="en-GB" sz="2000" dirty="0" err="1" smtClean="0">
                <a:solidFill>
                  <a:srgbClr val="0070C0"/>
                </a:solidFill>
              </a:rPr>
              <a:t>globales</a:t>
            </a:r>
            <a:r>
              <a:rPr lang="en-GB" sz="2000" dirty="0" smtClean="0">
                <a:solidFill>
                  <a:srgbClr val="0070C0"/>
                </a:solidFill>
              </a:rPr>
              <a:t> y </a:t>
            </a:r>
            <a:r>
              <a:rPr lang="en-GB" sz="2000" dirty="0" err="1" smtClean="0">
                <a:solidFill>
                  <a:srgbClr val="0070C0"/>
                </a:solidFill>
              </a:rPr>
              <a:t>subnacionales</a:t>
            </a:r>
            <a:r>
              <a:rPr lang="en-GB" sz="2000" dirty="0" smtClean="0">
                <a:solidFill>
                  <a:srgbClr val="0070C0"/>
                </a:solidFill>
              </a:rPr>
              <a:t>.</a:t>
            </a:r>
            <a:endParaRPr lang="en-GB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5047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5655" t="36042" r="11816" b="17816"/>
          <a:stretch/>
        </p:blipFill>
        <p:spPr>
          <a:xfrm>
            <a:off x="453286" y="770561"/>
            <a:ext cx="10666777" cy="5270643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70561"/>
          </a:xfrm>
        </p:spPr>
        <p:txBody>
          <a:bodyPr/>
          <a:lstStyle/>
          <a:p>
            <a:r>
              <a:rPr lang="es-ES" dirty="0" err="1" smtClean="0"/>
              <a:t>The</a:t>
            </a:r>
            <a:r>
              <a:rPr lang="es-ES" dirty="0" smtClean="0"/>
              <a:t> Equity curve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076960" y="6041204"/>
            <a:ext cx="9652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err="1" smtClean="0"/>
              <a:t>Deficit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5445760" y="6041204"/>
            <a:ext cx="9652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Equity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9652000" y="6069474"/>
            <a:ext cx="9652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err="1" smtClean="0"/>
              <a:t>Excess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4399280" y="6446332"/>
            <a:ext cx="95504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err="1" smtClean="0"/>
              <a:t>Healthy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6263640" y="6446332"/>
            <a:ext cx="143764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Non </a:t>
            </a:r>
            <a:r>
              <a:rPr lang="es-ES" dirty="0" err="1" smtClean="0"/>
              <a:t>healthy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474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983" t="11851"/>
          <a:stretch/>
        </p:blipFill>
        <p:spPr>
          <a:xfrm>
            <a:off x="378690" y="1754909"/>
            <a:ext cx="5717309" cy="368011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888" t="11851"/>
          <a:stretch/>
        </p:blipFill>
        <p:spPr>
          <a:xfrm>
            <a:off x="6243782" y="1754909"/>
            <a:ext cx="5601326" cy="368011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059121" cy="635148"/>
          </a:xfrm>
        </p:spPr>
        <p:txBody>
          <a:bodyPr>
            <a:normAutofit/>
          </a:bodyPr>
          <a:lstStyle/>
          <a:p>
            <a:r>
              <a:rPr lang="es-ES" sz="3600" dirty="0" smtClean="0"/>
              <a:t>Población y PIB de países según zonas de equidad 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658450" y="1269207"/>
            <a:ext cx="5157787" cy="411956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Population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6162964" y="930997"/>
            <a:ext cx="5183188" cy="823912"/>
          </a:xfrm>
        </p:spPr>
        <p:txBody>
          <a:bodyPr/>
          <a:lstStyle/>
          <a:p>
            <a:r>
              <a:rPr lang="en-GB" dirty="0" smtClean="0"/>
              <a:t>GDP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465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136321"/>
            <a:ext cx="10515600" cy="1325563"/>
          </a:xfrm>
        </p:spPr>
        <p:txBody>
          <a:bodyPr>
            <a:normAutofit/>
          </a:bodyPr>
          <a:lstStyle/>
          <a:p>
            <a:r>
              <a:rPr lang="es-ES" sz="3600" dirty="0" smtClean="0">
                <a:solidFill>
                  <a:schemeClr val="accent1">
                    <a:lumMod val="50000"/>
                  </a:schemeClr>
                </a:solidFill>
              </a:rPr>
              <a:t>6-Bienes Públicos Globales</a:t>
            </a:r>
            <a:endParaRPr lang="en-GB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63562"/>
            <a:ext cx="10515600" cy="5171768"/>
          </a:xfrm>
        </p:spPr>
        <p:txBody>
          <a:bodyPr>
            <a:normAutofit fontScale="25000" lnSpcReduction="20000"/>
          </a:bodyPr>
          <a:lstStyle/>
          <a:p>
            <a:r>
              <a:rPr lang="en-GB" sz="7400" dirty="0" smtClean="0">
                <a:solidFill>
                  <a:schemeClr val="accent1">
                    <a:lumMod val="50000"/>
                  </a:schemeClr>
                </a:solidFill>
              </a:rPr>
              <a:t>L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a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redistribución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recursos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y el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límite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ingresos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riqueza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progresivamente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menos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manos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permite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liberación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recursos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globales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que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debieran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prioritariamente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ser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dirigidos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a la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colaboración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internacional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conocimiento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desarrollo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acceso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universal y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según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necesidad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) a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b="1" dirty="0" err="1" smtClean="0">
                <a:solidFill>
                  <a:schemeClr val="accent1">
                    <a:lumMod val="50000"/>
                  </a:schemeClr>
                </a:solidFill>
              </a:rPr>
              <a:t>Bienes</a:t>
            </a:r>
            <a:r>
              <a:rPr lang="en-GB" sz="9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b="1" dirty="0" err="1" smtClean="0">
                <a:solidFill>
                  <a:schemeClr val="accent1">
                    <a:lumMod val="50000"/>
                  </a:schemeClr>
                </a:solidFill>
              </a:rPr>
              <a:t>Públicos</a:t>
            </a:r>
            <a:r>
              <a:rPr lang="en-GB" sz="9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b="1" dirty="0" err="1" smtClean="0">
                <a:solidFill>
                  <a:schemeClr val="accent1">
                    <a:lumMod val="50000"/>
                  </a:schemeClr>
                </a:solidFill>
              </a:rPr>
              <a:t>Globales</a:t>
            </a:r>
            <a:r>
              <a:rPr lang="en-GB" sz="9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(que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aumentan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bienestar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humano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sostenible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  <a:r>
              <a:rPr lang="en-GB" sz="9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9600" dirty="0">
                <a:solidFill>
                  <a:schemeClr val="accent1">
                    <a:lumMod val="50000"/>
                  </a:schemeClr>
                </a:solidFill>
              </a:rPr>
            </a:br>
            <a:endParaRPr lang="en-GB" sz="96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Durante la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pandemia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sz="9600" b="1" dirty="0" smtClean="0">
                <a:solidFill>
                  <a:schemeClr val="accent1">
                    <a:lumMod val="50000"/>
                  </a:schemeClr>
                </a:solidFill>
              </a:rPr>
              <a:t>SIDA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hubo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un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lapso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de 10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años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entre el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descubrimiento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de las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terapias</a:t>
            </a:r>
            <a:r>
              <a:rPr lang="en-GB" sz="9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efectivas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y el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acceso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global a las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mismas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, que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supuso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unas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20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millones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muertes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mientras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las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multinacionales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con sus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patentes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ganaron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mas de 50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billones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dólares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). </a:t>
            </a:r>
            <a:r>
              <a:rPr lang="en-GB" sz="9600" dirty="0">
                <a:solidFill>
                  <a:schemeClr val="accent1">
                    <a:lumMod val="50000"/>
                  </a:schemeClr>
                </a:solidFill>
              </a:rPr>
              <a:t>L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a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reciente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pandemia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sz="9600" b="1" dirty="0" smtClean="0">
                <a:solidFill>
                  <a:schemeClr val="accent1">
                    <a:lumMod val="50000"/>
                  </a:schemeClr>
                </a:solidFill>
              </a:rPr>
              <a:t>COVID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reveló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nuevo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un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mundo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dominado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las </a:t>
            </a:r>
            <a:r>
              <a:rPr lang="en-GB" sz="9600" b="1" dirty="0" err="1" smtClean="0">
                <a:solidFill>
                  <a:schemeClr val="accent1">
                    <a:lumMod val="50000"/>
                  </a:schemeClr>
                </a:solidFill>
              </a:rPr>
              <a:t>fuerzas</a:t>
            </a:r>
            <a:r>
              <a:rPr lang="en-GB" sz="9600" b="1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sz="9600" b="1" dirty="0" err="1" smtClean="0">
                <a:solidFill>
                  <a:schemeClr val="accent1">
                    <a:lumMod val="50000"/>
                  </a:schemeClr>
                </a:solidFill>
              </a:rPr>
              <a:t>mercado</a:t>
            </a:r>
            <a:r>
              <a:rPr lang="en-GB" sz="9600" b="1" dirty="0" smtClean="0">
                <a:solidFill>
                  <a:schemeClr val="accent1">
                    <a:lumMod val="50000"/>
                  </a:schemeClr>
                </a:solidFill>
              </a:rPr>
              <a:t> y el </a:t>
            </a:r>
            <a:r>
              <a:rPr lang="en-GB" sz="9600" b="1" dirty="0" err="1" smtClean="0">
                <a:solidFill>
                  <a:schemeClr val="accent1">
                    <a:lumMod val="50000"/>
                  </a:schemeClr>
                </a:solidFill>
              </a:rPr>
              <a:t>beneficio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más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que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ética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. </a:t>
            </a:r>
          </a:p>
          <a:p>
            <a:pPr marL="0" indent="0">
              <a:buNone/>
            </a:pPr>
            <a:r>
              <a:rPr lang="en-GB" sz="9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9600" dirty="0">
                <a:solidFill>
                  <a:schemeClr val="accent1">
                    <a:lumMod val="50000"/>
                  </a:schemeClr>
                </a:solidFill>
              </a:rPr>
            </a:br>
            <a:endParaRPr lang="en-GB" sz="9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GB" sz="9600" dirty="0" err="1" smtClean="0">
                <a:solidFill>
                  <a:srgbClr val="0070C0"/>
                </a:solidFill>
              </a:rPr>
              <a:t>Propuesta</a:t>
            </a:r>
            <a:r>
              <a:rPr lang="en-GB" sz="9600" dirty="0" smtClean="0">
                <a:solidFill>
                  <a:srgbClr val="0070C0"/>
                </a:solidFill>
              </a:rPr>
              <a:t> </a:t>
            </a:r>
            <a:r>
              <a:rPr lang="en-GB" sz="9600" dirty="0">
                <a:solidFill>
                  <a:srgbClr val="0070C0"/>
                </a:solidFill>
              </a:rPr>
              <a:t>: </a:t>
            </a:r>
            <a:r>
              <a:rPr lang="en-GB" sz="9600" dirty="0" smtClean="0">
                <a:solidFill>
                  <a:srgbClr val="0070C0"/>
                </a:solidFill>
              </a:rPr>
              <a:t>El GTES </a:t>
            </a:r>
            <a:r>
              <a:rPr lang="en-GB" sz="9600" dirty="0" err="1" smtClean="0">
                <a:solidFill>
                  <a:srgbClr val="0070C0"/>
                </a:solidFill>
              </a:rPr>
              <a:t>podría</a:t>
            </a:r>
            <a:r>
              <a:rPr lang="en-GB" sz="9600" dirty="0" smtClean="0">
                <a:solidFill>
                  <a:srgbClr val="0070C0"/>
                </a:solidFill>
              </a:rPr>
              <a:t> </a:t>
            </a:r>
            <a:r>
              <a:rPr lang="en-GB" sz="9600" dirty="0" err="1" smtClean="0">
                <a:solidFill>
                  <a:srgbClr val="0070C0"/>
                </a:solidFill>
              </a:rPr>
              <a:t>animar</a:t>
            </a:r>
            <a:r>
              <a:rPr lang="en-GB" sz="9600" dirty="0" smtClean="0">
                <a:solidFill>
                  <a:srgbClr val="0070C0"/>
                </a:solidFill>
              </a:rPr>
              <a:t> a </a:t>
            </a:r>
            <a:r>
              <a:rPr lang="en-GB" sz="9600" dirty="0" err="1" smtClean="0">
                <a:solidFill>
                  <a:srgbClr val="0070C0"/>
                </a:solidFill>
              </a:rPr>
              <a:t>una</a:t>
            </a:r>
            <a:r>
              <a:rPr lang="en-GB" sz="9600" dirty="0" smtClean="0">
                <a:solidFill>
                  <a:srgbClr val="0070C0"/>
                </a:solidFill>
              </a:rPr>
              <a:t> </a:t>
            </a:r>
            <a:r>
              <a:rPr lang="en-GB" sz="9600" dirty="0" err="1" smtClean="0">
                <a:solidFill>
                  <a:srgbClr val="0070C0"/>
                </a:solidFill>
              </a:rPr>
              <a:t>discusión</a:t>
            </a:r>
            <a:r>
              <a:rPr lang="en-GB" sz="9600" dirty="0" smtClean="0">
                <a:solidFill>
                  <a:srgbClr val="0070C0"/>
                </a:solidFill>
              </a:rPr>
              <a:t> </a:t>
            </a:r>
            <a:r>
              <a:rPr lang="en-GB" sz="9600" dirty="0" err="1" smtClean="0">
                <a:solidFill>
                  <a:srgbClr val="0070C0"/>
                </a:solidFill>
              </a:rPr>
              <a:t>en</a:t>
            </a:r>
            <a:r>
              <a:rPr lang="en-GB" sz="9600" dirty="0" smtClean="0">
                <a:solidFill>
                  <a:srgbClr val="0070C0"/>
                </a:solidFill>
              </a:rPr>
              <a:t> las </a:t>
            </a:r>
            <a:r>
              <a:rPr lang="en-GB" sz="9600" dirty="0" err="1" smtClean="0">
                <a:solidFill>
                  <a:srgbClr val="0070C0"/>
                </a:solidFill>
              </a:rPr>
              <a:t>Naciones</a:t>
            </a:r>
            <a:r>
              <a:rPr lang="en-GB" sz="9600" dirty="0" smtClean="0">
                <a:solidFill>
                  <a:srgbClr val="0070C0"/>
                </a:solidFill>
              </a:rPr>
              <a:t> </a:t>
            </a:r>
            <a:r>
              <a:rPr lang="en-GB" sz="9600" dirty="0" err="1" smtClean="0">
                <a:solidFill>
                  <a:srgbClr val="0070C0"/>
                </a:solidFill>
              </a:rPr>
              <a:t>Unidas</a:t>
            </a:r>
            <a:r>
              <a:rPr lang="en-GB" sz="9600" dirty="0" smtClean="0">
                <a:solidFill>
                  <a:srgbClr val="0070C0"/>
                </a:solidFill>
              </a:rPr>
              <a:t> para </a:t>
            </a:r>
            <a:r>
              <a:rPr lang="en-GB" sz="9600" dirty="0" err="1" smtClean="0">
                <a:solidFill>
                  <a:srgbClr val="0070C0"/>
                </a:solidFill>
              </a:rPr>
              <a:t>discutir</a:t>
            </a:r>
            <a:r>
              <a:rPr lang="en-GB" sz="9600" dirty="0" smtClean="0">
                <a:solidFill>
                  <a:srgbClr val="0070C0"/>
                </a:solidFill>
              </a:rPr>
              <a:t> </a:t>
            </a:r>
            <a:r>
              <a:rPr lang="en-GB" sz="9600" dirty="0" err="1" smtClean="0">
                <a:solidFill>
                  <a:srgbClr val="0070C0"/>
                </a:solidFill>
              </a:rPr>
              <a:t>una</a:t>
            </a:r>
            <a:r>
              <a:rPr lang="en-GB" sz="9600" dirty="0" smtClean="0">
                <a:solidFill>
                  <a:srgbClr val="0070C0"/>
                </a:solidFill>
              </a:rPr>
              <a:t> </a:t>
            </a:r>
            <a:r>
              <a:rPr lang="en-GB" sz="9600" b="1" dirty="0" err="1" smtClean="0">
                <a:solidFill>
                  <a:srgbClr val="0070C0"/>
                </a:solidFill>
              </a:rPr>
              <a:t>convención</a:t>
            </a:r>
            <a:r>
              <a:rPr lang="en-GB" sz="9600" b="1" dirty="0" smtClean="0">
                <a:solidFill>
                  <a:srgbClr val="0070C0"/>
                </a:solidFill>
              </a:rPr>
              <a:t> </a:t>
            </a:r>
            <a:r>
              <a:rPr lang="en-GB" sz="9600" b="1" dirty="0" err="1" smtClean="0">
                <a:solidFill>
                  <a:srgbClr val="0070C0"/>
                </a:solidFill>
              </a:rPr>
              <a:t>internacional</a:t>
            </a:r>
            <a:r>
              <a:rPr lang="en-GB" sz="9600" b="1" dirty="0" smtClean="0">
                <a:solidFill>
                  <a:srgbClr val="0070C0"/>
                </a:solidFill>
              </a:rPr>
              <a:t> </a:t>
            </a:r>
            <a:r>
              <a:rPr lang="en-GB" sz="9600" b="1" dirty="0" err="1" smtClean="0">
                <a:solidFill>
                  <a:srgbClr val="0070C0"/>
                </a:solidFill>
              </a:rPr>
              <a:t>sobre</a:t>
            </a:r>
            <a:r>
              <a:rPr lang="en-GB" sz="9600" b="1" dirty="0" smtClean="0">
                <a:solidFill>
                  <a:srgbClr val="0070C0"/>
                </a:solidFill>
              </a:rPr>
              <a:t> </a:t>
            </a:r>
            <a:r>
              <a:rPr lang="en-GB" sz="9600" b="1" dirty="0" err="1" smtClean="0">
                <a:solidFill>
                  <a:srgbClr val="0070C0"/>
                </a:solidFill>
              </a:rPr>
              <a:t>Bienes</a:t>
            </a:r>
            <a:r>
              <a:rPr lang="en-GB" sz="9600" b="1" dirty="0" smtClean="0">
                <a:solidFill>
                  <a:srgbClr val="0070C0"/>
                </a:solidFill>
              </a:rPr>
              <a:t> </a:t>
            </a:r>
            <a:r>
              <a:rPr lang="en-GB" sz="9600" b="1" dirty="0" err="1" smtClean="0">
                <a:solidFill>
                  <a:srgbClr val="0070C0"/>
                </a:solidFill>
              </a:rPr>
              <a:t>Públicos</a:t>
            </a:r>
            <a:r>
              <a:rPr lang="en-GB" sz="9600" b="1" dirty="0" smtClean="0">
                <a:solidFill>
                  <a:srgbClr val="0070C0"/>
                </a:solidFill>
              </a:rPr>
              <a:t> </a:t>
            </a:r>
            <a:r>
              <a:rPr lang="en-GB" sz="9600" b="1" dirty="0" err="1" smtClean="0">
                <a:solidFill>
                  <a:srgbClr val="0070C0"/>
                </a:solidFill>
              </a:rPr>
              <a:t>Globales</a:t>
            </a:r>
            <a:r>
              <a:rPr lang="en-GB" sz="9600" b="1" dirty="0" smtClean="0">
                <a:solidFill>
                  <a:srgbClr val="0070C0"/>
                </a:solidFill>
              </a:rPr>
              <a:t> </a:t>
            </a:r>
            <a:r>
              <a:rPr lang="en-GB" sz="9600" dirty="0" err="1" smtClean="0">
                <a:solidFill>
                  <a:srgbClr val="0070C0"/>
                </a:solidFill>
              </a:rPr>
              <a:t>por</a:t>
            </a:r>
            <a:r>
              <a:rPr lang="en-GB" sz="9600" dirty="0" smtClean="0">
                <a:solidFill>
                  <a:srgbClr val="0070C0"/>
                </a:solidFill>
              </a:rPr>
              <a:t> la </a:t>
            </a:r>
            <a:r>
              <a:rPr lang="en-GB" sz="9600" dirty="0" err="1" smtClean="0">
                <a:solidFill>
                  <a:srgbClr val="0070C0"/>
                </a:solidFill>
              </a:rPr>
              <a:t>cual</a:t>
            </a:r>
            <a:r>
              <a:rPr lang="en-GB" sz="9600" dirty="0" smtClean="0">
                <a:solidFill>
                  <a:srgbClr val="0070C0"/>
                </a:solidFill>
              </a:rPr>
              <a:t> se </a:t>
            </a:r>
            <a:r>
              <a:rPr lang="en-GB" sz="9600" dirty="0" err="1" smtClean="0">
                <a:solidFill>
                  <a:srgbClr val="0070C0"/>
                </a:solidFill>
              </a:rPr>
              <a:t>aumentaran</a:t>
            </a:r>
            <a:r>
              <a:rPr lang="en-GB" sz="9600" dirty="0" smtClean="0">
                <a:solidFill>
                  <a:srgbClr val="0070C0"/>
                </a:solidFill>
              </a:rPr>
              <a:t> </a:t>
            </a:r>
            <a:r>
              <a:rPr lang="en-GB" sz="9600" dirty="0" err="1" smtClean="0">
                <a:solidFill>
                  <a:srgbClr val="0070C0"/>
                </a:solidFill>
              </a:rPr>
              <a:t>los</a:t>
            </a:r>
            <a:r>
              <a:rPr lang="en-GB" sz="9600" dirty="0" smtClean="0">
                <a:solidFill>
                  <a:srgbClr val="0070C0"/>
                </a:solidFill>
              </a:rPr>
              <a:t> </a:t>
            </a:r>
            <a:r>
              <a:rPr lang="en-GB" sz="9600" dirty="0" err="1" smtClean="0">
                <a:solidFill>
                  <a:srgbClr val="0070C0"/>
                </a:solidFill>
              </a:rPr>
              <a:t>niveles</a:t>
            </a:r>
            <a:r>
              <a:rPr lang="en-GB" sz="9600" dirty="0" smtClean="0">
                <a:solidFill>
                  <a:srgbClr val="0070C0"/>
                </a:solidFill>
              </a:rPr>
              <a:t> de </a:t>
            </a:r>
            <a:r>
              <a:rPr lang="en-GB" sz="9600" dirty="0" err="1" smtClean="0">
                <a:solidFill>
                  <a:srgbClr val="0070C0"/>
                </a:solidFill>
              </a:rPr>
              <a:t>inversión</a:t>
            </a:r>
            <a:r>
              <a:rPr lang="en-GB" sz="9600" dirty="0">
                <a:solidFill>
                  <a:srgbClr val="0070C0"/>
                </a:solidFill>
              </a:rPr>
              <a:t> </a:t>
            </a:r>
            <a:r>
              <a:rPr lang="en-GB" sz="9600" dirty="0" err="1" smtClean="0">
                <a:solidFill>
                  <a:srgbClr val="0070C0"/>
                </a:solidFill>
              </a:rPr>
              <a:t>pública</a:t>
            </a:r>
            <a:r>
              <a:rPr lang="en-GB" sz="9600" dirty="0" smtClean="0">
                <a:solidFill>
                  <a:srgbClr val="0070C0"/>
                </a:solidFill>
              </a:rPr>
              <a:t> </a:t>
            </a:r>
            <a:r>
              <a:rPr lang="en-GB" sz="9600" dirty="0" err="1" smtClean="0">
                <a:solidFill>
                  <a:srgbClr val="0070C0"/>
                </a:solidFill>
              </a:rPr>
              <a:t>en</a:t>
            </a:r>
            <a:r>
              <a:rPr lang="en-GB" sz="9600" dirty="0" smtClean="0">
                <a:solidFill>
                  <a:srgbClr val="0070C0"/>
                </a:solidFill>
              </a:rPr>
              <a:t> </a:t>
            </a:r>
            <a:r>
              <a:rPr lang="en-GB" sz="9600" dirty="0" err="1" smtClean="0">
                <a:solidFill>
                  <a:srgbClr val="0070C0"/>
                </a:solidFill>
              </a:rPr>
              <a:t>investigación</a:t>
            </a:r>
            <a:r>
              <a:rPr lang="en-GB" sz="9600" dirty="0" smtClean="0">
                <a:solidFill>
                  <a:srgbClr val="0070C0"/>
                </a:solidFill>
              </a:rPr>
              <a:t> </a:t>
            </a:r>
            <a:r>
              <a:rPr lang="en-GB" sz="9600" dirty="0" err="1" smtClean="0">
                <a:solidFill>
                  <a:srgbClr val="0070C0"/>
                </a:solidFill>
              </a:rPr>
              <a:t>en</a:t>
            </a:r>
            <a:r>
              <a:rPr lang="en-GB" sz="9600" dirty="0" smtClean="0">
                <a:solidFill>
                  <a:srgbClr val="0070C0"/>
                </a:solidFill>
              </a:rPr>
              <a:t> </a:t>
            </a:r>
            <a:r>
              <a:rPr lang="en-GB" sz="9600" dirty="0" err="1" smtClean="0">
                <a:solidFill>
                  <a:srgbClr val="0070C0"/>
                </a:solidFill>
              </a:rPr>
              <a:t>una</a:t>
            </a:r>
            <a:r>
              <a:rPr lang="en-GB" sz="9600" dirty="0" smtClean="0">
                <a:solidFill>
                  <a:srgbClr val="0070C0"/>
                </a:solidFill>
              </a:rPr>
              <a:t> </a:t>
            </a:r>
            <a:r>
              <a:rPr lang="en-GB" sz="9600" b="1" dirty="0" smtClean="0">
                <a:solidFill>
                  <a:srgbClr val="0070C0"/>
                </a:solidFill>
              </a:rPr>
              <a:t>agenda global de </a:t>
            </a:r>
            <a:r>
              <a:rPr lang="en-GB" sz="9600" b="1" dirty="0" err="1" smtClean="0">
                <a:solidFill>
                  <a:srgbClr val="0070C0"/>
                </a:solidFill>
              </a:rPr>
              <a:t>prioridades</a:t>
            </a:r>
            <a:r>
              <a:rPr lang="en-GB" sz="9600" b="1" dirty="0" smtClean="0">
                <a:solidFill>
                  <a:srgbClr val="0070C0"/>
                </a:solidFill>
              </a:rPr>
              <a:t> de </a:t>
            </a:r>
            <a:r>
              <a:rPr lang="en-GB" sz="9600" b="1" dirty="0" err="1" smtClean="0">
                <a:solidFill>
                  <a:srgbClr val="0070C0"/>
                </a:solidFill>
              </a:rPr>
              <a:t>conocimiento</a:t>
            </a:r>
            <a:r>
              <a:rPr lang="en-GB" sz="9600" b="1" dirty="0" smtClean="0">
                <a:solidFill>
                  <a:srgbClr val="0070C0"/>
                </a:solidFill>
              </a:rPr>
              <a:t> de la </a:t>
            </a:r>
            <a:r>
              <a:rPr lang="en-GB" sz="9600" b="1" dirty="0" err="1" smtClean="0">
                <a:solidFill>
                  <a:srgbClr val="0070C0"/>
                </a:solidFill>
              </a:rPr>
              <a:t>humanidad</a:t>
            </a:r>
            <a:r>
              <a:rPr lang="en-GB" sz="9600" b="1" dirty="0" smtClean="0">
                <a:solidFill>
                  <a:srgbClr val="0070C0"/>
                </a:solidFill>
              </a:rPr>
              <a:t> </a:t>
            </a:r>
            <a:r>
              <a:rPr lang="en-GB" sz="9600" dirty="0" smtClean="0">
                <a:solidFill>
                  <a:srgbClr val="0070C0"/>
                </a:solidFill>
              </a:rPr>
              <a:t>y </a:t>
            </a:r>
            <a:r>
              <a:rPr lang="en-GB" sz="9600" dirty="0" err="1" smtClean="0">
                <a:solidFill>
                  <a:srgbClr val="0070C0"/>
                </a:solidFill>
              </a:rPr>
              <a:t>asegurar</a:t>
            </a:r>
            <a:r>
              <a:rPr lang="en-GB" sz="9600" dirty="0" smtClean="0">
                <a:solidFill>
                  <a:srgbClr val="0070C0"/>
                </a:solidFill>
              </a:rPr>
              <a:t> el </a:t>
            </a:r>
            <a:r>
              <a:rPr lang="en-GB" sz="9600" dirty="0" err="1" smtClean="0">
                <a:solidFill>
                  <a:srgbClr val="0070C0"/>
                </a:solidFill>
              </a:rPr>
              <a:t>vínculo</a:t>
            </a:r>
            <a:r>
              <a:rPr lang="en-GB" sz="9600" dirty="0" smtClean="0">
                <a:solidFill>
                  <a:srgbClr val="0070C0"/>
                </a:solidFill>
              </a:rPr>
              <a:t> entre el </a:t>
            </a:r>
            <a:r>
              <a:rPr lang="en-GB" sz="9600" dirty="0" err="1" smtClean="0">
                <a:solidFill>
                  <a:srgbClr val="0070C0"/>
                </a:solidFill>
              </a:rPr>
              <a:t>avance</a:t>
            </a:r>
            <a:r>
              <a:rPr lang="en-GB" sz="9600" dirty="0" smtClean="0">
                <a:solidFill>
                  <a:srgbClr val="0070C0"/>
                </a:solidFill>
              </a:rPr>
              <a:t> del </a:t>
            </a:r>
            <a:r>
              <a:rPr lang="en-GB" sz="9600" dirty="0" err="1" smtClean="0">
                <a:solidFill>
                  <a:srgbClr val="0070C0"/>
                </a:solidFill>
              </a:rPr>
              <a:t>saber</a:t>
            </a:r>
            <a:r>
              <a:rPr lang="en-GB" sz="9600" dirty="0" smtClean="0">
                <a:solidFill>
                  <a:srgbClr val="0070C0"/>
                </a:solidFill>
              </a:rPr>
              <a:t> y el </a:t>
            </a:r>
            <a:r>
              <a:rPr lang="en-GB" sz="9600" b="1" dirty="0" err="1" smtClean="0">
                <a:solidFill>
                  <a:srgbClr val="0070C0"/>
                </a:solidFill>
              </a:rPr>
              <a:t>acceso</a:t>
            </a:r>
            <a:r>
              <a:rPr lang="en-GB" sz="9600" b="1" dirty="0" smtClean="0">
                <a:solidFill>
                  <a:srgbClr val="0070C0"/>
                </a:solidFill>
              </a:rPr>
              <a:t> </a:t>
            </a:r>
            <a:r>
              <a:rPr lang="en-GB" sz="9600" b="1" dirty="0" err="1" smtClean="0">
                <a:solidFill>
                  <a:srgbClr val="0070C0"/>
                </a:solidFill>
              </a:rPr>
              <a:t>en</a:t>
            </a:r>
            <a:r>
              <a:rPr lang="en-GB" sz="9600" b="1" dirty="0" smtClean="0">
                <a:solidFill>
                  <a:srgbClr val="0070C0"/>
                </a:solidFill>
              </a:rPr>
              <a:t> </a:t>
            </a:r>
            <a:r>
              <a:rPr lang="en-GB" sz="9600" b="1" dirty="0" err="1" smtClean="0">
                <a:solidFill>
                  <a:srgbClr val="0070C0"/>
                </a:solidFill>
              </a:rPr>
              <a:t>equidad</a:t>
            </a:r>
            <a:r>
              <a:rPr lang="en-GB" sz="9600" b="1" dirty="0" smtClean="0">
                <a:solidFill>
                  <a:srgbClr val="0070C0"/>
                </a:solidFill>
              </a:rPr>
              <a:t> </a:t>
            </a:r>
            <a:r>
              <a:rPr lang="en-GB" sz="9600" dirty="0" smtClean="0">
                <a:solidFill>
                  <a:srgbClr val="0070C0"/>
                </a:solidFill>
              </a:rPr>
              <a:t>a </a:t>
            </a:r>
            <a:r>
              <a:rPr lang="en-GB" sz="9600" dirty="0" err="1" smtClean="0">
                <a:solidFill>
                  <a:srgbClr val="0070C0"/>
                </a:solidFill>
              </a:rPr>
              <a:t>los</a:t>
            </a:r>
            <a:r>
              <a:rPr lang="en-GB" sz="9600" dirty="0" smtClean="0">
                <a:solidFill>
                  <a:srgbClr val="0070C0"/>
                </a:solidFill>
              </a:rPr>
              <a:t> </a:t>
            </a:r>
            <a:r>
              <a:rPr lang="en-GB" sz="9600" dirty="0" err="1" smtClean="0">
                <a:solidFill>
                  <a:srgbClr val="0070C0"/>
                </a:solidFill>
              </a:rPr>
              <a:t>Bienes</a:t>
            </a:r>
            <a:r>
              <a:rPr lang="en-GB" sz="9600" dirty="0" smtClean="0">
                <a:solidFill>
                  <a:srgbClr val="0070C0"/>
                </a:solidFill>
              </a:rPr>
              <a:t> </a:t>
            </a:r>
            <a:r>
              <a:rPr lang="en-GB" sz="9600" dirty="0" err="1" smtClean="0">
                <a:solidFill>
                  <a:srgbClr val="0070C0"/>
                </a:solidFill>
              </a:rPr>
              <a:t>Públicos</a:t>
            </a:r>
            <a:r>
              <a:rPr lang="en-GB" sz="9600" dirty="0" smtClean="0">
                <a:solidFill>
                  <a:srgbClr val="0070C0"/>
                </a:solidFill>
              </a:rPr>
              <a:t> </a:t>
            </a:r>
            <a:r>
              <a:rPr lang="en-GB" sz="9600" dirty="0" err="1" smtClean="0">
                <a:solidFill>
                  <a:srgbClr val="0070C0"/>
                </a:solidFill>
              </a:rPr>
              <a:t>Globales</a:t>
            </a:r>
            <a:r>
              <a:rPr lang="en-GB" sz="9600" dirty="0" smtClean="0">
                <a:solidFill>
                  <a:srgbClr val="0070C0"/>
                </a:solidFill>
              </a:rPr>
              <a:t>.</a:t>
            </a:r>
            <a:r>
              <a:rPr lang="en-GB" dirty="0">
                <a:solidFill>
                  <a:srgbClr val="0070C0"/>
                </a:solidFill>
              </a:rPr>
              <a:t/>
            </a:r>
            <a:br>
              <a:rPr lang="en-GB" dirty="0">
                <a:solidFill>
                  <a:srgbClr val="0070C0"/>
                </a:solidFill>
              </a:rPr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97356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000" dirty="0" smtClean="0">
                <a:solidFill>
                  <a:schemeClr val="accent1">
                    <a:lumMod val="50000"/>
                  </a:schemeClr>
                </a:solidFill>
              </a:rPr>
              <a:t>7-Equidad intergeneracional vs límites planetarios</a:t>
            </a:r>
            <a:endParaRPr lang="en-GB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39298"/>
            <a:ext cx="10515600" cy="4351338"/>
          </a:xfrm>
        </p:spPr>
        <p:txBody>
          <a:bodyPr>
            <a:noAutofit/>
          </a:bodyPr>
          <a:lstStyle/>
          <a:p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justicia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) inter-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generacional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está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amenazada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la transgression de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límites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planetarios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. El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más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urgente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ellos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, las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emisiones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carbono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puede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causar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si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tendencia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recuperada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tras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la COVID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continúa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)solo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aumento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temperatura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unas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220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millones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muertes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durante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el resto del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siglo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XXI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El umbral de las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emisiones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CO2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encima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cual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temperaura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media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llegaría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a 1,5° (“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punto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no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retorno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”) ‘al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ritmo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actual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llegará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2030 y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supondrá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peor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legado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intergeneracional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historia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humanidad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actualmente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1Tn m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persona y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año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umbral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ético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&gt;90% 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de 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población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ignora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este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umbral y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su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propia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huella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carbon. La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huella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ecológica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y la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biocapacidad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persona y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año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tambien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permiten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estimar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umbrales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uso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recursos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naturales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nacional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y global.</a:t>
            </a:r>
          </a:p>
          <a:p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Existe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una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sinergia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entre el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respeto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límites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planetarios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y el umbral de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curva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económida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(que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lleva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a consume –y 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producción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basada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demanda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- o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ahorros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–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generalmente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alimentando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mercados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globales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). 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producción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local y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ecológica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conduce 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una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huella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carbon que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respete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el umbral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ético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una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distribución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ingresos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debajo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del umbral de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. (“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el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rescate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naturaleza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”)</a:t>
            </a:r>
          </a:p>
          <a:p>
            <a:pPr marL="0" indent="0">
              <a:buNone/>
            </a:pPr>
            <a:r>
              <a:rPr lang="en-GB" sz="1800" dirty="0" err="1" smtClean="0">
                <a:solidFill>
                  <a:srgbClr val="0070C0"/>
                </a:solidFill>
              </a:rPr>
              <a:t>Propuesta</a:t>
            </a:r>
            <a:r>
              <a:rPr lang="en-GB" sz="1800" dirty="0" smtClean="0">
                <a:solidFill>
                  <a:srgbClr val="0070C0"/>
                </a:solidFill>
              </a:rPr>
              <a:t> </a:t>
            </a:r>
            <a:r>
              <a:rPr lang="en-GB" sz="1800" dirty="0">
                <a:solidFill>
                  <a:srgbClr val="0070C0"/>
                </a:solidFill>
              </a:rPr>
              <a:t>: </a:t>
            </a:r>
            <a:r>
              <a:rPr lang="en-GB" sz="1800" dirty="0" smtClean="0">
                <a:solidFill>
                  <a:srgbClr val="0070C0"/>
                </a:solidFill>
              </a:rPr>
              <a:t>El GTES </a:t>
            </a:r>
            <a:r>
              <a:rPr lang="en-GB" sz="1800" dirty="0" err="1" smtClean="0">
                <a:solidFill>
                  <a:srgbClr val="0070C0"/>
                </a:solidFill>
              </a:rPr>
              <a:t>podría</a:t>
            </a:r>
            <a:r>
              <a:rPr lang="en-GB" sz="1800" dirty="0" smtClean="0">
                <a:solidFill>
                  <a:srgbClr val="0070C0"/>
                </a:solidFill>
              </a:rPr>
              <a:t> </a:t>
            </a:r>
            <a:r>
              <a:rPr lang="en-GB" sz="1800" dirty="0" err="1" smtClean="0">
                <a:solidFill>
                  <a:srgbClr val="0070C0"/>
                </a:solidFill>
              </a:rPr>
              <a:t>convertirse</a:t>
            </a:r>
            <a:r>
              <a:rPr lang="en-GB" sz="1800" dirty="0" smtClean="0">
                <a:solidFill>
                  <a:srgbClr val="0070C0"/>
                </a:solidFill>
              </a:rPr>
              <a:t> </a:t>
            </a:r>
            <a:r>
              <a:rPr lang="en-GB" sz="1800" dirty="0" err="1" smtClean="0">
                <a:solidFill>
                  <a:srgbClr val="0070C0"/>
                </a:solidFill>
              </a:rPr>
              <a:t>en</a:t>
            </a:r>
            <a:r>
              <a:rPr lang="en-GB" sz="1800" dirty="0" smtClean="0">
                <a:solidFill>
                  <a:srgbClr val="0070C0"/>
                </a:solidFill>
              </a:rPr>
              <a:t> </a:t>
            </a:r>
            <a:r>
              <a:rPr lang="en-GB" sz="1800" dirty="0" err="1" smtClean="0">
                <a:solidFill>
                  <a:srgbClr val="0070C0"/>
                </a:solidFill>
              </a:rPr>
              <a:t>una</a:t>
            </a:r>
            <a:r>
              <a:rPr lang="en-GB" sz="1800" dirty="0" smtClean="0">
                <a:solidFill>
                  <a:srgbClr val="0070C0"/>
                </a:solidFill>
              </a:rPr>
              <a:t> </a:t>
            </a:r>
            <a:r>
              <a:rPr lang="en-GB" sz="1800" b="1" dirty="0" err="1" smtClean="0">
                <a:solidFill>
                  <a:srgbClr val="0070C0"/>
                </a:solidFill>
              </a:rPr>
              <a:t>escuela</a:t>
            </a:r>
            <a:r>
              <a:rPr lang="en-GB" sz="1800" b="1" dirty="0" smtClean="0">
                <a:solidFill>
                  <a:srgbClr val="0070C0"/>
                </a:solidFill>
              </a:rPr>
              <a:t> </a:t>
            </a:r>
            <a:r>
              <a:rPr lang="en-GB" sz="1800" b="1" dirty="0" err="1" smtClean="0">
                <a:solidFill>
                  <a:srgbClr val="0070C0"/>
                </a:solidFill>
              </a:rPr>
              <a:t>ecosoberana</a:t>
            </a:r>
            <a:r>
              <a:rPr lang="en-GB" sz="1800" b="1" dirty="0" smtClean="0">
                <a:solidFill>
                  <a:srgbClr val="0070C0"/>
                </a:solidFill>
              </a:rPr>
              <a:t> </a:t>
            </a:r>
            <a:r>
              <a:rPr lang="en-GB" sz="1800" dirty="0" err="1" smtClean="0">
                <a:solidFill>
                  <a:srgbClr val="0070C0"/>
                </a:solidFill>
              </a:rPr>
              <a:t>en</a:t>
            </a:r>
            <a:r>
              <a:rPr lang="en-GB" sz="1800" dirty="0" smtClean="0">
                <a:solidFill>
                  <a:srgbClr val="0070C0"/>
                </a:solidFill>
              </a:rPr>
              <a:t> </a:t>
            </a:r>
            <a:r>
              <a:rPr lang="en-GB" sz="1800" dirty="0" err="1" smtClean="0">
                <a:solidFill>
                  <a:srgbClr val="0070C0"/>
                </a:solidFill>
              </a:rPr>
              <a:t>agua</a:t>
            </a:r>
            <a:r>
              <a:rPr lang="en-GB" sz="1800" dirty="0" smtClean="0">
                <a:solidFill>
                  <a:srgbClr val="0070C0"/>
                </a:solidFill>
              </a:rPr>
              <a:t>, </a:t>
            </a:r>
            <a:r>
              <a:rPr lang="en-GB" sz="1800" dirty="0" err="1" smtClean="0">
                <a:solidFill>
                  <a:srgbClr val="0070C0"/>
                </a:solidFill>
              </a:rPr>
              <a:t>energía</a:t>
            </a:r>
            <a:r>
              <a:rPr lang="en-GB" sz="1800" dirty="0" smtClean="0">
                <a:solidFill>
                  <a:srgbClr val="0070C0"/>
                </a:solidFill>
              </a:rPr>
              <a:t> y </a:t>
            </a:r>
            <a:r>
              <a:rPr lang="en-GB" sz="1800" dirty="0" err="1" smtClean="0">
                <a:solidFill>
                  <a:srgbClr val="0070C0"/>
                </a:solidFill>
              </a:rPr>
              <a:t>alimentos</a:t>
            </a:r>
            <a:r>
              <a:rPr lang="en-GB" sz="1800" dirty="0" smtClean="0">
                <a:solidFill>
                  <a:srgbClr val="0070C0"/>
                </a:solidFill>
              </a:rPr>
              <a:t>, y </a:t>
            </a:r>
            <a:r>
              <a:rPr lang="en-GB" sz="1800" dirty="0" err="1" smtClean="0">
                <a:solidFill>
                  <a:srgbClr val="0070C0"/>
                </a:solidFill>
              </a:rPr>
              <a:t>colaborar</a:t>
            </a:r>
            <a:r>
              <a:rPr lang="en-GB" sz="1800" dirty="0" smtClean="0">
                <a:solidFill>
                  <a:srgbClr val="0070C0"/>
                </a:solidFill>
              </a:rPr>
              <a:t> a </a:t>
            </a:r>
            <a:r>
              <a:rPr lang="en-GB" sz="1800" dirty="0" err="1" smtClean="0">
                <a:solidFill>
                  <a:srgbClr val="0070C0"/>
                </a:solidFill>
              </a:rPr>
              <a:t>sensibilizar</a:t>
            </a:r>
            <a:r>
              <a:rPr lang="en-GB" sz="1800" dirty="0" smtClean="0">
                <a:solidFill>
                  <a:srgbClr val="0070C0"/>
                </a:solidFill>
              </a:rPr>
              <a:t> a la </a:t>
            </a:r>
            <a:r>
              <a:rPr lang="en-GB" sz="1800" dirty="0" err="1" smtClean="0">
                <a:solidFill>
                  <a:srgbClr val="0070C0"/>
                </a:solidFill>
              </a:rPr>
              <a:t>población</a:t>
            </a:r>
            <a:r>
              <a:rPr lang="en-GB" sz="1800" dirty="0" smtClean="0">
                <a:solidFill>
                  <a:srgbClr val="0070C0"/>
                </a:solidFill>
              </a:rPr>
              <a:t> </a:t>
            </a:r>
            <a:r>
              <a:rPr lang="en-GB" sz="1800" dirty="0" err="1" smtClean="0">
                <a:solidFill>
                  <a:srgbClr val="0070C0"/>
                </a:solidFill>
              </a:rPr>
              <a:t>mundial</a:t>
            </a:r>
            <a:r>
              <a:rPr lang="en-GB" sz="1800" dirty="0" smtClean="0">
                <a:solidFill>
                  <a:srgbClr val="0070C0"/>
                </a:solidFill>
              </a:rPr>
              <a:t> y a las </a:t>
            </a:r>
            <a:r>
              <a:rPr lang="en-GB" sz="1800" dirty="0" err="1">
                <a:solidFill>
                  <a:srgbClr val="0070C0"/>
                </a:solidFill>
              </a:rPr>
              <a:t>N</a:t>
            </a:r>
            <a:r>
              <a:rPr lang="en-GB" sz="1800" dirty="0" err="1" smtClean="0">
                <a:solidFill>
                  <a:srgbClr val="0070C0"/>
                </a:solidFill>
              </a:rPr>
              <a:t>aciones</a:t>
            </a:r>
            <a:r>
              <a:rPr lang="en-GB" sz="1800" dirty="0" smtClean="0">
                <a:solidFill>
                  <a:srgbClr val="0070C0"/>
                </a:solidFill>
              </a:rPr>
              <a:t> </a:t>
            </a:r>
            <a:r>
              <a:rPr lang="en-GB" sz="1800" dirty="0" err="1" smtClean="0">
                <a:solidFill>
                  <a:srgbClr val="0070C0"/>
                </a:solidFill>
              </a:rPr>
              <a:t>Unidas</a:t>
            </a:r>
            <a:r>
              <a:rPr lang="en-GB" sz="1800" dirty="0" smtClean="0">
                <a:solidFill>
                  <a:srgbClr val="0070C0"/>
                </a:solidFill>
              </a:rPr>
              <a:t> para la </a:t>
            </a:r>
            <a:r>
              <a:rPr lang="en-GB" sz="1800" b="1" dirty="0" err="1" smtClean="0">
                <a:solidFill>
                  <a:srgbClr val="0070C0"/>
                </a:solidFill>
              </a:rPr>
              <a:t>conciencia</a:t>
            </a:r>
            <a:r>
              <a:rPr lang="en-GB" sz="1800" b="1" dirty="0" smtClean="0">
                <a:solidFill>
                  <a:srgbClr val="0070C0"/>
                </a:solidFill>
              </a:rPr>
              <a:t> </a:t>
            </a:r>
            <a:r>
              <a:rPr lang="en-GB" sz="1800" b="1" dirty="0" err="1" smtClean="0">
                <a:solidFill>
                  <a:srgbClr val="0070C0"/>
                </a:solidFill>
              </a:rPr>
              <a:t>ética</a:t>
            </a:r>
            <a:r>
              <a:rPr lang="en-GB" sz="1800" b="1" dirty="0" smtClean="0">
                <a:solidFill>
                  <a:srgbClr val="0070C0"/>
                </a:solidFill>
              </a:rPr>
              <a:t>, </a:t>
            </a:r>
            <a:r>
              <a:rPr lang="en-GB" sz="1800" b="1" dirty="0" err="1" smtClean="0">
                <a:solidFill>
                  <a:srgbClr val="0070C0"/>
                </a:solidFill>
              </a:rPr>
              <a:t>respeto</a:t>
            </a:r>
            <a:r>
              <a:rPr lang="en-GB" sz="1800" b="1" dirty="0" smtClean="0">
                <a:solidFill>
                  <a:srgbClr val="0070C0"/>
                </a:solidFill>
              </a:rPr>
              <a:t> y </a:t>
            </a:r>
            <a:r>
              <a:rPr lang="en-GB" sz="1800" b="1" dirty="0" err="1" smtClean="0">
                <a:solidFill>
                  <a:srgbClr val="0070C0"/>
                </a:solidFill>
              </a:rPr>
              <a:t>regulaciones</a:t>
            </a:r>
            <a:r>
              <a:rPr lang="en-GB" sz="1800" b="1" dirty="0" smtClean="0">
                <a:solidFill>
                  <a:srgbClr val="0070C0"/>
                </a:solidFill>
              </a:rPr>
              <a:t> </a:t>
            </a:r>
            <a:r>
              <a:rPr lang="en-GB" sz="1800" dirty="0" smtClean="0">
                <a:solidFill>
                  <a:srgbClr val="0070C0"/>
                </a:solidFill>
              </a:rPr>
              <a:t>para reducer las </a:t>
            </a:r>
            <a:r>
              <a:rPr lang="en-GB" sz="1800" dirty="0" err="1" smtClean="0">
                <a:solidFill>
                  <a:srgbClr val="0070C0"/>
                </a:solidFill>
              </a:rPr>
              <a:t>emisiones</a:t>
            </a:r>
            <a:r>
              <a:rPr lang="en-GB" sz="1800" dirty="0" smtClean="0">
                <a:solidFill>
                  <a:srgbClr val="0070C0"/>
                </a:solidFill>
              </a:rPr>
              <a:t> de CO2 </a:t>
            </a:r>
            <a:r>
              <a:rPr lang="en-GB" sz="1800" dirty="0" err="1" smtClean="0">
                <a:solidFill>
                  <a:srgbClr val="0070C0"/>
                </a:solidFill>
              </a:rPr>
              <a:t>por</a:t>
            </a:r>
            <a:r>
              <a:rPr lang="en-GB" sz="1800" dirty="0" smtClean="0">
                <a:solidFill>
                  <a:srgbClr val="0070C0"/>
                </a:solidFill>
              </a:rPr>
              <a:t> </a:t>
            </a:r>
            <a:r>
              <a:rPr lang="en-GB" sz="1800" dirty="0" err="1" smtClean="0">
                <a:solidFill>
                  <a:srgbClr val="0070C0"/>
                </a:solidFill>
              </a:rPr>
              <a:t>debajo</a:t>
            </a:r>
            <a:r>
              <a:rPr lang="en-GB" sz="1800" dirty="0" smtClean="0">
                <a:solidFill>
                  <a:srgbClr val="0070C0"/>
                </a:solidFill>
              </a:rPr>
              <a:t> de 1 Tm </a:t>
            </a:r>
            <a:r>
              <a:rPr lang="en-GB" sz="1800" dirty="0" err="1" smtClean="0">
                <a:solidFill>
                  <a:srgbClr val="0070C0"/>
                </a:solidFill>
              </a:rPr>
              <a:t>por</a:t>
            </a:r>
            <a:r>
              <a:rPr lang="en-GB" sz="1800" dirty="0" smtClean="0">
                <a:solidFill>
                  <a:srgbClr val="0070C0"/>
                </a:solidFill>
              </a:rPr>
              <a:t> persona y </a:t>
            </a:r>
            <a:r>
              <a:rPr lang="en-GB" sz="1800" dirty="0" err="1" smtClean="0">
                <a:solidFill>
                  <a:srgbClr val="0070C0"/>
                </a:solidFill>
              </a:rPr>
              <a:t>año</a:t>
            </a:r>
            <a:r>
              <a:rPr lang="en-GB" sz="1800" dirty="0" smtClean="0">
                <a:solidFill>
                  <a:srgbClr val="0070C0"/>
                </a:solidFill>
              </a:rPr>
              <a:t>.</a:t>
            </a:r>
            <a:r>
              <a:rPr lang="en-GB" sz="1600" b="1" dirty="0">
                <a:solidFill>
                  <a:srgbClr val="0070C0"/>
                </a:solidFill>
              </a:rPr>
              <a:t/>
            </a:r>
            <a:br>
              <a:rPr lang="en-GB" sz="1600" b="1" dirty="0">
                <a:solidFill>
                  <a:srgbClr val="0070C0"/>
                </a:solidFill>
              </a:rPr>
            </a:br>
            <a:endParaRPr lang="en-GB" sz="1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5423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 err="1">
                <a:latin typeface="Bradley Hand ITC" panose="03070402050302030203" pitchFamily="66" charset="0"/>
              </a:rPr>
              <a:t>Lìmites</a:t>
            </a:r>
            <a:r>
              <a:rPr lang="es-ES" sz="3600" dirty="0">
                <a:latin typeface="Bradley Hand ITC" panose="03070402050302030203" pitchFamily="66" charset="0"/>
              </a:rPr>
              <a:t> sobre pasados : síntomas del Planeta enfermo</a:t>
            </a:r>
            <a:endParaRPr lang="es-MX" sz="3600" dirty="0">
              <a:latin typeface="Bradley Hand ITC" panose="03070402050302030203" pitchFamily="66" charset="0"/>
            </a:endParaRP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535827" y="1993407"/>
            <a:ext cx="6462584" cy="3962549"/>
          </a:xfrm>
        </p:spPr>
        <p:txBody>
          <a:bodyPr>
            <a:normAutofit/>
          </a:bodyPr>
          <a:lstStyle/>
          <a:p>
            <a:r>
              <a:rPr lang="es-ES" sz="2400" dirty="0">
                <a:latin typeface="Bradley Hand ITC" panose="03070402050302030203" pitchFamily="66" charset="0"/>
              </a:rPr>
              <a:t>Calentamiento global: 	</a:t>
            </a:r>
            <a:r>
              <a:rPr lang="es-ES" sz="2400" dirty="0">
                <a:solidFill>
                  <a:srgbClr val="FF0000"/>
                </a:solidFill>
                <a:latin typeface="Bradley Hand ITC" panose="03070402050302030203" pitchFamily="66" charset="0"/>
              </a:rPr>
              <a:t>Fiebre</a:t>
            </a:r>
          </a:p>
          <a:p>
            <a:r>
              <a:rPr lang="es-ES" sz="2400" dirty="0" err="1">
                <a:latin typeface="Bradley Hand ITC" panose="03070402050302030203" pitchFamily="66" charset="0"/>
              </a:rPr>
              <a:t>Pèrdida</a:t>
            </a:r>
            <a:r>
              <a:rPr lang="es-ES" sz="2400" dirty="0">
                <a:latin typeface="Bradley Hand ITC" panose="03070402050302030203" pitchFamily="66" charset="0"/>
              </a:rPr>
              <a:t> de biodiversidad: 	</a:t>
            </a:r>
            <a:r>
              <a:rPr lang="es-ES" sz="2400" dirty="0" err="1">
                <a:solidFill>
                  <a:srgbClr val="FF0000"/>
                </a:solidFill>
                <a:latin typeface="Bradley Hand ITC" panose="03070402050302030203" pitchFamily="66" charset="0"/>
              </a:rPr>
              <a:t>Disbacteriosis</a:t>
            </a:r>
            <a:endParaRPr lang="es-ES" sz="2400" dirty="0">
              <a:solidFill>
                <a:srgbClr val="FF0000"/>
              </a:solidFill>
              <a:latin typeface="Bradley Hand ITC" panose="03070402050302030203" pitchFamily="66" charset="0"/>
            </a:endParaRPr>
          </a:p>
          <a:p>
            <a:r>
              <a:rPr lang="es-ES" sz="2400" dirty="0" err="1">
                <a:latin typeface="Bradley Hand ITC" panose="03070402050302030203" pitchFamily="66" charset="0"/>
              </a:rPr>
              <a:t>Deforestaciòn</a:t>
            </a:r>
            <a:r>
              <a:rPr lang="es-ES" sz="2400" dirty="0">
                <a:latin typeface="Bradley Hand ITC" panose="03070402050302030203" pitchFamily="66" charset="0"/>
              </a:rPr>
              <a:t> :</a:t>
            </a:r>
            <a:r>
              <a:rPr lang="es-ES" sz="2400" dirty="0">
                <a:solidFill>
                  <a:srgbClr val="FF0000"/>
                </a:solidFill>
                <a:latin typeface="Bradley Hand ITC" panose="03070402050302030203" pitchFamily="66" charset="0"/>
              </a:rPr>
              <a:t>		Alopecia</a:t>
            </a:r>
          </a:p>
          <a:p>
            <a:r>
              <a:rPr lang="es-ES" sz="2400" dirty="0" err="1">
                <a:latin typeface="Bradley Hand ITC" panose="03070402050302030203" pitchFamily="66" charset="0"/>
              </a:rPr>
              <a:t>Nitrògeno</a:t>
            </a:r>
            <a:r>
              <a:rPr lang="es-ES" sz="2400" dirty="0">
                <a:latin typeface="Bradley Hand ITC" panose="03070402050302030203" pitchFamily="66" charset="0"/>
              </a:rPr>
              <a:t>, </a:t>
            </a:r>
            <a:r>
              <a:rPr lang="es-ES" sz="2400" dirty="0" err="1">
                <a:latin typeface="Bradley Hand ITC" panose="03070402050302030203" pitchFamily="66" charset="0"/>
              </a:rPr>
              <a:t>Fòsforo</a:t>
            </a:r>
            <a:r>
              <a:rPr lang="es-ES" sz="2400" dirty="0">
                <a:latin typeface="Bradley Hand ITC" panose="03070402050302030203" pitchFamily="66" charset="0"/>
              </a:rPr>
              <a:t> y pH :</a:t>
            </a:r>
            <a:r>
              <a:rPr lang="en-US" sz="2400" dirty="0">
                <a:latin typeface="Bradley Hand ITC" panose="03070402050302030203" pitchFamily="66" charset="0"/>
              </a:rPr>
              <a:t> 	</a:t>
            </a:r>
            <a:r>
              <a:rPr lang="en-US" sz="2400" dirty="0">
                <a:solidFill>
                  <a:srgbClr val="FF0000"/>
                </a:solidFill>
                <a:latin typeface="Bradley Hand ITC" panose="03070402050302030203" pitchFamily="66" charset="0"/>
              </a:rPr>
              <a:t>Diabetes, acidosis</a:t>
            </a:r>
          </a:p>
          <a:p>
            <a:r>
              <a:rPr lang="en-US" sz="2400" dirty="0" err="1">
                <a:latin typeface="Bradley Hand ITC" panose="03070402050302030203" pitchFamily="66" charset="0"/>
              </a:rPr>
              <a:t>Pèrdida</a:t>
            </a:r>
            <a:r>
              <a:rPr lang="en-US" sz="2400" dirty="0">
                <a:latin typeface="Bradley Hand ITC" panose="03070402050302030203" pitchFamily="66" charset="0"/>
              </a:rPr>
              <a:t> de </a:t>
            </a:r>
            <a:r>
              <a:rPr lang="en-US" sz="2400" dirty="0" err="1">
                <a:latin typeface="Bradley Hand ITC" panose="03070402050302030203" pitchFamily="66" charset="0"/>
              </a:rPr>
              <a:t>agua</a:t>
            </a:r>
            <a:r>
              <a:rPr lang="en-US" sz="2400" dirty="0">
                <a:latin typeface="Bradley Hand ITC" panose="03070402050302030203" pitchFamily="66" charset="0"/>
              </a:rPr>
              <a:t> </a:t>
            </a:r>
            <a:r>
              <a:rPr lang="en-US" sz="2400" dirty="0" err="1">
                <a:latin typeface="Bradley Hand ITC" panose="03070402050302030203" pitchFamily="66" charset="0"/>
              </a:rPr>
              <a:t>profunda</a:t>
            </a:r>
            <a:r>
              <a:rPr lang="en-US" sz="2400" dirty="0">
                <a:latin typeface="Bradley Hand ITC" panose="03070402050302030203" pitchFamily="66" charset="0"/>
              </a:rPr>
              <a:t>: </a:t>
            </a:r>
            <a:r>
              <a:rPr lang="en-US" sz="2400" dirty="0" err="1">
                <a:solidFill>
                  <a:srgbClr val="FF0000"/>
                </a:solidFill>
                <a:latin typeface="Bradley Hand ITC" panose="03070402050302030203" pitchFamily="66" charset="0"/>
              </a:rPr>
              <a:t>Deshidrataciòn</a:t>
            </a:r>
            <a:endParaRPr lang="es-ES" sz="2400" dirty="0">
              <a:solidFill>
                <a:srgbClr val="FF0000"/>
              </a:solidFill>
              <a:latin typeface="Bradley Hand ITC" panose="03070402050302030203" pitchFamily="66" charset="0"/>
            </a:endParaRPr>
          </a:p>
          <a:p>
            <a:r>
              <a:rPr lang="es-ES" sz="2400" dirty="0">
                <a:latin typeface="Bradley Hand ITC" panose="03070402050302030203" pitchFamily="66" charset="0"/>
              </a:rPr>
              <a:t>Contaminantes químicos : </a:t>
            </a:r>
            <a:r>
              <a:rPr lang="es-ES" sz="2400" dirty="0" err="1">
                <a:solidFill>
                  <a:srgbClr val="FF0000"/>
                </a:solidFill>
                <a:latin typeface="Bradley Hand ITC" panose="03070402050302030203" pitchFamily="66" charset="0"/>
              </a:rPr>
              <a:t>Intoxicaciòn</a:t>
            </a:r>
            <a:endParaRPr lang="es-ES" sz="2400" dirty="0">
              <a:solidFill>
                <a:srgbClr val="FF0000"/>
              </a:solidFill>
              <a:latin typeface="Bradley Hand ITC" panose="03070402050302030203" pitchFamily="66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80156" t="47257" r="15127" b="38359"/>
          <a:stretch/>
        </p:blipFill>
        <p:spPr>
          <a:xfrm>
            <a:off x="1523998" y="1600116"/>
            <a:ext cx="2438401" cy="4182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1186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778" y="179610"/>
            <a:ext cx="10972800" cy="1143000"/>
          </a:xfrm>
        </p:spPr>
        <p:txBody>
          <a:bodyPr>
            <a:normAutofit/>
          </a:bodyPr>
          <a:lstStyle/>
          <a:p>
            <a:r>
              <a:rPr lang="es-ES" dirty="0" smtClean="0"/>
              <a:t>Sostenibilidad ecológica por zonas de equidad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778" y="1418930"/>
            <a:ext cx="5359685" cy="432432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1479" y="1418930"/>
            <a:ext cx="5500099" cy="432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4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Conclusiones del análisis global 1960-2020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82190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5199" t="29363" r="6991" b="31731"/>
          <a:stretch/>
        </p:blipFill>
        <p:spPr>
          <a:xfrm>
            <a:off x="4204956" y="1368251"/>
            <a:ext cx="3714368" cy="3656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1564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3892" y="117965"/>
            <a:ext cx="10972800" cy="1143000"/>
          </a:xfrm>
        </p:spPr>
        <p:txBody>
          <a:bodyPr>
            <a:normAutofit/>
          </a:bodyPr>
          <a:lstStyle/>
          <a:p>
            <a:r>
              <a:rPr lang="es-ES" sz="3600" dirty="0" smtClean="0"/>
              <a:t>8-Índice de bienestar en equidad sostenible</a:t>
            </a:r>
            <a:endParaRPr lang="en-GB" sz="36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603892" y="1008042"/>
            <a:ext cx="5635750" cy="559703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ES" dirty="0" smtClean="0"/>
              <a:t>Existe una correlación de justicia entre el exceso y el déficit.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A : </a:t>
            </a:r>
            <a:r>
              <a:rPr lang="en-GB" dirty="0" err="1" smtClean="0"/>
              <a:t>una</a:t>
            </a:r>
            <a:r>
              <a:rPr lang="en-GB" dirty="0" smtClean="0"/>
              <a:t> </a:t>
            </a:r>
            <a:r>
              <a:rPr lang="en-GB" dirty="0" err="1" smtClean="0"/>
              <a:t>semana</a:t>
            </a:r>
            <a:r>
              <a:rPr lang="en-GB" dirty="0" smtClean="0"/>
              <a:t> de </a:t>
            </a:r>
            <a:r>
              <a:rPr lang="en-GB" dirty="0" err="1" smtClean="0"/>
              <a:t>vida</a:t>
            </a:r>
            <a:r>
              <a:rPr lang="en-GB" dirty="0" smtClean="0"/>
              <a:t> </a:t>
            </a:r>
            <a:r>
              <a:rPr lang="en-GB" dirty="0" err="1" smtClean="0"/>
              <a:t>perdida</a:t>
            </a:r>
            <a:r>
              <a:rPr lang="en-GB" dirty="0" smtClean="0"/>
              <a:t> </a:t>
            </a:r>
            <a:r>
              <a:rPr lang="en-GB" dirty="0" err="1" smtClean="0"/>
              <a:t>en</a:t>
            </a:r>
            <a:r>
              <a:rPr lang="en-GB" dirty="0" smtClean="0"/>
              <a:t> personas que </a:t>
            </a:r>
            <a:r>
              <a:rPr lang="en-GB" dirty="0" err="1" smtClean="0"/>
              <a:t>viven</a:t>
            </a:r>
            <a:r>
              <a:rPr lang="en-GB" dirty="0" smtClean="0"/>
              <a:t> </a:t>
            </a:r>
            <a:r>
              <a:rPr lang="en-GB" dirty="0" err="1" smtClean="0"/>
              <a:t>por</a:t>
            </a:r>
            <a:r>
              <a:rPr lang="en-GB" dirty="0" smtClean="0"/>
              <a:t> </a:t>
            </a:r>
            <a:r>
              <a:rPr lang="en-GB" dirty="0" err="1" smtClean="0"/>
              <a:t>debajo</a:t>
            </a:r>
            <a:r>
              <a:rPr lang="en-GB" dirty="0" smtClean="0"/>
              <a:t> del umbral de </a:t>
            </a:r>
            <a:r>
              <a:rPr lang="en-GB" dirty="0" err="1" smtClean="0"/>
              <a:t>dignidad</a:t>
            </a:r>
            <a:r>
              <a:rPr lang="en-GB" dirty="0" smtClean="0"/>
              <a:t>, </a:t>
            </a:r>
            <a:r>
              <a:rPr lang="en-GB" dirty="0" err="1" smtClean="0"/>
              <a:t>por</a:t>
            </a:r>
            <a:r>
              <a:rPr lang="en-GB" dirty="0" smtClean="0"/>
              <a:t> </a:t>
            </a:r>
            <a:r>
              <a:rPr lang="en-GB" dirty="0" err="1" smtClean="0"/>
              <a:t>cada</a:t>
            </a:r>
            <a:r>
              <a:rPr lang="en-GB" dirty="0" smtClean="0"/>
              <a:t> 1000$ de </a:t>
            </a:r>
            <a:r>
              <a:rPr lang="en-GB" dirty="0" err="1" smtClean="0"/>
              <a:t>exceso</a:t>
            </a:r>
            <a:r>
              <a:rPr lang="en-GB" dirty="0" smtClean="0"/>
              <a:t> de PIB pc de personas que </a:t>
            </a:r>
            <a:r>
              <a:rPr lang="en-GB" dirty="0" err="1" smtClean="0"/>
              <a:t>viven</a:t>
            </a:r>
            <a:r>
              <a:rPr lang="en-GB" dirty="0" smtClean="0"/>
              <a:t> </a:t>
            </a:r>
            <a:r>
              <a:rPr lang="en-GB" dirty="0" err="1" smtClean="0"/>
              <a:t>por</a:t>
            </a:r>
            <a:r>
              <a:rPr lang="en-GB" dirty="0" smtClean="0"/>
              <a:t> </a:t>
            </a:r>
            <a:r>
              <a:rPr lang="en-GB" dirty="0" err="1" smtClean="0"/>
              <a:t>encima</a:t>
            </a:r>
            <a:r>
              <a:rPr lang="en-GB" dirty="0" smtClean="0"/>
              <a:t> del umbral de </a:t>
            </a:r>
            <a:r>
              <a:rPr lang="en-GB" dirty="0" err="1" smtClean="0"/>
              <a:t>exceso</a:t>
            </a:r>
            <a:r>
              <a:rPr lang="en-GB" dirty="0" smtClean="0"/>
              <a:t>.</a:t>
            </a:r>
            <a:endParaRPr lang="en-GB" dirty="0"/>
          </a:p>
          <a:p>
            <a:r>
              <a:rPr lang="en-GB" dirty="0" smtClean="0"/>
              <a:t>B: dos </a:t>
            </a:r>
            <a:r>
              <a:rPr lang="en-GB" dirty="0" err="1" smtClean="0"/>
              <a:t>días</a:t>
            </a:r>
            <a:r>
              <a:rPr lang="en-GB" dirty="0" smtClean="0"/>
              <a:t> de </a:t>
            </a:r>
            <a:r>
              <a:rPr lang="en-GB" dirty="0" err="1" smtClean="0"/>
              <a:t>vida</a:t>
            </a:r>
            <a:r>
              <a:rPr lang="en-GB" dirty="0" smtClean="0"/>
              <a:t> </a:t>
            </a:r>
            <a:r>
              <a:rPr lang="en-GB" dirty="0" err="1" smtClean="0"/>
              <a:t>perdidos</a:t>
            </a:r>
            <a:r>
              <a:rPr lang="en-GB" dirty="0" smtClean="0"/>
              <a:t> </a:t>
            </a:r>
            <a:r>
              <a:rPr lang="en-GB" dirty="0" err="1" smtClean="0"/>
              <a:t>en</a:t>
            </a:r>
            <a:r>
              <a:rPr lang="en-GB" dirty="0" smtClean="0"/>
              <a:t> la </a:t>
            </a:r>
            <a:r>
              <a:rPr lang="en-GB" dirty="0" err="1" smtClean="0"/>
              <a:t>próxima</a:t>
            </a:r>
            <a:r>
              <a:rPr lang="en-GB" dirty="0" smtClean="0"/>
              <a:t> </a:t>
            </a:r>
            <a:r>
              <a:rPr lang="en-GB" dirty="0" err="1" smtClean="0"/>
              <a:t>generación</a:t>
            </a:r>
            <a:r>
              <a:rPr lang="en-GB" dirty="0" smtClean="0"/>
              <a:t> (</a:t>
            </a:r>
            <a:r>
              <a:rPr lang="en-GB" dirty="0" err="1" smtClean="0"/>
              <a:t>sobre</a:t>
            </a:r>
            <a:r>
              <a:rPr lang="en-GB" dirty="0" smtClean="0"/>
              <a:t> </a:t>
            </a:r>
            <a:r>
              <a:rPr lang="en-GB" dirty="0" err="1" smtClean="0"/>
              <a:t>todo</a:t>
            </a:r>
            <a:r>
              <a:rPr lang="en-GB" dirty="0" smtClean="0"/>
              <a:t> </a:t>
            </a:r>
            <a:r>
              <a:rPr lang="en-GB" dirty="0" err="1" smtClean="0"/>
              <a:t>en</a:t>
            </a:r>
            <a:r>
              <a:rPr lang="en-GB" dirty="0" smtClean="0"/>
              <a:t> </a:t>
            </a:r>
            <a:r>
              <a:rPr lang="en-GB" dirty="0" err="1" smtClean="0"/>
              <a:t>países</a:t>
            </a:r>
            <a:r>
              <a:rPr lang="en-GB" dirty="0" smtClean="0"/>
              <a:t> no </a:t>
            </a:r>
            <a:r>
              <a:rPr lang="en-GB" dirty="0" err="1" smtClean="0"/>
              <a:t>contaminantes</a:t>
            </a:r>
            <a:r>
              <a:rPr lang="en-GB" dirty="0" smtClean="0"/>
              <a:t> y </a:t>
            </a:r>
            <a:r>
              <a:rPr lang="en-GB" dirty="0" err="1" smtClean="0"/>
              <a:t>en</a:t>
            </a:r>
            <a:r>
              <a:rPr lang="en-GB" dirty="0" smtClean="0"/>
              <a:t> </a:t>
            </a:r>
            <a:r>
              <a:rPr lang="en-GB" dirty="0" err="1" smtClean="0"/>
              <a:t>nacidos</a:t>
            </a:r>
            <a:r>
              <a:rPr lang="en-GB" dirty="0" smtClean="0"/>
              <a:t> </a:t>
            </a:r>
            <a:r>
              <a:rPr lang="en-GB" dirty="0" err="1" smtClean="0"/>
              <a:t>después</a:t>
            </a:r>
            <a:r>
              <a:rPr lang="en-GB" dirty="0" smtClean="0"/>
              <a:t> del 1990) </a:t>
            </a:r>
            <a:r>
              <a:rPr lang="en-GB" dirty="0" err="1" smtClean="0"/>
              <a:t>por</a:t>
            </a:r>
            <a:r>
              <a:rPr lang="en-GB" dirty="0" smtClean="0"/>
              <a:t> </a:t>
            </a:r>
            <a:r>
              <a:rPr lang="en-GB" dirty="0" err="1" smtClean="0"/>
              <a:t>cada</a:t>
            </a:r>
            <a:r>
              <a:rPr lang="en-GB" dirty="0" smtClean="0"/>
              <a:t> </a:t>
            </a:r>
            <a:r>
              <a:rPr lang="en-GB" dirty="0" err="1" smtClean="0"/>
              <a:t>tonelada</a:t>
            </a:r>
            <a:r>
              <a:rPr lang="en-GB" dirty="0" smtClean="0"/>
              <a:t> de CO2 </a:t>
            </a:r>
            <a:r>
              <a:rPr lang="en-GB" dirty="0" err="1" smtClean="0"/>
              <a:t>en</a:t>
            </a:r>
            <a:r>
              <a:rPr lang="en-GB" dirty="0" smtClean="0"/>
              <a:t> </a:t>
            </a:r>
            <a:r>
              <a:rPr lang="en-GB" dirty="0" err="1" smtClean="0"/>
              <a:t>exceso</a:t>
            </a:r>
            <a:r>
              <a:rPr lang="en-GB" dirty="0" smtClean="0"/>
              <a:t> del </a:t>
            </a:r>
            <a:r>
              <a:rPr lang="en-GB" dirty="0" err="1" smtClean="0"/>
              <a:t>umbralético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Índice de equidad sostenible : Esperanza de vida </a:t>
            </a:r>
            <a:r>
              <a:rPr lang="es-ES" sz="2400" b="1" dirty="0" smtClean="0">
                <a:solidFill>
                  <a:schemeClr val="accent1">
                    <a:lumMod val="75000"/>
                  </a:schemeClr>
                </a:solidFill>
              </a:rPr>
              <a:t>x (1-((A</a:t>
            </a:r>
            <a:r>
              <a:rPr lang="en-GB" sz="2400" b="1" dirty="0" smtClean="0">
                <a:solidFill>
                  <a:schemeClr val="accent1">
                    <a:lumMod val="75000"/>
                  </a:schemeClr>
                </a:solidFill>
              </a:rPr>
              <a:t>/52)-(B/365)))</a:t>
            </a:r>
          </a:p>
          <a:p>
            <a:pPr marL="0" indent="0">
              <a:buNone/>
            </a:pPr>
            <a:endParaRPr lang="en-GB" sz="2400" b="1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4099015" y="33083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23713" t="19831" r="18474" b="21827"/>
          <a:stretch/>
        </p:blipFill>
        <p:spPr>
          <a:xfrm>
            <a:off x="6239642" y="880764"/>
            <a:ext cx="5081916" cy="288478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/>
          <a:srcRect l="24882" t="28460" r="18030" b="12412"/>
          <a:stretch/>
        </p:blipFill>
        <p:spPr>
          <a:xfrm>
            <a:off x="6239642" y="3847569"/>
            <a:ext cx="5097611" cy="2667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079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712" t="32548" r="82153" b="14320"/>
          <a:stretch/>
        </p:blipFill>
        <p:spPr>
          <a:xfrm>
            <a:off x="6976151" y="1084683"/>
            <a:ext cx="4582276" cy="4856545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928099" y="991215"/>
            <a:ext cx="5384800" cy="4525963"/>
          </a:xfrm>
        </p:spPr>
        <p:txBody>
          <a:bodyPr anchor="ctr">
            <a:normAutofit lnSpcReduction="10000"/>
          </a:bodyPr>
          <a:lstStyle/>
          <a:p>
            <a:r>
              <a:rPr lang="es-ES" sz="2400" dirty="0" smtClean="0"/>
              <a:t>Cerca de dos millones de datos; en su mayoría algoritmos basados en estadísticas internacionales (Naciones Unidas, Banco Mundial, Organización Mundial de la Salud, otros) y que estiman criterios SRS, carga de inequidad neta y relativa, los umbrales de equidad, niveles éticos de redistribución y el índice de equidad sostenible (IES).</a:t>
            </a:r>
          </a:p>
          <a:p>
            <a:r>
              <a:rPr lang="es-ES" sz="2400" dirty="0" smtClean="0"/>
              <a:t>Por 250 países y regiones, periodos de tiempo de 5 años desde 1960-2020, por sexo y por grupos de edad de 5 (de 0-100 años de edad).</a:t>
            </a:r>
            <a:endParaRPr lang="en-GB" sz="2400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1157555" y="256516"/>
            <a:ext cx="5384800" cy="58354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3600" dirty="0" smtClean="0"/>
              <a:t>Base de datos interactiva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084225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709" y="199225"/>
            <a:ext cx="10972800" cy="696702"/>
          </a:xfrm>
        </p:spPr>
        <p:txBody>
          <a:bodyPr/>
          <a:lstStyle/>
          <a:p>
            <a:r>
              <a:rPr lang="es-ES" dirty="0" smtClean="0"/>
              <a:t>Atlas de equidad sostenible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709" y="1465778"/>
            <a:ext cx="10972800" cy="2044039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170 </a:t>
            </a:r>
            <a:r>
              <a:rPr lang="en-GB" dirty="0" err="1" smtClean="0"/>
              <a:t>países</a:t>
            </a:r>
            <a:r>
              <a:rPr lang="en-GB" dirty="0" smtClean="0"/>
              <a:t> de &gt;100,000 </a:t>
            </a:r>
            <a:r>
              <a:rPr lang="en-GB" dirty="0" err="1" smtClean="0"/>
              <a:t>habitantes</a:t>
            </a:r>
            <a:r>
              <a:rPr lang="en-GB" dirty="0" smtClean="0"/>
              <a:t> : </a:t>
            </a:r>
            <a:r>
              <a:rPr lang="en-GB" dirty="0" err="1" smtClean="0"/>
              <a:t>perfil</a:t>
            </a:r>
            <a:r>
              <a:rPr lang="en-GB" dirty="0" smtClean="0"/>
              <a:t> de </a:t>
            </a:r>
            <a:r>
              <a:rPr lang="en-GB" dirty="0" err="1" smtClean="0"/>
              <a:t>equidad</a:t>
            </a:r>
            <a:r>
              <a:rPr lang="en-GB" dirty="0" smtClean="0"/>
              <a:t> de </a:t>
            </a:r>
            <a:r>
              <a:rPr lang="en-GB" dirty="0" err="1" smtClean="0"/>
              <a:t>cada</a:t>
            </a:r>
            <a:r>
              <a:rPr lang="en-GB" dirty="0" smtClean="0"/>
              <a:t> </a:t>
            </a:r>
            <a:r>
              <a:rPr lang="en-GB" dirty="0" err="1" smtClean="0"/>
              <a:t>país</a:t>
            </a:r>
            <a:r>
              <a:rPr lang="en-GB" dirty="0" smtClean="0"/>
              <a:t> </a:t>
            </a:r>
            <a:r>
              <a:rPr lang="en-GB" dirty="0" err="1" smtClean="0"/>
              <a:t>en</a:t>
            </a:r>
            <a:r>
              <a:rPr lang="en-GB" dirty="0" smtClean="0"/>
              <a:t> </a:t>
            </a:r>
            <a:r>
              <a:rPr lang="en-GB" dirty="0" err="1" smtClean="0"/>
              <a:t>relación</a:t>
            </a:r>
            <a:r>
              <a:rPr lang="en-GB" dirty="0" smtClean="0"/>
              <a:t> a </a:t>
            </a:r>
            <a:r>
              <a:rPr lang="en-GB" dirty="0" err="1" smtClean="0"/>
              <a:t>niveles</a:t>
            </a:r>
            <a:r>
              <a:rPr lang="en-GB" dirty="0" smtClean="0"/>
              <a:t> </a:t>
            </a:r>
            <a:r>
              <a:rPr lang="en-GB" dirty="0" err="1" smtClean="0"/>
              <a:t>globales</a:t>
            </a:r>
            <a:r>
              <a:rPr lang="en-GB" dirty="0" smtClean="0"/>
              <a:t> de </a:t>
            </a:r>
            <a:r>
              <a:rPr lang="en-GB" dirty="0" err="1" smtClean="0"/>
              <a:t>equidad</a:t>
            </a:r>
            <a:r>
              <a:rPr lang="en-GB" dirty="0" smtClean="0"/>
              <a:t> </a:t>
            </a:r>
            <a:r>
              <a:rPr lang="en-GB" dirty="0" err="1" smtClean="0"/>
              <a:t>en</a:t>
            </a:r>
            <a:r>
              <a:rPr lang="en-GB" dirty="0" smtClean="0"/>
              <a:t> </a:t>
            </a:r>
            <a:r>
              <a:rPr lang="en-GB" dirty="0" err="1" smtClean="0"/>
              <a:t>salud</a:t>
            </a:r>
            <a:r>
              <a:rPr lang="en-GB" dirty="0" smtClean="0"/>
              <a:t>, con 21 </a:t>
            </a:r>
            <a:r>
              <a:rPr lang="en-GB" dirty="0" err="1" smtClean="0"/>
              <a:t>gráficos</a:t>
            </a:r>
            <a:r>
              <a:rPr lang="en-GB" dirty="0" smtClean="0"/>
              <a:t>, 3 </a:t>
            </a:r>
            <a:r>
              <a:rPr lang="en-GB" dirty="0" err="1" smtClean="0"/>
              <a:t>tablas</a:t>
            </a:r>
            <a:r>
              <a:rPr lang="en-GB" dirty="0" smtClean="0"/>
              <a:t> </a:t>
            </a:r>
            <a:r>
              <a:rPr lang="en-GB" dirty="0" err="1" smtClean="0"/>
              <a:t>comparativas</a:t>
            </a:r>
            <a:r>
              <a:rPr lang="en-GB" dirty="0" smtClean="0"/>
              <a:t>, un </a:t>
            </a:r>
            <a:r>
              <a:rPr lang="en-GB" dirty="0" err="1" smtClean="0"/>
              <a:t>cuadro</a:t>
            </a:r>
            <a:r>
              <a:rPr lang="en-GB" dirty="0" smtClean="0"/>
              <a:t> </a:t>
            </a:r>
            <a:r>
              <a:rPr lang="en-GB" dirty="0" err="1" smtClean="0"/>
              <a:t>resumen</a:t>
            </a:r>
            <a:endParaRPr lang="en-GB" dirty="0" smtClean="0"/>
          </a:p>
          <a:p>
            <a:r>
              <a:rPr lang="en-GB" dirty="0" err="1" smtClean="0"/>
              <a:t>Más</a:t>
            </a:r>
            <a:r>
              <a:rPr lang="en-GB" dirty="0" smtClean="0"/>
              <a:t> de 50 </a:t>
            </a:r>
            <a:r>
              <a:rPr lang="en-GB" dirty="0" err="1" smtClean="0"/>
              <a:t>mapas</a:t>
            </a:r>
            <a:r>
              <a:rPr lang="en-GB" dirty="0" smtClean="0"/>
              <a:t> </a:t>
            </a:r>
            <a:r>
              <a:rPr lang="en-GB" dirty="0" err="1" smtClean="0"/>
              <a:t>dinámicos</a:t>
            </a:r>
            <a:r>
              <a:rPr lang="en-GB" dirty="0" smtClean="0"/>
              <a:t> </a:t>
            </a:r>
            <a:r>
              <a:rPr lang="en-GB" dirty="0" err="1" smtClean="0"/>
              <a:t>en</a:t>
            </a:r>
            <a:r>
              <a:rPr lang="en-GB" dirty="0" smtClean="0"/>
              <a:t> el </a:t>
            </a:r>
            <a:r>
              <a:rPr lang="en-GB" dirty="0" err="1" smtClean="0"/>
              <a:t>tiempo</a:t>
            </a:r>
            <a:r>
              <a:rPr lang="en-GB" dirty="0" smtClean="0"/>
              <a:t> </a:t>
            </a:r>
            <a:r>
              <a:rPr lang="en-GB" dirty="0" err="1" smtClean="0"/>
              <a:t>sobre</a:t>
            </a:r>
            <a:r>
              <a:rPr lang="en-GB" dirty="0" smtClean="0"/>
              <a:t> </a:t>
            </a:r>
            <a:r>
              <a:rPr lang="en-GB" dirty="0" err="1" smtClean="0"/>
              <a:t>criterios</a:t>
            </a:r>
            <a:r>
              <a:rPr lang="en-GB" dirty="0" smtClean="0"/>
              <a:t> SRS, </a:t>
            </a:r>
            <a:r>
              <a:rPr lang="en-GB" dirty="0" err="1" smtClean="0"/>
              <a:t>carga</a:t>
            </a:r>
            <a:r>
              <a:rPr lang="en-GB" dirty="0" smtClean="0"/>
              <a:t> de </a:t>
            </a:r>
            <a:r>
              <a:rPr lang="en-GB" dirty="0" err="1" smtClean="0"/>
              <a:t>inequidad</a:t>
            </a:r>
            <a:r>
              <a:rPr lang="en-GB" dirty="0" smtClean="0"/>
              <a:t>, </a:t>
            </a:r>
            <a:r>
              <a:rPr lang="en-GB" dirty="0" err="1" smtClean="0"/>
              <a:t>niveles</a:t>
            </a:r>
            <a:r>
              <a:rPr lang="en-GB" dirty="0" smtClean="0"/>
              <a:t> de deficit y </a:t>
            </a:r>
            <a:r>
              <a:rPr lang="en-GB" dirty="0" err="1" smtClean="0"/>
              <a:t>redistribución</a:t>
            </a:r>
            <a:r>
              <a:rPr lang="en-GB" dirty="0" smtClean="0"/>
              <a:t> </a:t>
            </a:r>
            <a:r>
              <a:rPr lang="en-GB" dirty="0" err="1" smtClean="0"/>
              <a:t>ética</a:t>
            </a:r>
            <a:r>
              <a:rPr lang="en-GB" dirty="0" smtClean="0"/>
              <a:t> e </a:t>
            </a:r>
            <a:r>
              <a:rPr lang="en-GB" dirty="0" err="1" smtClean="0"/>
              <a:t>índice</a:t>
            </a:r>
            <a:r>
              <a:rPr lang="en-GB" dirty="0" smtClean="0"/>
              <a:t> de </a:t>
            </a:r>
            <a:r>
              <a:rPr lang="en-GB" dirty="0" err="1" smtClean="0"/>
              <a:t>equidad</a:t>
            </a:r>
            <a:r>
              <a:rPr lang="en-GB" dirty="0" smtClean="0"/>
              <a:t> </a:t>
            </a:r>
            <a:r>
              <a:rPr lang="en-GB" dirty="0" err="1" smtClean="0"/>
              <a:t>sostenible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pPr marL="0" indent="0">
              <a:buNone/>
            </a:pPr>
            <a:endParaRPr lang="en-GB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294" t="32170" r="2868" b="32274"/>
          <a:stretch/>
        </p:blipFill>
        <p:spPr>
          <a:xfrm>
            <a:off x="535709" y="3509817"/>
            <a:ext cx="11589488" cy="2470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2645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5017" y="1122363"/>
            <a:ext cx="10344727" cy="2387600"/>
          </a:xfrm>
        </p:spPr>
        <p:txBody>
          <a:bodyPr>
            <a:noAutofit/>
          </a:bodyPr>
          <a:lstStyle/>
          <a:p>
            <a:r>
              <a:rPr lang="es-ES" sz="4400" dirty="0" smtClean="0"/>
              <a:t>Análisis de criterios de equidad sostenible </a:t>
            </a:r>
            <a:br>
              <a:rPr lang="es-ES" sz="4400" dirty="0" smtClean="0"/>
            </a:br>
            <a:r>
              <a:rPr lang="es-ES" sz="4400" dirty="0" smtClean="0"/>
              <a:t>y carga de inequidad </a:t>
            </a:r>
            <a:br>
              <a:rPr lang="es-ES" sz="4400" dirty="0" smtClean="0"/>
            </a:br>
            <a:r>
              <a:rPr lang="es-ES" sz="4400" dirty="0" smtClean="0"/>
              <a:t>en Cuba 1960-2020</a:t>
            </a:r>
            <a:endParaRPr lang="en-GB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3235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La equidad en Cuba en relación a referencias globales de bienestar en equidad sostenible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Tablas comparativas</a:t>
            </a:r>
          </a:p>
          <a:p>
            <a:r>
              <a:rPr lang="es-ES" dirty="0" smtClean="0"/>
              <a:t>Criterios de equidad</a:t>
            </a:r>
          </a:p>
          <a:p>
            <a:pPr lvl="1"/>
            <a:r>
              <a:rPr lang="es-ES" dirty="0" smtClean="0"/>
              <a:t>Ecológicos</a:t>
            </a:r>
          </a:p>
          <a:p>
            <a:pPr lvl="1"/>
            <a:r>
              <a:rPr lang="es-ES" dirty="0" smtClean="0"/>
              <a:t>Económicos</a:t>
            </a:r>
          </a:p>
          <a:p>
            <a:pPr lvl="1"/>
            <a:r>
              <a:rPr lang="es-ES" dirty="0" smtClean="0"/>
              <a:t>Sociales</a:t>
            </a:r>
          </a:p>
          <a:p>
            <a:r>
              <a:rPr lang="es-ES" dirty="0" smtClean="0"/>
              <a:t>Carga de inequidad</a:t>
            </a:r>
          </a:p>
          <a:p>
            <a:pPr lvl="1"/>
            <a:r>
              <a:rPr lang="es-ES" dirty="0" smtClean="0"/>
              <a:t>Neta y relativa vs. </a:t>
            </a:r>
            <a:r>
              <a:rPr lang="es-ES" dirty="0" err="1"/>
              <a:t>r</a:t>
            </a:r>
            <a:r>
              <a:rPr lang="es-ES" dirty="0" err="1" smtClean="0"/>
              <a:t>ef</a:t>
            </a:r>
            <a:r>
              <a:rPr lang="es-ES" dirty="0" smtClean="0"/>
              <a:t> globales</a:t>
            </a:r>
          </a:p>
          <a:p>
            <a:pPr lvl="1"/>
            <a:r>
              <a:rPr lang="es-ES" dirty="0" smtClean="0"/>
              <a:t>Neta y relativa vs. </a:t>
            </a:r>
            <a:r>
              <a:rPr lang="es-ES" dirty="0" err="1" smtClean="0"/>
              <a:t>Mejornivel</a:t>
            </a:r>
            <a:r>
              <a:rPr lang="es-ES" dirty="0" smtClean="0"/>
              <a:t> de equidad sostenible</a:t>
            </a:r>
          </a:p>
          <a:p>
            <a:r>
              <a:rPr lang="es-ES" dirty="0" err="1" smtClean="0"/>
              <a:t>Indice</a:t>
            </a:r>
            <a:r>
              <a:rPr lang="es-ES" dirty="0" smtClean="0"/>
              <a:t> de equidad sostenible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90395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19" y="609599"/>
            <a:ext cx="12146855" cy="591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0588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779" y="1265382"/>
            <a:ext cx="10255927" cy="4433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5442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218" y="240485"/>
            <a:ext cx="10478835" cy="6391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9935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28" y="217934"/>
            <a:ext cx="5538095" cy="32641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4623" y="217934"/>
            <a:ext cx="5592210" cy="32641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8713" y="3547788"/>
            <a:ext cx="6035986" cy="353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037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49475"/>
            <a:ext cx="10515600" cy="949325"/>
          </a:xfrm>
        </p:spPr>
        <p:txBody>
          <a:bodyPr>
            <a:normAutofit fontScale="90000"/>
          </a:bodyPr>
          <a:lstStyle/>
          <a:p>
            <a:pPr algn="ctr"/>
            <a:r>
              <a:rPr lang="es-MX" sz="2800" dirty="0">
                <a:latin typeface="Bradley Hand ITC" panose="03070402050302030203" pitchFamily="66" charset="0"/>
              </a:rPr>
              <a:t/>
            </a:r>
            <a:br>
              <a:rPr lang="es-MX" sz="2800" dirty="0">
                <a:latin typeface="Bradley Hand ITC" panose="03070402050302030203" pitchFamily="66" charset="0"/>
              </a:rPr>
            </a:br>
            <a:r>
              <a:rPr lang="es-MX" sz="2800" dirty="0"/>
              <a:t>Medida de la injusticia local, nacional y global </a:t>
            </a:r>
            <a:br>
              <a:rPr lang="es-MX" sz="2800" dirty="0"/>
            </a:br>
            <a:r>
              <a:rPr lang="es-MX" sz="2800" dirty="0"/>
              <a:t>La equidad es la distribución justa de la desigualdad, </a:t>
            </a:r>
            <a:br>
              <a:rPr lang="es-MX" sz="2800" dirty="0"/>
            </a:br>
            <a:r>
              <a:rPr lang="es-MX" sz="2800" dirty="0"/>
              <a:t>dentro y entre generaciones.</a:t>
            </a:r>
            <a:endParaRPr lang="en-GB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384" y="1793070"/>
            <a:ext cx="6418663" cy="4799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13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16" y="596626"/>
            <a:ext cx="9902927" cy="555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025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421" y="757383"/>
            <a:ext cx="11451682" cy="5200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6860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841" y="980080"/>
            <a:ext cx="5153183" cy="301926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0114" y="980080"/>
            <a:ext cx="5161237" cy="3019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8179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1738" y="97776"/>
            <a:ext cx="6927633" cy="317189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1738" y="3299912"/>
            <a:ext cx="6927633" cy="3320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8089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7159" y="0"/>
            <a:ext cx="7571428" cy="34476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7159" y="3447619"/>
            <a:ext cx="7571428" cy="3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7586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5779" y="149543"/>
            <a:ext cx="7876554" cy="314847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5779" y="3421553"/>
            <a:ext cx="7876554" cy="337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2049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545" y="737346"/>
            <a:ext cx="2600000" cy="27047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8072" y="352822"/>
            <a:ext cx="8516059" cy="347380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0395" y="3968246"/>
            <a:ext cx="5078408" cy="2889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0732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Datos de 2021 en Cuba</a:t>
            </a:r>
            <a:br>
              <a:rPr lang="es-ES" dirty="0" smtClean="0"/>
            </a:br>
            <a:r>
              <a:rPr lang="es-ES" sz="5300" dirty="0" smtClean="0"/>
              <a:t>Estimación de evolución de carga de inequidad y esperanza de vida</a:t>
            </a:r>
            <a:endParaRPr lang="en-GB" sz="53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9991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4810" y="957405"/>
            <a:ext cx="7025954" cy="422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03463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9537" y="1038461"/>
            <a:ext cx="7547332" cy="4536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024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1-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Premisa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ética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: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Obligación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moral de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una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aspiración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colectiva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vidas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sanas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) que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factible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para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en-GB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79976"/>
          </a:xfrm>
        </p:spPr>
        <p:txBody>
          <a:bodyPr>
            <a:normAutofit fontScale="55000" lnSpcReduction="20000"/>
          </a:bodyPr>
          <a:lstStyle/>
          <a:p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Reflejada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constitución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Organización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Mundial de la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de 1947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cual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193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estados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miembros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se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comprometen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al </a:t>
            </a:r>
            <a:r>
              <a:rPr lang="en-GB" sz="4100" b="1" dirty="0" err="1" smtClean="0">
                <a:solidFill>
                  <a:schemeClr val="accent1">
                    <a:lumMod val="50000"/>
                  </a:schemeClr>
                </a:solidFill>
              </a:rPr>
              <a:t>mejor</a:t>
            </a:r>
            <a:r>
              <a:rPr lang="en-GB" sz="41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b="1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41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b="1" dirty="0" err="1" smtClean="0">
                <a:solidFill>
                  <a:schemeClr val="accent1">
                    <a:lumMod val="50000"/>
                  </a:schemeClr>
                </a:solidFill>
              </a:rPr>
              <a:t>posible</a:t>
            </a:r>
            <a:r>
              <a:rPr lang="en-GB" sz="4100" b="1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4100" b="1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4100" b="1" dirty="0" smtClean="0">
                <a:solidFill>
                  <a:schemeClr val="accent1">
                    <a:lumMod val="50000"/>
                  </a:schemeClr>
                </a:solidFill>
              </a:rPr>
              <a:t>, para </a:t>
            </a:r>
            <a:r>
              <a:rPr lang="en-GB" sz="4100" b="1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, el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único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objetivo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compartido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global.</a:t>
            </a:r>
          </a:p>
          <a:p>
            <a:pPr marL="0" indent="0">
              <a:buNone/>
            </a:pP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41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41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Dicho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objetivo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establece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un umbral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mínimo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limita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abajo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, la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desigualdad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injusta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b="1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GB" sz="4100" b="1" dirty="0" err="1" smtClean="0">
                <a:solidFill>
                  <a:schemeClr val="accent1">
                    <a:lumMod val="50000"/>
                  </a:schemeClr>
                </a:solidFill>
              </a:rPr>
              <a:t>inequidad</a:t>
            </a:r>
            <a:r>
              <a:rPr lang="en-GB" sz="4100" b="1" dirty="0" smtClean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–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promueve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lo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tanto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, la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endParaRPr lang="en-GB" sz="41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Debe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impilicar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“para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” las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próximas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generaciones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: </a:t>
            </a:r>
            <a:r>
              <a:rPr lang="en-GB" sz="4100" b="1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41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b="1" dirty="0" err="1" smtClean="0">
                <a:solidFill>
                  <a:schemeClr val="accent1">
                    <a:lumMod val="50000"/>
                  </a:schemeClr>
                </a:solidFill>
              </a:rPr>
              <a:t>intergeneracional</a:t>
            </a:r>
            <a:r>
              <a:rPr lang="en-GB" sz="41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41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41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4100" dirty="0" err="1" smtClean="0">
                <a:solidFill>
                  <a:srgbClr val="0070C0"/>
                </a:solidFill>
              </a:rPr>
              <a:t>Propuesta</a:t>
            </a:r>
            <a:r>
              <a:rPr lang="en-GB" sz="4100" dirty="0" smtClean="0">
                <a:solidFill>
                  <a:srgbClr val="0070C0"/>
                </a:solidFill>
              </a:rPr>
              <a:t> </a:t>
            </a:r>
            <a:r>
              <a:rPr lang="en-GB" sz="4100" dirty="0">
                <a:solidFill>
                  <a:srgbClr val="0070C0"/>
                </a:solidFill>
              </a:rPr>
              <a:t>: </a:t>
            </a:r>
            <a:r>
              <a:rPr lang="en-GB" sz="4100" dirty="0" smtClean="0">
                <a:solidFill>
                  <a:srgbClr val="0070C0"/>
                </a:solidFill>
              </a:rPr>
              <a:t>El GTES de Cuba </a:t>
            </a:r>
            <a:r>
              <a:rPr lang="en-GB" sz="4100" dirty="0" err="1" smtClean="0">
                <a:solidFill>
                  <a:srgbClr val="0070C0"/>
                </a:solidFill>
              </a:rPr>
              <a:t>puede</a:t>
            </a:r>
            <a:r>
              <a:rPr lang="en-GB" sz="4100" dirty="0" smtClean="0">
                <a:solidFill>
                  <a:srgbClr val="0070C0"/>
                </a:solidFill>
              </a:rPr>
              <a:t> </a:t>
            </a:r>
            <a:r>
              <a:rPr lang="en-GB" sz="4100" dirty="0" err="1" smtClean="0">
                <a:solidFill>
                  <a:srgbClr val="0070C0"/>
                </a:solidFill>
              </a:rPr>
              <a:t>proponer</a:t>
            </a:r>
            <a:r>
              <a:rPr lang="en-GB" sz="4100" dirty="0" smtClean="0">
                <a:solidFill>
                  <a:srgbClr val="0070C0"/>
                </a:solidFill>
              </a:rPr>
              <a:t> un </a:t>
            </a:r>
            <a:r>
              <a:rPr lang="en-GB" sz="4100" dirty="0" err="1">
                <a:solidFill>
                  <a:srgbClr val="0070C0"/>
                </a:solidFill>
              </a:rPr>
              <a:t>s</a:t>
            </a:r>
            <a:r>
              <a:rPr lang="en-GB" sz="4100" dirty="0" err="1" smtClean="0">
                <a:solidFill>
                  <a:srgbClr val="0070C0"/>
                </a:solidFill>
              </a:rPr>
              <a:t>istema</a:t>
            </a:r>
            <a:r>
              <a:rPr lang="en-GB" sz="4100" dirty="0" smtClean="0">
                <a:solidFill>
                  <a:srgbClr val="0070C0"/>
                </a:solidFill>
              </a:rPr>
              <a:t> de </a:t>
            </a:r>
            <a:r>
              <a:rPr lang="en-GB" sz="4100" dirty="0" err="1" smtClean="0">
                <a:solidFill>
                  <a:srgbClr val="0070C0"/>
                </a:solidFill>
              </a:rPr>
              <a:t>medicion</a:t>
            </a:r>
            <a:r>
              <a:rPr lang="en-GB" sz="4100" dirty="0" smtClean="0">
                <a:solidFill>
                  <a:srgbClr val="0070C0"/>
                </a:solidFill>
              </a:rPr>
              <a:t> del principio de </a:t>
            </a:r>
            <a:r>
              <a:rPr lang="en-GB" sz="4100" dirty="0" err="1" smtClean="0">
                <a:solidFill>
                  <a:srgbClr val="0070C0"/>
                </a:solidFill>
              </a:rPr>
              <a:t>equidad</a:t>
            </a:r>
            <a:r>
              <a:rPr lang="en-GB" sz="4100" dirty="0" smtClean="0">
                <a:solidFill>
                  <a:srgbClr val="0070C0"/>
                </a:solidFill>
              </a:rPr>
              <a:t> </a:t>
            </a:r>
            <a:r>
              <a:rPr lang="en-GB" sz="4100" dirty="0" err="1" smtClean="0">
                <a:solidFill>
                  <a:srgbClr val="0070C0"/>
                </a:solidFill>
              </a:rPr>
              <a:t>presente</a:t>
            </a:r>
            <a:r>
              <a:rPr lang="en-GB" sz="4100" dirty="0" smtClean="0">
                <a:solidFill>
                  <a:srgbClr val="0070C0"/>
                </a:solidFill>
              </a:rPr>
              <a:t> </a:t>
            </a:r>
            <a:r>
              <a:rPr lang="en-GB" sz="4100" dirty="0" err="1" smtClean="0">
                <a:solidFill>
                  <a:srgbClr val="0070C0"/>
                </a:solidFill>
              </a:rPr>
              <a:t>en</a:t>
            </a:r>
            <a:r>
              <a:rPr lang="en-GB" sz="4100" dirty="0" smtClean="0">
                <a:solidFill>
                  <a:srgbClr val="0070C0"/>
                </a:solidFill>
              </a:rPr>
              <a:t> el </a:t>
            </a:r>
            <a:r>
              <a:rPr lang="en-GB" sz="4100" dirty="0" err="1" smtClean="0">
                <a:solidFill>
                  <a:srgbClr val="0070C0"/>
                </a:solidFill>
              </a:rPr>
              <a:t>pramubulo</a:t>
            </a:r>
            <a:r>
              <a:rPr lang="en-GB" sz="4100" dirty="0" smtClean="0">
                <a:solidFill>
                  <a:srgbClr val="0070C0"/>
                </a:solidFill>
              </a:rPr>
              <a:t> de la </a:t>
            </a:r>
            <a:r>
              <a:rPr lang="en-GB" sz="4100" dirty="0" err="1" smtClean="0">
                <a:solidFill>
                  <a:srgbClr val="0070C0"/>
                </a:solidFill>
              </a:rPr>
              <a:t>constitución</a:t>
            </a:r>
            <a:r>
              <a:rPr lang="en-GB" sz="4100" dirty="0" smtClean="0">
                <a:solidFill>
                  <a:srgbClr val="0070C0"/>
                </a:solidFill>
              </a:rPr>
              <a:t> de Cuba de 2019.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9268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2274" y="539782"/>
            <a:ext cx="7592162" cy="5519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0636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8918" y="200026"/>
            <a:ext cx="5210609" cy="31327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5929" y="3443619"/>
            <a:ext cx="5203598" cy="3132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7993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4254" y="3289188"/>
            <a:ext cx="5985163" cy="333328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4254" y="58378"/>
            <a:ext cx="5985163" cy="3092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4442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Conclusiones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sz="2400" dirty="0" smtClean="0"/>
              <a:t>La definición de bienestar en equidad sostenible </a:t>
            </a:r>
            <a:r>
              <a:rPr lang="es-ES" sz="2400" dirty="0"/>
              <a:t>(</a:t>
            </a:r>
            <a:r>
              <a:rPr lang="es-ES" sz="2400" dirty="0" smtClean="0"/>
              <a:t>BES) ayuda a identificar modelos nacionales y sub-nacionales de desarrollo replicable.</a:t>
            </a:r>
          </a:p>
          <a:p>
            <a:r>
              <a:rPr lang="es-ES" sz="2400" dirty="0" smtClean="0"/>
              <a:t>La identificación de modelos BES permite identificar el umbral de dignidad, umbral de exceso, la curva de equidad, el % de población en déficit, equidad y exceso y los niveles de redistribución social (equidad fiscal) o geográfica (cohesión territorial) necesarias para asegurar el principio ético de la equidad.</a:t>
            </a:r>
          </a:p>
          <a:p>
            <a:r>
              <a:rPr lang="es-ES" sz="2400" dirty="0" smtClean="0"/>
              <a:t>La comparación de tasas de mortalidad desagregadas por edad y sexo con los modelos de BES permite definir la carga de inequidad como barómetro de justicia social.</a:t>
            </a:r>
            <a:endParaRPr lang="en-GB" dirty="0" smtClean="0"/>
          </a:p>
          <a:p>
            <a:r>
              <a:rPr lang="es-ES" sz="2400" dirty="0" smtClean="0"/>
              <a:t>Teniendo en cuenta el impacto negativo a través de exceso de ingresos y exceso de emisiones, en otras personas, regiones o países, se puede calcular el </a:t>
            </a:r>
            <a:r>
              <a:rPr lang="es-ES" sz="2400" dirty="0" err="1" smtClean="0"/>
              <a:t>Indice</a:t>
            </a:r>
            <a:r>
              <a:rPr lang="es-ES" sz="2400" dirty="0" smtClean="0"/>
              <a:t> de Bienestar en Equidad Sostenible.</a:t>
            </a:r>
          </a:p>
        </p:txBody>
      </p:sp>
    </p:spTree>
    <p:extLst>
      <p:ext uri="{BB962C8B-B14F-4D97-AF65-F5344CB8AC3E}">
        <p14:creationId xmlns:p14="http://schemas.microsoft.com/office/powerpoint/2010/main" val="18095628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Propuestas de actualizar conceptos del s XX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Desarrollo por crecimiento constante vs desarrollo en equidad sostenible.</a:t>
            </a:r>
          </a:p>
          <a:p>
            <a:r>
              <a:rPr lang="es-ES" dirty="0" smtClean="0"/>
              <a:t>Pobreza vs dignidad</a:t>
            </a:r>
          </a:p>
          <a:p>
            <a:r>
              <a:rPr lang="es-ES" dirty="0" smtClean="0"/>
              <a:t>Desigualdades según variables aisladas vs carga de inequidad</a:t>
            </a:r>
          </a:p>
          <a:p>
            <a:r>
              <a:rPr lang="es-ES" dirty="0" smtClean="0"/>
              <a:t>Índice de desarrollo humano vs </a:t>
            </a:r>
            <a:r>
              <a:rPr lang="es-ES" dirty="0" smtClean="0"/>
              <a:t>índice </a:t>
            </a:r>
            <a:r>
              <a:rPr lang="es-ES" dirty="0" smtClean="0"/>
              <a:t>de bienestar en equidad sostenible.</a:t>
            </a:r>
          </a:p>
          <a:p>
            <a:r>
              <a:rPr lang="es-ES" dirty="0" smtClean="0"/>
              <a:t>Cooperación internacional y </a:t>
            </a:r>
            <a:r>
              <a:rPr lang="es-ES" dirty="0" smtClean="0"/>
              <a:t>sub-nacional </a:t>
            </a:r>
            <a:r>
              <a:rPr lang="es-ES" dirty="0" smtClean="0"/>
              <a:t>vs redistribución en equidad fiscal y cohesión territorial a curva de equidad.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31664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Datos de </a:t>
            </a:r>
            <a:r>
              <a:rPr lang="es-ES" dirty="0" smtClean="0"/>
              <a:t>Cuba 1960-2020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7364" y="1788680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es-ES" sz="2400" dirty="0" smtClean="0"/>
              <a:t>Referencia de bienestar en equidad sostenible hasta 1975 (por huella ecológica y emisiones pc insostenibles</a:t>
            </a:r>
            <a:r>
              <a:rPr lang="es-ES" sz="2400" dirty="0" smtClean="0"/>
              <a:t>).</a:t>
            </a:r>
          </a:p>
          <a:p>
            <a:r>
              <a:rPr lang="es-ES" sz="2400" dirty="0" smtClean="0"/>
              <a:t>Esperanza de vida mayor que países de similares niveles de </a:t>
            </a:r>
            <a:r>
              <a:rPr lang="es-ES" sz="2400" dirty="0" err="1" smtClean="0"/>
              <a:t>biocapacidad</a:t>
            </a:r>
            <a:r>
              <a:rPr lang="es-ES" sz="2400" dirty="0" smtClean="0"/>
              <a:t> y PIB pc, y mayor que la media global y los modelos de BES, con diferencia porcentual de mujeres menor que la media global (5 vs 6%).</a:t>
            </a:r>
          </a:p>
          <a:p>
            <a:r>
              <a:rPr lang="es-ES" sz="2400" dirty="0" smtClean="0"/>
              <a:t>Carga </a:t>
            </a:r>
            <a:r>
              <a:rPr lang="es-ES" sz="2400" dirty="0" smtClean="0"/>
              <a:t>de inequidad vs modelos SRS en </a:t>
            </a:r>
            <a:r>
              <a:rPr lang="es-ES" sz="2400" dirty="0" smtClean="0"/>
              <a:t>aumento en mujeres desde 2001, niveles 2015-2020 de unas 3000 muertes anuales en exceso concentradas en mujeres de 45-70 años, un 30% de las muertes en ese grupo.</a:t>
            </a:r>
          </a:p>
          <a:p>
            <a:r>
              <a:rPr lang="es-ES" sz="2400" dirty="0" smtClean="0"/>
              <a:t>Carga de inequidad vs mejor nivel de BES en aumento desde 2005 tanto en hombres como en mujeres, niveles 2015-2020 </a:t>
            </a:r>
            <a:r>
              <a:rPr lang="es-ES" sz="2400" dirty="0"/>
              <a:t>de unas </a:t>
            </a:r>
            <a:r>
              <a:rPr lang="es-ES" sz="2400" dirty="0" smtClean="0"/>
              <a:t>17000 </a:t>
            </a:r>
            <a:r>
              <a:rPr lang="es-ES" sz="2400" dirty="0"/>
              <a:t>muertes anuales en exceso concentradas en mujeres </a:t>
            </a:r>
            <a:r>
              <a:rPr lang="es-ES" sz="2400" dirty="0" smtClean="0"/>
              <a:t>y hombres de </a:t>
            </a:r>
            <a:r>
              <a:rPr lang="es-ES" sz="2400" dirty="0"/>
              <a:t>45-70 años, un 30% de las muertes en </a:t>
            </a:r>
            <a:r>
              <a:rPr lang="es-ES" sz="2400" dirty="0" smtClean="0"/>
              <a:t>ambos grupos.</a:t>
            </a:r>
            <a:endParaRPr lang="es-ES" sz="2400" dirty="0"/>
          </a:p>
          <a:p>
            <a:r>
              <a:rPr lang="es-ES" sz="2400" dirty="0" smtClean="0"/>
              <a:t> Índice de bienestar en equidad sostenible de 78.6 años, el segundo mejor del mundo.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94921781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Cuba 2021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El anuario demográfico demuestra un exceso de mortalidad sobre las muertes esperadas, de 77,000, un 60% de exceso (vs 12% global, 20% en Europa</a:t>
            </a:r>
            <a:r>
              <a:rPr lang="es-ES" dirty="0"/>
              <a:t> </a:t>
            </a:r>
            <a:r>
              <a:rPr lang="es-ES" dirty="0" smtClean="0"/>
              <a:t>y Estados Unidos, 30% en LAC).</a:t>
            </a:r>
          </a:p>
          <a:p>
            <a:r>
              <a:rPr lang="es-ES" dirty="0" smtClean="0"/>
              <a:t>Dicho exceso de mortalidad es </a:t>
            </a:r>
            <a:r>
              <a:rPr lang="en-GB" dirty="0" smtClean="0"/>
              <a:t>&gt;</a:t>
            </a:r>
            <a:r>
              <a:rPr lang="es-ES" dirty="0" smtClean="0"/>
              <a:t>9 veces las muertes atribuidas a </a:t>
            </a:r>
            <a:r>
              <a:rPr lang="es-ES" dirty="0" err="1" smtClean="0"/>
              <a:t>Covid</a:t>
            </a:r>
            <a:r>
              <a:rPr lang="es-ES" dirty="0" smtClean="0"/>
              <a:t>, se concentra en &gt;60 años, más en mujeres, en la región centro y en los meses de julio-octubre (en torno al pico de </a:t>
            </a:r>
            <a:r>
              <a:rPr lang="es-ES" dirty="0" err="1" smtClean="0"/>
              <a:t>Covid</a:t>
            </a:r>
            <a:r>
              <a:rPr lang="es-ES" dirty="0" smtClean="0"/>
              <a:t>).</a:t>
            </a:r>
          </a:p>
          <a:p>
            <a:r>
              <a:rPr lang="es-ES" dirty="0" smtClean="0"/>
              <a:t>Descenso de esperanza de vida de más de 8 años?</a:t>
            </a:r>
          </a:p>
          <a:p>
            <a:r>
              <a:rPr lang="es-ES" dirty="0" smtClean="0"/>
              <a:t>Infra-diagnóstico </a:t>
            </a:r>
            <a:r>
              <a:rPr lang="es-ES" dirty="0" err="1" smtClean="0"/>
              <a:t>Covid</a:t>
            </a:r>
            <a:r>
              <a:rPr lang="es-ES" dirty="0" smtClean="0"/>
              <a:t> vs. Aumento de mortalidad estructural por otras causas? Evolución en 2022?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117695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 smtClean="0"/>
              <a:t>Pertinencia de la métrica de la equidad sostenible en Cuba 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dirty="0" smtClean="0"/>
              <a:t>Coherencia con el principio de la equidad en la constitución de 2019 y los objetivos del modelo socialista (mayor grado de justicia social).</a:t>
            </a:r>
          </a:p>
          <a:p>
            <a:r>
              <a:rPr lang="es-ES" dirty="0" smtClean="0"/>
              <a:t>Se precisan datos sub-nacionales de ingresos pc, datos ecológicos (</a:t>
            </a:r>
            <a:r>
              <a:rPr lang="es-ES" dirty="0" err="1" smtClean="0"/>
              <a:t>bio</a:t>
            </a:r>
            <a:r>
              <a:rPr lang="es-ES" dirty="0" smtClean="0"/>
              <a:t>-capacidad pc, huella ecológica y de CO2), y datos de población y defunciones por edad, sexo y municipio.</a:t>
            </a:r>
          </a:p>
          <a:p>
            <a:r>
              <a:rPr lang="es-ES" dirty="0" smtClean="0"/>
              <a:t>Identificación de modelos sub-nacionales de bienestar en equidad sostenible vs soberanía local.</a:t>
            </a:r>
          </a:p>
          <a:p>
            <a:r>
              <a:rPr lang="es-ES" dirty="0" smtClean="0"/>
              <a:t>Mapa de zonas de déficit y de exceso para guiar sistemas de cohesión territorial.</a:t>
            </a:r>
          </a:p>
          <a:p>
            <a:r>
              <a:rPr lang="es-ES" dirty="0" smtClean="0"/>
              <a:t>Mapa de carga de inequidad para orientar sistemas de salud y protección social en equidad.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850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2- 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El </a:t>
            </a:r>
            <a:r>
              <a:rPr lang="en-GB" sz="3600" dirty="0" err="1" smtClean="0">
                <a:solidFill>
                  <a:schemeClr val="accent1">
                    <a:lumMod val="50000"/>
                  </a:schemeClr>
                </a:solidFill>
              </a:rPr>
              <a:t>mejor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dirty="0" err="1" smtClean="0">
                <a:solidFill>
                  <a:schemeClr val="accent1">
                    <a:lumMod val="50000"/>
                  </a:schemeClr>
                </a:solidFill>
              </a:rPr>
              <a:t>posible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3600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 : </a:t>
            </a:r>
            <a:r>
              <a:rPr lang="en-GB" sz="3600" dirty="0" err="1" smtClean="0">
                <a:solidFill>
                  <a:schemeClr val="accent1">
                    <a:lumMod val="50000"/>
                  </a:schemeClr>
                </a:solidFill>
              </a:rPr>
              <a:t>nunca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 ha </a:t>
            </a:r>
            <a:r>
              <a:rPr lang="en-GB" sz="3600" dirty="0" err="1" smtClean="0">
                <a:solidFill>
                  <a:schemeClr val="accent1">
                    <a:lumMod val="50000"/>
                  </a:schemeClr>
                </a:solidFill>
              </a:rPr>
              <a:t>sido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dirty="0" err="1" smtClean="0">
                <a:solidFill>
                  <a:schemeClr val="accent1">
                    <a:lumMod val="50000"/>
                  </a:schemeClr>
                </a:solidFill>
              </a:rPr>
              <a:t>estimado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. </a:t>
            </a:r>
            <a:endParaRPr lang="en-GB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(vs.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mejor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-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menor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tasa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mortalidad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utilizado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para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medir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carga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enfermedad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y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coste-utilidad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y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guiar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(con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sesgos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según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contextos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), las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prioridades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su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financiación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Hemos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identificado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que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desde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que hay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estadísticas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nacionales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comparables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desde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1961,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cumplen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tres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criterios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: son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referencias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vidas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saludables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pues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su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esperanza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vida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mayor que la media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son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económicamente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replicables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pues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su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PIB pc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menor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que la media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and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ecológicamente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sostenibles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pues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respetan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límites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planetarios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en-GB" sz="2000" b="1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GB" dirty="0" err="1" smtClean="0">
                <a:solidFill>
                  <a:srgbClr val="0070C0"/>
                </a:solidFill>
              </a:rPr>
              <a:t>Propuesta</a:t>
            </a:r>
            <a:r>
              <a:rPr lang="en-GB" dirty="0" smtClean="0">
                <a:solidFill>
                  <a:srgbClr val="0070C0"/>
                </a:solidFill>
              </a:rPr>
              <a:t> : El GTES </a:t>
            </a:r>
            <a:r>
              <a:rPr lang="en-GB" dirty="0" err="1" smtClean="0">
                <a:solidFill>
                  <a:srgbClr val="0070C0"/>
                </a:solidFill>
              </a:rPr>
              <a:t>podría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proponer</a:t>
            </a:r>
            <a:r>
              <a:rPr lang="en-GB" dirty="0" smtClean="0">
                <a:solidFill>
                  <a:srgbClr val="0070C0"/>
                </a:solidFill>
              </a:rPr>
              <a:t> a las </a:t>
            </a:r>
            <a:r>
              <a:rPr lang="en-GB" dirty="0" err="1" smtClean="0">
                <a:solidFill>
                  <a:srgbClr val="0070C0"/>
                </a:solidFill>
              </a:rPr>
              <a:t>Naciones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Unidas</a:t>
            </a:r>
            <a:r>
              <a:rPr lang="en-GB" dirty="0" smtClean="0">
                <a:solidFill>
                  <a:srgbClr val="0070C0"/>
                </a:solidFill>
              </a:rPr>
              <a:t> la </a:t>
            </a:r>
            <a:r>
              <a:rPr lang="en-GB" dirty="0" err="1" smtClean="0">
                <a:solidFill>
                  <a:srgbClr val="0070C0"/>
                </a:solidFill>
              </a:rPr>
              <a:t>identificación</a:t>
            </a:r>
            <a:r>
              <a:rPr lang="en-GB" dirty="0" smtClean="0">
                <a:solidFill>
                  <a:srgbClr val="0070C0"/>
                </a:solidFill>
              </a:rPr>
              <a:t> de </a:t>
            </a:r>
            <a:r>
              <a:rPr lang="en-GB" b="1" dirty="0" err="1" smtClean="0">
                <a:solidFill>
                  <a:srgbClr val="0070C0"/>
                </a:solidFill>
              </a:rPr>
              <a:t>referencias</a:t>
            </a:r>
            <a:r>
              <a:rPr lang="en-GB" b="1" dirty="0" smtClean="0">
                <a:solidFill>
                  <a:srgbClr val="0070C0"/>
                </a:solidFill>
              </a:rPr>
              <a:t> de </a:t>
            </a:r>
            <a:r>
              <a:rPr lang="en-GB" b="1" dirty="0" err="1" smtClean="0">
                <a:solidFill>
                  <a:srgbClr val="0070C0"/>
                </a:solidFill>
              </a:rPr>
              <a:t>bienestar</a:t>
            </a:r>
            <a:r>
              <a:rPr lang="en-GB" b="1" dirty="0" smtClean="0">
                <a:solidFill>
                  <a:srgbClr val="0070C0"/>
                </a:solidFill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</a:rPr>
              <a:t>humano</a:t>
            </a:r>
            <a:r>
              <a:rPr lang="en-GB" b="1" dirty="0" smtClean="0">
                <a:solidFill>
                  <a:srgbClr val="0070C0"/>
                </a:solidFill>
              </a:rPr>
              <a:t> </a:t>
            </a:r>
            <a:r>
              <a:rPr lang="en-GB" dirty="0" smtClean="0">
                <a:solidFill>
                  <a:srgbClr val="0070C0"/>
                </a:solidFill>
              </a:rPr>
              <a:t>que </a:t>
            </a:r>
            <a:r>
              <a:rPr lang="en-GB" dirty="0" err="1" smtClean="0">
                <a:solidFill>
                  <a:srgbClr val="0070C0"/>
                </a:solidFill>
              </a:rPr>
              <a:t>sean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economicamente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replicables</a:t>
            </a:r>
            <a:r>
              <a:rPr lang="en-GB" dirty="0" smtClean="0">
                <a:solidFill>
                  <a:srgbClr val="0070C0"/>
                </a:solidFill>
              </a:rPr>
              <a:t> (</a:t>
            </a:r>
            <a:r>
              <a:rPr lang="en-GB" b="1" dirty="0" err="1" smtClean="0">
                <a:solidFill>
                  <a:srgbClr val="0070C0"/>
                </a:solidFill>
              </a:rPr>
              <a:t>justas</a:t>
            </a:r>
            <a:r>
              <a:rPr lang="en-GB" dirty="0" smtClean="0">
                <a:solidFill>
                  <a:srgbClr val="0070C0"/>
                </a:solidFill>
              </a:rPr>
              <a:t>) </a:t>
            </a:r>
            <a:r>
              <a:rPr lang="en-GB" b="1" dirty="0" smtClean="0">
                <a:solidFill>
                  <a:srgbClr val="0070C0"/>
                </a:solidFill>
              </a:rPr>
              <a:t>y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ecológicamente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</a:rPr>
              <a:t>sostenibles</a:t>
            </a:r>
            <a:r>
              <a:rPr lang="en-GB" dirty="0">
                <a:solidFill>
                  <a:srgbClr val="0070C0"/>
                </a:solidFill>
              </a:rPr>
              <a:t> </a:t>
            </a:r>
            <a:r>
              <a:rPr lang="en-GB" dirty="0" smtClean="0">
                <a:solidFill>
                  <a:srgbClr val="0070C0"/>
                </a:solidFill>
              </a:rPr>
              <a:t>(</a:t>
            </a:r>
            <a:r>
              <a:rPr lang="en-GB" dirty="0" err="1" smtClean="0">
                <a:solidFill>
                  <a:srgbClr val="0070C0"/>
                </a:solidFill>
              </a:rPr>
              <a:t>en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contraste</a:t>
            </a:r>
            <a:r>
              <a:rPr lang="en-GB" dirty="0" smtClean="0">
                <a:solidFill>
                  <a:srgbClr val="0070C0"/>
                </a:solidFill>
              </a:rPr>
              <a:t> con </a:t>
            </a:r>
            <a:r>
              <a:rPr lang="en-GB" dirty="0" err="1" smtClean="0">
                <a:solidFill>
                  <a:srgbClr val="0070C0"/>
                </a:solidFill>
              </a:rPr>
              <a:t>los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modelos</a:t>
            </a:r>
            <a:r>
              <a:rPr lang="en-GB" dirty="0" smtClean="0">
                <a:solidFill>
                  <a:srgbClr val="0070C0"/>
                </a:solidFill>
              </a:rPr>
              <a:t> del CAD y </a:t>
            </a:r>
            <a:r>
              <a:rPr lang="en-GB" dirty="0" err="1" smtClean="0">
                <a:solidFill>
                  <a:srgbClr val="0070C0"/>
                </a:solidFill>
              </a:rPr>
              <a:t>los</a:t>
            </a:r>
            <a:r>
              <a:rPr lang="en-GB" dirty="0" smtClean="0">
                <a:solidFill>
                  <a:srgbClr val="0070C0"/>
                </a:solidFill>
              </a:rPr>
              <a:t> de mayor IDH)</a:t>
            </a:r>
          </a:p>
        </p:txBody>
      </p:sp>
    </p:spTree>
    <p:extLst>
      <p:ext uri="{BB962C8B-B14F-4D97-AF65-F5344CB8AC3E}">
        <p14:creationId xmlns:p14="http://schemas.microsoft.com/office/powerpoint/2010/main" val="376286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 smtClean="0">
                <a:solidFill>
                  <a:schemeClr val="accent1">
                    <a:lumMod val="50000"/>
                  </a:schemeClr>
                </a:solidFill>
              </a:rPr>
              <a:t>3-Compromiso de monitorizar la equidad en salud. No se ha cumplido.</a:t>
            </a:r>
            <a:endParaRPr lang="en-GB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fontScale="85000" lnSpcReduction="20000"/>
          </a:bodyPr>
          <a:lstStyle/>
          <a:p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2010,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tras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trabajo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Comisión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Determinantes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Sociales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AsambleaMundial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adoptó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una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resolución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la que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se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comprometian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monitorizar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. Hasta el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momento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sólo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algunos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han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medido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desigualdades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relación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ciertas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variables (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ingresos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educación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zonas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rurales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vs.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urbanas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</a:p>
          <a:p>
            <a:pPr marL="0" indent="0">
              <a:buNone/>
            </a:pPr>
            <a:endParaRPr lang="en-GB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definición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mejores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posibles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niveles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permite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(a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través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ajuste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tasas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mortalidad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)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estimación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carga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inequidad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CiES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) -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desigualdad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injusta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neta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: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mortalidad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unas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16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millones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muertes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al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año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) y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relativa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(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alrededor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30%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las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muertes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</a:p>
          <a:p>
            <a:pPr marL="0" indent="0">
              <a:buNone/>
            </a:pPr>
            <a:endParaRPr lang="en-GB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GB" dirty="0" err="1" smtClean="0">
                <a:solidFill>
                  <a:srgbClr val="0070C0"/>
                </a:solidFill>
              </a:rPr>
              <a:t>Propuesta</a:t>
            </a:r>
            <a:r>
              <a:rPr lang="en-GB" dirty="0" smtClean="0">
                <a:solidFill>
                  <a:srgbClr val="0070C0"/>
                </a:solidFill>
              </a:rPr>
              <a:t> : El GTES </a:t>
            </a:r>
            <a:r>
              <a:rPr lang="en-GB" dirty="0" err="1" smtClean="0">
                <a:solidFill>
                  <a:srgbClr val="0070C0"/>
                </a:solidFill>
              </a:rPr>
              <a:t>podría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proponer</a:t>
            </a:r>
            <a:r>
              <a:rPr lang="en-GB" dirty="0" smtClean="0">
                <a:solidFill>
                  <a:srgbClr val="0070C0"/>
                </a:solidFill>
              </a:rPr>
              <a:t> a la </a:t>
            </a:r>
            <a:r>
              <a:rPr lang="en-GB" dirty="0" err="1" smtClean="0">
                <a:solidFill>
                  <a:srgbClr val="0070C0"/>
                </a:solidFill>
              </a:rPr>
              <a:t>Organización</a:t>
            </a:r>
            <a:r>
              <a:rPr lang="en-GB" dirty="0" smtClean="0">
                <a:solidFill>
                  <a:srgbClr val="0070C0"/>
                </a:solidFill>
              </a:rPr>
              <a:t> Mundial de la </a:t>
            </a:r>
            <a:r>
              <a:rPr lang="en-GB" dirty="0" err="1" smtClean="0">
                <a:solidFill>
                  <a:srgbClr val="0070C0"/>
                </a:solidFill>
              </a:rPr>
              <a:t>Salud</a:t>
            </a:r>
            <a:r>
              <a:rPr lang="en-GB" dirty="0" smtClean="0">
                <a:solidFill>
                  <a:srgbClr val="0070C0"/>
                </a:solidFill>
              </a:rPr>
              <a:t> la </a:t>
            </a:r>
            <a:r>
              <a:rPr lang="en-GB" dirty="0" err="1" smtClean="0">
                <a:solidFill>
                  <a:srgbClr val="0070C0"/>
                </a:solidFill>
              </a:rPr>
              <a:t>medición</a:t>
            </a:r>
            <a:r>
              <a:rPr lang="en-GB" dirty="0" smtClean="0">
                <a:solidFill>
                  <a:srgbClr val="0070C0"/>
                </a:solidFill>
              </a:rPr>
              <a:t> de la </a:t>
            </a:r>
            <a:r>
              <a:rPr lang="en-GB" b="1" dirty="0" err="1" smtClean="0">
                <a:solidFill>
                  <a:srgbClr val="0070C0"/>
                </a:solidFill>
              </a:rPr>
              <a:t>carga</a:t>
            </a:r>
            <a:r>
              <a:rPr lang="en-GB" b="1" dirty="0" smtClean="0">
                <a:solidFill>
                  <a:srgbClr val="0070C0"/>
                </a:solidFill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</a:rPr>
              <a:t>neta</a:t>
            </a:r>
            <a:r>
              <a:rPr lang="en-GB" b="1" dirty="0" smtClean="0">
                <a:solidFill>
                  <a:srgbClr val="0070C0"/>
                </a:solidFill>
              </a:rPr>
              <a:t> y </a:t>
            </a:r>
            <a:r>
              <a:rPr lang="en-GB" b="1" dirty="0" err="1" smtClean="0">
                <a:solidFill>
                  <a:srgbClr val="0070C0"/>
                </a:solidFill>
              </a:rPr>
              <a:t>relativa</a:t>
            </a:r>
            <a:r>
              <a:rPr lang="en-GB" b="1" dirty="0" smtClean="0">
                <a:solidFill>
                  <a:srgbClr val="0070C0"/>
                </a:solidFill>
              </a:rPr>
              <a:t> de </a:t>
            </a:r>
            <a:r>
              <a:rPr lang="en-GB" b="1" dirty="0" err="1" smtClean="0">
                <a:solidFill>
                  <a:srgbClr val="0070C0"/>
                </a:solidFill>
              </a:rPr>
              <a:t>inequidad</a:t>
            </a:r>
            <a:r>
              <a:rPr lang="en-GB" b="1" dirty="0" smtClean="0">
                <a:solidFill>
                  <a:srgbClr val="0070C0"/>
                </a:solidFill>
              </a:rPr>
              <a:t> </a:t>
            </a:r>
            <a:r>
              <a:rPr lang="en-GB" dirty="0" smtClean="0">
                <a:solidFill>
                  <a:srgbClr val="0070C0"/>
                </a:solidFill>
              </a:rPr>
              <a:t>a </a:t>
            </a:r>
            <a:r>
              <a:rPr lang="en-GB" dirty="0" err="1" smtClean="0">
                <a:solidFill>
                  <a:srgbClr val="0070C0"/>
                </a:solidFill>
              </a:rPr>
              <a:t>nivel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internacional</a:t>
            </a:r>
            <a:r>
              <a:rPr lang="en-GB" dirty="0" smtClean="0">
                <a:solidFill>
                  <a:srgbClr val="0070C0"/>
                </a:solidFill>
              </a:rPr>
              <a:t> y </a:t>
            </a:r>
            <a:r>
              <a:rPr lang="en-GB" dirty="0" err="1" smtClean="0">
                <a:solidFill>
                  <a:srgbClr val="0070C0"/>
                </a:solidFill>
              </a:rPr>
              <a:t>subnacional</a:t>
            </a:r>
            <a:r>
              <a:rPr lang="en-GB" dirty="0" smtClean="0">
                <a:solidFill>
                  <a:srgbClr val="0070C0"/>
                </a:solidFill>
              </a:rPr>
              <a:t>, </a:t>
            </a:r>
            <a:r>
              <a:rPr lang="en-GB" dirty="0" err="1" smtClean="0">
                <a:solidFill>
                  <a:srgbClr val="0070C0"/>
                </a:solidFill>
              </a:rPr>
              <a:t>como</a:t>
            </a:r>
            <a:r>
              <a:rPr lang="en-GB" dirty="0" smtClean="0">
                <a:solidFill>
                  <a:srgbClr val="0070C0"/>
                </a:solidFill>
              </a:rPr>
              <a:t> major </a:t>
            </a:r>
            <a:r>
              <a:rPr lang="en-GB" dirty="0" err="1" smtClean="0">
                <a:solidFill>
                  <a:srgbClr val="0070C0"/>
                </a:solidFill>
              </a:rPr>
              <a:t>barómetro</a:t>
            </a:r>
            <a:r>
              <a:rPr lang="en-GB" dirty="0" smtClean="0">
                <a:solidFill>
                  <a:srgbClr val="0070C0"/>
                </a:solidFill>
              </a:rPr>
              <a:t> de </a:t>
            </a:r>
            <a:r>
              <a:rPr lang="en-GB" dirty="0" err="1" smtClean="0">
                <a:solidFill>
                  <a:srgbClr val="0070C0"/>
                </a:solidFill>
              </a:rPr>
              <a:t>justicia</a:t>
            </a:r>
            <a:r>
              <a:rPr lang="en-GB" dirty="0" smtClean="0">
                <a:solidFill>
                  <a:srgbClr val="0070C0"/>
                </a:solidFill>
              </a:rPr>
              <a:t> social.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0307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809037" y="1305281"/>
            <a:ext cx="21579256" cy="951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910975" y="183039"/>
            <a:ext cx="107707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b="1" dirty="0" err="1" smtClean="0"/>
              <a:t>Indicadores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utilizados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en</a:t>
            </a:r>
            <a:r>
              <a:rPr lang="en-GB" sz="2400" b="1" dirty="0" smtClean="0"/>
              <a:t> la </a:t>
            </a:r>
            <a:r>
              <a:rPr lang="en-GB" sz="2400" b="1" dirty="0" err="1" smtClean="0"/>
              <a:t>selección</a:t>
            </a:r>
            <a:r>
              <a:rPr lang="en-GB" sz="2400" b="1" dirty="0" smtClean="0"/>
              <a:t> de </a:t>
            </a:r>
            <a:r>
              <a:rPr lang="en-GB" sz="2400" b="1" dirty="0" err="1" smtClean="0"/>
              <a:t>países</a:t>
            </a:r>
            <a:r>
              <a:rPr lang="en-GB" sz="2400" b="1" dirty="0" smtClean="0"/>
              <a:t> SRS : </a:t>
            </a:r>
            <a:r>
              <a:rPr lang="en-GB" sz="2400" b="1" dirty="0" err="1" smtClean="0"/>
              <a:t>saludables</a:t>
            </a:r>
            <a:r>
              <a:rPr lang="en-GB" sz="2400" b="1" dirty="0" smtClean="0"/>
              <a:t>, </a:t>
            </a:r>
            <a:r>
              <a:rPr lang="en-GB" sz="2400" b="1" dirty="0" err="1" smtClean="0"/>
              <a:t>económicamente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replicables</a:t>
            </a:r>
            <a:r>
              <a:rPr lang="en-GB" sz="2400" b="1" dirty="0" smtClean="0"/>
              <a:t> y </a:t>
            </a:r>
            <a:r>
              <a:rPr lang="en-GB" sz="2400" b="1" dirty="0" err="1" smtClean="0"/>
              <a:t>ecológicamente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sostenibles</a:t>
            </a:r>
            <a:endParaRPr lang="en-GB" sz="2400" b="1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0105996"/>
              </p:ext>
            </p:extLst>
          </p:nvPr>
        </p:nvGraphicFramePr>
        <p:xfrm>
          <a:off x="991915" y="1016521"/>
          <a:ext cx="10375520" cy="5398248"/>
        </p:xfrm>
        <a:graphic>
          <a:graphicData uri="http://schemas.openxmlformats.org/drawingml/2006/table">
            <a:tbl>
              <a:tblPr firstRow="1" firstCol="1" bandRow="1"/>
              <a:tblGrid>
                <a:gridCol w="2593880">
                  <a:extLst>
                    <a:ext uri="{9D8B030D-6E8A-4147-A177-3AD203B41FA5}">
                      <a16:colId xmlns:a16="http://schemas.microsoft.com/office/drawing/2014/main" val="494945670"/>
                    </a:ext>
                  </a:extLst>
                </a:gridCol>
                <a:gridCol w="2593880">
                  <a:extLst>
                    <a:ext uri="{9D8B030D-6E8A-4147-A177-3AD203B41FA5}">
                      <a16:colId xmlns:a16="http://schemas.microsoft.com/office/drawing/2014/main" val="3428211663"/>
                    </a:ext>
                  </a:extLst>
                </a:gridCol>
                <a:gridCol w="2593880">
                  <a:extLst>
                    <a:ext uri="{9D8B030D-6E8A-4147-A177-3AD203B41FA5}">
                      <a16:colId xmlns:a16="http://schemas.microsoft.com/office/drawing/2014/main" val="1324084544"/>
                    </a:ext>
                  </a:extLst>
                </a:gridCol>
                <a:gridCol w="2593880">
                  <a:extLst>
                    <a:ext uri="{9D8B030D-6E8A-4147-A177-3AD203B41FA5}">
                      <a16:colId xmlns:a16="http://schemas.microsoft.com/office/drawing/2014/main" val="2189335501"/>
                    </a:ext>
                  </a:extLst>
                </a:gridCol>
              </a:tblGrid>
              <a:tr h="286467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Estudios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Criterios de salud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Criterios económicos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Criterios ecológicos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3769129"/>
                  </a:ext>
                </a:extLst>
              </a:tr>
              <a:tr h="1034168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1960-2010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Albania, Armenia, Belice, Colombia, Costa Rica, Cuba, Granada, Saint Lucia, Saint Vincent, Georgia, Paraguay, Sri Lanka, Tonga y Vietnam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&gt;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PIB (VC)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Emisiones de carbono &lt; nivel responsable de  2° de calentamiento global (1990-2010)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6454872"/>
                  </a:ext>
                </a:extLst>
              </a:tr>
              <a:tr h="172014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1960-2015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Armenia, Colombia, Costa Rica, Paraguay, Sri- Lanka y Tonga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en hombres &gt;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en mujeres &gt;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en todos &gt;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PIB (VC)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PIB (PAC)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PNB (VC)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PNB (PAC)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Emisiones de carbono &lt; nivel responsable de  1.5° de calentamiento global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2680298"/>
                  </a:ext>
                </a:extLst>
              </a:tr>
              <a:tr h="200661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1960-2020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Sri-Lanka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 regiones sub-nacionales en China (Shanxi, Guangxi, Anhui, Sichuan and Henan), en India (Kerala), en Rusia (Ingushetia and Chechnya) y en Brasil (Alagoas, Praiba, Ceara, Para, Bahia y Rio Grande)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en hombres &gt;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en mujeres &gt;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en todos &gt;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saludable &gt;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PIB (VC)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PIB (PAC)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PNB (VC)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PNB (PAC)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Riqueza por persona (2020)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Emisiones de carbono &lt; nivel responsable de 1.5° de calentamiento global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 err="1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Bio</a:t>
                      </a:r>
                      <a:r>
                        <a:rPr lang="es-ES" sz="1400" kern="1200" dirty="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capacidad pc &lt; media mundial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Huella ecológica pc &lt; </a:t>
                      </a:r>
                      <a:r>
                        <a:rPr lang="es-ES" sz="1400" kern="1200" dirty="0" err="1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Bio</a:t>
                      </a:r>
                      <a:r>
                        <a:rPr lang="es-ES" sz="1400" kern="1200" dirty="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capacidad media mundial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68140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940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2816" y="1342224"/>
            <a:ext cx="2475026" cy="37193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3657" y="1353820"/>
            <a:ext cx="3091162" cy="3707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705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930" y="234230"/>
            <a:ext cx="10715929" cy="577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64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2851</TotalTime>
  <Words>2853</Words>
  <Application>Microsoft Office PowerPoint</Application>
  <PresentationFormat>Widescreen</PresentationFormat>
  <Paragraphs>149</Paragraphs>
  <Slides>47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3" baseType="lpstr">
      <vt:lpstr>Arial</vt:lpstr>
      <vt:lpstr>Bradley Hand ITC</vt:lpstr>
      <vt:lpstr>Calibri</vt:lpstr>
      <vt:lpstr>Calibri Light</vt:lpstr>
      <vt:lpstr>Times New Roman</vt:lpstr>
      <vt:lpstr>Office Theme</vt:lpstr>
      <vt:lpstr>    La ética y la métrica de la Equidad de la Salud Sostenible  Modelos de referencia  y  sistemas de vigilancia e incidencia </vt:lpstr>
      <vt:lpstr>Conclusiones del análisis global 1960-2020</vt:lpstr>
      <vt:lpstr> Medida de la injusticia local, nacional y global  La equidad es la distribución justa de la desigualdad,  dentro y entre generaciones.</vt:lpstr>
      <vt:lpstr>1- Premisa ética : Obligación moral de una aspiración colectiva (vidas sanas) que es factible para todos.</vt:lpstr>
      <vt:lpstr>2- El mejor nivel posible de salud : nunca ha sido estimado. </vt:lpstr>
      <vt:lpstr>3-Compromiso de monitorizar la equidad en salud. No se ha cumplido.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4- Umbral de Dignidad vs. Pobreza.</vt:lpstr>
      <vt:lpstr>5- Umbral de exceso vs. Ingresos y acúmulo sin límite.</vt:lpstr>
      <vt:lpstr>The Equity curve</vt:lpstr>
      <vt:lpstr>Población y PIB de países según zonas de equidad </vt:lpstr>
      <vt:lpstr>6-Bienes Públicos Globales</vt:lpstr>
      <vt:lpstr>7-Equidad intergeneracional vs límites planetarios</vt:lpstr>
      <vt:lpstr>Lìmites sobre pasados : síntomas del Planeta enfermo</vt:lpstr>
      <vt:lpstr>Sostenibilidad ecológica por zonas de equidad</vt:lpstr>
      <vt:lpstr>PowerPoint Presentation</vt:lpstr>
      <vt:lpstr>8-Índice de bienestar en equidad sostenible</vt:lpstr>
      <vt:lpstr>PowerPoint Presentation</vt:lpstr>
      <vt:lpstr>Atlas de equidad sostenible</vt:lpstr>
      <vt:lpstr>Análisis de criterios de equidad sostenible  y carga de inequidad  en Cuba 1960-2020</vt:lpstr>
      <vt:lpstr>La equidad en Cuba en relación a referencias globales de bienestar en equidad sostenible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Datos de 2021 en Cuba Estimación de evolución de carga de inequidad y esperanza de vida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Conclusiones</vt:lpstr>
      <vt:lpstr>Propuestas de actualizar conceptos del s XX</vt:lpstr>
      <vt:lpstr>Datos de Cuba 1960-2020</vt:lpstr>
      <vt:lpstr>Cuba 2021</vt:lpstr>
      <vt:lpstr>Pertinencia de la métrica de la equidad sostenible en Cuba </vt:lpstr>
    </vt:vector>
  </TitlesOfParts>
  <Company>EEAS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 Equity  ethics and metrics</dc:title>
  <dc:creator>GARAY AMORES Juan (EEAS-HAVANA)</dc:creator>
  <cp:lastModifiedBy>GARAY AMORES Juan (EEAS-HAVANA)</cp:lastModifiedBy>
  <cp:revision>87</cp:revision>
  <dcterms:created xsi:type="dcterms:W3CDTF">2022-05-18T14:49:58Z</dcterms:created>
  <dcterms:modified xsi:type="dcterms:W3CDTF">2022-09-12T02:33:21Z</dcterms:modified>
</cp:coreProperties>
</file>