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72" r:id="rId8"/>
    <p:sldId id="282" r:id="rId9"/>
    <p:sldId id="278" r:id="rId10"/>
    <p:sldId id="279" r:id="rId11"/>
    <p:sldId id="260" r:id="rId12"/>
    <p:sldId id="261" r:id="rId13"/>
    <p:sldId id="276" r:id="rId14"/>
    <p:sldId id="266" r:id="rId15"/>
    <p:sldId id="275" r:id="rId16"/>
    <p:sldId id="277" r:id="rId17"/>
    <p:sldId id="262" r:id="rId18"/>
    <p:sldId id="281" r:id="rId19"/>
    <p:sldId id="263"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64237C-5F77-4F06-95D1-FE02E1FA30F8}"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35787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4237C-5F77-4F06-95D1-FE02E1FA30F8}"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391767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4237C-5F77-4F06-95D1-FE02E1FA30F8}"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134960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Tree>
    <p:extLst>
      <p:ext uri="{BB962C8B-B14F-4D97-AF65-F5344CB8AC3E}">
        <p14:creationId xmlns:p14="http://schemas.microsoft.com/office/powerpoint/2010/main" val="191704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4237C-5F77-4F06-95D1-FE02E1FA30F8}"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179132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64237C-5F77-4F06-95D1-FE02E1FA30F8}"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351030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64237C-5F77-4F06-95D1-FE02E1FA30F8}"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145426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64237C-5F77-4F06-95D1-FE02E1FA30F8}"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20567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64237C-5F77-4F06-95D1-FE02E1FA30F8}"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14108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4237C-5F77-4F06-95D1-FE02E1FA30F8}"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32143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64237C-5F77-4F06-95D1-FE02E1FA30F8}"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320008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64237C-5F77-4F06-95D1-FE02E1FA30F8}"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6214-3CF1-422B-B60A-63C37DF12F01}" type="slidenum">
              <a:rPr lang="en-GB" smtClean="0"/>
              <a:t>‹#›</a:t>
            </a:fld>
            <a:endParaRPr lang="en-GB"/>
          </a:p>
        </p:txBody>
      </p:sp>
    </p:spTree>
    <p:extLst>
      <p:ext uri="{BB962C8B-B14F-4D97-AF65-F5344CB8AC3E}">
        <p14:creationId xmlns:p14="http://schemas.microsoft.com/office/powerpoint/2010/main" val="189247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73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4237C-5F77-4F06-95D1-FE02E1FA30F8}" type="datetimeFigureOut">
              <a:rPr lang="en-GB" smtClean="0"/>
              <a:t>01/06/2022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6214-3CF1-422B-B60A-63C37DF12F01}" type="slidenum">
              <a:rPr lang="en-GB" smtClean="0"/>
              <a:t>‹#›</a:t>
            </a:fld>
            <a:endParaRPr lang="en-GB"/>
          </a:p>
        </p:txBody>
      </p:sp>
    </p:spTree>
    <p:extLst>
      <p:ext uri="{BB962C8B-B14F-4D97-AF65-F5344CB8AC3E}">
        <p14:creationId xmlns:p14="http://schemas.microsoft.com/office/powerpoint/2010/main" val="335542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fontScale="90000"/>
          </a:bodyPr>
          <a:lstStyle/>
          <a:p>
            <a:r>
              <a:rPr lang="es-ES" b="1" dirty="0" smtClean="0">
                <a:solidFill>
                  <a:schemeClr val="accent1">
                    <a:lumMod val="50000"/>
                  </a:schemeClr>
                </a:solidFill>
              </a:rPr>
              <a:t/>
            </a:r>
            <a:br>
              <a:rPr lang="es-ES" b="1" dirty="0" smtClean="0">
                <a:solidFill>
                  <a:schemeClr val="accent1">
                    <a:lumMod val="50000"/>
                  </a:schemeClr>
                </a:solidFill>
              </a:rPr>
            </a:br>
            <a:r>
              <a:rPr lang="es-ES" b="1" dirty="0">
                <a:solidFill>
                  <a:schemeClr val="accent1">
                    <a:lumMod val="50000"/>
                  </a:schemeClr>
                </a:solidFill>
              </a:rPr>
              <a:t/>
            </a:r>
            <a:br>
              <a:rPr lang="es-ES" b="1" dirty="0">
                <a:solidFill>
                  <a:schemeClr val="accent1">
                    <a:lumMod val="50000"/>
                  </a:schemeClr>
                </a:solidFill>
              </a:rPr>
            </a:br>
            <a:r>
              <a:rPr lang="es-ES" b="1" dirty="0" smtClean="0">
                <a:solidFill>
                  <a:schemeClr val="accent1">
                    <a:lumMod val="50000"/>
                  </a:schemeClr>
                </a:solidFill>
              </a:rPr>
              <a:t/>
            </a:r>
            <a:br>
              <a:rPr lang="es-ES" b="1" dirty="0" smtClean="0">
                <a:solidFill>
                  <a:schemeClr val="accent1">
                    <a:lumMod val="50000"/>
                  </a:schemeClr>
                </a:solidFill>
              </a:rPr>
            </a:br>
            <a:r>
              <a:rPr lang="es-ES" b="1" dirty="0">
                <a:solidFill>
                  <a:schemeClr val="accent1">
                    <a:lumMod val="50000"/>
                  </a:schemeClr>
                </a:solidFill>
              </a:rPr>
              <a:t/>
            </a:r>
            <a:br>
              <a:rPr lang="es-ES" b="1" dirty="0">
                <a:solidFill>
                  <a:schemeClr val="accent1">
                    <a:lumMod val="50000"/>
                  </a:schemeClr>
                </a:solidFill>
              </a:rPr>
            </a:br>
            <a:r>
              <a:rPr lang="es-ES" b="1" dirty="0">
                <a:solidFill>
                  <a:schemeClr val="accent1">
                    <a:lumMod val="50000"/>
                  </a:schemeClr>
                </a:solidFill>
              </a:rPr>
              <a:t>La ética y la métrica</a:t>
            </a:r>
            <a:br>
              <a:rPr lang="es-ES" b="1" dirty="0">
                <a:solidFill>
                  <a:schemeClr val="accent1">
                    <a:lumMod val="50000"/>
                  </a:schemeClr>
                </a:solidFill>
              </a:rPr>
            </a:br>
            <a:r>
              <a:rPr lang="es-ES" b="1" dirty="0">
                <a:solidFill>
                  <a:schemeClr val="accent1">
                    <a:lumMod val="50000"/>
                  </a:schemeClr>
                </a:solidFill>
              </a:rPr>
              <a:t>de la</a:t>
            </a:r>
            <a:br>
              <a:rPr lang="es-ES" b="1" dirty="0">
                <a:solidFill>
                  <a:schemeClr val="accent1">
                    <a:lumMod val="50000"/>
                  </a:schemeClr>
                </a:solidFill>
              </a:rPr>
            </a:br>
            <a:r>
              <a:rPr lang="es-ES" b="1" dirty="0">
                <a:solidFill>
                  <a:schemeClr val="accent1">
                    <a:lumMod val="50000"/>
                  </a:schemeClr>
                </a:solidFill>
              </a:rPr>
              <a:t>Equidad de la </a:t>
            </a:r>
            <a:r>
              <a:rPr lang="es-ES" b="1" dirty="0" smtClean="0">
                <a:solidFill>
                  <a:schemeClr val="accent1">
                    <a:lumMod val="50000"/>
                  </a:schemeClr>
                </a:solidFill>
              </a:rPr>
              <a:t>Salud</a:t>
            </a:r>
            <a:r>
              <a:rPr lang="es-ES" b="1" dirty="0" smtClean="0">
                <a:solidFill>
                  <a:schemeClr val="accent1">
                    <a:lumMod val="50000"/>
                  </a:schemeClr>
                </a:solidFill>
              </a:rPr>
              <a:t/>
            </a:r>
            <a:br>
              <a:rPr lang="es-ES" b="1" dirty="0" smtClean="0">
                <a:solidFill>
                  <a:schemeClr val="accent1">
                    <a:lumMod val="50000"/>
                  </a:schemeClr>
                </a:solidFill>
              </a:rPr>
            </a:br>
            <a:endParaRPr lang="en-GB" b="1" dirty="0">
              <a:solidFill>
                <a:schemeClr val="accent1">
                  <a:lumMod val="50000"/>
                </a:schemeClr>
              </a:solidFill>
            </a:endParaRPr>
          </a:p>
        </p:txBody>
      </p:sp>
      <p:pic>
        <p:nvPicPr>
          <p:cNvPr id="5" name="Picture 4"/>
          <p:cNvPicPr>
            <a:picLocks noChangeAspect="1"/>
          </p:cNvPicPr>
          <p:nvPr/>
        </p:nvPicPr>
        <p:blipFill>
          <a:blip r:embed="rId2"/>
          <a:stretch>
            <a:fillRect/>
          </a:stretch>
        </p:blipFill>
        <p:spPr>
          <a:xfrm>
            <a:off x="417801" y="212990"/>
            <a:ext cx="1577253" cy="1818746"/>
          </a:xfrm>
          <a:prstGeom prst="rect">
            <a:avLst/>
          </a:prstGeom>
        </p:spPr>
      </p:pic>
      <p:sp>
        <p:nvSpPr>
          <p:cNvPr id="8" name="Subtitle 7"/>
          <p:cNvSpPr>
            <a:spLocks noGrp="1"/>
          </p:cNvSpPr>
          <p:nvPr>
            <p:ph type="subTitle" idx="1"/>
          </p:nvPr>
        </p:nvSpPr>
        <p:spPr/>
        <p:txBody>
          <a:bodyPr>
            <a:normAutofit/>
          </a:bodyPr>
          <a:lstStyle/>
          <a:p>
            <a:r>
              <a:rPr lang="es-ES" sz="2800" dirty="0" smtClean="0"/>
              <a:t>Juan Garay</a:t>
            </a:r>
          </a:p>
          <a:p>
            <a:r>
              <a:rPr lang="es-ES" sz="2800" dirty="0" smtClean="0"/>
              <a:t>ELAM</a:t>
            </a:r>
          </a:p>
          <a:p>
            <a:r>
              <a:rPr lang="es-ES" sz="2800" dirty="0" smtClean="0"/>
              <a:t>2 de junio de 2022</a:t>
            </a:r>
          </a:p>
        </p:txBody>
      </p:sp>
    </p:spTree>
    <p:extLst>
      <p:ext uri="{BB962C8B-B14F-4D97-AF65-F5344CB8AC3E}">
        <p14:creationId xmlns:p14="http://schemas.microsoft.com/office/powerpoint/2010/main" val="3986765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9" y="199225"/>
            <a:ext cx="10972800" cy="696702"/>
          </a:xfrm>
        </p:spPr>
        <p:txBody>
          <a:bodyPr/>
          <a:lstStyle/>
          <a:p>
            <a:r>
              <a:rPr lang="en-GB" dirty="0" smtClean="0"/>
              <a:t>SHE atlas</a:t>
            </a:r>
            <a:endParaRPr lang="en-GB" dirty="0"/>
          </a:p>
        </p:txBody>
      </p:sp>
      <p:sp>
        <p:nvSpPr>
          <p:cNvPr id="3" name="Content Placeholder 2"/>
          <p:cNvSpPr>
            <a:spLocks noGrp="1"/>
          </p:cNvSpPr>
          <p:nvPr>
            <p:ph idx="1"/>
          </p:nvPr>
        </p:nvSpPr>
        <p:spPr>
          <a:xfrm>
            <a:off x="535709" y="1465778"/>
            <a:ext cx="10972800" cy="2044039"/>
          </a:xfrm>
        </p:spPr>
        <p:txBody>
          <a:bodyPr/>
          <a:lstStyle/>
          <a:p>
            <a:r>
              <a:rPr lang="en-GB" dirty="0" smtClean="0"/>
              <a:t>170 countries &gt;100,000 pop : 20 pager “country SHE profile” with 21 graphs, 3 comparative tables, one summary</a:t>
            </a:r>
          </a:p>
          <a:p>
            <a:r>
              <a:rPr lang="en-GB" dirty="0" smtClean="0"/>
              <a:t>Over 50 dynamic (time) maps of SHE related variables and indicators</a:t>
            </a:r>
          </a:p>
          <a:p>
            <a:endParaRPr lang="en-GB" dirty="0"/>
          </a:p>
          <a:p>
            <a:endParaRPr lang="en-GB" dirty="0" smtClean="0"/>
          </a:p>
          <a:p>
            <a:endParaRPr lang="en-GB" dirty="0"/>
          </a:p>
          <a:p>
            <a:endParaRPr lang="en-GB" dirty="0" smtClean="0"/>
          </a:p>
          <a:p>
            <a:endParaRPr lang="en-GB" dirty="0"/>
          </a:p>
          <a:p>
            <a:pPr marL="0" indent="0">
              <a:buNone/>
            </a:pPr>
            <a:endParaRPr lang="en-GB" dirty="0" smtClean="0"/>
          </a:p>
        </p:txBody>
      </p:sp>
      <p:pic>
        <p:nvPicPr>
          <p:cNvPr id="4" name="Picture 3"/>
          <p:cNvPicPr>
            <a:picLocks noChangeAspect="1"/>
          </p:cNvPicPr>
          <p:nvPr/>
        </p:nvPicPr>
        <p:blipFill rotWithShape="1">
          <a:blip r:embed="rId2"/>
          <a:srcRect l="3294" t="32170" r="2868" b="32274"/>
          <a:stretch/>
        </p:blipFill>
        <p:spPr>
          <a:xfrm>
            <a:off x="535709" y="3509817"/>
            <a:ext cx="11589488" cy="2470126"/>
          </a:xfrm>
          <a:prstGeom prst="rect">
            <a:avLst/>
          </a:prstGeom>
        </p:spPr>
      </p:pic>
    </p:spTree>
    <p:extLst>
      <p:ext uri="{BB962C8B-B14F-4D97-AF65-F5344CB8AC3E}">
        <p14:creationId xmlns:p14="http://schemas.microsoft.com/office/powerpoint/2010/main" val="175026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accent1">
                    <a:lumMod val="50000"/>
                  </a:schemeClr>
                </a:solidFill>
              </a:rPr>
              <a:t>4- </a:t>
            </a:r>
            <a:r>
              <a:rPr lang="es-ES" dirty="0" err="1" smtClean="0">
                <a:solidFill>
                  <a:schemeClr val="accent1">
                    <a:lumMod val="50000"/>
                  </a:schemeClr>
                </a:solidFill>
              </a:rPr>
              <a:t>Dignity</a:t>
            </a:r>
            <a:r>
              <a:rPr lang="es-ES" dirty="0" smtClean="0">
                <a:solidFill>
                  <a:schemeClr val="accent1">
                    <a:lumMod val="50000"/>
                  </a:schemeClr>
                </a:solidFill>
              </a:rPr>
              <a:t> </a:t>
            </a:r>
            <a:r>
              <a:rPr lang="es-ES" dirty="0" err="1" smtClean="0">
                <a:solidFill>
                  <a:schemeClr val="accent1">
                    <a:lumMod val="50000"/>
                  </a:schemeClr>
                </a:solidFill>
              </a:rPr>
              <a:t>threshold</a:t>
            </a:r>
            <a:r>
              <a:rPr lang="es-ES" dirty="0" smtClean="0">
                <a:solidFill>
                  <a:schemeClr val="accent1">
                    <a:lumMod val="50000"/>
                  </a:schemeClr>
                </a:solidFill>
              </a:rPr>
              <a:t> vs. </a:t>
            </a:r>
            <a:r>
              <a:rPr lang="es-ES" dirty="0" err="1" smtClean="0">
                <a:solidFill>
                  <a:schemeClr val="accent1">
                    <a:lumMod val="50000"/>
                  </a:schemeClr>
                </a:solidFill>
              </a:rPr>
              <a:t>poverty</a:t>
            </a:r>
            <a:endParaRPr lang="en-GB" dirty="0">
              <a:solidFill>
                <a:schemeClr val="accent1">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accent1">
                    <a:lumMod val="50000"/>
                  </a:schemeClr>
                </a:solidFill>
              </a:rPr>
              <a:t>The </a:t>
            </a:r>
            <a:r>
              <a:rPr lang="en-GB" dirty="0">
                <a:solidFill>
                  <a:schemeClr val="accent1">
                    <a:lumMod val="50000"/>
                  </a:schemeClr>
                </a:solidFill>
              </a:rPr>
              <a:t>average GDP pc of references of feasible/sustainable wellbeing sets the minimum income (</a:t>
            </a:r>
            <a:r>
              <a:rPr lang="en-GB" b="1" dirty="0">
                <a:solidFill>
                  <a:schemeClr val="accent1">
                    <a:lumMod val="50000"/>
                  </a:schemeClr>
                </a:solidFill>
              </a:rPr>
              <a:t>dignity threshold</a:t>
            </a:r>
            <a:r>
              <a:rPr lang="en-GB" dirty="0">
                <a:solidFill>
                  <a:schemeClr val="accent1">
                    <a:lumMod val="50000"/>
                  </a:schemeClr>
                </a:solidFill>
              </a:rPr>
              <a:t>) that enables the right to health (feasible for all). </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chemeClr val="accent1">
                    <a:lumMod val="50000"/>
                  </a:schemeClr>
                </a:solidFill>
              </a:rPr>
              <a:t>The dignity threshold stands today at some </a:t>
            </a:r>
            <a:r>
              <a:rPr lang="en-GB" b="1" dirty="0">
                <a:solidFill>
                  <a:schemeClr val="accent1">
                    <a:lumMod val="50000"/>
                  </a:schemeClr>
                </a:solidFill>
              </a:rPr>
              <a:t>10$ </a:t>
            </a:r>
            <a:r>
              <a:rPr lang="en-GB" b="1" dirty="0" err="1">
                <a:solidFill>
                  <a:schemeClr val="accent1">
                    <a:lumMod val="50000"/>
                  </a:schemeClr>
                </a:solidFill>
              </a:rPr>
              <a:t>pcd</a:t>
            </a:r>
            <a:r>
              <a:rPr lang="en-GB" dirty="0">
                <a:solidFill>
                  <a:schemeClr val="accent1">
                    <a:lumMod val="50000"/>
                  </a:schemeClr>
                </a:solidFill>
              </a:rPr>
              <a:t>, some 5 times higher than the extreme poverty threshold set by the world bank. Some 2/3 of the world population lives with income levels insufficient to enjoy the best feasible/sustainable level of health for all.</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rgbClr val="0070C0"/>
                </a:solidFill>
              </a:rPr>
              <a:t>Proposal : SHEM could advocate to amend the World Bank's definition and setting of poverty threshold and propose the dignity threshold enabling the foundational right to health (allied with the UN commission on human rights).</a:t>
            </a:r>
          </a:p>
        </p:txBody>
      </p:sp>
    </p:spTree>
    <p:extLst>
      <p:ext uri="{BB962C8B-B14F-4D97-AF65-F5344CB8AC3E}">
        <p14:creationId xmlns:p14="http://schemas.microsoft.com/office/powerpoint/2010/main" val="80587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dirty="0">
                <a:solidFill>
                  <a:schemeClr val="accent1">
                    <a:lumMod val="50000"/>
                  </a:schemeClr>
                </a:solidFill>
              </a:rPr>
              <a:t>5</a:t>
            </a:r>
            <a:r>
              <a:rPr lang="es-ES" sz="4000" dirty="0" smtClean="0">
                <a:solidFill>
                  <a:schemeClr val="accent1">
                    <a:lumMod val="50000"/>
                  </a:schemeClr>
                </a:solidFill>
              </a:rPr>
              <a:t>- </a:t>
            </a:r>
            <a:r>
              <a:rPr lang="es-ES" sz="4000" dirty="0" err="1" smtClean="0">
                <a:solidFill>
                  <a:schemeClr val="accent1">
                    <a:lumMod val="50000"/>
                  </a:schemeClr>
                </a:solidFill>
              </a:rPr>
              <a:t>Excess</a:t>
            </a:r>
            <a:r>
              <a:rPr lang="es-ES" sz="4000" dirty="0" smtClean="0">
                <a:solidFill>
                  <a:schemeClr val="accent1">
                    <a:lumMod val="50000"/>
                  </a:schemeClr>
                </a:solidFill>
              </a:rPr>
              <a:t> </a:t>
            </a:r>
            <a:r>
              <a:rPr lang="es-ES" sz="4000" dirty="0" err="1" smtClean="0">
                <a:solidFill>
                  <a:schemeClr val="accent1">
                    <a:lumMod val="50000"/>
                  </a:schemeClr>
                </a:solidFill>
              </a:rPr>
              <a:t>threshold</a:t>
            </a:r>
            <a:r>
              <a:rPr lang="es-ES" sz="4000" dirty="0" smtClean="0">
                <a:solidFill>
                  <a:schemeClr val="accent1">
                    <a:lumMod val="50000"/>
                  </a:schemeClr>
                </a:solidFill>
              </a:rPr>
              <a:t> </a:t>
            </a:r>
            <a:r>
              <a:rPr lang="es-ES" sz="4000" dirty="0" err="1" smtClean="0">
                <a:solidFill>
                  <a:schemeClr val="accent1">
                    <a:lumMod val="50000"/>
                  </a:schemeClr>
                </a:solidFill>
              </a:rPr>
              <a:t>vs.unlimited</a:t>
            </a:r>
            <a:r>
              <a:rPr lang="es-ES" sz="4000" dirty="0" smtClean="0">
                <a:solidFill>
                  <a:schemeClr val="accent1">
                    <a:lumMod val="50000"/>
                  </a:schemeClr>
                </a:solidFill>
              </a:rPr>
              <a:t> </a:t>
            </a:r>
            <a:r>
              <a:rPr lang="es-ES" sz="4000" dirty="0" err="1" smtClean="0">
                <a:solidFill>
                  <a:schemeClr val="accent1">
                    <a:lumMod val="50000"/>
                  </a:schemeClr>
                </a:solidFill>
              </a:rPr>
              <a:t>income</a:t>
            </a:r>
            <a:r>
              <a:rPr lang="es-ES" sz="4000" dirty="0" smtClean="0">
                <a:solidFill>
                  <a:schemeClr val="accent1">
                    <a:lumMod val="50000"/>
                  </a:schemeClr>
                </a:solidFill>
              </a:rPr>
              <a:t>/</a:t>
            </a:r>
            <a:r>
              <a:rPr lang="es-ES" sz="4000" dirty="0" err="1" smtClean="0">
                <a:solidFill>
                  <a:schemeClr val="accent1">
                    <a:lumMod val="50000"/>
                  </a:schemeClr>
                </a:solidFill>
              </a:rPr>
              <a:t>wealth</a:t>
            </a:r>
            <a:endParaRPr lang="en-GB" sz="4000" dirty="0">
              <a:solidFill>
                <a:schemeClr val="accent1">
                  <a:lumMod val="50000"/>
                </a:schemeClr>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accent1">
                    <a:lumMod val="50000"/>
                  </a:schemeClr>
                </a:solidFill>
              </a:rPr>
              <a:t>Above </a:t>
            </a:r>
            <a:r>
              <a:rPr lang="en-GB" dirty="0">
                <a:solidFill>
                  <a:schemeClr val="accent1">
                    <a:lumMod val="50000"/>
                  </a:schemeClr>
                </a:solidFill>
              </a:rPr>
              <a:t>the </a:t>
            </a:r>
            <a:r>
              <a:rPr lang="en-GB" dirty="0" err="1">
                <a:solidFill>
                  <a:schemeClr val="accent1">
                    <a:lumMod val="50000"/>
                  </a:schemeClr>
                </a:solidFill>
              </a:rPr>
              <a:t>GDPpc</a:t>
            </a:r>
            <a:r>
              <a:rPr lang="en-GB" dirty="0">
                <a:solidFill>
                  <a:schemeClr val="accent1">
                    <a:lumMod val="50000"/>
                  </a:schemeClr>
                </a:solidFill>
              </a:rPr>
              <a:t> of the best feasible level of health for all people (dignity threshold), life expectancy/health/wellbeing can improve until a level of income above which LE does not improve any further. </a:t>
            </a:r>
            <a:r>
              <a:rPr lang="en-GB" dirty="0" smtClean="0">
                <a:solidFill>
                  <a:schemeClr val="accent1">
                    <a:lumMod val="50000"/>
                  </a:schemeClr>
                </a:solidFill>
              </a:rPr>
              <a:t>It so happens that above that </a:t>
            </a:r>
            <a:r>
              <a:rPr lang="en-GB" dirty="0">
                <a:solidFill>
                  <a:schemeClr val="accent1">
                    <a:lumMod val="50000"/>
                  </a:schemeClr>
                </a:solidFill>
              </a:rPr>
              <a:t>level </a:t>
            </a:r>
            <a:r>
              <a:rPr lang="en-GB" dirty="0" smtClean="0">
                <a:solidFill>
                  <a:schemeClr val="accent1">
                    <a:lumMod val="50000"/>
                  </a:schemeClr>
                </a:solidFill>
              </a:rPr>
              <a:t>all countries </a:t>
            </a:r>
            <a:r>
              <a:rPr lang="en-GB" b="1" dirty="0" smtClean="0">
                <a:solidFill>
                  <a:schemeClr val="accent1">
                    <a:lumMod val="50000"/>
                  </a:schemeClr>
                </a:solidFill>
              </a:rPr>
              <a:t>trespass planetary </a:t>
            </a:r>
            <a:r>
              <a:rPr lang="en-GB" b="1" dirty="0">
                <a:solidFill>
                  <a:schemeClr val="accent1">
                    <a:lumMod val="50000"/>
                  </a:schemeClr>
                </a:solidFill>
              </a:rPr>
              <a:t>boundaries</a:t>
            </a:r>
            <a:r>
              <a:rPr lang="en-GB" dirty="0">
                <a:solidFill>
                  <a:schemeClr val="accent1">
                    <a:lumMod val="50000"/>
                  </a:schemeClr>
                </a:solidFill>
              </a:rPr>
              <a:t>. Such level (</a:t>
            </a:r>
            <a:r>
              <a:rPr lang="en-GB" b="1" dirty="0">
                <a:solidFill>
                  <a:schemeClr val="accent1">
                    <a:lumMod val="50000"/>
                  </a:schemeClr>
                </a:solidFill>
              </a:rPr>
              <a:t>excess threshold</a:t>
            </a:r>
            <a:r>
              <a:rPr lang="en-GB" dirty="0">
                <a:solidFill>
                  <a:schemeClr val="accent1">
                    <a:lumMod val="50000"/>
                  </a:schemeClr>
                </a:solidFill>
              </a:rPr>
              <a:t>) is very similar to the symmetrical point from the dignity threshold and above the world average.</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chemeClr val="accent1">
                    <a:lumMod val="50000"/>
                  </a:schemeClr>
                </a:solidFill>
              </a:rPr>
              <a:t>The </a:t>
            </a:r>
            <a:r>
              <a:rPr lang="en-GB" b="1" dirty="0">
                <a:solidFill>
                  <a:schemeClr val="accent1">
                    <a:lumMod val="50000"/>
                  </a:schemeClr>
                </a:solidFill>
              </a:rPr>
              <a:t>income equity curve </a:t>
            </a:r>
            <a:r>
              <a:rPr lang="en-GB" dirty="0">
                <a:solidFill>
                  <a:schemeClr val="accent1">
                    <a:lumMod val="50000"/>
                  </a:schemeClr>
                </a:solidFill>
              </a:rPr>
              <a:t>between the dignity and excess threshold enables a minimum level of LE/wellbeing feasible for all and the maximum LE/wellbeing levels to inspire progress, within a scope of fair inequality (equity).</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chemeClr val="accent1">
                    <a:lumMod val="50000"/>
                  </a:schemeClr>
                </a:solidFill>
              </a:rPr>
              <a:t>The </a:t>
            </a:r>
            <a:r>
              <a:rPr lang="en-GB" dirty="0" smtClean="0">
                <a:solidFill>
                  <a:schemeClr val="accent1">
                    <a:lumMod val="50000"/>
                  </a:schemeClr>
                </a:solidFill>
              </a:rPr>
              <a:t>ratio </a:t>
            </a:r>
            <a:r>
              <a:rPr lang="en-GB" dirty="0">
                <a:solidFill>
                  <a:schemeClr val="accent1">
                    <a:lumMod val="50000"/>
                  </a:schemeClr>
                </a:solidFill>
              </a:rPr>
              <a:t>of </a:t>
            </a:r>
            <a:r>
              <a:rPr lang="en-GB" dirty="0" err="1">
                <a:solidFill>
                  <a:schemeClr val="accent1">
                    <a:lumMod val="50000"/>
                  </a:schemeClr>
                </a:solidFill>
              </a:rPr>
              <a:t>Dgth:ExTh</a:t>
            </a:r>
            <a:r>
              <a:rPr lang="en-GB" dirty="0">
                <a:solidFill>
                  <a:schemeClr val="accent1">
                    <a:lumMod val="50000"/>
                  </a:schemeClr>
                </a:solidFill>
              </a:rPr>
              <a:t> is around </a:t>
            </a:r>
            <a:r>
              <a:rPr lang="en-GB" b="1" dirty="0">
                <a:solidFill>
                  <a:schemeClr val="accent1">
                    <a:lumMod val="50000"/>
                  </a:schemeClr>
                </a:solidFill>
              </a:rPr>
              <a:t>1:7,</a:t>
            </a:r>
            <a:r>
              <a:rPr lang="en-GB" dirty="0">
                <a:solidFill>
                  <a:schemeClr val="accent1">
                    <a:lumMod val="50000"/>
                  </a:schemeClr>
                </a:solidFill>
              </a:rPr>
              <a:t> the GINI varies from asymmetric 0.15 (3 times lower than international average) to 0.015 (normal symmetric distribution) and the </a:t>
            </a:r>
            <a:r>
              <a:rPr lang="en-GB" dirty="0" smtClean="0">
                <a:solidFill>
                  <a:schemeClr val="accent1">
                    <a:lumMod val="50000"/>
                  </a:schemeClr>
                </a:solidFill>
              </a:rPr>
              <a:t>level </a:t>
            </a:r>
            <a:r>
              <a:rPr lang="en-GB" b="1" dirty="0" smtClean="0">
                <a:solidFill>
                  <a:schemeClr val="accent1">
                    <a:lumMod val="50000"/>
                  </a:schemeClr>
                </a:solidFill>
              </a:rPr>
              <a:t>of </a:t>
            </a:r>
            <a:r>
              <a:rPr lang="en-GB" b="1" dirty="0">
                <a:solidFill>
                  <a:schemeClr val="accent1">
                    <a:lumMod val="50000"/>
                  </a:schemeClr>
                </a:solidFill>
              </a:rPr>
              <a:t>redistribution required</a:t>
            </a:r>
            <a:r>
              <a:rPr lang="en-GB" dirty="0">
                <a:solidFill>
                  <a:schemeClr val="accent1">
                    <a:lumMod val="50000"/>
                  </a:schemeClr>
                </a:solidFill>
              </a:rPr>
              <a:t> is of some </a:t>
            </a:r>
            <a:r>
              <a:rPr lang="en-GB" b="1" dirty="0">
                <a:solidFill>
                  <a:schemeClr val="accent1">
                    <a:lumMod val="50000"/>
                  </a:schemeClr>
                </a:solidFill>
              </a:rPr>
              <a:t>10% of GDP </a:t>
            </a:r>
            <a:r>
              <a:rPr lang="en-GB" dirty="0">
                <a:solidFill>
                  <a:schemeClr val="accent1">
                    <a:lumMod val="50000"/>
                  </a:schemeClr>
                </a:solidFill>
              </a:rPr>
              <a:t>(vs. ODA 0.3%), some 20% of unnecessary GDP above excess threshold levels.</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rgbClr val="0070C0"/>
                </a:solidFill>
              </a:rPr>
              <a:t>Proposal : SHEM could advocate a model beyond failed models of free market capitalism and government controlled socialism that advocates for </a:t>
            </a:r>
            <a:r>
              <a:rPr lang="en-GB" b="1" dirty="0">
                <a:solidFill>
                  <a:srgbClr val="0070C0"/>
                </a:solidFill>
              </a:rPr>
              <a:t>economic equity </a:t>
            </a:r>
            <a:r>
              <a:rPr lang="en-GB" dirty="0">
                <a:solidFill>
                  <a:srgbClr val="0070C0"/>
                </a:solidFill>
              </a:rPr>
              <a:t>between and within countries through </a:t>
            </a:r>
            <a:r>
              <a:rPr lang="en-GB" b="1" dirty="0">
                <a:solidFill>
                  <a:srgbClr val="0070C0"/>
                </a:solidFill>
              </a:rPr>
              <a:t>economic transparency and fiscal and territorial redistribution</a:t>
            </a:r>
            <a:r>
              <a:rPr lang="en-GB" dirty="0">
                <a:solidFill>
                  <a:srgbClr val="0070C0"/>
                </a:solidFill>
              </a:rPr>
              <a:t> at global (UN, </a:t>
            </a:r>
            <a:r>
              <a:rPr lang="en-GB" b="1" dirty="0" smtClean="0">
                <a:solidFill>
                  <a:srgbClr val="0070C0"/>
                </a:solidFill>
              </a:rPr>
              <a:t>SDG </a:t>
            </a:r>
            <a:r>
              <a:rPr lang="en-GB" b="1" dirty="0">
                <a:solidFill>
                  <a:srgbClr val="0070C0"/>
                </a:solidFill>
              </a:rPr>
              <a:t>10</a:t>
            </a:r>
            <a:r>
              <a:rPr lang="en-GB" dirty="0">
                <a:solidFill>
                  <a:srgbClr val="0070C0"/>
                </a:solidFill>
              </a:rPr>
              <a:t>, global wealth tax-</a:t>
            </a:r>
            <a:r>
              <a:rPr lang="en-GB" dirty="0" err="1">
                <a:solidFill>
                  <a:srgbClr val="0070C0"/>
                </a:solidFill>
              </a:rPr>
              <a:t>Picketty</a:t>
            </a:r>
            <a:r>
              <a:rPr lang="en-GB" dirty="0">
                <a:solidFill>
                  <a:srgbClr val="0070C0"/>
                </a:solidFill>
              </a:rPr>
              <a:t> and </a:t>
            </a:r>
            <a:r>
              <a:rPr lang="en-GB" dirty="0" err="1">
                <a:solidFill>
                  <a:srgbClr val="0070C0"/>
                </a:solidFill>
              </a:rPr>
              <a:t>Stiglitz</a:t>
            </a:r>
            <a:r>
              <a:rPr lang="en-GB" dirty="0">
                <a:solidFill>
                  <a:srgbClr val="0070C0"/>
                </a:solidFill>
              </a:rPr>
              <a:t>) and subnational levels (tax equity initiative). </a:t>
            </a:r>
          </a:p>
        </p:txBody>
      </p:sp>
    </p:spTree>
    <p:extLst>
      <p:ext uri="{BB962C8B-B14F-4D97-AF65-F5344CB8AC3E}">
        <p14:creationId xmlns:p14="http://schemas.microsoft.com/office/powerpoint/2010/main" val="77850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78" y="179610"/>
            <a:ext cx="10972800" cy="1143000"/>
          </a:xfrm>
        </p:spPr>
        <p:txBody>
          <a:bodyPr/>
          <a:lstStyle/>
          <a:p>
            <a:r>
              <a:rPr lang="es-ES" dirty="0" err="1" smtClean="0"/>
              <a:t>Ecological</a:t>
            </a:r>
            <a:r>
              <a:rPr lang="es-ES" dirty="0" smtClean="0"/>
              <a:t> </a:t>
            </a:r>
            <a:r>
              <a:rPr lang="es-ES" dirty="0" err="1" smtClean="0"/>
              <a:t>sustainability</a:t>
            </a:r>
            <a:r>
              <a:rPr lang="es-ES" dirty="0" smtClean="0"/>
              <a:t> </a:t>
            </a:r>
            <a:r>
              <a:rPr lang="es-ES" dirty="0" err="1" smtClean="0"/>
              <a:t>by</a:t>
            </a:r>
            <a:r>
              <a:rPr lang="es-ES" dirty="0" smtClean="0"/>
              <a:t> Equity </a:t>
            </a:r>
            <a:r>
              <a:rPr lang="es-ES" dirty="0" err="1" smtClean="0"/>
              <a:t>zones</a:t>
            </a:r>
            <a:endParaRPr lang="en-GB" dirty="0"/>
          </a:p>
        </p:txBody>
      </p:sp>
      <p:pic>
        <p:nvPicPr>
          <p:cNvPr id="3" name="Picture 2"/>
          <p:cNvPicPr>
            <a:picLocks noChangeAspect="1"/>
          </p:cNvPicPr>
          <p:nvPr/>
        </p:nvPicPr>
        <p:blipFill>
          <a:blip r:embed="rId2"/>
          <a:stretch>
            <a:fillRect/>
          </a:stretch>
        </p:blipFill>
        <p:spPr>
          <a:xfrm>
            <a:off x="578778" y="1418930"/>
            <a:ext cx="5359685" cy="4324324"/>
          </a:xfrm>
          <a:prstGeom prst="rect">
            <a:avLst/>
          </a:prstGeom>
        </p:spPr>
      </p:pic>
      <p:pic>
        <p:nvPicPr>
          <p:cNvPr id="4" name="Picture 3"/>
          <p:cNvPicPr>
            <a:picLocks noChangeAspect="1"/>
          </p:cNvPicPr>
          <p:nvPr/>
        </p:nvPicPr>
        <p:blipFill>
          <a:blip r:embed="rId3"/>
          <a:stretch>
            <a:fillRect/>
          </a:stretch>
        </p:blipFill>
        <p:spPr>
          <a:xfrm>
            <a:off x="6051479" y="1418930"/>
            <a:ext cx="5500099" cy="4324324"/>
          </a:xfrm>
          <a:prstGeom prst="rect">
            <a:avLst/>
          </a:prstGeom>
        </p:spPr>
      </p:pic>
    </p:spTree>
    <p:extLst>
      <p:ext uri="{BB962C8B-B14F-4D97-AF65-F5344CB8AC3E}">
        <p14:creationId xmlns:p14="http://schemas.microsoft.com/office/powerpoint/2010/main" val="268745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5655" t="36042" r="11816" b="17816"/>
          <a:stretch/>
        </p:blipFill>
        <p:spPr>
          <a:xfrm>
            <a:off x="453286" y="770561"/>
            <a:ext cx="10666777" cy="5270643"/>
          </a:xfrm>
          <a:prstGeom prst="rect">
            <a:avLst/>
          </a:prstGeom>
        </p:spPr>
      </p:pic>
      <p:sp>
        <p:nvSpPr>
          <p:cNvPr id="4" name="Title 3"/>
          <p:cNvSpPr>
            <a:spLocks noGrp="1"/>
          </p:cNvSpPr>
          <p:nvPr>
            <p:ph type="title"/>
          </p:nvPr>
        </p:nvSpPr>
        <p:spPr>
          <a:xfrm>
            <a:off x="609600" y="0"/>
            <a:ext cx="10972800" cy="770561"/>
          </a:xfrm>
        </p:spPr>
        <p:txBody>
          <a:bodyPr/>
          <a:lstStyle/>
          <a:p>
            <a:r>
              <a:rPr lang="es-ES" dirty="0" err="1" smtClean="0"/>
              <a:t>The</a:t>
            </a:r>
            <a:r>
              <a:rPr lang="es-ES" dirty="0" smtClean="0"/>
              <a:t> Equity curve</a:t>
            </a:r>
            <a:endParaRPr lang="en-GB" dirty="0"/>
          </a:p>
        </p:txBody>
      </p:sp>
      <p:sp>
        <p:nvSpPr>
          <p:cNvPr id="5" name="TextBox 4"/>
          <p:cNvSpPr txBox="1"/>
          <p:nvPr/>
        </p:nvSpPr>
        <p:spPr>
          <a:xfrm>
            <a:off x="1076960" y="6041204"/>
            <a:ext cx="965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err="1" smtClean="0"/>
              <a:t>Deficit</a:t>
            </a:r>
            <a:endParaRPr lang="en-GB" dirty="0"/>
          </a:p>
        </p:txBody>
      </p:sp>
      <p:sp>
        <p:nvSpPr>
          <p:cNvPr id="6" name="TextBox 5"/>
          <p:cNvSpPr txBox="1"/>
          <p:nvPr/>
        </p:nvSpPr>
        <p:spPr>
          <a:xfrm>
            <a:off x="5445760" y="6041204"/>
            <a:ext cx="965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Equity</a:t>
            </a:r>
            <a:endParaRPr lang="en-GB" dirty="0"/>
          </a:p>
        </p:txBody>
      </p:sp>
      <p:sp>
        <p:nvSpPr>
          <p:cNvPr id="7" name="TextBox 6"/>
          <p:cNvSpPr txBox="1"/>
          <p:nvPr/>
        </p:nvSpPr>
        <p:spPr>
          <a:xfrm>
            <a:off x="9652000" y="6069474"/>
            <a:ext cx="965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err="1" smtClean="0"/>
              <a:t>Excess</a:t>
            </a:r>
            <a:endParaRPr lang="en-GB" dirty="0"/>
          </a:p>
        </p:txBody>
      </p:sp>
      <p:sp>
        <p:nvSpPr>
          <p:cNvPr id="8" name="TextBox 7"/>
          <p:cNvSpPr txBox="1"/>
          <p:nvPr/>
        </p:nvSpPr>
        <p:spPr>
          <a:xfrm>
            <a:off x="4399280" y="6446332"/>
            <a:ext cx="9550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err="1" smtClean="0"/>
              <a:t>Healthy</a:t>
            </a:r>
            <a:endParaRPr lang="en-GB" dirty="0"/>
          </a:p>
        </p:txBody>
      </p:sp>
      <p:sp>
        <p:nvSpPr>
          <p:cNvPr id="9" name="TextBox 8"/>
          <p:cNvSpPr txBox="1"/>
          <p:nvPr/>
        </p:nvSpPr>
        <p:spPr>
          <a:xfrm>
            <a:off x="6263640" y="6446332"/>
            <a:ext cx="14376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Non </a:t>
            </a:r>
            <a:r>
              <a:rPr lang="es-ES" dirty="0" err="1" smtClean="0"/>
              <a:t>healthy</a:t>
            </a:r>
            <a:endParaRPr lang="en-GB" dirty="0"/>
          </a:p>
        </p:txBody>
      </p:sp>
    </p:spTree>
    <p:extLst>
      <p:ext uri="{BB962C8B-B14F-4D97-AF65-F5344CB8AC3E}">
        <p14:creationId xmlns:p14="http://schemas.microsoft.com/office/powerpoint/2010/main" val="2534745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3" t="11851"/>
          <a:stretch/>
        </p:blipFill>
        <p:spPr>
          <a:xfrm>
            <a:off x="378690" y="1754909"/>
            <a:ext cx="5717309" cy="3680118"/>
          </a:xfrm>
          <a:prstGeom prst="rect">
            <a:avLst/>
          </a:prstGeom>
        </p:spPr>
      </p:pic>
      <p:pic>
        <p:nvPicPr>
          <p:cNvPr id="3" name="Picture 2"/>
          <p:cNvPicPr>
            <a:picLocks noChangeAspect="1"/>
          </p:cNvPicPr>
          <p:nvPr/>
        </p:nvPicPr>
        <p:blipFill rotWithShape="1">
          <a:blip r:embed="rId3"/>
          <a:srcRect l="888" t="11851"/>
          <a:stretch/>
        </p:blipFill>
        <p:spPr>
          <a:xfrm>
            <a:off x="6243782" y="1754909"/>
            <a:ext cx="5601326" cy="3680119"/>
          </a:xfrm>
          <a:prstGeom prst="rect">
            <a:avLst/>
          </a:prstGeom>
        </p:spPr>
      </p:pic>
      <p:sp>
        <p:nvSpPr>
          <p:cNvPr id="4" name="Title 3"/>
          <p:cNvSpPr>
            <a:spLocks noGrp="1"/>
          </p:cNvSpPr>
          <p:nvPr>
            <p:ph type="title"/>
          </p:nvPr>
        </p:nvSpPr>
        <p:spPr>
          <a:xfrm>
            <a:off x="839788" y="365126"/>
            <a:ext cx="10059121" cy="635148"/>
          </a:xfrm>
        </p:spPr>
        <p:txBody>
          <a:bodyPr>
            <a:normAutofit/>
          </a:bodyPr>
          <a:lstStyle/>
          <a:p>
            <a:r>
              <a:rPr lang="es-ES" sz="3600" dirty="0" err="1" smtClean="0"/>
              <a:t>Countries´population</a:t>
            </a:r>
            <a:r>
              <a:rPr lang="es-ES" sz="3600" dirty="0" smtClean="0"/>
              <a:t> and GDP </a:t>
            </a:r>
            <a:r>
              <a:rPr lang="es-ES" sz="3600" dirty="0" err="1" smtClean="0"/>
              <a:t>by</a:t>
            </a:r>
            <a:r>
              <a:rPr lang="es-ES" sz="3600" dirty="0" smtClean="0"/>
              <a:t> Equity </a:t>
            </a:r>
            <a:r>
              <a:rPr lang="es-ES" sz="3600" dirty="0" err="1" smtClean="0"/>
              <a:t>zones</a:t>
            </a:r>
            <a:r>
              <a:rPr lang="es-ES" sz="3600" dirty="0" smtClean="0"/>
              <a:t> </a:t>
            </a:r>
            <a:endParaRPr lang="en-GB" sz="3600" dirty="0"/>
          </a:p>
        </p:txBody>
      </p:sp>
      <p:sp>
        <p:nvSpPr>
          <p:cNvPr id="5" name="Text Placeholder 4"/>
          <p:cNvSpPr>
            <a:spLocks noGrp="1"/>
          </p:cNvSpPr>
          <p:nvPr>
            <p:ph type="body" idx="1"/>
          </p:nvPr>
        </p:nvSpPr>
        <p:spPr>
          <a:xfrm>
            <a:off x="658450" y="1269207"/>
            <a:ext cx="5157787" cy="411956"/>
          </a:xfrm>
        </p:spPr>
        <p:txBody>
          <a:bodyPr>
            <a:normAutofit lnSpcReduction="10000"/>
          </a:bodyPr>
          <a:lstStyle/>
          <a:p>
            <a:r>
              <a:rPr lang="en-GB" dirty="0" smtClean="0"/>
              <a:t>Population</a:t>
            </a:r>
            <a:endParaRPr lang="en-GB" dirty="0"/>
          </a:p>
        </p:txBody>
      </p:sp>
      <p:sp>
        <p:nvSpPr>
          <p:cNvPr id="7" name="Text Placeholder 6"/>
          <p:cNvSpPr>
            <a:spLocks noGrp="1"/>
          </p:cNvSpPr>
          <p:nvPr>
            <p:ph type="body" sz="quarter" idx="3"/>
          </p:nvPr>
        </p:nvSpPr>
        <p:spPr>
          <a:xfrm>
            <a:off x="6162964" y="930997"/>
            <a:ext cx="5183188" cy="823912"/>
          </a:xfrm>
        </p:spPr>
        <p:txBody>
          <a:bodyPr/>
          <a:lstStyle/>
          <a:p>
            <a:r>
              <a:rPr lang="en-GB" dirty="0" smtClean="0"/>
              <a:t>GDP</a:t>
            </a:r>
            <a:endParaRPr lang="en-GB" dirty="0"/>
          </a:p>
        </p:txBody>
      </p:sp>
    </p:spTree>
    <p:extLst>
      <p:ext uri="{BB962C8B-B14F-4D97-AF65-F5344CB8AC3E}">
        <p14:creationId xmlns:p14="http://schemas.microsoft.com/office/powerpoint/2010/main" val="1624650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892" y="117965"/>
            <a:ext cx="10972800" cy="1143000"/>
          </a:xfrm>
        </p:spPr>
        <p:txBody>
          <a:bodyPr/>
          <a:lstStyle/>
          <a:p>
            <a:r>
              <a:rPr lang="es-ES" dirty="0" smtClean="0"/>
              <a:t>Sustainable and </a:t>
            </a:r>
            <a:r>
              <a:rPr lang="es-ES" dirty="0" err="1" smtClean="0"/>
              <a:t>Equitable</a:t>
            </a:r>
            <a:r>
              <a:rPr lang="es-ES" dirty="0" smtClean="0"/>
              <a:t> </a:t>
            </a:r>
            <a:r>
              <a:rPr lang="es-ES" dirty="0" err="1" smtClean="0"/>
              <a:t>Wellbeing</a:t>
            </a:r>
            <a:endParaRPr lang="en-GB" dirty="0"/>
          </a:p>
        </p:txBody>
      </p:sp>
      <p:sp>
        <p:nvSpPr>
          <p:cNvPr id="6" name="Content Placeholder 5"/>
          <p:cNvSpPr>
            <a:spLocks noGrp="1"/>
          </p:cNvSpPr>
          <p:nvPr>
            <p:ph sz="half" idx="1"/>
          </p:nvPr>
        </p:nvSpPr>
        <p:spPr>
          <a:xfrm>
            <a:off x="603892" y="1260965"/>
            <a:ext cx="5384800" cy="4525963"/>
          </a:xfrm>
        </p:spPr>
        <p:txBody>
          <a:bodyPr/>
          <a:lstStyle/>
          <a:p>
            <a:r>
              <a:rPr lang="en-GB" dirty="0" smtClean="0"/>
              <a:t>A : one </a:t>
            </a:r>
            <a:r>
              <a:rPr lang="en-GB" dirty="0"/>
              <a:t>week life lost per annual GDP pc 1000$ above the excess </a:t>
            </a:r>
            <a:r>
              <a:rPr lang="en-GB" dirty="0" smtClean="0"/>
              <a:t>threshold</a:t>
            </a:r>
            <a:endParaRPr lang="en-GB" dirty="0"/>
          </a:p>
          <a:p>
            <a:r>
              <a:rPr lang="en-GB" dirty="0" smtClean="0"/>
              <a:t>B: two </a:t>
            </a:r>
            <a:r>
              <a:rPr lang="en-GB" dirty="0"/>
              <a:t>life days lost per annual excess CO2 ton above the ethical </a:t>
            </a:r>
            <a:r>
              <a:rPr lang="en-GB" dirty="0" smtClean="0"/>
              <a:t>threshold</a:t>
            </a:r>
          </a:p>
          <a:p>
            <a:pPr marL="0" indent="0">
              <a:buNone/>
            </a:pPr>
            <a:endParaRPr lang="en-GB" dirty="0" smtClean="0"/>
          </a:p>
          <a:p>
            <a:pPr marL="0" indent="0">
              <a:buNone/>
            </a:pPr>
            <a:r>
              <a:rPr lang="es-ES" b="1" dirty="0" smtClean="0">
                <a:solidFill>
                  <a:schemeClr val="accent1">
                    <a:lumMod val="75000"/>
                  </a:schemeClr>
                </a:solidFill>
              </a:rPr>
              <a:t>SHE </a:t>
            </a:r>
            <a:r>
              <a:rPr lang="es-ES" b="1" dirty="0" err="1" smtClean="0">
                <a:solidFill>
                  <a:schemeClr val="accent1">
                    <a:lumMod val="75000"/>
                  </a:schemeClr>
                </a:solidFill>
              </a:rPr>
              <a:t>index</a:t>
            </a:r>
            <a:r>
              <a:rPr lang="es-ES" b="1" dirty="0" smtClean="0">
                <a:solidFill>
                  <a:schemeClr val="accent1">
                    <a:lumMod val="75000"/>
                  </a:schemeClr>
                </a:solidFill>
              </a:rPr>
              <a:t> : </a:t>
            </a:r>
            <a:r>
              <a:rPr lang="es-ES" sz="2400" b="1" dirty="0" smtClean="0">
                <a:solidFill>
                  <a:schemeClr val="accent1">
                    <a:lumMod val="75000"/>
                  </a:schemeClr>
                </a:solidFill>
              </a:rPr>
              <a:t>LE x (1-((A</a:t>
            </a:r>
            <a:r>
              <a:rPr lang="en-GB" sz="2400" b="1" dirty="0" smtClean="0">
                <a:solidFill>
                  <a:schemeClr val="accent1">
                    <a:lumMod val="75000"/>
                  </a:schemeClr>
                </a:solidFill>
              </a:rPr>
              <a:t>/52)-(B/365)))</a:t>
            </a:r>
          </a:p>
          <a:p>
            <a:pPr marL="0" indent="0">
              <a:buNone/>
            </a:pPr>
            <a:r>
              <a:rPr lang="en-GB" sz="2400" dirty="0" smtClean="0"/>
              <a:t>(very different from HDI)</a:t>
            </a:r>
            <a:endParaRPr lang="en-GB" sz="2400" dirty="0"/>
          </a:p>
        </p:txBody>
      </p:sp>
      <p:sp>
        <p:nvSpPr>
          <p:cNvPr id="10" name="Rectangle 1"/>
          <p:cNvSpPr>
            <a:spLocks noChangeArrowheads="1"/>
          </p:cNvSpPr>
          <p:nvPr/>
        </p:nvSpPr>
        <p:spPr bwMode="auto">
          <a:xfrm>
            <a:off x="409901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Content Placeholder 11"/>
          <p:cNvPicPr>
            <a:picLocks noGrp="1" noChangeAspect="1"/>
          </p:cNvPicPr>
          <p:nvPr>
            <p:ph sz="half" idx="2"/>
          </p:nvPr>
        </p:nvPicPr>
        <p:blipFill rotWithShape="1">
          <a:blip r:embed="rId2"/>
          <a:srcRect l="23713" t="19831" r="18474" b="21827"/>
          <a:stretch/>
        </p:blipFill>
        <p:spPr>
          <a:xfrm>
            <a:off x="6688476" y="1183980"/>
            <a:ext cx="4547763" cy="2581570"/>
          </a:xfrm>
          <a:prstGeom prst="rect">
            <a:avLst/>
          </a:prstGeom>
        </p:spPr>
      </p:pic>
      <p:pic>
        <p:nvPicPr>
          <p:cNvPr id="13" name="Picture 12"/>
          <p:cNvPicPr>
            <a:picLocks noChangeAspect="1"/>
          </p:cNvPicPr>
          <p:nvPr/>
        </p:nvPicPr>
        <p:blipFill rotWithShape="1">
          <a:blip r:embed="rId3"/>
          <a:srcRect l="24882" t="28460" r="18030" b="12412"/>
          <a:stretch/>
        </p:blipFill>
        <p:spPr>
          <a:xfrm>
            <a:off x="6688476" y="3765550"/>
            <a:ext cx="4547763" cy="2380012"/>
          </a:xfrm>
          <a:prstGeom prst="rect">
            <a:avLst/>
          </a:prstGeom>
        </p:spPr>
      </p:pic>
    </p:spTree>
    <p:extLst>
      <p:ext uri="{BB962C8B-B14F-4D97-AF65-F5344CB8AC3E}">
        <p14:creationId xmlns:p14="http://schemas.microsoft.com/office/powerpoint/2010/main" val="671079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dirty="0">
                <a:solidFill>
                  <a:schemeClr val="accent1">
                    <a:lumMod val="50000"/>
                  </a:schemeClr>
                </a:solidFill>
              </a:rPr>
              <a:t>6</a:t>
            </a:r>
            <a:r>
              <a:rPr lang="es-ES" sz="4000" dirty="0" smtClean="0">
                <a:solidFill>
                  <a:schemeClr val="accent1">
                    <a:lumMod val="50000"/>
                  </a:schemeClr>
                </a:solidFill>
              </a:rPr>
              <a:t>-Intergenerational Equity vs </a:t>
            </a:r>
            <a:r>
              <a:rPr lang="es-ES" sz="4000" dirty="0" err="1" smtClean="0">
                <a:solidFill>
                  <a:schemeClr val="accent1">
                    <a:lumMod val="50000"/>
                  </a:schemeClr>
                </a:solidFill>
              </a:rPr>
              <a:t>planetary</a:t>
            </a:r>
            <a:r>
              <a:rPr lang="es-ES" sz="4000" dirty="0" smtClean="0">
                <a:solidFill>
                  <a:schemeClr val="accent1">
                    <a:lumMod val="50000"/>
                  </a:schemeClr>
                </a:solidFill>
              </a:rPr>
              <a:t> </a:t>
            </a:r>
            <a:r>
              <a:rPr lang="es-ES" sz="4000" dirty="0" err="1" smtClean="0">
                <a:solidFill>
                  <a:schemeClr val="accent1">
                    <a:lumMod val="50000"/>
                  </a:schemeClr>
                </a:solidFill>
              </a:rPr>
              <a:t>boundaires</a:t>
            </a:r>
            <a:endParaRPr lang="en-GB" sz="4000" dirty="0">
              <a:solidFill>
                <a:schemeClr val="accent1">
                  <a:lumMod val="50000"/>
                </a:schemeClr>
              </a:solidFill>
            </a:endParaRPr>
          </a:p>
        </p:txBody>
      </p:sp>
      <p:sp>
        <p:nvSpPr>
          <p:cNvPr id="3" name="Content Placeholder 2"/>
          <p:cNvSpPr>
            <a:spLocks noGrp="1"/>
          </p:cNvSpPr>
          <p:nvPr>
            <p:ph idx="1"/>
          </p:nvPr>
        </p:nvSpPr>
        <p:spPr/>
        <p:txBody>
          <a:bodyPr>
            <a:normAutofit fontScale="62500" lnSpcReduction="20000"/>
          </a:bodyPr>
          <a:lstStyle/>
          <a:p>
            <a:r>
              <a:rPr lang="en-GB" dirty="0" smtClean="0">
                <a:solidFill>
                  <a:schemeClr val="accent1">
                    <a:lumMod val="50000"/>
                  </a:schemeClr>
                </a:solidFill>
              </a:rPr>
              <a:t>Inter-generational </a:t>
            </a:r>
            <a:r>
              <a:rPr lang="en-GB" dirty="0">
                <a:solidFill>
                  <a:schemeClr val="accent1">
                    <a:lumMod val="50000"/>
                  </a:schemeClr>
                </a:solidFill>
              </a:rPr>
              <a:t>equity/justice is threatened by the trespassing of planetary boundaries. The most urgent one, </a:t>
            </a:r>
            <a:r>
              <a:rPr lang="en-GB" b="1" dirty="0">
                <a:solidFill>
                  <a:schemeClr val="accent1">
                    <a:lumMod val="50000"/>
                  </a:schemeClr>
                </a:solidFill>
              </a:rPr>
              <a:t>carbon emissions </a:t>
            </a:r>
            <a:r>
              <a:rPr lang="en-GB" dirty="0">
                <a:solidFill>
                  <a:schemeClr val="accent1">
                    <a:lumMod val="50000"/>
                  </a:schemeClr>
                </a:solidFill>
              </a:rPr>
              <a:t>will (if trend restored after </a:t>
            </a:r>
            <a:r>
              <a:rPr lang="en-GB" dirty="0" err="1">
                <a:solidFill>
                  <a:schemeClr val="accent1">
                    <a:lumMod val="50000"/>
                  </a:schemeClr>
                </a:solidFill>
              </a:rPr>
              <a:t>Covid</a:t>
            </a:r>
            <a:r>
              <a:rPr lang="en-GB" dirty="0">
                <a:solidFill>
                  <a:schemeClr val="accent1">
                    <a:lumMod val="50000"/>
                  </a:schemeClr>
                </a:solidFill>
              </a:rPr>
              <a:t> continues) cause, only by temperature increase, some </a:t>
            </a:r>
            <a:r>
              <a:rPr lang="en-GB" b="1" dirty="0">
                <a:solidFill>
                  <a:schemeClr val="accent1">
                    <a:lumMod val="50000"/>
                  </a:schemeClr>
                </a:solidFill>
              </a:rPr>
              <a:t>220 million excess mortality this century</a:t>
            </a:r>
            <a:r>
              <a:rPr lang="en-GB" dirty="0">
                <a:solidFill>
                  <a:schemeClr val="accent1">
                    <a:lumMod val="50000"/>
                  </a:schemeClr>
                </a:solidFill>
              </a:rPr>
              <a:t>. </a:t>
            </a:r>
            <a:r>
              <a:rPr lang="en-GB" sz="2300" i="1" dirty="0">
                <a:solidFill>
                  <a:schemeClr val="accent1">
                    <a:lumMod val="50000"/>
                  </a:schemeClr>
                </a:solidFill>
              </a:rPr>
              <a:t>(third world with no guns).</a:t>
            </a:r>
            <a:r>
              <a:rPr lang="en-GB" dirty="0">
                <a:solidFill>
                  <a:schemeClr val="accent1">
                    <a:lumMod val="50000"/>
                  </a:schemeClr>
                </a:solidFill>
              </a:rPr>
              <a:t/>
            </a:r>
            <a:br>
              <a:rPr lang="en-GB" dirty="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The </a:t>
            </a:r>
            <a:r>
              <a:rPr lang="en-GB" dirty="0">
                <a:solidFill>
                  <a:schemeClr val="accent1">
                    <a:lumMod val="50000"/>
                  </a:schemeClr>
                </a:solidFill>
              </a:rPr>
              <a:t>carbon footprint threshold above which 1,5° increase/point of no return will be met and mean the worst ever intergenerational legacy in humankind history is today around </a:t>
            </a:r>
            <a:r>
              <a:rPr lang="en-GB" b="1" dirty="0">
                <a:solidFill>
                  <a:schemeClr val="accent1">
                    <a:lumMod val="50000"/>
                  </a:schemeClr>
                </a:solidFill>
              </a:rPr>
              <a:t>1mTn </a:t>
            </a:r>
            <a:r>
              <a:rPr lang="en-GB" b="1" dirty="0" err="1">
                <a:solidFill>
                  <a:schemeClr val="accent1">
                    <a:lumMod val="50000"/>
                  </a:schemeClr>
                </a:solidFill>
              </a:rPr>
              <a:t>pcy</a:t>
            </a:r>
            <a:r>
              <a:rPr lang="en-GB" b="1" dirty="0">
                <a:solidFill>
                  <a:schemeClr val="accent1">
                    <a:lumMod val="50000"/>
                  </a:schemeClr>
                </a:solidFill>
              </a:rPr>
              <a:t> </a:t>
            </a:r>
            <a:r>
              <a:rPr lang="en-GB" dirty="0">
                <a:solidFill>
                  <a:schemeClr val="accent1">
                    <a:lumMod val="50000"/>
                  </a:schemeClr>
                </a:solidFill>
              </a:rPr>
              <a:t>: ethical threshold : &gt;90% of the world population ignores this threshold and his/her own footprint</a:t>
            </a:r>
            <a:r>
              <a:rPr lang="en-GB" dirty="0" smtClean="0">
                <a:solidFill>
                  <a:schemeClr val="accent1">
                    <a:lumMod val="50000"/>
                  </a:schemeClr>
                </a:solidFill>
              </a:rPr>
              <a:t>. </a:t>
            </a:r>
            <a:r>
              <a:rPr lang="en-GB" sz="2200" i="1" dirty="0" smtClean="0">
                <a:solidFill>
                  <a:schemeClr val="accent1">
                    <a:lumMod val="50000"/>
                  </a:schemeClr>
                </a:solidFill>
              </a:rPr>
              <a:t>(app : footprint for life)</a:t>
            </a:r>
          </a:p>
          <a:p>
            <a:r>
              <a:rPr lang="en-GB" b="1" dirty="0" smtClean="0">
                <a:solidFill>
                  <a:schemeClr val="accent1">
                    <a:lumMod val="50000"/>
                  </a:schemeClr>
                </a:solidFill>
              </a:rPr>
              <a:t>Ecological footprint and global bio-capacity </a:t>
            </a:r>
            <a:r>
              <a:rPr lang="en-GB" dirty="0" smtClean="0">
                <a:solidFill>
                  <a:schemeClr val="accent1">
                    <a:lumMod val="50000"/>
                  </a:schemeClr>
                </a:solidFill>
              </a:rPr>
              <a:t>pc also set the thresholds on use of natural resources.</a:t>
            </a:r>
            <a:r>
              <a:rPr lang="en-GB" dirty="0">
                <a:solidFill>
                  <a:schemeClr val="accent1">
                    <a:lumMod val="50000"/>
                  </a:schemeClr>
                </a:solidFill>
              </a:rPr>
              <a:t/>
            </a:r>
            <a:br>
              <a:rPr lang="en-GB" dirty="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There </a:t>
            </a:r>
            <a:r>
              <a:rPr lang="en-GB" dirty="0">
                <a:solidFill>
                  <a:schemeClr val="accent1">
                    <a:lumMod val="50000"/>
                  </a:schemeClr>
                </a:solidFill>
              </a:rPr>
              <a:t>is a </a:t>
            </a:r>
            <a:r>
              <a:rPr lang="en-GB" b="1" dirty="0">
                <a:solidFill>
                  <a:schemeClr val="accent1">
                    <a:lumMod val="50000"/>
                  </a:schemeClr>
                </a:solidFill>
              </a:rPr>
              <a:t>powerful </a:t>
            </a:r>
            <a:r>
              <a:rPr lang="en-GB" b="1" dirty="0" smtClean="0">
                <a:solidFill>
                  <a:schemeClr val="accent1">
                    <a:lumMod val="50000"/>
                  </a:schemeClr>
                </a:solidFill>
              </a:rPr>
              <a:t>synergy </a:t>
            </a:r>
            <a:r>
              <a:rPr lang="en-GB" dirty="0">
                <a:solidFill>
                  <a:schemeClr val="accent1">
                    <a:lumMod val="50000"/>
                  </a:schemeClr>
                </a:solidFill>
              </a:rPr>
              <a:t>between the respect of the </a:t>
            </a:r>
            <a:r>
              <a:rPr lang="en-GB" dirty="0" smtClean="0">
                <a:solidFill>
                  <a:schemeClr val="accent1">
                    <a:lumMod val="50000"/>
                  </a:schemeClr>
                </a:solidFill>
              </a:rPr>
              <a:t>planetary boundaries and </a:t>
            </a:r>
            <a:r>
              <a:rPr lang="en-GB" dirty="0">
                <a:solidFill>
                  <a:schemeClr val="accent1">
                    <a:lumMod val="50000"/>
                  </a:schemeClr>
                </a:solidFill>
              </a:rPr>
              <a:t>the economic equity curve. Income (leading to consumption -demand driven production- or savings -mainly fuelling global markets-) correlates with carbon </a:t>
            </a:r>
            <a:r>
              <a:rPr lang="en-GB" dirty="0" smtClean="0">
                <a:solidFill>
                  <a:schemeClr val="accent1">
                    <a:lumMod val="50000"/>
                  </a:schemeClr>
                </a:solidFill>
              </a:rPr>
              <a:t>emissions and ecological footprint. Local ecological production/consumption and income below excess threshold enable the respect of planetary boundaries. </a:t>
            </a:r>
            <a:r>
              <a:rPr lang="en-GB" sz="2200" i="1" dirty="0" smtClean="0">
                <a:solidFill>
                  <a:schemeClr val="accent1">
                    <a:lumMod val="50000"/>
                  </a:schemeClr>
                </a:solidFill>
              </a:rPr>
              <a:t>(</a:t>
            </a:r>
            <a:r>
              <a:rPr lang="en-GB" sz="2200" i="1" dirty="0" err="1" smtClean="0">
                <a:solidFill>
                  <a:schemeClr val="accent1">
                    <a:lumMod val="50000"/>
                  </a:schemeClr>
                </a:solidFill>
              </a:rPr>
              <a:t>estrategia</a:t>
            </a:r>
            <a:r>
              <a:rPr lang="en-GB" sz="2200" i="1" dirty="0" smtClean="0">
                <a:solidFill>
                  <a:schemeClr val="accent1">
                    <a:lumMod val="50000"/>
                  </a:schemeClr>
                </a:solidFill>
              </a:rPr>
              <a:t> de </a:t>
            </a:r>
            <a:r>
              <a:rPr lang="en-GB" sz="2200" i="1" dirty="0" err="1" smtClean="0">
                <a:solidFill>
                  <a:schemeClr val="accent1">
                    <a:lumMod val="50000"/>
                  </a:schemeClr>
                </a:solidFill>
              </a:rPr>
              <a:t>municipios</a:t>
            </a:r>
            <a:r>
              <a:rPr lang="en-GB" sz="2200" i="1" dirty="0" smtClean="0">
                <a:solidFill>
                  <a:schemeClr val="accent1">
                    <a:lumMod val="50000"/>
                  </a:schemeClr>
                </a:solidFill>
              </a:rPr>
              <a:t> </a:t>
            </a:r>
            <a:r>
              <a:rPr lang="en-GB" sz="2200" i="1" dirty="0" err="1" smtClean="0">
                <a:solidFill>
                  <a:schemeClr val="accent1">
                    <a:lumMod val="50000"/>
                  </a:schemeClr>
                </a:solidFill>
              </a:rPr>
              <a:t>sostenibles</a:t>
            </a:r>
            <a:r>
              <a:rPr lang="en-GB" sz="2200" i="1" dirty="0" smtClean="0">
                <a:solidFill>
                  <a:schemeClr val="accent1">
                    <a:lumMod val="50000"/>
                  </a:schemeClr>
                </a:solidFill>
              </a:rPr>
              <a:t>-Cuba)</a:t>
            </a:r>
            <a:r>
              <a:rPr lang="en-GB" dirty="0">
                <a:solidFill>
                  <a:schemeClr val="accent1">
                    <a:lumMod val="50000"/>
                  </a:schemeClr>
                </a:solidFill>
              </a:rPr>
              <a:t/>
            </a:r>
            <a:br>
              <a:rPr lang="en-GB" dirty="0">
                <a:solidFill>
                  <a:schemeClr val="accent1">
                    <a:lumMod val="50000"/>
                  </a:schemeClr>
                </a:solidFill>
              </a:rPr>
            </a:br>
            <a:endParaRPr lang="en-GB" dirty="0" smtClean="0">
              <a:solidFill>
                <a:schemeClr val="accent1">
                  <a:lumMod val="50000"/>
                </a:schemeClr>
              </a:solidFill>
            </a:endParaRPr>
          </a:p>
          <a:p>
            <a:pPr marL="0" indent="0">
              <a:buNone/>
            </a:pPr>
            <a:r>
              <a:rPr lang="en-GB" dirty="0" smtClean="0">
                <a:solidFill>
                  <a:srgbClr val="0070C0"/>
                </a:solidFill>
              </a:rPr>
              <a:t>Proposal </a:t>
            </a:r>
            <a:r>
              <a:rPr lang="en-GB" dirty="0">
                <a:solidFill>
                  <a:srgbClr val="0070C0"/>
                </a:solidFill>
              </a:rPr>
              <a:t>: SHEM could advocate through social media and </a:t>
            </a:r>
            <a:r>
              <a:rPr lang="en-GB" dirty="0" smtClean="0">
                <a:solidFill>
                  <a:srgbClr val="0070C0"/>
                </a:solidFill>
              </a:rPr>
              <a:t>UN for </a:t>
            </a:r>
            <a:r>
              <a:rPr lang="en-GB" dirty="0">
                <a:solidFill>
                  <a:srgbClr val="0070C0"/>
                </a:solidFill>
              </a:rPr>
              <a:t>the </a:t>
            </a:r>
            <a:r>
              <a:rPr lang="en-GB" b="1" dirty="0">
                <a:solidFill>
                  <a:srgbClr val="0070C0"/>
                </a:solidFill>
              </a:rPr>
              <a:t>ethical conscience, respect and regulations to reduce CO2 </a:t>
            </a:r>
            <a:r>
              <a:rPr lang="en-GB" b="1" dirty="0" err="1">
                <a:solidFill>
                  <a:srgbClr val="0070C0"/>
                </a:solidFill>
              </a:rPr>
              <a:t>émissions</a:t>
            </a:r>
            <a:r>
              <a:rPr lang="en-GB" b="1" dirty="0">
                <a:solidFill>
                  <a:srgbClr val="0070C0"/>
                </a:solidFill>
              </a:rPr>
              <a:t> &lt; 1mT </a:t>
            </a:r>
            <a:r>
              <a:rPr lang="en-GB" b="1" dirty="0" err="1">
                <a:solidFill>
                  <a:srgbClr val="0070C0"/>
                </a:solidFill>
              </a:rPr>
              <a:t>pcy</a:t>
            </a:r>
            <a:r>
              <a:rPr lang="en-GB" b="1" dirty="0">
                <a:solidFill>
                  <a:srgbClr val="0070C0"/>
                </a:solidFill>
              </a:rPr>
              <a:t>.</a:t>
            </a:r>
            <a:br>
              <a:rPr lang="en-GB" b="1" dirty="0">
                <a:solidFill>
                  <a:srgbClr val="0070C0"/>
                </a:solidFill>
              </a:rPr>
            </a:br>
            <a:endParaRPr lang="en-GB" b="1" dirty="0">
              <a:solidFill>
                <a:srgbClr val="0070C0"/>
              </a:solidFill>
            </a:endParaRPr>
          </a:p>
        </p:txBody>
      </p:sp>
    </p:spTree>
    <p:extLst>
      <p:ext uri="{BB962C8B-B14F-4D97-AF65-F5344CB8AC3E}">
        <p14:creationId xmlns:p14="http://schemas.microsoft.com/office/powerpoint/2010/main" val="287154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78" y="179610"/>
            <a:ext cx="10972800" cy="1143000"/>
          </a:xfrm>
        </p:spPr>
        <p:txBody>
          <a:bodyPr/>
          <a:lstStyle/>
          <a:p>
            <a:r>
              <a:rPr lang="es-ES" dirty="0" err="1" smtClean="0"/>
              <a:t>Ecological</a:t>
            </a:r>
            <a:r>
              <a:rPr lang="es-ES" dirty="0" smtClean="0"/>
              <a:t> </a:t>
            </a:r>
            <a:r>
              <a:rPr lang="es-ES" dirty="0" err="1" smtClean="0"/>
              <a:t>sustainability</a:t>
            </a:r>
            <a:r>
              <a:rPr lang="es-ES" dirty="0" smtClean="0"/>
              <a:t> </a:t>
            </a:r>
            <a:r>
              <a:rPr lang="es-ES" dirty="0" err="1" smtClean="0"/>
              <a:t>by</a:t>
            </a:r>
            <a:r>
              <a:rPr lang="es-ES" dirty="0" smtClean="0"/>
              <a:t> Equity </a:t>
            </a:r>
            <a:r>
              <a:rPr lang="es-ES" dirty="0" err="1" smtClean="0"/>
              <a:t>zones</a:t>
            </a:r>
            <a:endParaRPr lang="en-GB" dirty="0"/>
          </a:p>
        </p:txBody>
      </p:sp>
      <p:pic>
        <p:nvPicPr>
          <p:cNvPr id="3" name="Picture 2"/>
          <p:cNvPicPr>
            <a:picLocks noChangeAspect="1"/>
          </p:cNvPicPr>
          <p:nvPr/>
        </p:nvPicPr>
        <p:blipFill>
          <a:blip r:embed="rId2"/>
          <a:stretch>
            <a:fillRect/>
          </a:stretch>
        </p:blipFill>
        <p:spPr>
          <a:xfrm>
            <a:off x="578778" y="1418930"/>
            <a:ext cx="5359685" cy="4324324"/>
          </a:xfrm>
          <a:prstGeom prst="rect">
            <a:avLst/>
          </a:prstGeom>
        </p:spPr>
      </p:pic>
      <p:pic>
        <p:nvPicPr>
          <p:cNvPr id="4" name="Picture 3"/>
          <p:cNvPicPr>
            <a:picLocks noChangeAspect="1"/>
          </p:cNvPicPr>
          <p:nvPr/>
        </p:nvPicPr>
        <p:blipFill>
          <a:blip r:embed="rId3"/>
          <a:stretch>
            <a:fillRect/>
          </a:stretch>
        </p:blipFill>
        <p:spPr>
          <a:xfrm>
            <a:off x="6051479" y="1418930"/>
            <a:ext cx="5500099" cy="4324324"/>
          </a:xfrm>
          <a:prstGeom prst="rect">
            <a:avLst/>
          </a:prstGeom>
        </p:spPr>
      </p:pic>
    </p:spTree>
    <p:extLst>
      <p:ext uri="{BB962C8B-B14F-4D97-AF65-F5344CB8AC3E}">
        <p14:creationId xmlns:p14="http://schemas.microsoft.com/office/powerpoint/2010/main" val="240382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accent1">
                    <a:lumMod val="50000"/>
                  </a:schemeClr>
                </a:solidFill>
              </a:rPr>
              <a:t>7.-Global Public </a:t>
            </a:r>
            <a:r>
              <a:rPr lang="es-ES" dirty="0" err="1" smtClean="0">
                <a:solidFill>
                  <a:schemeClr val="accent1">
                    <a:lumMod val="50000"/>
                  </a:schemeClr>
                </a:solidFill>
              </a:rPr>
              <a:t>Goods</a:t>
            </a:r>
            <a:endParaRPr lang="en-GB" dirty="0">
              <a:solidFill>
                <a:schemeClr val="accent1">
                  <a:lumMod val="50000"/>
                </a:schemeClr>
              </a:solidFill>
            </a:endParaRPr>
          </a:p>
        </p:txBody>
      </p:sp>
      <p:sp>
        <p:nvSpPr>
          <p:cNvPr id="3" name="Content Placeholder 2"/>
          <p:cNvSpPr>
            <a:spLocks noGrp="1"/>
          </p:cNvSpPr>
          <p:nvPr>
            <p:ph idx="1"/>
          </p:nvPr>
        </p:nvSpPr>
        <p:spPr/>
        <p:txBody>
          <a:bodyPr>
            <a:normAutofit fontScale="77500" lnSpcReduction="20000"/>
          </a:bodyPr>
          <a:lstStyle/>
          <a:p>
            <a:r>
              <a:rPr lang="en-GB" dirty="0" smtClean="0">
                <a:solidFill>
                  <a:schemeClr val="accent1">
                    <a:lumMod val="50000"/>
                  </a:schemeClr>
                </a:solidFill>
              </a:rPr>
              <a:t>The </a:t>
            </a:r>
            <a:r>
              <a:rPr lang="en-GB" dirty="0">
                <a:solidFill>
                  <a:schemeClr val="accent1">
                    <a:lumMod val="50000"/>
                  </a:schemeClr>
                </a:solidFill>
              </a:rPr>
              <a:t>equitable redistribution of resources and limit to the excess income and accumulation in progressively fewer hands, enables the freeing of </a:t>
            </a:r>
            <a:r>
              <a:rPr lang="en-GB" b="1" dirty="0">
                <a:solidFill>
                  <a:schemeClr val="accent1">
                    <a:lumMod val="50000"/>
                  </a:schemeClr>
                </a:solidFill>
              </a:rPr>
              <a:t>global resources </a:t>
            </a:r>
            <a:r>
              <a:rPr lang="en-GB" dirty="0">
                <a:solidFill>
                  <a:schemeClr val="accent1">
                    <a:lumMod val="50000"/>
                  </a:schemeClr>
                </a:solidFill>
              </a:rPr>
              <a:t>which should primarily be channelled for international collaboration towards knowledge, development and universal and equitable (by needs) access to </a:t>
            </a:r>
            <a:r>
              <a:rPr lang="en-GB" b="1" dirty="0">
                <a:solidFill>
                  <a:schemeClr val="accent1">
                    <a:lumMod val="50000"/>
                  </a:schemeClr>
                </a:solidFill>
              </a:rPr>
              <a:t>Global Public Goods</a:t>
            </a:r>
            <a:r>
              <a:rPr lang="en-GB" dirty="0">
                <a:solidFill>
                  <a:schemeClr val="accent1">
                    <a:lumMod val="50000"/>
                  </a:schemeClr>
                </a:solidFill>
              </a:rPr>
              <a:t>.</a:t>
            </a:r>
            <a:br>
              <a:rPr lang="en-GB" dirty="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The </a:t>
            </a:r>
            <a:r>
              <a:rPr lang="en-GB" b="1" dirty="0">
                <a:solidFill>
                  <a:schemeClr val="accent1">
                    <a:lumMod val="50000"/>
                  </a:schemeClr>
                </a:solidFill>
              </a:rPr>
              <a:t>AIDS</a:t>
            </a:r>
            <a:r>
              <a:rPr lang="en-GB" dirty="0">
                <a:solidFill>
                  <a:schemeClr val="accent1">
                    <a:lumMod val="50000"/>
                  </a:schemeClr>
                </a:solidFill>
              </a:rPr>
              <a:t> pandemic took 10 years to turn knowledge into access to ARVs (with some 20 million deaths related to the greed of some patent monopolies) and the recent </a:t>
            </a:r>
            <a:r>
              <a:rPr lang="en-GB" b="1" dirty="0">
                <a:solidFill>
                  <a:schemeClr val="accent1">
                    <a:lumMod val="50000"/>
                  </a:schemeClr>
                </a:solidFill>
              </a:rPr>
              <a:t>COVID</a:t>
            </a:r>
            <a:r>
              <a:rPr lang="en-GB" dirty="0">
                <a:solidFill>
                  <a:schemeClr val="accent1">
                    <a:lumMod val="50000"/>
                  </a:schemeClr>
                </a:solidFill>
              </a:rPr>
              <a:t> pandemic revealed again a world driven by </a:t>
            </a:r>
            <a:r>
              <a:rPr lang="en-GB" b="1" dirty="0">
                <a:solidFill>
                  <a:schemeClr val="accent1">
                    <a:lumMod val="50000"/>
                  </a:schemeClr>
                </a:solidFill>
              </a:rPr>
              <a:t>market </a:t>
            </a:r>
            <a:r>
              <a:rPr lang="en-GB" b="1" dirty="0" smtClean="0">
                <a:solidFill>
                  <a:schemeClr val="accent1">
                    <a:lumMod val="50000"/>
                  </a:schemeClr>
                </a:solidFill>
              </a:rPr>
              <a:t>dynamics </a:t>
            </a:r>
            <a:r>
              <a:rPr lang="en-GB" dirty="0" smtClean="0">
                <a:solidFill>
                  <a:schemeClr val="accent1">
                    <a:lumMod val="50000"/>
                  </a:schemeClr>
                </a:solidFill>
              </a:rPr>
              <a:t>rather </a:t>
            </a:r>
            <a:r>
              <a:rPr lang="en-GB" dirty="0">
                <a:solidFill>
                  <a:schemeClr val="accent1">
                    <a:lumMod val="50000"/>
                  </a:schemeClr>
                </a:solidFill>
              </a:rPr>
              <a:t>then the ethics of health equity.</a:t>
            </a:r>
            <a:br>
              <a:rPr lang="en-GB" dirty="0">
                <a:solidFill>
                  <a:schemeClr val="accent1">
                    <a:lumMod val="50000"/>
                  </a:schemeClr>
                </a:solidFill>
              </a:rPr>
            </a:br>
            <a:endParaRPr lang="en-GB" dirty="0" smtClean="0">
              <a:solidFill>
                <a:schemeClr val="accent1">
                  <a:lumMod val="50000"/>
                </a:schemeClr>
              </a:solidFill>
            </a:endParaRPr>
          </a:p>
          <a:p>
            <a:pPr marL="0" indent="0">
              <a:buNone/>
            </a:pPr>
            <a:r>
              <a:rPr lang="en-GB" dirty="0" smtClean="0">
                <a:solidFill>
                  <a:srgbClr val="0070C0"/>
                </a:solidFill>
              </a:rPr>
              <a:t>Proposal </a:t>
            </a:r>
            <a:r>
              <a:rPr lang="en-GB" dirty="0">
                <a:solidFill>
                  <a:srgbClr val="0070C0"/>
                </a:solidFill>
              </a:rPr>
              <a:t>: SHEM could advocate to the UN the discussion towards a </a:t>
            </a:r>
            <a:r>
              <a:rPr lang="en-GB" b="1" dirty="0">
                <a:solidFill>
                  <a:srgbClr val="0070C0"/>
                </a:solidFill>
              </a:rPr>
              <a:t>framework convention on Global Public Goods </a:t>
            </a:r>
            <a:r>
              <a:rPr lang="en-GB" dirty="0">
                <a:solidFill>
                  <a:srgbClr val="0070C0"/>
                </a:solidFill>
              </a:rPr>
              <a:t>where increased public research funding feeds a global agenda of </a:t>
            </a:r>
            <a:r>
              <a:rPr lang="en-GB" b="1" dirty="0">
                <a:solidFill>
                  <a:srgbClr val="0070C0"/>
                </a:solidFill>
              </a:rPr>
              <a:t>priority human challenges </a:t>
            </a:r>
            <a:r>
              <a:rPr lang="en-GB" dirty="0">
                <a:solidFill>
                  <a:srgbClr val="0070C0"/>
                </a:solidFill>
              </a:rPr>
              <a:t>and ensures the link between global advancement of </a:t>
            </a:r>
            <a:r>
              <a:rPr lang="en-GB" b="1" dirty="0">
                <a:solidFill>
                  <a:srgbClr val="0070C0"/>
                </a:solidFill>
              </a:rPr>
              <a:t>knowledge and equitable access </a:t>
            </a:r>
            <a:r>
              <a:rPr lang="en-GB" dirty="0">
                <a:solidFill>
                  <a:srgbClr val="0070C0"/>
                </a:solidFill>
              </a:rPr>
              <a:t>through Global Public Goods. </a:t>
            </a:r>
            <a:br>
              <a:rPr lang="en-GB" dirty="0">
                <a:solidFill>
                  <a:srgbClr val="0070C0"/>
                </a:solidFill>
              </a:rPr>
            </a:br>
            <a:r>
              <a:rPr lang="en-GB" dirty="0"/>
              <a:t/>
            </a:r>
            <a:br>
              <a:rPr lang="en-GB" dirty="0"/>
            </a:br>
            <a:endParaRPr lang="en-GB" dirty="0"/>
          </a:p>
        </p:txBody>
      </p:sp>
    </p:spTree>
    <p:extLst>
      <p:ext uri="{BB962C8B-B14F-4D97-AF65-F5344CB8AC3E}">
        <p14:creationId xmlns:p14="http://schemas.microsoft.com/office/powerpoint/2010/main" val="149973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1">
                    <a:lumMod val="50000"/>
                  </a:schemeClr>
                </a:solidFill>
              </a:rPr>
              <a:t>1- </a:t>
            </a:r>
            <a:r>
              <a:rPr lang="en-GB" sz="3600" b="1" dirty="0" err="1" smtClean="0">
                <a:solidFill>
                  <a:schemeClr val="accent1">
                    <a:lumMod val="50000"/>
                  </a:schemeClr>
                </a:solidFill>
              </a:rPr>
              <a:t>Premisa</a:t>
            </a:r>
            <a:r>
              <a:rPr lang="en-GB" sz="3600" b="1" dirty="0" smtClean="0">
                <a:solidFill>
                  <a:schemeClr val="accent1">
                    <a:lumMod val="50000"/>
                  </a:schemeClr>
                </a:solidFill>
              </a:rPr>
              <a:t> </a:t>
            </a:r>
            <a:r>
              <a:rPr lang="en-GB" sz="3600" b="1" dirty="0" err="1" smtClean="0">
                <a:solidFill>
                  <a:schemeClr val="accent1">
                    <a:lumMod val="50000"/>
                  </a:schemeClr>
                </a:solidFill>
              </a:rPr>
              <a:t>ética</a:t>
            </a:r>
            <a:r>
              <a:rPr lang="en-GB" sz="3600" b="1" dirty="0" smtClean="0">
                <a:solidFill>
                  <a:schemeClr val="accent1">
                    <a:lumMod val="50000"/>
                  </a:schemeClr>
                </a:solidFill>
              </a:rPr>
              <a:t> : </a:t>
            </a:r>
            <a:r>
              <a:rPr lang="en-GB" sz="3600" b="1" dirty="0" err="1" smtClean="0">
                <a:solidFill>
                  <a:schemeClr val="accent1">
                    <a:lumMod val="50000"/>
                  </a:schemeClr>
                </a:solidFill>
              </a:rPr>
              <a:t>Obligación</a:t>
            </a:r>
            <a:r>
              <a:rPr lang="en-GB" sz="3600" b="1" dirty="0" smtClean="0">
                <a:solidFill>
                  <a:schemeClr val="accent1">
                    <a:lumMod val="50000"/>
                  </a:schemeClr>
                </a:solidFill>
              </a:rPr>
              <a:t> moral de </a:t>
            </a:r>
            <a:r>
              <a:rPr lang="en-GB" sz="3600" b="1" dirty="0" err="1" smtClean="0">
                <a:solidFill>
                  <a:schemeClr val="accent1">
                    <a:lumMod val="50000"/>
                  </a:schemeClr>
                </a:solidFill>
              </a:rPr>
              <a:t>una</a:t>
            </a:r>
            <a:r>
              <a:rPr lang="en-GB" sz="3600" b="1" dirty="0" smtClean="0">
                <a:solidFill>
                  <a:schemeClr val="accent1">
                    <a:lumMod val="50000"/>
                  </a:schemeClr>
                </a:solidFill>
              </a:rPr>
              <a:t> </a:t>
            </a:r>
            <a:r>
              <a:rPr lang="en-GB" sz="3600" b="1" dirty="0" err="1" smtClean="0">
                <a:solidFill>
                  <a:schemeClr val="accent1">
                    <a:lumMod val="50000"/>
                  </a:schemeClr>
                </a:solidFill>
              </a:rPr>
              <a:t>aspiración</a:t>
            </a:r>
            <a:r>
              <a:rPr lang="en-GB" sz="3600" b="1" dirty="0" smtClean="0">
                <a:solidFill>
                  <a:schemeClr val="accent1">
                    <a:lumMod val="50000"/>
                  </a:schemeClr>
                </a:solidFill>
              </a:rPr>
              <a:t> </a:t>
            </a:r>
            <a:r>
              <a:rPr lang="en-GB" sz="3600" b="1" dirty="0" err="1" smtClean="0">
                <a:solidFill>
                  <a:schemeClr val="accent1">
                    <a:lumMod val="50000"/>
                  </a:schemeClr>
                </a:solidFill>
              </a:rPr>
              <a:t>colectiva</a:t>
            </a:r>
            <a:r>
              <a:rPr lang="en-GB" sz="3600" b="1" dirty="0" smtClean="0">
                <a:solidFill>
                  <a:schemeClr val="accent1">
                    <a:lumMod val="50000"/>
                  </a:schemeClr>
                </a:solidFill>
              </a:rPr>
              <a:t> (</a:t>
            </a:r>
            <a:r>
              <a:rPr lang="en-GB" sz="3600" b="1" dirty="0" err="1" smtClean="0">
                <a:solidFill>
                  <a:schemeClr val="accent1">
                    <a:lumMod val="50000"/>
                  </a:schemeClr>
                </a:solidFill>
              </a:rPr>
              <a:t>vidas</a:t>
            </a:r>
            <a:r>
              <a:rPr lang="en-GB" sz="3600" b="1" dirty="0" smtClean="0">
                <a:solidFill>
                  <a:schemeClr val="accent1">
                    <a:lumMod val="50000"/>
                  </a:schemeClr>
                </a:solidFill>
              </a:rPr>
              <a:t> </a:t>
            </a:r>
            <a:r>
              <a:rPr lang="en-GB" sz="3600" b="1" dirty="0" err="1" smtClean="0">
                <a:solidFill>
                  <a:schemeClr val="accent1">
                    <a:lumMod val="50000"/>
                  </a:schemeClr>
                </a:solidFill>
              </a:rPr>
              <a:t>sanas</a:t>
            </a:r>
            <a:r>
              <a:rPr lang="en-GB" sz="3600" b="1" dirty="0" smtClean="0">
                <a:solidFill>
                  <a:schemeClr val="accent1">
                    <a:lumMod val="50000"/>
                  </a:schemeClr>
                </a:solidFill>
              </a:rPr>
              <a:t>) que </a:t>
            </a:r>
            <a:r>
              <a:rPr lang="en-GB" sz="3600" b="1" dirty="0" err="1" smtClean="0">
                <a:solidFill>
                  <a:schemeClr val="accent1">
                    <a:lumMod val="50000"/>
                  </a:schemeClr>
                </a:solidFill>
              </a:rPr>
              <a:t>es</a:t>
            </a:r>
            <a:r>
              <a:rPr lang="en-GB" sz="3600" b="1" dirty="0" smtClean="0">
                <a:solidFill>
                  <a:schemeClr val="accent1">
                    <a:lumMod val="50000"/>
                  </a:schemeClr>
                </a:solidFill>
              </a:rPr>
              <a:t> </a:t>
            </a:r>
            <a:r>
              <a:rPr lang="en-GB" sz="3600" b="1" dirty="0" err="1" smtClean="0">
                <a:solidFill>
                  <a:schemeClr val="accent1">
                    <a:lumMod val="50000"/>
                  </a:schemeClr>
                </a:solidFill>
              </a:rPr>
              <a:t>factible</a:t>
            </a:r>
            <a:r>
              <a:rPr lang="en-GB" sz="3600" b="1" dirty="0" smtClean="0">
                <a:solidFill>
                  <a:schemeClr val="accent1">
                    <a:lumMod val="50000"/>
                  </a:schemeClr>
                </a:solidFill>
              </a:rPr>
              <a:t> para </a:t>
            </a:r>
            <a:r>
              <a:rPr lang="en-GB" sz="3600" b="1" dirty="0" err="1" smtClean="0">
                <a:solidFill>
                  <a:schemeClr val="accent1">
                    <a:lumMod val="50000"/>
                  </a:schemeClr>
                </a:solidFill>
              </a:rPr>
              <a:t>todos</a:t>
            </a:r>
            <a:r>
              <a:rPr lang="en-GB" sz="3600" b="1" dirty="0" smtClean="0">
                <a:solidFill>
                  <a:schemeClr val="accent1">
                    <a:lumMod val="50000"/>
                  </a:schemeClr>
                </a:solidFill>
              </a:rPr>
              <a:t>.</a:t>
            </a:r>
            <a:endParaRPr lang="en-GB" sz="3600" b="1" dirty="0">
              <a:solidFill>
                <a:schemeClr val="accent1">
                  <a:lumMod val="50000"/>
                </a:schemeClr>
              </a:solidFill>
            </a:endParaRPr>
          </a:p>
        </p:txBody>
      </p:sp>
      <p:sp>
        <p:nvSpPr>
          <p:cNvPr id="3" name="Content Placeholder 2"/>
          <p:cNvSpPr>
            <a:spLocks noGrp="1"/>
          </p:cNvSpPr>
          <p:nvPr>
            <p:ph idx="1"/>
          </p:nvPr>
        </p:nvSpPr>
        <p:spPr>
          <a:xfrm>
            <a:off x="838200" y="1825624"/>
            <a:ext cx="10515600" cy="4879976"/>
          </a:xfrm>
        </p:spPr>
        <p:txBody>
          <a:bodyPr>
            <a:normAutofit fontScale="55000" lnSpcReduction="20000"/>
          </a:bodyPr>
          <a:lstStyle/>
          <a:p>
            <a:r>
              <a:rPr lang="en-GB" sz="4100" dirty="0" err="1" smtClean="0">
                <a:solidFill>
                  <a:schemeClr val="accent1">
                    <a:lumMod val="50000"/>
                  </a:schemeClr>
                </a:solidFill>
              </a:rPr>
              <a:t>Reflejada</a:t>
            </a:r>
            <a:r>
              <a:rPr lang="en-GB" sz="4100" dirty="0" smtClean="0">
                <a:solidFill>
                  <a:schemeClr val="accent1">
                    <a:lumMod val="50000"/>
                  </a:schemeClr>
                </a:solidFill>
              </a:rPr>
              <a:t> </a:t>
            </a:r>
            <a:r>
              <a:rPr lang="en-GB" sz="4100" dirty="0" err="1" smtClean="0">
                <a:solidFill>
                  <a:schemeClr val="accent1">
                    <a:lumMod val="50000"/>
                  </a:schemeClr>
                </a:solidFill>
              </a:rPr>
              <a:t>en</a:t>
            </a:r>
            <a:r>
              <a:rPr lang="en-GB" sz="4100" dirty="0" smtClean="0">
                <a:solidFill>
                  <a:schemeClr val="accent1">
                    <a:lumMod val="50000"/>
                  </a:schemeClr>
                </a:solidFill>
              </a:rPr>
              <a:t> la </a:t>
            </a:r>
            <a:r>
              <a:rPr lang="en-GB" sz="4100" dirty="0" err="1" smtClean="0">
                <a:solidFill>
                  <a:schemeClr val="accent1">
                    <a:lumMod val="50000"/>
                  </a:schemeClr>
                </a:solidFill>
              </a:rPr>
              <a:t>constitución</a:t>
            </a:r>
            <a:r>
              <a:rPr lang="en-GB" sz="4100" dirty="0" smtClean="0">
                <a:solidFill>
                  <a:schemeClr val="accent1">
                    <a:lumMod val="50000"/>
                  </a:schemeClr>
                </a:solidFill>
              </a:rPr>
              <a:t> de la </a:t>
            </a:r>
            <a:r>
              <a:rPr lang="en-GB" sz="4100" dirty="0" err="1" smtClean="0">
                <a:solidFill>
                  <a:schemeClr val="accent1">
                    <a:lumMod val="50000"/>
                  </a:schemeClr>
                </a:solidFill>
              </a:rPr>
              <a:t>Organización</a:t>
            </a:r>
            <a:r>
              <a:rPr lang="en-GB" sz="4100" dirty="0" smtClean="0">
                <a:solidFill>
                  <a:schemeClr val="accent1">
                    <a:lumMod val="50000"/>
                  </a:schemeClr>
                </a:solidFill>
              </a:rPr>
              <a:t> Mundial de la </a:t>
            </a:r>
            <a:r>
              <a:rPr lang="en-GB" sz="4100" dirty="0" err="1" smtClean="0">
                <a:solidFill>
                  <a:schemeClr val="accent1">
                    <a:lumMod val="50000"/>
                  </a:schemeClr>
                </a:solidFill>
              </a:rPr>
              <a:t>Salud</a:t>
            </a:r>
            <a:r>
              <a:rPr lang="en-GB" sz="4100" dirty="0" smtClean="0">
                <a:solidFill>
                  <a:schemeClr val="accent1">
                    <a:lumMod val="50000"/>
                  </a:schemeClr>
                </a:solidFill>
              </a:rPr>
              <a:t> de 1947 </a:t>
            </a:r>
            <a:r>
              <a:rPr lang="en-GB" sz="4100" dirty="0" err="1" smtClean="0">
                <a:solidFill>
                  <a:schemeClr val="accent1">
                    <a:lumMod val="50000"/>
                  </a:schemeClr>
                </a:solidFill>
              </a:rPr>
              <a:t>en</a:t>
            </a:r>
            <a:r>
              <a:rPr lang="en-GB" sz="4100" dirty="0" smtClean="0">
                <a:solidFill>
                  <a:schemeClr val="accent1">
                    <a:lumMod val="50000"/>
                  </a:schemeClr>
                </a:solidFill>
              </a:rPr>
              <a:t> la </a:t>
            </a:r>
            <a:r>
              <a:rPr lang="en-GB" sz="4100" dirty="0" err="1" smtClean="0">
                <a:solidFill>
                  <a:schemeClr val="accent1">
                    <a:lumMod val="50000"/>
                  </a:schemeClr>
                </a:solidFill>
              </a:rPr>
              <a:t>cual</a:t>
            </a:r>
            <a:r>
              <a:rPr lang="en-GB" sz="4100" dirty="0" smtClean="0">
                <a:solidFill>
                  <a:schemeClr val="accent1">
                    <a:lumMod val="50000"/>
                  </a:schemeClr>
                </a:solidFill>
              </a:rPr>
              <a:t> </a:t>
            </a:r>
            <a:r>
              <a:rPr lang="en-GB" sz="4100" dirty="0" err="1" smtClean="0">
                <a:solidFill>
                  <a:schemeClr val="accent1">
                    <a:lumMod val="50000"/>
                  </a:schemeClr>
                </a:solidFill>
              </a:rPr>
              <a:t>todos</a:t>
            </a:r>
            <a:r>
              <a:rPr lang="en-GB" sz="4100" dirty="0" smtClean="0">
                <a:solidFill>
                  <a:schemeClr val="accent1">
                    <a:lumMod val="50000"/>
                  </a:schemeClr>
                </a:solidFill>
              </a:rPr>
              <a:t> </a:t>
            </a:r>
            <a:r>
              <a:rPr lang="en-GB" sz="4100" dirty="0" err="1" smtClean="0">
                <a:solidFill>
                  <a:schemeClr val="accent1">
                    <a:lumMod val="50000"/>
                  </a:schemeClr>
                </a:solidFill>
              </a:rPr>
              <a:t>los</a:t>
            </a:r>
            <a:r>
              <a:rPr lang="en-GB" sz="4100" dirty="0" smtClean="0">
                <a:solidFill>
                  <a:schemeClr val="accent1">
                    <a:lumMod val="50000"/>
                  </a:schemeClr>
                </a:solidFill>
              </a:rPr>
              <a:t> 193 </a:t>
            </a:r>
            <a:r>
              <a:rPr lang="en-GB" sz="4100" dirty="0" err="1" smtClean="0">
                <a:solidFill>
                  <a:schemeClr val="accent1">
                    <a:lumMod val="50000"/>
                  </a:schemeClr>
                </a:solidFill>
              </a:rPr>
              <a:t>estados</a:t>
            </a:r>
            <a:r>
              <a:rPr lang="en-GB" sz="4100" dirty="0" smtClean="0">
                <a:solidFill>
                  <a:schemeClr val="accent1">
                    <a:lumMod val="50000"/>
                  </a:schemeClr>
                </a:solidFill>
              </a:rPr>
              <a:t> </a:t>
            </a:r>
            <a:r>
              <a:rPr lang="en-GB" sz="4100" dirty="0" err="1" smtClean="0">
                <a:solidFill>
                  <a:schemeClr val="accent1">
                    <a:lumMod val="50000"/>
                  </a:schemeClr>
                </a:solidFill>
              </a:rPr>
              <a:t>miembros</a:t>
            </a:r>
            <a:r>
              <a:rPr lang="en-GB" sz="4100" dirty="0" smtClean="0">
                <a:solidFill>
                  <a:schemeClr val="accent1">
                    <a:lumMod val="50000"/>
                  </a:schemeClr>
                </a:solidFill>
              </a:rPr>
              <a:t> se </a:t>
            </a:r>
            <a:r>
              <a:rPr lang="en-GB" sz="4100" dirty="0" err="1" smtClean="0">
                <a:solidFill>
                  <a:schemeClr val="accent1">
                    <a:lumMod val="50000"/>
                  </a:schemeClr>
                </a:solidFill>
              </a:rPr>
              <a:t>comprometen</a:t>
            </a:r>
            <a:r>
              <a:rPr lang="en-GB" sz="4100" dirty="0" smtClean="0">
                <a:solidFill>
                  <a:schemeClr val="accent1">
                    <a:lumMod val="50000"/>
                  </a:schemeClr>
                </a:solidFill>
              </a:rPr>
              <a:t> al </a:t>
            </a:r>
            <a:r>
              <a:rPr lang="en-GB" sz="4100" b="1" dirty="0" err="1" smtClean="0">
                <a:solidFill>
                  <a:schemeClr val="accent1">
                    <a:lumMod val="50000"/>
                  </a:schemeClr>
                </a:solidFill>
              </a:rPr>
              <a:t>mejor</a:t>
            </a:r>
            <a:r>
              <a:rPr lang="en-GB" sz="4100" b="1" dirty="0" smtClean="0">
                <a:solidFill>
                  <a:schemeClr val="accent1">
                    <a:lumMod val="50000"/>
                  </a:schemeClr>
                </a:solidFill>
              </a:rPr>
              <a:t> </a:t>
            </a:r>
            <a:r>
              <a:rPr lang="en-GB" sz="4100" b="1" dirty="0" err="1" smtClean="0">
                <a:solidFill>
                  <a:schemeClr val="accent1">
                    <a:lumMod val="50000"/>
                  </a:schemeClr>
                </a:solidFill>
              </a:rPr>
              <a:t>nivel</a:t>
            </a:r>
            <a:r>
              <a:rPr lang="en-GB" sz="4100" b="1" dirty="0" smtClean="0">
                <a:solidFill>
                  <a:schemeClr val="accent1">
                    <a:lumMod val="50000"/>
                  </a:schemeClr>
                </a:solidFill>
              </a:rPr>
              <a:t> </a:t>
            </a:r>
            <a:r>
              <a:rPr lang="en-GB" sz="4100" b="1" dirty="0" err="1" smtClean="0">
                <a:solidFill>
                  <a:schemeClr val="accent1">
                    <a:lumMod val="50000"/>
                  </a:schemeClr>
                </a:solidFill>
              </a:rPr>
              <a:t>posible</a:t>
            </a:r>
            <a:r>
              <a:rPr lang="en-GB" sz="4100" b="1" dirty="0" smtClean="0">
                <a:solidFill>
                  <a:schemeClr val="accent1">
                    <a:lumMod val="50000"/>
                  </a:schemeClr>
                </a:solidFill>
              </a:rPr>
              <a:t> de </a:t>
            </a:r>
            <a:r>
              <a:rPr lang="en-GB" sz="4100" b="1" dirty="0" err="1" smtClean="0">
                <a:solidFill>
                  <a:schemeClr val="accent1">
                    <a:lumMod val="50000"/>
                  </a:schemeClr>
                </a:solidFill>
              </a:rPr>
              <a:t>salud</a:t>
            </a:r>
            <a:r>
              <a:rPr lang="en-GB" sz="4100" b="1" dirty="0" smtClean="0">
                <a:solidFill>
                  <a:schemeClr val="accent1">
                    <a:lumMod val="50000"/>
                  </a:schemeClr>
                </a:solidFill>
              </a:rPr>
              <a:t>, para </a:t>
            </a:r>
            <a:r>
              <a:rPr lang="en-GB" sz="4100" b="1" dirty="0" err="1" smtClean="0">
                <a:solidFill>
                  <a:schemeClr val="accent1">
                    <a:lumMod val="50000"/>
                  </a:schemeClr>
                </a:solidFill>
              </a:rPr>
              <a:t>todos</a:t>
            </a:r>
            <a:r>
              <a:rPr lang="en-GB" sz="4100" dirty="0" smtClean="0">
                <a:solidFill>
                  <a:schemeClr val="accent1">
                    <a:lumMod val="50000"/>
                  </a:schemeClr>
                </a:solidFill>
              </a:rPr>
              <a:t>, </a:t>
            </a:r>
            <a:r>
              <a:rPr lang="en-GB" sz="4100" dirty="0" smtClean="0">
                <a:solidFill>
                  <a:schemeClr val="accent1">
                    <a:lumMod val="50000"/>
                  </a:schemeClr>
                </a:solidFill>
              </a:rPr>
              <a:t>el </a:t>
            </a:r>
            <a:r>
              <a:rPr lang="en-GB" sz="4100" dirty="0" err="1" smtClean="0">
                <a:solidFill>
                  <a:schemeClr val="accent1">
                    <a:lumMod val="50000"/>
                  </a:schemeClr>
                </a:solidFill>
              </a:rPr>
              <a:t>único</a:t>
            </a:r>
            <a:r>
              <a:rPr lang="en-GB" sz="4100" dirty="0" smtClean="0">
                <a:solidFill>
                  <a:schemeClr val="accent1">
                    <a:lumMod val="50000"/>
                  </a:schemeClr>
                </a:solidFill>
              </a:rPr>
              <a:t> </a:t>
            </a:r>
            <a:r>
              <a:rPr lang="en-GB" sz="4100" dirty="0" err="1" smtClean="0">
                <a:solidFill>
                  <a:schemeClr val="accent1">
                    <a:lumMod val="50000"/>
                  </a:schemeClr>
                </a:solidFill>
              </a:rPr>
              <a:t>objetivo</a:t>
            </a:r>
            <a:r>
              <a:rPr lang="en-GB" sz="4100" dirty="0" smtClean="0">
                <a:solidFill>
                  <a:schemeClr val="accent1">
                    <a:lumMod val="50000"/>
                  </a:schemeClr>
                </a:solidFill>
              </a:rPr>
              <a:t> </a:t>
            </a:r>
            <a:r>
              <a:rPr lang="en-GB" sz="4100" dirty="0" err="1" smtClean="0">
                <a:solidFill>
                  <a:schemeClr val="accent1">
                    <a:lumMod val="50000"/>
                  </a:schemeClr>
                </a:solidFill>
              </a:rPr>
              <a:t>compartido</a:t>
            </a:r>
            <a:r>
              <a:rPr lang="en-GB" sz="4100" dirty="0" smtClean="0">
                <a:solidFill>
                  <a:schemeClr val="accent1">
                    <a:lumMod val="50000"/>
                  </a:schemeClr>
                </a:solidFill>
              </a:rPr>
              <a:t> </a:t>
            </a:r>
            <a:r>
              <a:rPr lang="en-GB" sz="4100" dirty="0" err="1" smtClean="0">
                <a:solidFill>
                  <a:schemeClr val="accent1">
                    <a:lumMod val="50000"/>
                  </a:schemeClr>
                </a:solidFill>
              </a:rPr>
              <a:t>por</a:t>
            </a:r>
            <a:r>
              <a:rPr lang="en-GB" sz="4100" dirty="0" smtClean="0">
                <a:solidFill>
                  <a:schemeClr val="accent1">
                    <a:lumMod val="50000"/>
                  </a:schemeClr>
                </a:solidFill>
              </a:rPr>
              <a:t> </a:t>
            </a:r>
            <a:r>
              <a:rPr lang="en-GB" sz="4100" dirty="0" err="1" smtClean="0">
                <a:solidFill>
                  <a:schemeClr val="accent1">
                    <a:lumMod val="50000"/>
                  </a:schemeClr>
                </a:solidFill>
              </a:rPr>
              <a:t>todos</a:t>
            </a:r>
            <a:r>
              <a:rPr lang="en-GB" sz="4100" dirty="0" smtClean="0">
                <a:solidFill>
                  <a:schemeClr val="accent1">
                    <a:lumMod val="50000"/>
                  </a:schemeClr>
                </a:solidFill>
              </a:rPr>
              <a:t> </a:t>
            </a:r>
            <a:r>
              <a:rPr lang="en-GB" sz="4100" dirty="0" err="1" smtClean="0">
                <a:solidFill>
                  <a:schemeClr val="accent1">
                    <a:lumMod val="50000"/>
                  </a:schemeClr>
                </a:solidFill>
              </a:rPr>
              <a:t>los</a:t>
            </a:r>
            <a:r>
              <a:rPr lang="en-GB" sz="4100" dirty="0" smtClean="0">
                <a:solidFill>
                  <a:schemeClr val="accent1">
                    <a:lumMod val="50000"/>
                  </a:schemeClr>
                </a:solidFill>
              </a:rPr>
              <a:t> </a:t>
            </a:r>
            <a:r>
              <a:rPr lang="en-GB" sz="4100" dirty="0" err="1" smtClean="0">
                <a:solidFill>
                  <a:schemeClr val="accent1">
                    <a:lumMod val="50000"/>
                  </a:schemeClr>
                </a:solidFill>
              </a:rPr>
              <a:t>países</a:t>
            </a:r>
            <a:r>
              <a:rPr lang="en-GB" sz="4100" dirty="0" smtClean="0">
                <a:solidFill>
                  <a:schemeClr val="accent1">
                    <a:lumMod val="50000"/>
                  </a:schemeClr>
                </a:solidFill>
              </a:rPr>
              <a:t> </a:t>
            </a:r>
            <a:r>
              <a:rPr lang="en-GB" sz="4100" dirty="0" err="1" smtClean="0">
                <a:solidFill>
                  <a:schemeClr val="accent1">
                    <a:lumMod val="50000"/>
                  </a:schemeClr>
                </a:solidFill>
              </a:rPr>
              <a:t>en</a:t>
            </a:r>
            <a:r>
              <a:rPr lang="en-GB" sz="4100" dirty="0" smtClean="0">
                <a:solidFill>
                  <a:schemeClr val="accent1">
                    <a:lumMod val="50000"/>
                  </a:schemeClr>
                </a:solidFill>
              </a:rPr>
              <a:t> </a:t>
            </a:r>
            <a:r>
              <a:rPr lang="en-GB" sz="4100" dirty="0" err="1" smtClean="0">
                <a:solidFill>
                  <a:schemeClr val="accent1">
                    <a:lumMod val="50000"/>
                  </a:schemeClr>
                </a:solidFill>
              </a:rPr>
              <a:t>salud</a:t>
            </a:r>
            <a:r>
              <a:rPr lang="en-GB" sz="4100" dirty="0" smtClean="0">
                <a:solidFill>
                  <a:schemeClr val="accent1">
                    <a:lumMod val="50000"/>
                  </a:schemeClr>
                </a:solidFill>
              </a:rPr>
              <a:t> global</a:t>
            </a:r>
            <a:r>
              <a:rPr lang="en-GB" sz="4100" dirty="0" smtClean="0">
                <a:solidFill>
                  <a:schemeClr val="accent1">
                    <a:lumMod val="50000"/>
                  </a:schemeClr>
                </a:solidFill>
              </a:rPr>
              <a:t>.</a:t>
            </a:r>
            <a:endParaRPr lang="en-GB" sz="4100" dirty="0" smtClean="0">
              <a:solidFill>
                <a:schemeClr val="accent1">
                  <a:lumMod val="50000"/>
                </a:schemeClr>
              </a:solidFill>
            </a:endParaRPr>
          </a:p>
          <a:p>
            <a:pPr marL="0" indent="0">
              <a:buNone/>
            </a:pPr>
            <a:r>
              <a:rPr lang="en-GB" sz="4100" dirty="0">
                <a:solidFill>
                  <a:schemeClr val="accent1">
                    <a:lumMod val="50000"/>
                  </a:schemeClr>
                </a:solidFill>
              </a:rPr>
              <a:t/>
            </a:r>
            <a:br>
              <a:rPr lang="en-GB" sz="4100" dirty="0">
                <a:solidFill>
                  <a:schemeClr val="accent1">
                    <a:lumMod val="50000"/>
                  </a:schemeClr>
                </a:solidFill>
              </a:rPr>
            </a:br>
            <a:r>
              <a:rPr lang="en-GB" sz="4100" dirty="0">
                <a:solidFill>
                  <a:schemeClr val="accent1">
                    <a:lumMod val="50000"/>
                  </a:schemeClr>
                </a:solidFill>
              </a:rPr>
              <a:t/>
            </a:r>
            <a:br>
              <a:rPr lang="en-GB" sz="4100" dirty="0">
                <a:solidFill>
                  <a:schemeClr val="accent1">
                    <a:lumMod val="50000"/>
                  </a:schemeClr>
                </a:solidFill>
              </a:rPr>
            </a:br>
            <a:r>
              <a:rPr lang="en-GB" sz="4100" dirty="0" err="1" smtClean="0">
                <a:solidFill>
                  <a:schemeClr val="accent1">
                    <a:lumMod val="50000"/>
                  </a:schemeClr>
                </a:solidFill>
              </a:rPr>
              <a:t>Dicho</a:t>
            </a:r>
            <a:r>
              <a:rPr lang="en-GB" sz="4100" dirty="0" smtClean="0">
                <a:solidFill>
                  <a:schemeClr val="accent1">
                    <a:lumMod val="50000"/>
                  </a:schemeClr>
                </a:solidFill>
              </a:rPr>
              <a:t> </a:t>
            </a:r>
            <a:r>
              <a:rPr lang="en-GB" sz="4100" dirty="0" err="1" smtClean="0">
                <a:solidFill>
                  <a:schemeClr val="accent1">
                    <a:lumMod val="50000"/>
                  </a:schemeClr>
                </a:solidFill>
              </a:rPr>
              <a:t>objetivo</a:t>
            </a:r>
            <a:r>
              <a:rPr lang="en-GB" sz="4100" dirty="0" smtClean="0">
                <a:solidFill>
                  <a:schemeClr val="accent1">
                    <a:lumMod val="50000"/>
                  </a:schemeClr>
                </a:solidFill>
              </a:rPr>
              <a:t> </a:t>
            </a:r>
            <a:r>
              <a:rPr lang="en-GB" sz="4100" dirty="0" err="1" smtClean="0">
                <a:solidFill>
                  <a:schemeClr val="accent1">
                    <a:lumMod val="50000"/>
                  </a:schemeClr>
                </a:solidFill>
              </a:rPr>
              <a:t>establece</a:t>
            </a:r>
            <a:r>
              <a:rPr lang="en-GB" sz="4100" dirty="0" smtClean="0">
                <a:solidFill>
                  <a:schemeClr val="accent1">
                    <a:lumMod val="50000"/>
                  </a:schemeClr>
                </a:solidFill>
              </a:rPr>
              <a:t> un </a:t>
            </a:r>
            <a:r>
              <a:rPr lang="en-GB" sz="4100" dirty="0" err="1" smtClean="0">
                <a:solidFill>
                  <a:schemeClr val="accent1">
                    <a:lumMod val="50000"/>
                  </a:schemeClr>
                </a:solidFill>
              </a:rPr>
              <a:t>umbrak</a:t>
            </a:r>
            <a:r>
              <a:rPr lang="en-GB" sz="4100" dirty="0" smtClean="0">
                <a:solidFill>
                  <a:schemeClr val="accent1">
                    <a:lumMod val="50000"/>
                  </a:schemeClr>
                </a:solidFill>
              </a:rPr>
              <a:t> </a:t>
            </a:r>
            <a:r>
              <a:rPr lang="en-GB" sz="4100" dirty="0" err="1" smtClean="0">
                <a:solidFill>
                  <a:schemeClr val="accent1">
                    <a:lumMod val="50000"/>
                  </a:schemeClr>
                </a:solidFill>
              </a:rPr>
              <a:t>mínimo</a:t>
            </a:r>
            <a:r>
              <a:rPr lang="en-GB" sz="4100" dirty="0" smtClean="0">
                <a:solidFill>
                  <a:schemeClr val="accent1">
                    <a:lumMod val="50000"/>
                  </a:schemeClr>
                </a:solidFill>
              </a:rPr>
              <a:t> y </a:t>
            </a:r>
            <a:r>
              <a:rPr lang="en-GB" sz="4100" dirty="0" err="1" smtClean="0">
                <a:solidFill>
                  <a:schemeClr val="accent1">
                    <a:lumMod val="50000"/>
                  </a:schemeClr>
                </a:solidFill>
              </a:rPr>
              <a:t>limita</a:t>
            </a:r>
            <a:r>
              <a:rPr lang="en-GB" sz="4100" dirty="0" smtClean="0">
                <a:solidFill>
                  <a:schemeClr val="accent1">
                    <a:lumMod val="50000"/>
                  </a:schemeClr>
                </a:solidFill>
              </a:rPr>
              <a:t>, </a:t>
            </a:r>
            <a:r>
              <a:rPr lang="en-GB" sz="4100" dirty="0" err="1" smtClean="0">
                <a:solidFill>
                  <a:schemeClr val="accent1">
                    <a:lumMod val="50000"/>
                  </a:schemeClr>
                </a:solidFill>
              </a:rPr>
              <a:t>por</a:t>
            </a:r>
            <a:r>
              <a:rPr lang="en-GB" sz="4100" dirty="0" smtClean="0">
                <a:solidFill>
                  <a:schemeClr val="accent1">
                    <a:lumMod val="50000"/>
                  </a:schemeClr>
                </a:solidFill>
              </a:rPr>
              <a:t> </a:t>
            </a:r>
            <a:r>
              <a:rPr lang="en-GB" sz="4100" dirty="0" err="1" smtClean="0">
                <a:solidFill>
                  <a:schemeClr val="accent1">
                    <a:lumMod val="50000"/>
                  </a:schemeClr>
                </a:solidFill>
              </a:rPr>
              <a:t>abajo</a:t>
            </a:r>
            <a:r>
              <a:rPr lang="en-GB" sz="4100" dirty="0" smtClean="0">
                <a:solidFill>
                  <a:schemeClr val="accent1">
                    <a:lumMod val="50000"/>
                  </a:schemeClr>
                </a:solidFill>
              </a:rPr>
              <a:t>, la </a:t>
            </a:r>
            <a:r>
              <a:rPr lang="en-GB" sz="4100" dirty="0" err="1" smtClean="0">
                <a:solidFill>
                  <a:schemeClr val="accent1">
                    <a:lumMod val="50000"/>
                  </a:schemeClr>
                </a:solidFill>
              </a:rPr>
              <a:t>desigualdad</a:t>
            </a:r>
            <a:r>
              <a:rPr lang="en-GB" sz="4100" dirty="0" smtClean="0">
                <a:solidFill>
                  <a:schemeClr val="accent1">
                    <a:lumMod val="50000"/>
                  </a:schemeClr>
                </a:solidFill>
              </a:rPr>
              <a:t> </a:t>
            </a:r>
            <a:r>
              <a:rPr lang="en-GB" sz="4100" dirty="0" err="1" smtClean="0">
                <a:solidFill>
                  <a:schemeClr val="accent1">
                    <a:lumMod val="50000"/>
                  </a:schemeClr>
                </a:solidFill>
              </a:rPr>
              <a:t>injusta</a:t>
            </a:r>
            <a:r>
              <a:rPr lang="en-GB" sz="4100" dirty="0" smtClean="0">
                <a:solidFill>
                  <a:schemeClr val="accent1">
                    <a:lumMod val="50000"/>
                  </a:schemeClr>
                </a:solidFill>
              </a:rPr>
              <a:t> </a:t>
            </a:r>
            <a:r>
              <a:rPr lang="en-GB" sz="4100" b="1" dirty="0" smtClean="0">
                <a:solidFill>
                  <a:schemeClr val="accent1">
                    <a:lumMod val="50000"/>
                  </a:schemeClr>
                </a:solidFill>
              </a:rPr>
              <a:t>(</a:t>
            </a:r>
            <a:r>
              <a:rPr lang="en-GB" sz="4100" b="1" dirty="0" err="1" smtClean="0">
                <a:solidFill>
                  <a:schemeClr val="accent1">
                    <a:lumMod val="50000"/>
                  </a:schemeClr>
                </a:solidFill>
              </a:rPr>
              <a:t>inequidad</a:t>
            </a:r>
            <a:r>
              <a:rPr lang="en-GB" sz="4100" b="1" dirty="0" smtClean="0">
                <a:solidFill>
                  <a:schemeClr val="accent1">
                    <a:lumMod val="50000"/>
                  </a:schemeClr>
                </a:solidFill>
              </a:rPr>
              <a:t>) </a:t>
            </a:r>
            <a:r>
              <a:rPr lang="en-GB" sz="4100" dirty="0" smtClean="0">
                <a:solidFill>
                  <a:schemeClr val="accent1">
                    <a:lumMod val="50000"/>
                  </a:schemeClr>
                </a:solidFill>
              </a:rPr>
              <a:t>–</a:t>
            </a:r>
            <a:r>
              <a:rPr lang="en-GB" sz="4100" dirty="0" err="1" smtClean="0">
                <a:solidFill>
                  <a:schemeClr val="accent1">
                    <a:lumMod val="50000"/>
                  </a:schemeClr>
                </a:solidFill>
              </a:rPr>
              <a:t>promueve</a:t>
            </a:r>
            <a:r>
              <a:rPr lang="en-GB" sz="4100" dirty="0" smtClean="0">
                <a:solidFill>
                  <a:schemeClr val="accent1">
                    <a:lumMod val="50000"/>
                  </a:schemeClr>
                </a:solidFill>
              </a:rPr>
              <a:t>, </a:t>
            </a:r>
            <a:r>
              <a:rPr lang="en-GB" sz="4100" dirty="0" err="1" smtClean="0">
                <a:solidFill>
                  <a:schemeClr val="accent1">
                    <a:lumMod val="50000"/>
                  </a:schemeClr>
                </a:solidFill>
              </a:rPr>
              <a:t>por</a:t>
            </a:r>
            <a:r>
              <a:rPr lang="en-GB" sz="4100" dirty="0" smtClean="0">
                <a:solidFill>
                  <a:schemeClr val="accent1">
                    <a:lumMod val="50000"/>
                  </a:schemeClr>
                </a:solidFill>
              </a:rPr>
              <a:t> lo </a:t>
            </a:r>
            <a:r>
              <a:rPr lang="en-GB" sz="4100" dirty="0" err="1" smtClean="0">
                <a:solidFill>
                  <a:schemeClr val="accent1">
                    <a:lumMod val="50000"/>
                  </a:schemeClr>
                </a:solidFill>
              </a:rPr>
              <a:t>tanto</a:t>
            </a:r>
            <a:r>
              <a:rPr lang="en-GB" sz="4100" dirty="0" smtClean="0">
                <a:solidFill>
                  <a:schemeClr val="accent1">
                    <a:lumMod val="50000"/>
                  </a:schemeClr>
                </a:solidFill>
              </a:rPr>
              <a:t>, la </a:t>
            </a:r>
            <a:r>
              <a:rPr lang="en-GB" sz="4100" dirty="0" err="1" smtClean="0">
                <a:solidFill>
                  <a:schemeClr val="accent1">
                    <a:lumMod val="50000"/>
                  </a:schemeClr>
                </a:solidFill>
              </a:rPr>
              <a:t>equidad</a:t>
            </a:r>
            <a:r>
              <a:rPr lang="en-GB" sz="4100" dirty="0" smtClean="0">
                <a:solidFill>
                  <a:schemeClr val="accent1">
                    <a:lumMod val="50000"/>
                  </a:schemeClr>
                </a:solidFill>
              </a:rPr>
              <a:t> </a:t>
            </a:r>
            <a:r>
              <a:rPr lang="en-GB" sz="4100" dirty="0" err="1" smtClean="0">
                <a:solidFill>
                  <a:schemeClr val="accent1">
                    <a:lumMod val="50000"/>
                  </a:schemeClr>
                </a:solidFill>
              </a:rPr>
              <a:t>en</a:t>
            </a:r>
            <a:r>
              <a:rPr lang="en-GB" sz="4100" dirty="0" smtClean="0">
                <a:solidFill>
                  <a:schemeClr val="accent1">
                    <a:lumMod val="50000"/>
                  </a:schemeClr>
                </a:solidFill>
              </a:rPr>
              <a:t> </a:t>
            </a:r>
            <a:r>
              <a:rPr lang="en-GB" sz="4100" dirty="0" err="1" smtClean="0">
                <a:solidFill>
                  <a:schemeClr val="accent1">
                    <a:lumMod val="50000"/>
                  </a:schemeClr>
                </a:solidFill>
              </a:rPr>
              <a:t>salud</a:t>
            </a:r>
            <a:r>
              <a:rPr lang="en-GB" sz="4100" dirty="0" smtClean="0">
                <a:solidFill>
                  <a:schemeClr val="accent1">
                    <a:lumMod val="50000"/>
                  </a:schemeClr>
                </a:solidFill>
              </a:rPr>
              <a:t>-</a:t>
            </a:r>
            <a:r>
              <a:rPr lang="en-GB" sz="4100" dirty="0">
                <a:solidFill>
                  <a:schemeClr val="accent1">
                    <a:lumMod val="50000"/>
                  </a:schemeClr>
                </a:solidFill>
              </a:rPr>
              <a:t>. </a:t>
            </a:r>
            <a:endParaRPr lang="en-GB" sz="4100" dirty="0" smtClean="0">
              <a:solidFill>
                <a:schemeClr val="accent1">
                  <a:lumMod val="50000"/>
                </a:schemeClr>
              </a:solidFill>
            </a:endParaRPr>
          </a:p>
          <a:p>
            <a:pPr marL="0" indent="0">
              <a:buNone/>
            </a:pPr>
            <a:r>
              <a:rPr lang="en-GB" sz="4100" dirty="0" err="1" smtClean="0">
                <a:solidFill>
                  <a:schemeClr val="accent1">
                    <a:lumMod val="50000"/>
                  </a:schemeClr>
                </a:solidFill>
              </a:rPr>
              <a:t>Debería</a:t>
            </a:r>
            <a:r>
              <a:rPr lang="en-GB" sz="4100" dirty="0" smtClean="0">
                <a:solidFill>
                  <a:schemeClr val="accent1">
                    <a:lumMod val="50000"/>
                  </a:schemeClr>
                </a:solidFill>
              </a:rPr>
              <a:t> </a:t>
            </a:r>
            <a:r>
              <a:rPr lang="en-GB" sz="4100" dirty="0" err="1" smtClean="0">
                <a:solidFill>
                  <a:schemeClr val="accent1">
                    <a:lumMod val="50000"/>
                  </a:schemeClr>
                </a:solidFill>
              </a:rPr>
              <a:t>impilicar</a:t>
            </a:r>
            <a:r>
              <a:rPr lang="en-GB" sz="4100" dirty="0" smtClean="0">
                <a:solidFill>
                  <a:schemeClr val="accent1">
                    <a:lumMod val="50000"/>
                  </a:schemeClr>
                </a:solidFill>
              </a:rPr>
              <a:t> </a:t>
            </a:r>
            <a:r>
              <a:rPr lang="en-GB" sz="4100" dirty="0" err="1" smtClean="0">
                <a:solidFill>
                  <a:schemeClr val="accent1">
                    <a:lumMod val="50000"/>
                  </a:schemeClr>
                </a:solidFill>
              </a:rPr>
              <a:t>en</a:t>
            </a:r>
            <a:r>
              <a:rPr lang="en-GB" sz="4100" dirty="0" smtClean="0">
                <a:solidFill>
                  <a:schemeClr val="accent1">
                    <a:lumMod val="50000"/>
                  </a:schemeClr>
                </a:solidFill>
              </a:rPr>
              <a:t> “para </a:t>
            </a:r>
            <a:r>
              <a:rPr lang="en-GB" sz="4100" dirty="0" err="1" smtClean="0">
                <a:solidFill>
                  <a:schemeClr val="accent1">
                    <a:lumMod val="50000"/>
                  </a:schemeClr>
                </a:solidFill>
              </a:rPr>
              <a:t>todos</a:t>
            </a:r>
            <a:r>
              <a:rPr lang="en-GB" sz="4100" dirty="0" smtClean="0">
                <a:solidFill>
                  <a:schemeClr val="accent1">
                    <a:lumMod val="50000"/>
                  </a:schemeClr>
                </a:solidFill>
              </a:rPr>
              <a:t>” las </a:t>
            </a:r>
            <a:r>
              <a:rPr lang="en-GB" sz="4100" dirty="0" err="1" smtClean="0">
                <a:solidFill>
                  <a:schemeClr val="accent1">
                    <a:lumMod val="50000"/>
                  </a:schemeClr>
                </a:solidFill>
              </a:rPr>
              <a:t>próximas</a:t>
            </a:r>
            <a:r>
              <a:rPr lang="en-GB" sz="4100" dirty="0" smtClean="0">
                <a:solidFill>
                  <a:schemeClr val="accent1">
                    <a:lumMod val="50000"/>
                  </a:schemeClr>
                </a:solidFill>
              </a:rPr>
              <a:t> </a:t>
            </a:r>
            <a:r>
              <a:rPr lang="en-GB" sz="4100" dirty="0" err="1" smtClean="0">
                <a:solidFill>
                  <a:schemeClr val="accent1">
                    <a:lumMod val="50000"/>
                  </a:schemeClr>
                </a:solidFill>
              </a:rPr>
              <a:t>generaciones</a:t>
            </a:r>
            <a:r>
              <a:rPr lang="en-GB" sz="4100" dirty="0" smtClean="0">
                <a:solidFill>
                  <a:schemeClr val="accent1">
                    <a:lumMod val="50000"/>
                  </a:schemeClr>
                </a:solidFill>
              </a:rPr>
              <a:t> : </a:t>
            </a:r>
            <a:r>
              <a:rPr lang="en-GB" sz="4100" b="1" dirty="0" err="1" smtClean="0">
                <a:solidFill>
                  <a:schemeClr val="accent1">
                    <a:lumMod val="50000"/>
                  </a:schemeClr>
                </a:solidFill>
              </a:rPr>
              <a:t>equidad</a:t>
            </a:r>
            <a:r>
              <a:rPr lang="en-GB" sz="4100" b="1" dirty="0" smtClean="0">
                <a:solidFill>
                  <a:schemeClr val="accent1">
                    <a:lumMod val="50000"/>
                  </a:schemeClr>
                </a:solidFill>
              </a:rPr>
              <a:t> </a:t>
            </a:r>
            <a:r>
              <a:rPr lang="en-GB" sz="4100" b="1" dirty="0" err="1" smtClean="0">
                <a:solidFill>
                  <a:schemeClr val="accent1">
                    <a:lumMod val="50000"/>
                  </a:schemeClr>
                </a:solidFill>
              </a:rPr>
              <a:t>intergeneracional</a:t>
            </a:r>
            <a:r>
              <a:rPr lang="en-GB" sz="4100" b="1" dirty="0" smtClean="0">
                <a:solidFill>
                  <a:schemeClr val="accent1">
                    <a:lumMod val="50000"/>
                  </a:schemeClr>
                </a:solidFill>
              </a:rPr>
              <a:t>.</a:t>
            </a:r>
            <a:endParaRPr lang="en-GB" sz="4100" b="1" dirty="0" smtClean="0">
              <a:solidFill>
                <a:schemeClr val="accent1">
                  <a:lumMod val="50000"/>
                </a:schemeClr>
              </a:solidFill>
            </a:endParaRPr>
          </a:p>
          <a:p>
            <a:pPr marL="0" indent="0">
              <a:buNone/>
            </a:pPr>
            <a:r>
              <a:rPr lang="en-GB" sz="4100" dirty="0">
                <a:solidFill>
                  <a:schemeClr val="accent1">
                    <a:lumMod val="50000"/>
                  </a:schemeClr>
                </a:solidFill>
              </a:rPr>
              <a:t/>
            </a:r>
            <a:br>
              <a:rPr lang="en-GB" sz="4100" dirty="0">
                <a:solidFill>
                  <a:schemeClr val="accent1">
                    <a:lumMod val="50000"/>
                  </a:schemeClr>
                </a:solidFill>
              </a:rPr>
            </a:br>
            <a:r>
              <a:rPr lang="en-GB" sz="4100" dirty="0">
                <a:solidFill>
                  <a:schemeClr val="accent1">
                    <a:lumMod val="50000"/>
                  </a:schemeClr>
                </a:solidFill>
              </a:rPr>
              <a:t/>
            </a:r>
            <a:br>
              <a:rPr lang="en-GB" sz="4100" dirty="0">
                <a:solidFill>
                  <a:schemeClr val="accent1">
                    <a:lumMod val="50000"/>
                  </a:schemeClr>
                </a:solidFill>
              </a:rPr>
            </a:br>
            <a:r>
              <a:rPr lang="en-GB" sz="4100" dirty="0" err="1" smtClean="0">
                <a:solidFill>
                  <a:srgbClr val="0070C0"/>
                </a:solidFill>
              </a:rPr>
              <a:t>Propuesta</a:t>
            </a:r>
            <a:r>
              <a:rPr lang="en-GB" sz="4100" dirty="0" smtClean="0">
                <a:solidFill>
                  <a:srgbClr val="0070C0"/>
                </a:solidFill>
              </a:rPr>
              <a:t> </a:t>
            </a:r>
            <a:r>
              <a:rPr lang="en-GB" sz="4100" dirty="0">
                <a:solidFill>
                  <a:srgbClr val="0070C0"/>
                </a:solidFill>
              </a:rPr>
              <a:t>: </a:t>
            </a:r>
            <a:r>
              <a:rPr lang="en-GB" sz="4100" dirty="0" smtClean="0">
                <a:solidFill>
                  <a:srgbClr val="0070C0"/>
                </a:solidFill>
              </a:rPr>
              <a:t>La ELAM </a:t>
            </a:r>
            <a:r>
              <a:rPr lang="en-GB" sz="4100" dirty="0" err="1" smtClean="0">
                <a:solidFill>
                  <a:srgbClr val="0070C0"/>
                </a:solidFill>
              </a:rPr>
              <a:t>puede</a:t>
            </a:r>
            <a:r>
              <a:rPr lang="en-GB" sz="4100" dirty="0" smtClean="0">
                <a:solidFill>
                  <a:srgbClr val="0070C0"/>
                </a:solidFill>
              </a:rPr>
              <a:t> </a:t>
            </a:r>
            <a:r>
              <a:rPr lang="en-GB" sz="4100" dirty="0" err="1" smtClean="0">
                <a:solidFill>
                  <a:srgbClr val="0070C0"/>
                </a:solidFill>
              </a:rPr>
              <a:t>proponer</a:t>
            </a:r>
            <a:r>
              <a:rPr lang="en-GB" sz="4100" dirty="0" smtClean="0">
                <a:solidFill>
                  <a:srgbClr val="0070C0"/>
                </a:solidFill>
              </a:rPr>
              <a:t> un </a:t>
            </a:r>
            <a:r>
              <a:rPr lang="en-GB" sz="4100" dirty="0" err="1" smtClean="0">
                <a:solidFill>
                  <a:srgbClr val="0070C0"/>
                </a:solidFill>
              </a:rPr>
              <a:t>cambio</a:t>
            </a:r>
            <a:r>
              <a:rPr lang="en-GB" sz="4100" dirty="0" smtClean="0">
                <a:solidFill>
                  <a:srgbClr val="0070C0"/>
                </a:solidFill>
              </a:rPr>
              <a:t> al </a:t>
            </a:r>
            <a:r>
              <a:rPr lang="en-GB" sz="4100" dirty="0" err="1" smtClean="0">
                <a:solidFill>
                  <a:srgbClr val="0070C0"/>
                </a:solidFill>
              </a:rPr>
              <a:t>objetivo</a:t>
            </a:r>
            <a:r>
              <a:rPr lang="en-GB" sz="4100" dirty="0" smtClean="0">
                <a:solidFill>
                  <a:srgbClr val="0070C0"/>
                </a:solidFill>
              </a:rPr>
              <a:t> de la </a:t>
            </a:r>
            <a:r>
              <a:rPr lang="en-GB" sz="4100" dirty="0" err="1" smtClean="0">
                <a:solidFill>
                  <a:srgbClr val="0070C0"/>
                </a:solidFill>
              </a:rPr>
              <a:t>constitución</a:t>
            </a:r>
            <a:r>
              <a:rPr lang="en-GB" sz="4100" dirty="0" smtClean="0">
                <a:solidFill>
                  <a:srgbClr val="0070C0"/>
                </a:solidFill>
              </a:rPr>
              <a:t> de la OMS</a:t>
            </a:r>
            <a:r>
              <a:rPr lang="en-GB" sz="4100" dirty="0" smtClean="0">
                <a:solidFill>
                  <a:srgbClr val="0070C0"/>
                </a:solidFill>
              </a:rPr>
              <a:t> : “</a:t>
            </a:r>
            <a:r>
              <a:rPr lang="en-GB" sz="4100" dirty="0" err="1" smtClean="0">
                <a:solidFill>
                  <a:srgbClr val="0070C0"/>
                </a:solidFill>
              </a:rPr>
              <a:t>mejor</a:t>
            </a:r>
            <a:r>
              <a:rPr lang="en-GB" sz="4100" dirty="0" smtClean="0">
                <a:solidFill>
                  <a:srgbClr val="0070C0"/>
                </a:solidFill>
              </a:rPr>
              <a:t> </a:t>
            </a:r>
            <a:r>
              <a:rPr lang="en-GB" sz="4100" dirty="0" err="1" smtClean="0">
                <a:solidFill>
                  <a:srgbClr val="0070C0"/>
                </a:solidFill>
              </a:rPr>
              <a:t>salud</a:t>
            </a:r>
            <a:r>
              <a:rPr lang="en-GB" sz="4100" dirty="0" smtClean="0">
                <a:solidFill>
                  <a:srgbClr val="0070C0"/>
                </a:solidFill>
              </a:rPr>
              <a:t> possible para </a:t>
            </a:r>
            <a:r>
              <a:rPr lang="en-GB" sz="4100" dirty="0" err="1" smtClean="0">
                <a:solidFill>
                  <a:srgbClr val="0070C0"/>
                </a:solidFill>
              </a:rPr>
              <a:t>todos</a:t>
            </a:r>
            <a:r>
              <a:rPr lang="en-GB" sz="4100" dirty="0" smtClean="0">
                <a:solidFill>
                  <a:srgbClr val="0070C0"/>
                </a:solidFill>
              </a:rPr>
              <a:t> </a:t>
            </a:r>
            <a:r>
              <a:rPr lang="en-GB" sz="4100" dirty="0" err="1" smtClean="0">
                <a:solidFill>
                  <a:srgbClr val="0070C0"/>
                </a:solidFill>
              </a:rPr>
              <a:t>los</a:t>
            </a:r>
            <a:r>
              <a:rPr lang="en-GB" sz="4100" dirty="0" smtClean="0">
                <a:solidFill>
                  <a:srgbClr val="0070C0"/>
                </a:solidFill>
              </a:rPr>
              <a:t> pueblos, </a:t>
            </a:r>
            <a:r>
              <a:rPr lang="en-GB" sz="4100" b="1" dirty="0" err="1" smtClean="0">
                <a:solidFill>
                  <a:srgbClr val="0070C0"/>
                </a:solidFill>
              </a:rPr>
              <a:t>incluyendo</a:t>
            </a:r>
            <a:r>
              <a:rPr lang="en-GB" sz="4100" b="1" dirty="0" smtClean="0">
                <a:solidFill>
                  <a:srgbClr val="0070C0"/>
                </a:solidFill>
              </a:rPr>
              <a:t> las </a:t>
            </a:r>
            <a:r>
              <a:rPr lang="en-GB" sz="4100" b="1" dirty="0" err="1" smtClean="0">
                <a:solidFill>
                  <a:srgbClr val="0070C0"/>
                </a:solidFill>
              </a:rPr>
              <a:t>próximas</a:t>
            </a:r>
            <a:r>
              <a:rPr lang="en-GB" sz="4100" b="1" dirty="0" smtClean="0">
                <a:solidFill>
                  <a:srgbClr val="0070C0"/>
                </a:solidFill>
              </a:rPr>
              <a:t> </a:t>
            </a:r>
            <a:r>
              <a:rPr lang="en-GB" sz="4100" b="1" dirty="0" err="1" smtClean="0">
                <a:solidFill>
                  <a:srgbClr val="0070C0"/>
                </a:solidFill>
              </a:rPr>
              <a:t>generaciones</a:t>
            </a:r>
            <a:r>
              <a:rPr lang="en-GB" sz="4100" dirty="0" smtClean="0">
                <a:solidFill>
                  <a:srgbClr val="0070C0"/>
                </a:solidFill>
              </a:rPr>
              <a:t>".</a:t>
            </a:r>
            <a:r>
              <a:rPr lang="en-GB" dirty="0">
                <a:solidFill>
                  <a:srgbClr val="0070C0"/>
                </a:solidFill>
              </a:rPr>
              <a:t/>
            </a:r>
            <a:br>
              <a:rPr lang="en-GB" dirty="0">
                <a:solidFill>
                  <a:srgbClr val="0070C0"/>
                </a:solidFill>
              </a:rPr>
            </a:br>
            <a:r>
              <a:rPr lang="en-GB" dirty="0"/>
              <a:t/>
            </a:r>
            <a:br>
              <a:rPr lang="en-GB" dirty="0"/>
            </a:br>
            <a:endParaRPr lang="en-GB" dirty="0"/>
          </a:p>
        </p:txBody>
      </p:sp>
    </p:spTree>
    <p:extLst>
      <p:ext uri="{BB962C8B-B14F-4D97-AF65-F5344CB8AC3E}">
        <p14:creationId xmlns:p14="http://schemas.microsoft.com/office/powerpoint/2010/main" val="2939268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solidFill>
                  <a:schemeClr val="accent1">
                    <a:lumMod val="50000"/>
                  </a:schemeClr>
                </a:solidFill>
              </a:rPr>
              <a:t>Real </a:t>
            </a:r>
            <a:r>
              <a:rPr lang="es-ES" dirty="0" err="1" smtClean="0">
                <a:solidFill>
                  <a:schemeClr val="accent1">
                    <a:lumMod val="50000"/>
                  </a:schemeClr>
                </a:solidFill>
              </a:rPr>
              <a:t>life</a:t>
            </a:r>
            <a:r>
              <a:rPr lang="es-ES" dirty="0" smtClean="0">
                <a:solidFill>
                  <a:schemeClr val="accent1">
                    <a:lumMod val="50000"/>
                  </a:schemeClr>
                </a:solidFill>
              </a:rPr>
              <a:t> meeting of SHEM?</a:t>
            </a:r>
            <a:endParaRPr lang="en-GB" dirty="0">
              <a:solidFill>
                <a:schemeClr val="accent1">
                  <a:lumMod val="50000"/>
                </a:schemeClr>
              </a:solidFill>
            </a:endParaRPr>
          </a:p>
        </p:txBody>
      </p:sp>
      <p:sp>
        <p:nvSpPr>
          <p:cNvPr id="3" name="Content Placeholder 2"/>
          <p:cNvSpPr>
            <a:spLocks noGrp="1"/>
          </p:cNvSpPr>
          <p:nvPr>
            <p:ph idx="1"/>
          </p:nvPr>
        </p:nvSpPr>
        <p:spPr/>
        <p:txBody>
          <a:bodyPr/>
          <a:lstStyle/>
          <a:p>
            <a:r>
              <a:rPr lang="en-GB" dirty="0">
                <a:solidFill>
                  <a:schemeClr val="accent1">
                    <a:lumMod val="50000"/>
                  </a:schemeClr>
                </a:solidFill>
              </a:rPr>
              <a:t>Cuba, at a crossroads, offers in the </a:t>
            </a:r>
            <a:r>
              <a:rPr lang="en-GB" b="1" dirty="0" smtClean="0">
                <a:solidFill>
                  <a:schemeClr val="accent1">
                    <a:lumMod val="50000"/>
                  </a:schemeClr>
                </a:solidFill>
              </a:rPr>
              <a:t>Cuba-</a:t>
            </a:r>
            <a:r>
              <a:rPr lang="en-GB" b="1" dirty="0" err="1" smtClean="0">
                <a:solidFill>
                  <a:schemeClr val="accent1">
                    <a:lumMod val="50000"/>
                  </a:schemeClr>
                </a:solidFill>
              </a:rPr>
              <a:t>salud</a:t>
            </a:r>
            <a:r>
              <a:rPr lang="en-GB" b="1" dirty="0" smtClean="0">
                <a:solidFill>
                  <a:schemeClr val="accent1">
                    <a:lumMod val="50000"/>
                  </a:schemeClr>
                </a:solidFill>
              </a:rPr>
              <a:t> </a:t>
            </a:r>
            <a:r>
              <a:rPr lang="en-GB" b="1" dirty="0">
                <a:solidFill>
                  <a:schemeClr val="accent1">
                    <a:lumMod val="50000"/>
                  </a:schemeClr>
                </a:solidFill>
              </a:rPr>
              <a:t>Congress </a:t>
            </a:r>
            <a:r>
              <a:rPr lang="en-GB" dirty="0">
                <a:solidFill>
                  <a:schemeClr val="accent1">
                    <a:lumMod val="50000"/>
                  </a:schemeClr>
                </a:solidFill>
              </a:rPr>
              <a:t>in </a:t>
            </a:r>
            <a:r>
              <a:rPr lang="en-GB" b="1" dirty="0">
                <a:solidFill>
                  <a:schemeClr val="accent1">
                    <a:lumMod val="50000"/>
                  </a:schemeClr>
                </a:solidFill>
              </a:rPr>
              <a:t>October 2022</a:t>
            </a:r>
            <a:r>
              <a:rPr lang="en-GB" dirty="0">
                <a:solidFill>
                  <a:schemeClr val="accent1">
                    <a:lumMod val="50000"/>
                  </a:schemeClr>
                </a:solidFill>
              </a:rPr>
              <a:t> the space for SHEM to physically meet and </a:t>
            </a:r>
            <a:r>
              <a:rPr lang="en-GB" b="1" dirty="0">
                <a:solidFill>
                  <a:schemeClr val="accent1">
                    <a:lumMod val="50000"/>
                  </a:schemeClr>
                </a:solidFill>
              </a:rPr>
              <a:t>call for global action on the ethical principle of </a:t>
            </a:r>
            <a:r>
              <a:rPr lang="en-GB" b="1" dirty="0" smtClean="0">
                <a:solidFill>
                  <a:schemeClr val="accent1">
                    <a:lumMod val="50000"/>
                  </a:schemeClr>
                </a:solidFill>
              </a:rPr>
              <a:t>health and economic </a:t>
            </a:r>
            <a:r>
              <a:rPr lang="en-GB" b="1" dirty="0">
                <a:solidFill>
                  <a:schemeClr val="accent1">
                    <a:lumMod val="50000"/>
                  </a:schemeClr>
                </a:solidFill>
              </a:rPr>
              <a:t>sustainable </a:t>
            </a:r>
            <a:r>
              <a:rPr lang="en-GB" b="1" dirty="0" smtClean="0">
                <a:solidFill>
                  <a:schemeClr val="accent1">
                    <a:lumMod val="50000"/>
                  </a:schemeClr>
                </a:solidFill>
              </a:rPr>
              <a:t>equity</a:t>
            </a:r>
            <a:r>
              <a:rPr lang="en-GB" dirty="0" smtClean="0">
                <a:solidFill>
                  <a:schemeClr val="accent1">
                    <a:lumMod val="50000"/>
                  </a:schemeClr>
                </a:solidFill>
              </a:rPr>
              <a:t>.</a:t>
            </a:r>
            <a:endParaRPr lang="en-GB" dirty="0">
              <a:solidFill>
                <a:schemeClr val="accent1">
                  <a:lumMod val="50000"/>
                </a:schemeClr>
              </a:solidFill>
            </a:endParaRPr>
          </a:p>
        </p:txBody>
      </p:sp>
    </p:spTree>
    <p:extLst>
      <p:ext uri="{BB962C8B-B14F-4D97-AF65-F5344CB8AC3E}">
        <p14:creationId xmlns:p14="http://schemas.microsoft.com/office/powerpoint/2010/main" val="331248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2- </a:t>
            </a:r>
            <a:r>
              <a:rPr lang="en-GB" sz="3600" dirty="0" smtClean="0">
                <a:solidFill>
                  <a:schemeClr val="accent1">
                    <a:lumMod val="50000"/>
                  </a:schemeClr>
                </a:solidFill>
              </a:rPr>
              <a:t>El </a:t>
            </a:r>
            <a:r>
              <a:rPr lang="en-GB" sz="3600" dirty="0" err="1" smtClean="0">
                <a:solidFill>
                  <a:schemeClr val="accent1">
                    <a:lumMod val="50000"/>
                  </a:schemeClr>
                </a:solidFill>
              </a:rPr>
              <a:t>mejor</a:t>
            </a:r>
            <a:r>
              <a:rPr lang="en-GB" sz="3600" dirty="0" smtClean="0">
                <a:solidFill>
                  <a:schemeClr val="accent1">
                    <a:lumMod val="50000"/>
                  </a:schemeClr>
                </a:solidFill>
              </a:rPr>
              <a:t> </a:t>
            </a:r>
            <a:r>
              <a:rPr lang="en-GB" sz="3600" dirty="0" err="1" smtClean="0">
                <a:solidFill>
                  <a:schemeClr val="accent1">
                    <a:lumMod val="50000"/>
                  </a:schemeClr>
                </a:solidFill>
              </a:rPr>
              <a:t>nivel</a:t>
            </a:r>
            <a:r>
              <a:rPr lang="en-GB" sz="3600" dirty="0" smtClean="0">
                <a:solidFill>
                  <a:schemeClr val="accent1">
                    <a:lumMod val="50000"/>
                  </a:schemeClr>
                </a:solidFill>
              </a:rPr>
              <a:t> </a:t>
            </a:r>
            <a:r>
              <a:rPr lang="en-GB" sz="3600" dirty="0" err="1" smtClean="0">
                <a:solidFill>
                  <a:schemeClr val="accent1">
                    <a:lumMod val="50000"/>
                  </a:schemeClr>
                </a:solidFill>
              </a:rPr>
              <a:t>posible</a:t>
            </a:r>
            <a:r>
              <a:rPr lang="en-GB" sz="3600" dirty="0" smtClean="0">
                <a:solidFill>
                  <a:schemeClr val="accent1">
                    <a:lumMod val="50000"/>
                  </a:schemeClr>
                </a:solidFill>
              </a:rPr>
              <a:t> de </a:t>
            </a:r>
            <a:r>
              <a:rPr lang="en-GB" sz="3600" dirty="0" err="1" smtClean="0">
                <a:solidFill>
                  <a:schemeClr val="accent1">
                    <a:lumMod val="50000"/>
                  </a:schemeClr>
                </a:solidFill>
              </a:rPr>
              <a:t>salud</a:t>
            </a:r>
            <a:r>
              <a:rPr lang="en-GB" sz="3600" dirty="0" smtClean="0">
                <a:solidFill>
                  <a:schemeClr val="accent1">
                    <a:lumMod val="50000"/>
                  </a:schemeClr>
                </a:solidFill>
              </a:rPr>
              <a:t> : </a:t>
            </a:r>
            <a:r>
              <a:rPr lang="en-GB" sz="3600" dirty="0" err="1" smtClean="0">
                <a:solidFill>
                  <a:schemeClr val="accent1">
                    <a:lumMod val="50000"/>
                  </a:schemeClr>
                </a:solidFill>
              </a:rPr>
              <a:t>nunca</a:t>
            </a:r>
            <a:r>
              <a:rPr lang="en-GB" sz="3600" dirty="0" smtClean="0">
                <a:solidFill>
                  <a:schemeClr val="accent1">
                    <a:lumMod val="50000"/>
                  </a:schemeClr>
                </a:solidFill>
              </a:rPr>
              <a:t> ha </a:t>
            </a:r>
            <a:r>
              <a:rPr lang="en-GB" sz="3600" dirty="0" err="1" smtClean="0">
                <a:solidFill>
                  <a:schemeClr val="accent1">
                    <a:lumMod val="50000"/>
                  </a:schemeClr>
                </a:solidFill>
              </a:rPr>
              <a:t>sido</a:t>
            </a:r>
            <a:r>
              <a:rPr lang="en-GB" sz="3600" dirty="0" smtClean="0">
                <a:solidFill>
                  <a:schemeClr val="accent1">
                    <a:lumMod val="50000"/>
                  </a:schemeClr>
                </a:solidFill>
              </a:rPr>
              <a:t> </a:t>
            </a:r>
            <a:r>
              <a:rPr lang="en-GB" sz="3600" dirty="0" err="1" smtClean="0">
                <a:solidFill>
                  <a:schemeClr val="accent1">
                    <a:lumMod val="50000"/>
                  </a:schemeClr>
                </a:solidFill>
              </a:rPr>
              <a:t>estimado</a:t>
            </a:r>
            <a:r>
              <a:rPr lang="en-GB" sz="3600" dirty="0" smtClean="0">
                <a:solidFill>
                  <a:schemeClr val="accent1">
                    <a:lumMod val="50000"/>
                  </a:schemeClr>
                </a:solidFill>
              </a:rPr>
              <a:t>. </a:t>
            </a:r>
            <a:endParaRPr lang="en-GB" sz="3600" dirty="0">
              <a:solidFill>
                <a:schemeClr val="accent1">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accent1">
                    <a:lumMod val="50000"/>
                  </a:schemeClr>
                </a:solidFill>
              </a:rPr>
              <a:t>(</a:t>
            </a:r>
            <a:r>
              <a:rPr lang="en-GB" dirty="0" smtClean="0">
                <a:solidFill>
                  <a:schemeClr val="accent1">
                    <a:lumMod val="50000"/>
                  </a:schemeClr>
                </a:solidFill>
              </a:rPr>
              <a:t>vs. </a:t>
            </a:r>
            <a:r>
              <a:rPr lang="en-GB" dirty="0" err="1" smtClean="0">
                <a:solidFill>
                  <a:schemeClr val="accent1">
                    <a:lumMod val="50000"/>
                  </a:schemeClr>
                </a:solidFill>
              </a:rPr>
              <a:t>mejor</a:t>
            </a:r>
            <a:r>
              <a:rPr lang="en-GB" dirty="0" smtClean="0">
                <a:solidFill>
                  <a:schemeClr val="accent1">
                    <a:lumMod val="50000"/>
                  </a:schemeClr>
                </a:solidFill>
              </a:rPr>
              <a:t> </a:t>
            </a:r>
            <a:r>
              <a:rPr lang="en-GB" dirty="0" err="1" smtClean="0">
                <a:solidFill>
                  <a:schemeClr val="accent1">
                    <a:lumMod val="50000"/>
                  </a:schemeClr>
                </a:solidFill>
              </a:rPr>
              <a:t>nivel</a:t>
            </a:r>
            <a:r>
              <a:rPr lang="en-GB" dirty="0" smtClean="0">
                <a:solidFill>
                  <a:schemeClr val="accent1">
                    <a:lumMod val="50000"/>
                  </a:schemeClr>
                </a:solidFill>
              </a:rPr>
              <a:t> de </a:t>
            </a:r>
            <a:r>
              <a:rPr lang="en-GB" dirty="0" err="1" smtClean="0">
                <a:solidFill>
                  <a:schemeClr val="accent1">
                    <a:lumMod val="50000"/>
                  </a:schemeClr>
                </a:solidFill>
              </a:rPr>
              <a:t>salud</a:t>
            </a:r>
            <a:r>
              <a:rPr lang="en-GB" dirty="0" smtClean="0">
                <a:solidFill>
                  <a:schemeClr val="accent1">
                    <a:lumMod val="50000"/>
                  </a:schemeClr>
                </a:solidFill>
              </a:rPr>
              <a:t> -</a:t>
            </a:r>
            <a:r>
              <a:rPr lang="en-GB" dirty="0" err="1" smtClean="0">
                <a:solidFill>
                  <a:schemeClr val="accent1">
                    <a:lumMod val="50000"/>
                  </a:schemeClr>
                </a:solidFill>
              </a:rPr>
              <a:t>menor</a:t>
            </a:r>
            <a:r>
              <a:rPr lang="en-GB" dirty="0" smtClean="0">
                <a:solidFill>
                  <a:schemeClr val="accent1">
                    <a:lumMod val="50000"/>
                  </a:schemeClr>
                </a:solidFill>
              </a:rPr>
              <a:t> </a:t>
            </a:r>
            <a:r>
              <a:rPr lang="en-GB" dirty="0" err="1" smtClean="0">
                <a:solidFill>
                  <a:schemeClr val="accent1">
                    <a:lumMod val="50000"/>
                  </a:schemeClr>
                </a:solidFill>
              </a:rPr>
              <a:t>tasa</a:t>
            </a:r>
            <a:r>
              <a:rPr lang="en-GB" dirty="0" smtClean="0">
                <a:solidFill>
                  <a:schemeClr val="accent1">
                    <a:lumMod val="50000"/>
                  </a:schemeClr>
                </a:solidFill>
              </a:rPr>
              <a:t> de </a:t>
            </a:r>
            <a:r>
              <a:rPr lang="en-GB" dirty="0" err="1" smtClean="0">
                <a:solidFill>
                  <a:schemeClr val="accent1">
                    <a:lumMod val="50000"/>
                  </a:schemeClr>
                </a:solidFill>
              </a:rPr>
              <a:t>mortalidad</a:t>
            </a:r>
            <a:r>
              <a:rPr lang="en-GB" dirty="0" smtClean="0">
                <a:solidFill>
                  <a:schemeClr val="accent1">
                    <a:lumMod val="50000"/>
                  </a:schemeClr>
                </a:solidFill>
              </a:rPr>
              <a:t>- </a:t>
            </a:r>
            <a:r>
              <a:rPr lang="en-GB" dirty="0" err="1" smtClean="0">
                <a:solidFill>
                  <a:schemeClr val="accent1">
                    <a:lumMod val="50000"/>
                  </a:schemeClr>
                </a:solidFill>
              </a:rPr>
              <a:t>utilizadopara</a:t>
            </a:r>
            <a:r>
              <a:rPr lang="en-GB" dirty="0" smtClean="0">
                <a:solidFill>
                  <a:schemeClr val="accent1">
                    <a:lumMod val="50000"/>
                  </a:schemeClr>
                </a:solidFill>
              </a:rPr>
              <a:t> </a:t>
            </a:r>
            <a:r>
              <a:rPr lang="en-GB" dirty="0" err="1" smtClean="0">
                <a:solidFill>
                  <a:schemeClr val="accent1">
                    <a:lumMod val="50000"/>
                  </a:schemeClr>
                </a:solidFill>
              </a:rPr>
              <a:t>medir</a:t>
            </a:r>
            <a:r>
              <a:rPr lang="en-GB" dirty="0" smtClean="0">
                <a:solidFill>
                  <a:schemeClr val="accent1">
                    <a:lumMod val="50000"/>
                  </a:schemeClr>
                </a:solidFill>
              </a:rPr>
              <a:t> la </a:t>
            </a:r>
            <a:r>
              <a:rPr lang="en-GB" dirty="0" err="1" smtClean="0">
                <a:solidFill>
                  <a:schemeClr val="accent1">
                    <a:lumMod val="50000"/>
                  </a:schemeClr>
                </a:solidFill>
              </a:rPr>
              <a:t>carga</a:t>
            </a:r>
            <a:r>
              <a:rPr lang="en-GB" dirty="0" smtClean="0">
                <a:solidFill>
                  <a:schemeClr val="accent1">
                    <a:lumMod val="50000"/>
                  </a:schemeClr>
                </a:solidFill>
              </a:rPr>
              <a:t> de </a:t>
            </a:r>
            <a:r>
              <a:rPr lang="en-GB" dirty="0" err="1" smtClean="0">
                <a:solidFill>
                  <a:schemeClr val="accent1">
                    <a:lumMod val="50000"/>
                  </a:schemeClr>
                </a:solidFill>
              </a:rPr>
              <a:t>enfermedad</a:t>
            </a:r>
            <a:r>
              <a:rPr lang="en-GB" dirty="0" smtClean="0">
                <a:solidFill>
                  <a:schemeClr val="accent1">
                    <a:lumMod val="50000"/>
                  </a:schemeClr>
                </a:solidFill>
              </a:rPr>
              <a:t> </a:t>
            </a:r>
            <a:r>
              <a:rPr lang="en-GB" dirty="0">
                <a:solidFill>
                  <a:schemeClr val="accent1">
                    <a:lumMod val="50000"/>
                  </a:schemeClr>
                </a:solidFill>
              </a:rPr>
              <a:t>y </a:t>
            </a:r>
            <a:r>
              <a:rPr lang="en-GB" dirty="0" err="1" smtClean="0">
                <a:solidFill>
                  <a:schemeClr val="accent1">
                    <a:lumMod val="50000"/>
                  </a:schemeClr>
                </a:solidFill>
              </a:rPr>
              <a:t>coste-utilidad</a:t>
            </a:r>
            <a:r>
              <a:rPr lang="en-GB" dirty="0" smtClean="0">
                <a:solidFill>
                  <a:schemeClr val="accent1">
                    <a:lumMod val="50000"/>
                  </a:schemeClr>
                </a:solidFill>
              </a:rPr>
              <a:t>, y </a:t>
            </a:r>
            <a:r>
              <a:rPr lang="en-GB" dirty="0" err="1" smtClean="0">
                <a:solidFill>
                  <a:schemeClr val="accent1">
                    <a:lumMod val="50000"/>
                  </a:schemeClr>
                </a:solidFill>
              </a:rPr>
              <a:t>guiar</a:t>
            </a:r>
            <a:r>
              <a:rPr lang="en-GB" dirty="0" smtClean="0">
                <a:solidFill>
                  <a:schemeClr val="accent1">
                    <a:lumMod val="50000"/>
                  </a:schemeClr>
                </a:solidFill>
              </a:rPr>
              <a:t> </a:t>
            </a:r>
            <a:r>
              <a:rPr lang="en-GB" dirty="0" smtClean="0">
                <a:solidFill>
                  <a:schemeClr val="accent1">
                    <a:lumMod val="50000"/>
                  </a:schemeClr>
                </a:solidFill>
              </a:rPr>
              <a:t>(con </a:t>
            </a:r>
            <a:r>
              <a:rPr lang="en-GB" dirty="0" err="1" smtClean="0">
                <a:solidFill>
                  <a:schemeClr val="accent1">
                    <a:lumMod val="50000"/>
                  </a:schemeClr>
                </a:solidFill>
              </a:rPr>
              <a:t>sesgos</a:t>
            </a:r>
            <a:r>
              <a:rPr lang="en-GB" dirty="0" smtClean="0">
                <a:solidFill>
                  <a:schemeClr val="accent1">
                    <a:lumMod val="50000"/>
                  </a:schemeClr>
                </a:solidFill>
              </a:rPr>
              <a:t> </a:t>
            </a:r>
            <a:r>
              <a:rPr lang="en-GB" dirty="0" err="1" smtClean="0">
                <a:solidFill>
                  <a:schemeClr val="accent1">
                    <a:lumMod val="50000"/>
                  </a:schemeClr>
                </a:solidFill>
              </a:rPr>
              <a:t>según</a:t>
            </a:r>
            <a:r>
              <a:rPr lang="en-GB" dirty="0" smtClean="0">
                <a:solidFill>
                  <a:schemeClr val="accent1">
                    <a:lumMod val="50000"/>
                  </a:schemeClr>
                </a:solidFill>
              </a:rPr>
              <a:t> </a:t>
            </a:r>
            <a:r>
              <a:rPr lang="en-GB" dirty="0" err="1" smtClean="0">
                <a:solidFill>
                  <a:schemeClr val="accent1">
                    <a:lumMod val="50000"/>
                  </a:schemeClr>
                </a:solidFill>
              </a:rPr>
              <a:t>países</a:t>
            </a:r>
            <a:r>
              <a:rPr lang="en-GB" dirty="0" smtClean="0">
                <a:solidFill>
                  <a:schemeClr val="accent1">
                    <a:lumMod val="50000"/>
                  </a:schemeClr>
                </a:solidFill>
              </a:rPr>
              <a:t> y </a:t>
            </a:r>
            <a:r>
              <a:rPr lang="en-GB" dirty="0" err="1" smtClean="0">
                <a:solidFill>
                  <a:schemeClr val="accent1">
                    <a:lumMod val="50000"/>
                  </a:schemeClr>
                </a:solidFill>
              </a:rPr>
              <a:t>contextos</a:t>
            </a:r>
            <a:r>
              <a:rPr lang="en-GB" dirty="0" smtClean="0">
                <a:solidFill>
                  <a:schemeClr val="accent1">
                    <a:lumMod val="50000"/>
                  </a:schemeClr>
                </a:solidFill>
              </a:rPr>
              <a:t>), las </a:t>
            </a:r>
            <a:r>
              <a:rPr lang="en-GB" dirty="0" err="1" smtClean="0">
                <a:solidFill>
                  <a:schemeClr val="accent1">
                    <a:lumMod val="50000"/>
                  </a:schemeClr>
                </a:solidFill>
              </a:rPr>
              <a:t>prioridades</a:t>
            </a:r>
            <a:r>
              <a:rPr lang="en-GB" dirty="0" smtClean="0">
                <a:solidFill>
                  <a:schemeClr val="accent1">
                    <a:lumMod val="50000"/>
                  </a:schemeClr>
                </a:solidFill>
              </a:rPr>
              <a:t> de </a:t>
            </a:r>
            <a:r>
              <a:rPr lang="en-GB" dirty="0" err="1" smtClean="0">
                <a:solidFill>
                  <a:schemeClr val="accent1">
                    <a:lumMod val="50000"/>
                  </a:schemeClr>
                </a:solidFill>
              </a:rPr>
              <a:t>salud</a:t>
            </a:r>
            <a:r>
              <a:rPr lang="en-GB" dirty="0" smtClean="0">
                <a:solidFill>
                  <a:schemeClr val="accent1">
                    <a:lumMod val="50000"/>
                  </a:schemeClr>
                </a:solidFill>
              </a:rPr>
              <a:t> y </a:t>
            </a:r>
            <a:r>
              <a:rPr lang="en-GB" dirty="0" err="1" smtClean="0">
                <a:solidFill>
                  <a:schemeClr val="accent1">
                    <a:lumMod val="50000"/>
                  </a:schemeClr>
                </a:solidFill>
              </a:rPr>
              <a:t>su</a:t>
            </a:r>
            <a:r>
              <a:rPr lang="en-GB" dirty="0" smtClean="0">
                <a:solidFill>
                  <a:schemeClr val="accent1">
                    <a:lumMod val="50000"/>
                  </a:schemeClr>
                </a:solidFill>
              </a:rPr>
              <a:t> </a:t>
            </a:r>
            <a:r>
              <a:rPr lang="en-GB" dirty="0" err="1" smtClean="0">
                <a:solidFill>
                  <a:schemeClr val="accent1">
                    <a:lumMod val="50000"/>
                  </a:schemeClr>
                </a:solidFill>
              </a:rPr>
              <a:t>financiación</a:t>
            </a:r>
            <a:r>
              <a:rPr lang="en-GB" dirty="0" smtClean="0">
                <a:solidFill>
                  <a:schemeClr val="accent1">
                    <a:lumMod val="50000"/>
                  </a:schemeClr>
                </a:solidFill>
              </a:rPr>
              <a:t>.</a:t>
            </a:r>
            <a:endParaRPr lang="en-GB" dirty="0" smtClean="0">
              <a:solidFill>
                <a:schemeClr val="accent1">
                  <a:lumMod val="50000"/>
                </a:schemeClr>
              </a:solidFill>
            </a:endParaRPr>
          </a:p>
          <a:p>
            <a:r>
              <a:rPr lang="en-GB" dirty="0" err="1" smtClean="0">
                <a:solidFill>
                  <a:schemeClr val="accent1">
                    <a:lumMod val="50000"/>
                  </a:schemeClr>
                </a:solidFill>
              </a:rPr>
              <a:t>Hemos</a:t>
            </a:r>
            <a:r>
              <a:rPr lang="en-GB" dirty="0" smtClean="0">
                <a:solidFill>
                  <a:schemeClr val="accent1">
                    <a:lumMod val="50000"/>
                  </a:schemeClr>
                </a:solidFill>
              </a:rPr>
              <a:t> </a:t>
            </a:r>
            <a:r>
              <a:rPr lang="en-GB" dirty="0" err="1" smtClean="0">
                <a:solidFill>
                  <a:schemeClr val="accent1">
                    <a:lumMod val="50000"/>
                  </a:schemeClr>
                </a:solidFill>
              </a:rPr>
              <a:t>identificado</a:t>
            </a:r>
            <a:r>
              <a:rPr lang="en-GB" dirty="0" smtClean="0">
                <a:solidFill>
                  <a:schemeClr val="accent1">
                    <a:lumMod val="50000"/>
                  </a:schemeClr>
                </a:solidFill>
              </a:rPr>
              <a:t> </a:t>
            </a:r>
            <a:r>
              <a:rPr lang="en-GB" dirty="0" err="1" smtClean="0">
                <a:solidFill>
                  <a:schemeClr val="accent1">
                    <a:lumMod val="50000"/>
                  </a:schemeClr>
                </a:solidFill>
              </a:rPr>
              <a:t>países</a:t>
            </a:r>
            <a:r>
              <a:rPr lang="en-GB" dirty="0" smtClean="0">
                <a:solidFill>
                  <a:schemeClr val="accent1">
                    <a:lumMod val="50000"/>
                  </a:schemeClr>
                </a:solidFill>
              </a:rPr>
              <a:t> que </a:t>
            </a:r>
            <a:r>
              <a:rPr lang="en-GB" dirty="0" err="1" smtClean="0">
                <a:solidFill>
                  <a:schemeClr val="accent1">
                    <a:lumMod val="50000"/>
                  </a:schemeClr>
                </a:solidFill>
              </a:rPr>
              <a:t>desde</a:t>
            </a:r>
            <a:r>
              <a:rPr lang="en-GB" dirty="0" smtClean="0">
                <a:solidFill>
                  <a:schemeClr val="accent1">
                    <a:lumMod val="50000"/>
                  </a:schemeClr>
                </a:solidFill>
              </a:rPr>
              <a:t> que hay </a:t>
            </a:r>
            <a:r>
              <a:rPr lang="en-GB" dirty="0" err="1" smtClean="0">
                <a:solidFill>
                  <a:schemeClr val="accent1">
                    <a:lumMod val="50000"/>
                  </a:schemeClr>
                </a:solidFill>
              </a:rPr>
              <a:t>estadísticas</a:t>
            </a:r>
            <a:r>
              <a:rPr lang="en-GB" dirty="0" smtClean="0">
                <a:solidFill>
                  <a:schemeClr val="accent1">
                    <a:lumMod val="50000"/>
                  </a:schemeClr>
                </a:solidFill>
              </a:rPr>
              <a:t> </a:t>
            </a:r>
            <a:r>
              <a:rPr lang="en-GB" dirty="0" err="1" smtClean="0">
                <a:solidFill>
                  <a:schemeClr val="accent1">
                    <a:lumMod val="50000"/>
                  </a:schemeClr>
                </a:solidFill>
              </a:rPr>
              <a:t>nacionales</a:t>
            </a:r>
            <a:r>
              <a:rPr lang="en-GB" dirty="0" smtClean="0">
                <a:solidFill>
                  <a:schemeClr val="accent1">
                    <a:lumMod val="50000"/>
                  </a:schemeClr>
                </a:solidFill>
              </a:rPr>
              <a:t> </a:t>
            </a:r>
            <a:r>
              <a:rPr lang="en-GB" dirty="0" err="1" smtClean="0">
                <a:solidFill>
                  <a:schemeClr val="accent1">
                    <a:lumMod val="50000"/>
                  </a:schemeClr>
                </a:solidFill>
              </a:rPr>
              <a:t>comparables</a:t>
            </a:r>
            <a:r>
              <a:rPr lang="en-GB" dirty="0" smtClean="0">
                <a:solidFill>
                  <a:schemeClr val="accent1">
                    <a:lumMod val="50000"/>
                  </a:schemeClr>
                </a:solidFill>
              </a:rPr>
              <a:t>, </a:t>
            </a:r>
            <a:r>
              <a:rPr lang="en-GB" dirty="0" err="1" smtClean="0">
                <a:solidFill>
                  <a:schemeClr val="accent1">
                    <a:lumMod val="50000"/>
                  </a:schemeClr>
                </a:solidFill>
              </a:rPr>
              <a:t>desde</a:t>
            </a:r>
            <a:r>
              <a:rPr lang="en-GB" dirty="0" smtClean="0">
                <a:solidFill>
                  <a:schemeClr val="accent1">
                    <a:lumMod val="50000"/>
                  </a:schemeClr>
                </a:solidFill>
              </a:rPr>
              <a:t> 1961, </a:t>
            </a:r>
            <a:r>
              <a:rPr lang="en-GB" dirty="0" err="1">
                <a:solidFill>
                  <a:schemeClr val="accent1">
                    <a:lumMod val="50000"/>
                  </a:schemeClr>
                </a:solidFill>
              </a:rPr>
              <a:t>cumplen</a:t>
            </a:r>
            <a:r>
              <a:rPr lang="en-GB" dirty="0">
                <a:solidFill>
                  <a:schemeClr val="accent1">
                    <a:lumMod val="50000"/>
                  </a:schemeClr>
                </a:solidFill>
              </a:rPr>
              <a:t> </a:t>
            </a:r>
            <a:r>
              <a:rPr lang="en-GB" dirty="0" err="1">
                <a:solidFill>
                  <a:schemeClr val="accent1">
                    <a:lumMod val="50000"/>
                  </a:schemeClr>
                </a:solidFill>
              </a:rPr>
              <a:t>tres</a:t>
            </a:r>
            <a:r>
              <a:rPr lang="en-GB" dirty="0">
                <a:solidFill>
                  <a:schemeClr val="accent1">
                    <a:lumMod val="50000"/>
                  </a:schemeClr>
                </a:solidFill>
              </a:rPr>
              <a:t> </a:t>
            </a:r>
            <a:r>
              <a:rPr lang="en-GB" dirty="0" err="1">
                <a:solidFill>
                  <a:schemeClr val="accent1">
                    <a:lumMod val="50000"/>
                  </a:schemeClr>
                </a:solidFill>
              </a:rPr>
              <a:t>criterios</a:t>
            </a:r>
            <a:r>
              <a:rPr lang="en-GB" dirty="0">
                <a:solidFill>
                  <a:schemeClr val="accent1">
                    <a:lumMod val="50000"/>
                  </a:schemeClr>
                </a:solidFill>
              </a:rPr>
              <a:t> </a:t>
            </a:r>
            <a:r>
              <a:rPr lang="en-GB" dirty="0" smtClean="0">
                <a:solidFill>
                  <a:schemeClr val="accent1">
                    <a:lumMod val="50000"/>
                  </a:schemeClr>
                </a:solidFill>
              </a:rPr>
              <a:t>: son </a:t>
            </a:r>
            <a:r>
              <a:rPr lang="en-GB" dirty="0" err="1" smtClean="0">
                <a:solidFill>
                  <a:schemeClr val="accent1">
                    <a:lumMod val="50000"/>
                  </a:schemeClr>
                </a:solidFill>
              </a:rPr>
              <a:t>referencias</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a:t>
            </a:r>
            <a:r>
              <a:rPr lang="en-GB" dirty="0" err="1" smtClean="0">
                <a:solidFill>
                  <a:schemeClr val="accent1">
                    <a:lumMod val="50000"/>
                  </a:schemeClr>
                </a:solidFill>
              </a:rPr>
              <a:t>vidas</a:t>
            </a:r>
            <a:r>
              <a:rPr lang="en-GB" dirty="0" smtClean="0">
                <a:solidFill>
                  <a:schemeClr val="accent1">
                    <a:lumMod val="50000"/>
                  </a:schemeClr>
                </a:solidFill>
              </a:rPr>
              <a:t> </a:t>
            </a:r>
            <a:r>
              <a:rPr lang="en-GB" dirty="0" err="1" smtClean="0">
                <a:solidFill>
                  <a:schemeClr val="accent1">
                    <a:lumMod val="50000"/>
                  </a:schemeClr>
                </a:solidFill>
              </a:rPr>
              <a:t>saludables</a:t>
            </a:r>
            <a:r>
              <a:rPr lang="en-GB" dirty="0" smtClean="0">
                <a:solidFill>
                  <a:schemeClr val="accent1">
                    <a:lumMod val="50000"/>
                  </a:schemeClr>
                </a:solidFill>
              </a:rPr>
              <a:t> </a:t>
            </a:r>
            <a:r>
              <a:rPr lang="en-GB" dirty="0" err="1" smtClean="0">
                <a:solidFill>
                  <a:schemeClr val="accent1">
                    <a:lumMod val="50000"/>
                  </a:schemeClr>
                </a:solidFill>
              </a:rPr>
              <a:t>pues</a:t>
            </a:r>
            <a:r>
              <a:rPr lang="en-GB" dirty="0" smtClean="0">
                <a:solidFill>
                  <a:schemeClr val="accent1">
                    <a:lumMod val="50000"/>
                  </a:schemeClr>
                </a:solidFill>
              </a:rPr>
              <a:t> </a:t>
            </a:r>
            <a:r>
              <a:rPr lang="en-GB" dirty="0" err="1" smtClean="0">
                <a:solidFill>
                  <a:schemeClr val="accent1">
                    <a:lumMod val="50000"/>
                  </a:schemeClr>
                </a:solidFill>
              </a:rPr>
              <a:t>su</a:t>
            </a:r>
            <a:r>
              <a:rPr lang="en-GB" dirty="0" smtClean="0">
                <a:solidFill>
                  <a:schemeClr val="accent1">
                    <a:lumMod val="50000"/>
                  </a:schemeClr>
                </a:solidFill>
              </a:rPr>
              <a:t> </a:t>
            </a:r>
            <a:r>
              <a:rPr lang="en-GB" b="1" dirty="0" err="1" smtClean="0">
                <a:solidFill>
                  <a:schemeClr val="accent1">
                    <a:lumMod val="50000"/>
                  </a:schemeClr>
                </a:solidFill>
              </a:rPr>
              <a:t>esperanza</a:t>
            </a:r>
            <a:r>
              <a:rPr lang="en-GB" b="1" dirty="0" smtClean="0">
                <a:solidFill>
                  <a:schemeClr val="accent1">
                    <a:lumMod val="50000"/>
                  </a:schemeClr>
                </a:solidFill>
              </a:rPr>
              <a:t> de </a:t>
            </a:r>
            <a:r>
              <a:rPr lang="en-GB" b="1" dirty="0" err="1" smtClean="0">
                <a:solidFill>
                  <a:schemeClr val="accent1">
                    <a:lumMod val="50000"/>
                  </a:schemeClr>
                </a:solidFill>
              </a:rPr>
              <a:t>vida</a:t>
            </a:r>
            <a:r>
              <a:rPr lang="en-GB" b="1" dirty="0" smtClean="0">
                <a:solidFill>
                  <a:schemeClr val="accent1">
                    <a:lumMod val="50000"/>
                  </a:schemeClr>
                </a:solidFill>
              </a:rPr>
              <a:t> </a:t>
            </a:r>
            <a:r>
              <a:rPr lang="en-GB" b="1" dirty="0" err="1" smtClean="0">
                <a:solidFill>
                  <a:schemeClr val="accent1">
                    <a:lumMod val="50000"/>
                  </a:schemeClr>
                </a:solidFill>
              </a:rPr>
              <a:t>es</a:t>
            </a:r>
            <a:r>
              <a:rPr lang="en-GB" b="1" dirty="0" smtClean="0">
                <a:solidFill>
                  <a:schemeClr val="accent1">
                    <a:lumMod val="50000"/>
                  </a:schemeClr>
                </a:solidFill>
              </a:rPr>
              <a:t> mayor que la media </a:t>
            </a:r>
            <a:r>
              <a:rPr lang="en-GB" b="1" dirty="0" err="1" smtClean="0">
                <a:solidFill>
                  <a:schemeClr val="accent1">
                    <a:lumMod val="50000"/>
                  </a:schemeClr>
                </a:solidFill>
              </a:rPr>
              <a:t>mundial</a:t>
            </a:r>
            <a:r>
              <a:rPr lang="en-GB" dirty="0" smtClean="0">
                <a:solidFill>
                  <a:schemeClr val="accent1">
                    <a:lumMod val="50000"/>
                  </a:schemeClr>
                </a:solidFill>
              </a:rPr>
              <a:t>, son </a:t>
            </a:r>
            <a:r>
              <a:rPr lang="en-GB" dirty="0" err="1" smtClean="0">
                <a:solidFill>
                  <a:schemeClr val="accent1">
                    <a:lumMod val="50000"/>
                  </a:schemeClr>
                </a:solidFill>
              </a:rPr>
              <a:t>económicamente</a:t>
            </a:r>
            <a:r>
              <a:rPr lang="en-GB" dirty="0" smtClean="0">
                <a:solidFill>
                  <a:schemeClr val="accent1">
                    <a:lumMod val="50000"/>
                  </a:schemeClr>
                </a:solidFill>
              </a:rPr>
              <a:t> </a:t>
            </a:r>
            <a:r>
              <a:rPr lang="en-GB" dirty="0" err="1" smtClean="0">
                <a:solidFill>
                  <a:schemeClr val="accent1">
                    <a:lumMod val="50000"/>
                  </a:schemeClr>
                </a:solidFill>
              </a:rPr>
              <a:t>replicables</a:t>
            </a:r>
            <a:r>
              <a:rPr lang="en-GB" dirty="0" smtClean="0">
                <a:solidFill>
                  <a:schemeClr val="accent1">
                    <a:lumMod val="50000"/>
                  </a:schemeClr>
                </a:solidFill>
              </a:rPr>
              <a:t> </a:t>
            </a:r>
            <a:r>
              <a:rPr lang="en-GB" dirty="0" err="1" smtClean="0">
                <a:solidFill>
                  <a:schemeClr val="accent1">
                    <a:lumMod val="50000"/>
                  </a:schemeClr>
                </a:solidFill>
              </a:rPr>
              <a:t>pues</a:t>
            </a:r>
            <a:r>
              <a:rPr lang="en-GB" dirty="0" smtClean="0">
                <a:solidFill>
                  <a:schemeClr val="accent1">
                    <a:lumMod val="50000"/>
                  </a:schemeClr>
                </a:solidFill>
              </a:rPr>
              <a:t> </a:t>
            </a:r>
            <a:r>
              <a:rPr lang="en-GB" dirty="0" err="1" smtClean="0">
                <a:solidFill>
                  <a:schemeClr val="accent1">
                    <a:lumMod val="50000"/>
                  </a:schemeClr>
                </a:solidFill>
              </a:rPr>
              <a:t>su</a:t>
            </a:r>
            <a:r>
              <a:rPr lang="en-GB" dirty="0" smtClean="0">
                <a:solidFill>
                  <a:schemeClr val="accent1">
                    <a:lumMod val="50000"/>
                  </a:schemeClr>
                </a:solidFill>
              </a:rPr>
              <a:t> </a:t>
            </a:r>
            <a:r>
              <a:rPr lang="en-GB" b="1" dirty="0" smtClean="0">
                <a:solidFill>
                  <a:schemeClr val="accent1">
                    <a:lumMod val="50000"/>
                  </a:schemeClr>
                </a:solidFill>
              </a:rPr>
              <a:t>PIB pc </a:t>
            </a:r>
            <a:r>
              <a:rPr lang="en-GB" b="1" dirty="0" err="1" smtClean="0">
                <a:solidFill>
                  <a:schemeClr val="accent1">
                    <a:lumMod val="50000"/>
                  </a:schemeClr>
                </a:solidFill>
              </a:rPr>
              <a:t>es</a:t>
            </a:r>
            <a:r>
              <a:rPr lang="en-GB" b="1" dirty="0" smtClean="0">
                <a:solidFill>
                  <a:schemeClr val="accent1">
                    <a:lumMod val="50000"/>
                  </a:schemeClr>
                </a:solidFill>
              </a:rPr>
              <a:t> </a:t>
            </a:r>
            <a:r>
              <a:rPr lang="en-GB" b="1" dirty="0" err="1" smtClean="0">
                <a:solidFill>
                  <a:schemeClr val="accent1">
                    <a:lumMod val="50000"/>
                  </a:schemeClr>
                </a:solidFill>
              </a:rPr>
              <a:t>menor</a:t>
            </a:r>
            <a:r>
              <a:rPr lang="en-GB" b="1" dirty="0" smtClean="0">
                <a:solidFill>
                  <a:schemeClr val="accent1">
                    <a:lumMod val="50000"/>
                  </a:schemeClr>
                </a:solidFill>
              </a:rPr>
              <a:t> que la media </a:t>
            </a:r>
            <a:r>
              <a:rPr lang="en-GB" b="1" dirty="0" err="1" smtClean="0">
                <a:solidFill>
                  <a:schemeClr val="accent1">
                    <a:lumMod val="50000"/>
                  </a:schemeClr>
                </a:solidFill>
              </a:rPr>
              <a:t>mundial</a:t>
            </a:r>
            <a:r>
              <a:rPr lang="en-GB" b="1" dirty="0" smtClean="0">
                <a:solidFill>
                  <a:schemeClr val="accent1">
                    <a:lumMod val="50000"/>
                  </a:schemeClr>
                </a:solidFill>
              </a:rPr>
              <a:t> y </a:t>
            </a:r>
            <a:r>
              <a:rPr lang="en-GB" dirty="0" smtClean="0">
                <a:solidFill>
                  <a:schemeClr val="accent1">
                    <a:lumMod val="50000"/>
                  </a:schemeClr>
                </a:solidFill>
              </a:rPr>
              <a:t>and </a:t>
            </a:r>
            <a:r>
              <a:rPr lang="en-GB" dirty="0" err="1" smtClean="0">
                <a:solidFill>
                  <a:schemeClr val="accent1">
                    <a:lumMod val="50000"/>
                  </a:schemeClr>
                </a:solidFill>
              </a:rPr>
              <a:t>ecológicamente</a:t>
            </a:r>
            <a:r>
              <a:rPr lang="en-GB" dirty="0" smtClean="0">
                <a:solidFill>
                  <a:schemeClr val="accent1">
                    <a:lumMod val="50000"/>
                  </a:schemeClr>
                </a:solidFill>
              </a:rPr>
              <a:t> </a:t>
            </a:r>
            <a:r>
              <a:rPr lang="en-GB" dirty="0" err="1" smtClean="0">
                <a:solidFill>
                  <a:schemeClr val="accent1">
                    <a:lumMod val="50000"/>
                  </a:schemeClr>
                </a:solidFill>
              </a:rPr>
              <a:t>sostenibles</a:t>
            </a:r>
            <a:r>
              <a:rPr lang="en-GB" dirty="0" smtClean="0">
                <a:solidFill>
                  <a:schemeClr val="accent1">
                    <a:lumMod val="50000"/>
                  </a:schemeClr>
                </a:solidFill>
              </a:rPr>
              <a:t> </a:t>
            </a:r>
            <a:r>
              <a:rPr lang="en-GB" dirty="0" err="1" smtClean="0">
                <a:solidFill>
                  <a:schemeClr val="accent1">
                    <a:lumMod val="50000"/>
                  </a:schemeClr>
                </a:solidFill>
              </a:rPr>
              <a:t>pues</a:t>
            </a:r>
            <a:r>
              <a:rPr lang="en-GB" dirty="0" smtClean="0">
                <a:solidFill>
                  <a:schemeClr val="accent1">
                    <a:lumMod val="50000"/>
                  </a:schemeClr>
                </a:solidFill>
              </a:rPr>
              <a:t> </a:t>
            </a:r>
            <a:r>
              <a:rPr lang="en-GB" dirty="0" err="1" smtClean="0">
                <a:solidFill>
                  <a:schemeClr val="accent1">
                    <a:lumMod val="50000"/>
                  </a:schemeClr>
                </a:solidFill>
              </a:rPr>
              <a:t>respetan</a:t>
            </a:r>
            <a:r>
              <a:rPr lang="en-GB" dirty="0" smtClean="0">
                <a:solidFill>
                  <a:schemeClr val="accent1">
                    <a:lumMod val="50000"/>
                  </a:schemeClr>
                </a:solidFill>
              </a:rPr>
              <a:t> </a:t>
            </a:r>
            <a:r>
              <a:rPr lang="en-GB" dirty="0" err="1" smtClean="0">
                <a:solidFill>
                  <a:schemeClr val="accent1">
                    <a:lumMod val="50000"/>
                  </a:schemeClr>
                </a:solidFill>
              </a:rPr>
              <a:t>los</a:t>
            </a:r>
            <a:r>
              <a:rPr lang="en-GB" dirty="0" smtClean="0">
                <a:solidFill>
                  <a:schemeClr val="accent1">
                    <a:lumMod val="50000"/>
                  </a:schemeClr>
                </a:solidFill>
              </a:rPr>
              <a:t> </a:t>
            </a:r>
            <a:r>
              <a:rPr lang="en-GB" dirty="0" err="1" smtClean="0">
                <a:solidFill>
                  <a:schemeClr val="accent1">
                    <a:lumMod val="50000"/>
                  </a:schemeClr>
                </a:solidFill>
              </a:rPr>
              <a:t>límites</a:t>
            </a:r>
            <a:r>
              <a:rPr lang="en-GB" dirty="0" smtClean="0">
                <a:solidFill>
                  <a:schemeClr val="accent1">
                    <a:lumMod val="50000"/>
                  </a:schemeClr>
                </a:solidFill>
              </a:rPr>
              <a:t> </a:t>
            </a:r>
            <a:r>
              <a:rPr lang="en-GB" dirty="0" err="1" smtClean="0">
                <a:solidFill>
                  <a:schemeClr val="accent1">
                    <a:lumMod val="50000"/>
                  </a:schemeClr>
                </a:solidFill>
              </a:rPr>
              <a:t>planetarios</a:t>
            </a:r>
            <a:r>
              <a:rPr lang="en-GB" dirty="0" smtClean="0">
                <a:solidFill>
                  <a:schemeClr val="accent1">
                    <a:lumMod val="50000"/>
                  </a:schemeClr>
                </a:solidFill>
              </a:rPr>
              <a:t>.</a:t>
            </a:r>
            <a:endParaRPr lang="en-GB" sz="2000" i="1" dirty="0" smtClean="0">
              <a:solidFill>
                <a:schemeClr val="accent1">
                  <a:lumMod val="50000"/>
                </a:schemeClr>
              </a:solidFill>
            </a:endParaRPr>
          </a:p>
          <a:p>
            <a:pPr marL="0" indent="0">
              <a:buNone/>
            </a:pPr>
            <a:r>
              <a:rPr lang="en-GB" dirty="0" err="1" smtClean="0">
                <a:solidFill>
                  <a:srgbClr val="0070C0"/>
                </a:solidFill>
              </a:rPr>
              <a:t>Propuesta</a:t>
            </a:r>
            <a:r>
              <a:rPr lang="en-GB" dirty="0" smtClean="0">
                <a:solidFill>
                  <a:srgbClr val="0070C0"/>
                </a:solidFill>
              </a:rPr>
              <a:t> : La ELAM </a:t>
            </a:r>
            <a:r>
              <a:rPr lang="en-GB" dirty="0" err="1" smtClean="0">
                <a:solidFill>
                  <a:srgbClr val="0070C0"/>
                </a:solidFill>
              </a:rPr>
              <a:t>podría</a:t>
            </a:r>
            <a:r>
              <a:rPr lang="en-GB" dirty="0" smtClean="0">
                <a:solidFill>
                  <a:srgbClr val="0070C0"/>
                </a:solidFill>
              </a:rPr>
              <a:t> </a:t>
            </a:r>
            <a:r>
              <a:rPr lang="en-GB" dirty="0" err="1" smtClean="0">
                <a:solidFill>
                  <a:srgbClr val="0070C0"/>
                </a:solidFill>
              </a:rPr>
              <a:t>proponer</a:t>
            </a:r>
            <a:r>
              <a:rPr lang="en-GB" dirty="0" smtClean="0">
                <a:solidFill>
                  <a:srgbClr val="0070C0"/>
                </a:solidFill>
              </a:rPr>
              <a:t> a las </a:t>
            </a:r>
            <a:r>
              <a:rPr lang="en-GB" dirty="0" err="1" smtClean="0">
                <a:solidFill>
                  <a:srgbClr val="0070C0"/>
                </a:solidFill>
              </a:rPr>
              <a:t>Naciones</a:t>
            </a:r>
            <a:r>
              <a:rPr lang="en-GB" dirty="0" smtClean="0">
                <a:solidFill>
                  <a:srgbClr val="0070C0"/>
                </a:solidFill>
              </a:rPr>
              <a:t> </a:t>
            </a:r>
            <a:r>
              <a:rPr lang="en-GB" dirty="0" err="1" smtClean="0">
                <a:solidFill>
                  <a:srgbClr val="0070C0"/>
                </a:solidFill>
              </a:rPr>
              <a:t>Unidas</a:t>
            </a:r>
            <a:r>
              <a:rPr lang="en-GB" dirty="0" smtClean="0">
                <a:solidFill>
                  <a:srgbClr val="0070C0"/>
                </a:solidFill>
              </a:rPr>
              <a:t> la </a:t>
            </a:r>
            <a:r>
              <a:rPr lang="en-GB" dirty="0" err="1" smtClean="0">
                <a:solidFill>
                  <a:srgbClr val="0070C0"/>
                </a:solidFill>
              </a:rPr>
              <a:t>identificación</a:t>
            </a:r>
            <a:r>
              <a:rPr lang="en-GB" dirty="0" smtClean="0">
                <a:solidFill>
                  <a:srgbClr val="0070C0"/>
                </a:solidFill>
              </a:rPr>
              <a:t> de </a:t>
            </a:r>
            <a:r>
              <a:rPr lang="en-GB" b="1" dirty="0" err="1" smtClean="0">
                <a:solidFill>
                  <a:srgbClr val="0070C0"/>
                </a:solidFill>
              </a:rPr>
              <a:t>referencias</a:t>
            </a:r>
            <a:r>
              <a:rPr lang="en-GB" b="1" dirty="0" smtClean="0">
                <a:solidFill>
                  <a:srgbClr val="0070C0"/>
                </a:solidFill>
              </a:rPr>
              <a:t> de </a:t>
            </a:r>
            <a:r>
              <a:rPr lang="en-GB" b="1" dirty="0" err="1" smtClean="0">
                <a:solidFill>
                  <a:srgbClr val="0070C0"/>
                </a:solidFill>
              </a:rPr>
              <a:t>bienestar</a:t>
            </a:r>
            <a:r>
              <a:rPr lang="en-GB" b="1" dirty="0" smtClean="0">
                <a:solidFill>
                  <a:srgbClr val="0070C0"/>
                </a:solidFill>
              </a:rPr>
              <a:t> </a:t>
            </a:r>
            <a:r>
              <a:rPr lang="en-GB" b="1" dirty="0" err="1" smtClean="0">
                <a:solidFill>
                  <a:srgbClr val="0070C0"/>
                </a:solidFill>
              </a:rPr>
              <a:t>humano</a:t>
            </a:r>
            <a:r>
              <a:rPr lang="en-GB" b="1" dirty="0" smtClean="0">
                <a:solidFill>
                  <a:srgbClr val="0070C0"/>
                </a:solidFill>
              </a:rPr>
              <a:t> </a:t>
            </a:r>
            <a:r>
              <a:rPr lang="en-GB" dirty="0" smtClean="0">
                <a:solidFill>
                  <a:srgbClr val="0070C0"/>
                </a:solidFill>
              </a:rPr>
              <a:t>que </a:t>
            </a:r>
            <a:r>
              <a:rPr lang="en-GB" dirty="0" err="1" smtClean="0">
                <a:solidFill>
                  <a:srgbClr val="0070C0"/>
                </a:solidFill>
              </a:rPr>
              <a:t>sean</a:t>
            </a:r>
            <a:r>
              <a:rPr lang="en-GB" dirty="0" smtClean="0">
                <a:solidFill>
                  <a:srgbClr val="0070C0"/>
                </a:solidFill>
              </a:rPr>
              <a:t> </a:t>
            </a:r>
            <a:r>
              <a:rPr lang="en-GB" dirty="0" err="1" smtClean="0">
                <a:solidFill>
                  <a:srgbClr val="0070C0"/>
                </a:solidFill>
              </a:rPr>
              <a:t>economicamente</a:t>
            </a:r>
            <a:r>
              <a:rPr lang="en-GB" dirty="0" smtClean="0">
                <a:solidFill>
                  <a:srgbClr val="0070C0"/>
                </a:solidFill>
              </a:rPr>
              <a:t> </a:t>
            </a:r>
            <a:r>
              <a:rPr lang="en-GB" dirty="0" err="1" smtClean="0">
                <a:solidFill>
                  <a:srgbClr val="0070C0"/>
                </a:solidFill>
              </a:rPr>
              <a:t>replicables</a:t>
            </a:r>
            <a:r>
              <a:rPr lang="en-GB" dirty="0" smtClean="0">
                <a:solidFill>
                  <a:srgbClr val="0070C0"/>
                </a:solidFill>
              </a:rPr>
              <a:t> (</a:t>
            </a:r>
            <a:r>
              <a:rPr lang="en-GB" b="1" dirty="0" err="1" smtClean="0">
                <a:solidFill>
                  <a:srgbClr val="0070C0"/>
                </a:solidFill>
              </a:rPr>
              <a:t>justas</a:t>
            </a:r>
            <a:r>
              <a:rPr lang="en-GB" dirty="0" smtClean="0">
                <a:solidFill>
                  <a:srgbClr val="0070C0"/>
                </a:solidFill>
              </a:rPr>
              <a:t>) </a:t>
            </a:r>
            <a:r>
              <a:rPr lang="en-GB" b="1" dirty="0" smtClean="0">
                <a:solidFill>
                  <a:srgbClr val="0070C0"/>
                </a:solidFill>
              </a:rPr>
              <a:t>y</a:t>
            </a:r>
            <a:r>
              <a:rPr lang="en-GB" dirty="0" smtClean="0">
                <a:solidFill>
                  <a:srgbClr val="0070C0"/>
                </a:solidFill>
              </a:rPr>
              <a:t> </a:t>
            </a:r>
            <a:r>
              <a:rPr lang="en-GB" dirty="0" err="1" smtClean="0">
                <a:solidFill>
                  <a:srgbClr val="0070C0"/>
                </a:solidFill>
              </a:rPr>
              <a:t>ecológicamente</a:t>
            </a:r>
            <a:r>
              <a:rPr lang="en-GB" dirty="0" smtClean="0">
                <a:solidFill>
                  <a:srgbClr val="0070C0"/>
                </a:solidFill>
              </a:rPr>
              <a:t> </a:t>
            </a:r>
            <a:r>
              <a:rPr lang="en-GB" b="1" dirty="0" err="1" smtClean="0">
                <a:solidFill>
                  <a:srgbClr val="0070C0"/>
                </a:solidFill>
              </a:rPr>
              <a:t>sostenibles</a:t>
            </a:r>
            <a:r>
              <a:rPr lang="en-GB" dirty="0">
                <a:solidFill>
                  <a:srgbClr val="0070C0"/>
                </a:solidFill>
              </a:rPr>
              <a:t> </a:t>
            </a:r>
            <a:r>
              <a:rPr lang="en-GB" dirty="0" smtClean="0">
                <a:solidFill>
                  <a:srgbClr val="0070C0"/>
                </a:solidFill>
              </a:rPr>
              <a:t>(</a:t>
            </a:r>
            <a:r>
              <a:rPr lang="en-GB" dirty="0" err="1" smtClean="0">
                <a:solidFill>
                  <a:srgbClr val="0070C0"/>
                </a:solidFill>
              </a:rPr>
              <a:t>en</a:t>
            </a:r>
            <a:r>
              <a:rPr lang="en-GB" dirty="0" smtClean="0">
                <a:solidFill>
                  <a:srgbClr val="0070C0"/>
                </a:solidFill>
              </a:rPr>
              <a:t> </a:t>
            </a:r>
            <a:r>
              <a:rPr lang="en-GB" dirty="0" err="1" smtClean="0">
                <a:solidFill>
                  <a:srgbClr val="0070C0"/>
                </a:solidFill>
              </a:rPr>
              <a:t>contraste</a:t>
            </a:r>
            <a:r>
              <a:rPr lang="en-GB" dirty="0" smtClean="0">
                <a:solidFill>
                  <a:srgbClr val="0070C0"/>
                </a:solidFill>
              </a:rPr>
              <a:t> con </a:t>
            </a:r>
            <a:r>
              <a:rPr lang="en-GB" dirty="0" err="1" smtClean="0">
                <a:solidFill>
                  <a:srgbClr val="0070C0"/>
                </a:solidFill>
              </a:rPr>
              <a:t>los</a:t>
            </a:r>
            <a:r>
              <a:rPr lang="en-GB" dirty="0" smtClean="0">
                <a:solidFill>
                  <a:srgbClr val="0070C0"/>
                </a:solidFill>
              </a:rPr>
              <a:t> </a:t>
            </a:r>
            <a:r>
              <a:rPr lang="en-GB" dirty="0" err="1" smtClean="0">
                <a:solidFill>
                  <a:srgbClr val="0070C0"/>
                </a:solidFill>
              </a:rPr>
              <a:t>modelos</a:t>
            </a:r>
            <a:r>
              <a:rPr lang="en-GB" dirty="0" smtClean="0">
                <a:solidFill>
                  <a:srgbClr val="0070C0"/>
                </a:solidFill>
              </a:rPr>
              <a:t> del CAD y </a:t>
            </a:r>
            <a:r>
              <a:rPr lang="en-GB" dirty="0" err="1" smtClean="0">
                <a:solidFill>
                  <a:srgbClr val="0070C0"/>
                </a:solidFill>
              </a:rPr>
              <a:t>los</a:t>
            </a:r>
            <a:r>
              <a:rPr lang="en-GB" dirty="0" smtClean="0">
                <a:solidFill>
                  <a:srgbClr val="0070C0"/>
                </a:solidFill>
              </a:rPr>
              <a:t> del IDH)</a:t>
            </a:r>
          </a:p>
        </p:txBody>
      </p:sp>
    </p:spTree>
    <p:extLst>
      <p:ext uri="{BB962C8B-B14F-4D97-AF65-F5344CB8AC3E}">
        <p14:creationId xmlns:p14="http://schemas.microsoft.com/office/powerpoint/2010/main" val="376286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dirty="0" smtClean="0">
                <a:solidFill>
                  <a:schemeClr val="accent1">
                    <a:lumMod val="50000"/>
                  </a:schemeClr>
                </a:solidFill>
              </a:rPr>
              <a:t>3-Compromiso de </a:t>
            </a:r>
            <a:r>
              <a:rPr lang="es-ES" sz="3600" dirty="0" smtClean="0">
                <a:solidFill>
                  <a:schemeClr val="accent1">
                    <a:lumMod val="50000"/>
                  </a:schemeClr>
                </a:solidFill>
              </a:rPr>
              <a:t>m</a:t>
            </a:r>
            <a:r>
              <a:rPr lang="es-ES" sz="3600" dirty="0" smtClean="0">
                <a:solidFill>
                  <a:schemeClr val="accent1">
                    <a:lumMod val="50000"/>
                  </a:schemeClr>
                </a:solidFill>
              </a:rPr>
              <a:t>onitorizar la equidad en salud. No se ha cumplido.</a:t>
            </a:r>
            <a:endParaRPr lang="en-GB" sz="3600" dirty="0">
              <a:solidFill>
                <a:schemeClr val="accent1">
                  <a:lumMod val="50000"/>
                </a:schemeClr>
              </a:solidFill>
            </a:endParaRPr>
          </a:p>
        </p:txBody>
      </p:sp>
      <p:sp>
        <p:nvSpPr>
          <p:cNvPr id="3" name="Content Placeholder 2"/>
          <p:cNvSpPr>
            <a:spLocks noGrp="1"/>
          </p:cNvSpPr>
          <p:nvPr>
            <p:ph idx="1"/>
          </p:nvPr>
        </p:nvSpPr>
        <p:spPr>
          <a:xfrm>
            <a:off x="838200" y="1690688"/>
            <a:ext cx="10515600" cy="4351338"/>
          </a:xfrm>
        </p:spPr>
        <p:txBody>
          <a:bodyPr>
            <a:normAutofit fontScale="85000" lnSpcReduction="20000"/>
          </a:bodyPr>
          <a:lstStyle/>
          <a:p>
            <a:r>
              <a:rPr lang="en-GB" dirty="0" err="1">
                <a:solidFill>
                  <a:schemeClr val="accent1">
                    <a:lumMod val="50000"/>
                  </a:schemeClr>
                </a:solidFill>
              </a:rPr>
              <a:t>E</a:t>
            </a:r>
            <a:r>
              <a:rPr lang="en-GB" dirty="0" err="1" smtClean="0">
                <a:solidFill>
                  <a:schemeClr val="accent1">
                    <a:lumMod val="50000"/>
                  </a:schemeClr>
                </a:solidFill>
              </a:rPr>
              <a:t>n</a:t>
            </a:r>
            <a:r>
              <a:rPr lang="en-GB" dirty="0" smtClean="0">
                <a:solidFill>
                  <a:schemeClr val="accent1">
                    <a:lumMod val="50000"/>
                  </a:schemeClr>
                </a:solidFill>
              </a:rPr>
              <a:t> 2010, </a:t>
            </a:r>
            <a:r>
              <a:rPr lang="en-GB" dirty="0" err="1" smtClean="0">
                <a:solidFill>
                  <a:schemeClr val="accent1">
                    <a:lumMod val="50000"/>
                  </a:schemeClr>
                </a:solidFill>
              </a:rPr>
              <a:t>tras</a:t>
            </a:r>
            <a:r>
              <a:rPr lang="en-GB" dirty="0" smtClean="0">
                <a:solidFill>
                  <a:schemeClr val="accent1">
                    <a:lumMod val="50000"/>
                  </a:schemeClr>
                </a:solidFill>
              </a:rPr>
              <a:t> el </a:t>
            </a:r>
            <a:r>
              <a:rPr lang="en-GB" dirty="0" err="1" smtClean="0">
                <a:solidFill>
                  <a:schemeClr val="accent1">
                    <a:lumMod val="50000"/>
                  </a:schemeClr>
                </a:solidFill>
              </a:rPr>
              <a:t>trabajo</a:t>
            </a:r>
            <a:r>
              <a:rPr lang="en-GB" dirty="0" smtClean="0">
                <a:solidFill>
                  <a:schemeClr val="accent1">
                    <a:lumMod val="50000"/>
                  </a:schemeClr>
                </a:solidFill>
              </a:rPr>
              <a:t> de la </a:t>
            </a:r>
            <a:r>
              <a:rPr lang="en-GB" dirty="0" err="1" smtClean="0">
                <a:solidFill>
                  <a:schemeClr val="accent1">
                    <a:lumMod val="50000"/>
                  </a:schemeClr>
                </a:solidFill>
              </a:rPr>
              <a:t>Comisión</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a:t>
            </a:r>
            <a:r>
              <a:rPr lang="en-GB" dirty="0" err="1" smtClean="0">
                <a:solidFill>
                  <a:schemeClr val="accent1">
                    <a:lumMod val="50000"/>
                  </a:schemeClr>
                </a:solidFill>
              </a:rPr>
              <a:t>Determinantes</a:t>
            </a:r>
            <a:r>
              <a:rPr lang="en-GB" dirty="0" smtClean="0">
                <a:solidFill>
                  <a:schemeClr val="accent1">
                    <a:lumMod val="50000"/>
                  </a:schemeClr>
                </a:solidFill>
              </a:rPr>
              <a:t> </a:t>
            </a:r>
            <a:r>
              <a:rPr lang="en-GB" dirty="0" err="1" smtClean="0">
                <a:solidFill>
                  <a:schemeClr val="accent1">
                    <a:lumMod val="50000"/>
                  </a:schemeClr>
                </a:solidFill>
              </a:rPr>
              <a:t>Sociales</a:t>
            </a:r>
            <a:r>
              <a:rPr lang="en-GB" dirty="0" smtClean="0">
                <a:solidFill>
                  <a:schemeClr val="accent1">
                    <a:lumMod val="50000"/>
                  </a:schemeClr>
                </a:solidFill>
              </a:rPr>
              <a:t> de la </a:t>
            </a:r>
            <a:r>
              <a:rPr lang="en-GB" dirty="0" err="1" smtClean="0">
                <a:solidFill>
                  <a:schemeClr val="accent1">
                    <a:lumMod val="50000"/>
                  </a:schemeClr>
                </a:solidFill>
              </a:rPr>
              <a:t>Salud</a:t>
            </a:r>
            <a:r>
              <a:rPr lang="en-GB" dirty="0" smtClean="0">
                <a:solidFill>
                  <a:schemeClr val="accent1">
                    <a:lumMod val="50000"/>
                  </a:schemeClr>
                </a:solidFill>
              </a:rPr>
              <a:t>, la </a:t>
            </a:r>
            <a:r>
              <a:rPr lang="en-GB" dirty="0" err="1" smtClean="0">
                <a:solidFill>
                  <a:schemeClr val="accent1">
                    <a:lumMod val="50000"/>
                  </a:schemeClr>
                </a:solidFill>
              </a:rPr>
              <a:t>AsambleaMundial</a:t>
            </a:r>
            <a:r>
              <a:rPr lang="en-GB" dirty="0" smtClean="0">
                <a:solidFill>
                  <a:schemeClr val="accent1">
                    <a:lumMod val="50000"/>
                  </a:schemeClr>
                </a:solidFill>
              </a:rPr>
              <a:t> de la </a:t>
            </a:r>
            <a:r>
              <a:rPr lang="en-GB" dirty="0" err="1" smtClean="0">
                <a:solidFill>
                  <a:schemeClr val="accent1">
                    <a:lumMod val="50000"/>
                  </a:schemeClr>
                </a:solidFill>
              </a:rPr>
              <a:t>Salud</a:t>
            </a:r>
            <a:r>
              <a:rPr lang="en-GB" dirty="0" smtClean="0">
                <a:solidFill>
                  <a:schemeClr val="accent1">
                    <a:lumMod val="50000"/>
                  </a:schemeClr>
                </a:solidFill>
              </a:rPr>
              <a:t> </a:t>
            </a:r>
            <a:r>
              <a:rPr lang="en-GB" dirty="0" err="1" smtClean="0">
                <a:solidFill>
                  <a:schemeClr val="accent1">
                    <a:lumMod val="50000"/>
                  </a:schemeClr>
                </a:solidFill>
              </a:rPr>
              <a:t>adoptó</a:t>
            </a:r>
            <a:r>
              <a:rPr lang="en-GB" dirty="0" smtClean="0">
                <a:solidFill>
                  <a:schemeClr val="accent1">
                    <a:lumMod val="50000"/>
                  </a:schemeClr>
                </a:solidFill>
              </a:rPr>
              <a:t> </a:t>
            </a:r>
            <a:r>
              <a:rPr lang="en-GB" dirty="0" err="1" smtClean="0">
                <a:solidFill>
                  <a:schemeClr val="accent1">
                    <a:lumMod val="50000"/>
                  </a:schemeClr>
                </a:solidFill>
              </a:rPr>
              <a:t>una</a:t>
            </a:r>
            <a:r>
              <a:rPr lang="en-GB" dirty="0" smtClean="0">
                <a:solidFill>
                  <a:schemeClr val="accent1">
                    <a:lumMod val="50000"/>
                  </a:schemeClr>
                </a:solidFill>
              </a:rPr>
              <a:t> </a:t>
            </a:r>
            <a:r>
              <a:rPr lang="en-GB" dirty="0" err="1" smtClean="0">
                <a:solidFill>
                  <a:schemeClr val="accent1">
                    <a:lumMod val="50000"/>
                  </a:schemeClr>
                </a:solidFill>
              </a:rPr>
              <a:t>resolución</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la que </a:t>
            </a:r>
            <a:r>
              <a:rPr lang="en-GB" dirty="0" err="1" smtClean="0">
                <a:solidFill>
                  <a:schemeClr val="accent1">
                    <a:lumMod val="50000"/>
                  </a:schemeClr>
                </a:solidFill>
              </a:rPr>
              <a:t>todos</a:t>
            </a:r>
            <a:r>
              <a:rPr lang="en-GB" dirty="0" smtClean="0">
                <a:solidFill>
                  <a:schemeClr val="accent1">
                    <a:lumMod val="50000"/>
                  </a:schemeClr>
                </a:solidFill>
              </a:rPr>
              <a:t> </a:t>
            </a:r>
            <a:r>
              <a:rPr lang="en-GB" dirty="0" err="1" smtClean="0">
                <a:solidFill>
                  <a:schemeClr val="accent1">
                    <a:lumMod val="50000"/>
                  </a:schemeClr>
                </a:solidFill>
              </a:rPr>
              <a:t>los</a:t>
            </a:r>
            <a:r>
              <a:rPr lang="en-GB" dirty="0" smtClean="0">
                <a:solidFill>
                  <a:schemeClr val="accent1">
                    <a:lumMod val="50000"/>
                  </a:schemeClr>
                </a:solidFill>
              </a:rPr>
              <a:t> </a:t>
            </a:r>
            <a:r>
              <a:rPr lang="en-GB" dirty="0" err="1" smtClean="0">
                <a:solidFill>
                  <a:schemeClr val="accent1">
                    <a:lumMod val="50000"/>
                  </a:schemeClr>
                </a:solidFill>
              </a:rPr>
              <a:t>países</a:t>
            </a:r>
            <a:r>
              <a:rPr lang="en-GB" dirty="0" smtClean="0">
                <a:solidFill>
                  <a:schemeClr val="accent1">
                    <a:lumMod val="50000"/>
                  </a:schemeClr>
                </a:solidFill>
              </a:rPr>
              <a:t> se </a:t>
            </a:r>
            <a:r>
              <a:rPr lang="en-GB" dirty="0" err="1" smtClean="0">
                <a:solidFill>
                  <a:schemeClr val="accent1">
                    <a:lumMod val="50000"/>
                  </a:schemeClr>
                </a:solidFill>
              </a:rPr>
              <a:t>comprometian</a:t>
            </a:r>
            <a:r>
              <a:rPr lang="en-GB" dirty="0" smtClean="0">
                <a:solidFill>
                  <a:schemeClr val="accent1">
                    <a:lumMod val="50000"/>
                  </a:schemeClr>
                </a:solidFill>
              </a:rPr>
              <a:t> a </a:t>
            </a:r>
            <a:r>
              <a:rPr lang="en-GB" b="1" dirty="0" err="1" smtClean="0">
                <a:solidFill>
                  <a:schemeClr val="accent1">
                    <a:lumMod val="50000"/>
                  </a:schemeClr>
                </a:solidFill>
              </a:rPr>
              <a:t>monitorizar</a:t>
            </a:r>
            <a:r>
              <a:rPr lang="en-GB" b="1" dirty="0" smtClean="0">
                <a:solidFill>
                  <a:schemeClr val="accent1">
                    <a:lumMod val="50000"/>
                  </a:schemeClr>
                </a:solidFill>
              </a:rPr>
              <a:t> la </a:t>
            </a:r>
            <a:r>
              <a:rPr lang="en-GB" b="1" dirty="0" err="1" smtClean="0">
                <a:solidFill>
                  <a:schemeClr val="accent1">
                    <a:lumMod val="50000"/>
                  </a:schemeClr>
                </a:solidFill>
              </a:rPr>
              <a:t>equidad</a:t>
            </a:r>
            <a:r>
              <a:rPr lang="en-GB" b="1" dirty="0" smtClean="0">
                <a:solidFill>
                  <a:schemeClr val="accent1">
                    <a:lumMod val="50000"/>
                  </a:schemeClr>
                </a:solidFill>
              </a:rPr>
              <a:t> </a:t>
            </a:r>
            <a:r>
              <a:rPr lang="en-GB" b="1" dirty="0" err="1" smtClean="0">
                <a:solidFill>
                  <a:schemeClr val="accent1">
                    <a:lumMod val="50000"/>
                  </a:schemeClr>
                </a:solidFill>
              </a:rPr>
              <a:t>en</a:t>
            </a:r>
            <a:r>
              <a:rPr lang="en-GB" b="1" dirty="0" smtClean="0">
                <a:solidFill>
                  <a:schemeClr val="accent1">
                    <a:lumMod val="50000"/>
                  </a:schemeClr>
                </a:solidFill>
              </a:rPr>
              <a:t> </a:t>
            </a:r>
            <a:r>
              <a:rPr lang="en-GB" b="1" dirty="0" err="1" smtClean="0">
                <a:solidFill>
                  <a:schemeClr val="accent1">
                    <a:lumMod val="50000"/>
                  </a:schemeClr>
                </a:solidFill>
              </a:rPr>
              <a:t>salud</a:t>
            </a:r>
            <a:r>
              <a:rPr lang="en-GB" dirty="0" smtClean="0">
                <a:solidFill>
                  <a:schemeClr val="accent1">
                    <a:lumMod val="50000"/>
                  </a:schemeClr>
                </a:solidFill>
              </a:rPr>
              <a:t>. Hasta el </a:t>
            </a:r>
            <a:r>
              <a:rPr lang="en-GB" dirty="0" err="1" smtClean="0">
                <a:solidFill>
                  <a:schemeClr val="accent1">
                    <a:lumMod val="50000"/>
                  </a:schemeClr>
                </a:solidFill>
              </a:rPr>
              <a:t>momento</a:t>
            </a:r>
            <a:r>
              <a:rPr lang="en-GB" dirty="0" smtClean="0">
                <a:solidFill>
                  <a:schemeClr val="accent1">
                    <a:lumMod val="50000"/>
                  </a:schemeClr>
                </a:solidFill>
              </a:rPr>
              <a:t> </a:t>
            </a:r>
            <a:r>
              <a:rPr lang="en-GB" dirty="0" err="1" smtClean="0">
                <a:solidFill>
                  <a:schemeClr val="accent1">
                    <a:lumMod val="50000"/>
                  </a:schemeClr>
                </a:solidFill>
              </a:rPr>
              <a:t>sólo</a:t>
            </a:r>
            <a:r>
              <a:rPr lang="en-GB" dirty="0" smtClean="0">
                <a:solidFill>
                  <a:schemeClr val="accent1">
                    <a:lumMod val="50000"/>
                  </a:schemeClr>
                </a:solidFill>
              </a:rPr>
              <a:t> </a:t>
            </a:r>
            <a:r>
              <a:rPr lang="en-GB" dirty="0" err="1" smtClean="0">
                <a:solidFill>
                  <a:schemeClr val="accent1">
                    <a:lumMod val="50000"/>
                  </a:schemeClr>
                </a:solidFill>
              </a:rPr>
              <a:t>algunos</a:t>
            </a:r>
            <a:r>
              <a:rPr lang="en-GB" dirty="0" smtClean="0">
                <a:solidFill>
                  <a:schemeClr val="accent1">
                    <a:lumMod val="50000"/>
                  </a:schemeClr>
                </a:solidFill>
              </a:rPr>
              <a:t> </a:t>
            </a:r>
            <a:r>
              <a:rPr lang="en-GB" dirty="0" err="1" smtClean="0">
                <a:solidFill>
                  <a:schemeClr val="accent1">
                    <a:lumMod val="50000"/>
                  </a:schemeClr>
                </a:solidFill>
              </a:rPr>
              <a:t>países</a:t>
            </a:r>
            <a:r>
              <a:rPr lang="en-GB" dirty="0" smtClean="0">
                <a:solidFill>
                  <a:schemeClr val="accent1">
                    <a:lumMod val="50000"/>
                  </a:schemeClr>
                </a:solidFill>
              </a:rPr>
              <a:t> </a:t>
            </a:r>
            <a:r>
              <a:rPr lang="en-GB" dirty="0" err="1" smtClean="0">
                <a:solidFill>
                  <a:schemeClr val="accent1">
                    <a:lumMod val="50000"/>
                  </a:schemeClr>
                </a:solidFill>
              </a:rPr>
              <a:t>han</a:t>
            </a:r>
            <a:r>
              <a:rPr lang="en-GB" dirty="0" smtClean="0">
                <a:solidFill>
                  <a:schemeClr val="accent1">
                    <a:lumMod val="50000"/>
                  </a:schemeClr>
                </a:solidFill>
              </a:rPr>
              <a:t> </a:t>
            </a:r>
            <a:r>
              <a:rPr lang="en-GB" dirty="0" err="1" smtClean="0">
                <a:solidFill>
                  <a:schemeClr val="accent1">
                    <a:lumMod val="50000"/>
                  </a:schemeClr>
                </a:solidFill>
              </a:rPr>
              <a:t>medido</a:t>
            </a:r>
            <a:r>
              <a:rPr lang="en-GB" dirty="0" smtClean="0">
                <a:solidFill>
                  <a:schemeClr val="accent1">
                    <a:lumMod val="50000"/>
                  </a:schemeClr>
                </a:solidFill>
              </a:rPr>
              <a:t> </a:t>
            </a:r>
            <a:r>
              <a:rPr lang="en-GB" dirty="0" err="1" smtClean="0">
                <a:solidFill>
                  <a:schemeClr val="accent1">
                    <a:lumMod val="50000"/>
                  </a:schemeClr>
                </a:solidFill>
              </a:rPr>
              <a:t>desigualdades</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a:t>
            </a:r>
            <a:r>
              <a:rPr lang="en-GB" dirty="0" err="1" smtClean="0">
                <a:solidFill>
                  <a:schemeClr val="accent1">
                    <a:lumMod val="50000"/>
                  </a:schemeClr>
                </a:solidFill>
              </a:rPr>
              <a:t>salud</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a:t>
            </a:r>
            <a:r>
              <a:rPr lang="en-GB" dirty="0" err="1" smtClean="0">
                <a:solidFill>
                  <a:schemeClr val="accent1">
                    <a:lumMod val="50000"/>
                  </a:schemeClr>
                </a:solidFill>
              </a:rPr>
              <a:t>relación</a:t>
            </a:r>
            <a:r>
              <a:rPr lang="en-GB" dirty="0" smtClean="0">
                <a:solidFill>
                  <a:schemeClr val="accent1">
                    <a:lumMod val="50000"/>
                  </a:schemeClr>
                </a:solidFill>
              </a:rPr>
              <a:t> a </a:t>
            </a:r>
            <a:r>
              <a:rPr lang="en-GB" dirty="0" err="1" smtClean="0">
                <a:solidFill>
                  <a:schemeClr val="accent1">
                    <a:lumMod val="50000"/>
                  </a:schemeClr>
                </a:solidFill>
              </a:rPr>
              <a:t>ciertas</a:t>
            </a:r>
            <a:r>
              <a:rPr lang="en-GB" dirty="0" smtClean="0">
                <a:solidFill>
                  <a:schemeClr val="accent1">
                    <a:lumMod val="50000"/>
                  </a:schemeClr>
                </a:solidFill>
              </a:rPr>
              <a:t> variables </a:t>
            </a:r>
            <a:r>
              <a:rPr lang="en-GB" dirty="0" smtClean="0">
                <a:solidFill>
                  <a:schemeClr val="accent1">
                    <a:lumMod val="50000"/>
                  </a:schemeClr>
                </a:solidFill>
              </a:rPr>
              <a:t>(</a:t>
            </a:r>
            <a:r>
              <a:rPr lang="en-GB" dirty="0" err="1" smtClean="0">
                <a:solidFill>
                  <a:schemeClr val="accent1">
                    <a:lumMod val="50000"/>
                  </a:schemeClr>
                </a:solidFill>
              </a:rPr>
              <a:t>ingresos</a:t>
            </a:r>
            <a:r>
              <a:rPr lang="en-GB" dirty="0" smtClean="0">
                <a:solidFill>
                  <a:schemeClr val="accent1">
                    <a:lumMod val="50000"/>
                  </a:schemeClr>
                </a:solidFill>
              </a:rPr>
              <a:t>, </a:t>
            </a:r>
            <a:r>
              <a:rPr lang="en-GB" dirty="0" err="1" smtClean="0">
                <a:solidFill>
                  <a:schemeClr val="accent1">
                    <a:lumMod val="50000"/>
                  </a:schemeClr>
                </a:solidFill>
              </a:rPr>
              <a:t>educación</a:t>
            </a:r>
            <a:r>
              <a:rPr lang="en-GB" dirty="0" smtClean="0">
                <a:solidFill>
                  <a:schemeClr val="accent1">
                    <a:lumMod val="50000"/>
                  </a:schemeClr>
                </a:solidFill>
              </a:rPr>
              <a:t>, zonas </a:t>
            </a:r>
            <a:r>
              <a:rPr lang="en-GB" dirty="0" err="1" smtClean="0">
                <a:solidFill>
                  <a:schemeClr val="accent1">
                    <a:lumMod val="50000"/>
                  </a:schemeClr>
                </a:solidFill>
              </a:rPr>
              <a:t>rurales</a:t>
            </a:r>
            <a:r>
              <a:rPr lang="en-GB" dirty="0" smtClean="0">
                <a:solidFill>
                  <a:schemeClr val="accent1">
                    <a:lumMod val="50000"/>
                  </a:schemeClr>
                </a:solidFill>
              </a:rPr>
              <a:t> vs. </a:t>
            </a:r>
            <a:r>
              <a:rPr lang="en-GB" dirty="0" err="1" smtClean="0">
                <a:solidFill>
                  <a:schemeClr val="accent1">
                    <a:lumMod val="50000"/>
                  </a:schemeClr>
                </a:solidFill>
              </a:rPr>
              <a:t>urbanas</a:t>
            </a:r>
            <a:r>
              <a:rPr lang="en-GB" dirty="0" smtClean="0">
                <a:solidFill>
                  <a:schemeClr val="accent1">
                    <a:lumMod val="50000"/>
                  </a:schemeClr>
                </a:solidFill>
              </a:rPr>
              <a:t>).</a:t>
            </a:r>
            <a:endParaRPr lang="en-GB" dirty="0" smtClean="0">
              <a:solidFill>
                <a:schemeClr val="accent1">
                  <a:lumMod val="50000"/>
                </a:schemeClr>
              </a:solidFill>
            </a:endParaRPr>
          </a:p>
          <a:p>
            <a:pPr marL="0" indent="0">
              <a:buNone/>
            </a:pPr>
            <a:endParaRPr lang="en-GB" dirty="0" smtClean="0">
              <a:solidFill>
                <a:schemeClr val="accent1">
                  <a:lumMod val="50000"/>
                </a:schemeClr>
              </a:solidFill>
            </a:endParaRPr>
          </a:p>
          <a:p>
            <a:r>
              <a:rPr lang="en-GB" dirty="0" smtClean="0">
                <a:solidFill>
                  <a:schemeClr val="accent1">
                    <a:lumMod val="50000"/>
                  </a:schemeClr>
                </a:solidFill>
              </a:rPr>
              <a:t>La </a:t>
            </a:r>
            <a:r>
              <a:rPr lang="en-GB" dirty="0" err="1" smtClean="0">
                <a:solidFill>
                  <a:schemeClr val="accent1">
                    <a:lumMod val="50000"/>
                  </a:schemeClr>
                </a:solidFill>
              </a:rPr>
              <a:t>definición</a:t>
            </a:r>
            <a:r>
              <a:rPr lang="en-GB" dirty="0" smtClean="0">
                <a:solidFill>
                  <a:schemeClr val="accent1">
                    <a:lumMod val="50000"/>
                  </a:schemeClr>
                </a:solidFill>
              </a:rPr>
              <a:t> de </a:t>
            </a:r>
            <a:r>
              <a:rPr lang="en-GB" dirty="0" err="1" smtClean="0">
                <a:solidFill>
                  <a:schemeClr val="accent1">
                    <a:lumMod val="50000"/>
                  </a:schemeClr>
                </a:solidFill>
              </a:rPr>
              <a:t>los</a:t>
            </a:r>
            <a:r>
              <a:rPr lang="en-GB" dirty="0" smtClean="0">
                <a:solidFill>
                  <a:schemeClr val="accent1">
                    <a:lumMod val="50000"/>
                  </a:schemeClr>
                </a:solidFill>
              </a:rPr>
              <a:t> </a:t>
            </a:r>
            <a:r>
              <a:rPr lang="en-GB" dirty="0" err="1" smtClean="0">
                <a:solidFill>
                  <a:schemeClr val="accent1">
                    <a:lumMod val="50000"/>
                  </a:schemeClr>
                </a:solidFill>
              </a:rPr>
              <a:t>mejores</a:t>
            </a:r>
            <a:r>
              <a:rPr lang="en-GB" dirty="0" smtClean="0">
                <a:solidFill>
                  <a:schemeClr val="accent1">
                    <a:lumMod val="50000"/>
                  </a:schemeClr>
                </a:solidFill>
              </a:rPr>
              <a:t> </a:t>
            </a:r>
            <a:r>
              <a:rPr lang="en-GB" dirty="0" err="1" smtClean="0">
                <a:solidFill>
                  <a:schemeClr val="accent1">
                    <a:lumMod val="50000"/>
                  </a:schemeClr>
                </a:solidFill>
              </a:rPr>
              <a:t>posibles</a:t>
            </a:r>
            <a:r>
              <a:rPr lang="en-GB" dirty="0" smtClean="0">
                <a:solidFill>
                  <a:schemeClr val="accent1">
                    <a:lumMod val="50000"/>
                  </a:schemeClr>
                </a:solidFill>
              </a:rPr>
              <a:t> </a:t>
            </a:r>
            <a:r>
              <a:rPr lang="en-GB" dirty="0" err="1" smtClean="0">
                <a:solidFill>
                  <a:schemeClr val="accent1">
                    <a:lumMod val="50000"/>
                  </a:schemeClr>
                </a:solidFill>
              </a:rPr>
              <a:t>niveles</a:t>
            </a:r>
            <a:r>
              <a:rPr lang="en-GB" dirty="0" smtClean="0">
                <a:solidFill>
                  <a:schemeClr val="accent1">
                    <a:lumMod val="50000"/>
                  </a:schemeClr>
                </a:solidFill>
              </a:rPr>
              <a:t> de </a:t>
            </a:r>
            <a:r>
              <a:rPr lang="en-GB" dirty="0" err="1" smtClean="0">
                <a:solidFill>
                  <a:schemeClr val="accent1">
                    <a:lumMod val="50000"/>
                  </a:schemeClr>
                </a:solidFill>
              </a:rPr>
              <a:t>salud</a:t>
            </a:r>
            <a:r>
              <a:rPr lang="en-GB" dirty="0" smtClean="0">
                <a:solidFill>
                  <a:schemeClr val="accent1">
                    <a:lumMod val="50000"/>
                  </a:schemeClr>
                </a:solidFill>
              </a:rPr>
              <a:t> </a:t>
            </a:r>
            <a:r>
              <a:rPr lang="en-GB" dirty="0" err="1" smtClean="0">
                <a:solidFill>
                  <a:schemeClr val="accent1">
                    <a:lumMod val="50000"/>
                  </a:schemeClr>
                </a:solidFill>
              </a:rPr>
              <a:t>permite</a:t>
            </a:r>
            <a:r>
              <a:rPr lang="en-GB" dirty="0">
                <a:solidFill>
                  <a:schemeClr val="accent1">
                    <a:lumMod val="50000"/>
                  </a:schemeClr>
                </a:solidFill>
              </a:rPr>
              <a:t> </a:t>
            </a:r>
            <a:r>
              <a:rPr lang="en-GB" dirty="0" smtClean="0">
                <a:solidFill>
                  <a:schemeClr val="accent1">
                    <a:lumMod val="50000"/>
                  </a:schemeClr>
                </a:solidFill>
              </a:rPr>
              <a:t>(a </a:t>
            </a:r>
            <a:r>
              <a:rPr lang="en-GB" dirty="0" err="1" smtClean="0">
                <a:solidFill>
                  <a:schemeClr val="accent1">
                    <a:lumMod val="50000"/>
                  </a:schemeClr>
                </a:solidFill>
              </a:rPr>
              <a:t>través</a:t>
            </a:r>
            <a:r>
              <a:rPr lang="en-GB" dirty="0" smtClean="0">
                <a:solidFill>
                  <a:schemeClr val="accent1">
                    <a:lumMod val="50000"/>
                  </a:schemeClr>
                </a:solidFill>
              </a:rPr>
              <a:t> de </a:t>
            </a:r>
            <a:r>
              <a:rPr lang="en-GB" dirty="0" err="1" smtClean="0">
                <a:solidFill>
                  <a:schemeClr val="accent1">
                    <a:lumMod val="50000"/>
                  </a:schemeClr>
                </a:solidFill>
              </a:rPr>
              <a:t>ajuste</a:t>
            </a:r>
            <a:r>
              <a:rPr lang="en-GB" dirty="0" smtClean="0">
                <a:solidFill>
                  <a:schemeClr val="accent1">
                    <a:lumMod val="50000"/>
                  </a:schemeClr>
                </a:solidFill>
              </a:rPr>
              <a:t> de </a:t>
            </a:r>
            <a:r>
              <a:rPr lang="en-GB" dirty="0" err="1" smtClean="0">
                <a:solidFill>
                  <a:schemeClr val="accent1">
                    <a:lumMod val="50000"/>
                  </a:schemeClr>
                </a:solidFill>
              </a:rPr>
              <a:t>tasas</a:t>
            </a:r>
            <a:r>
              <a:rPr lang="en-GB" dirty="0" smtClean="0">
                <a:solidFill>
                  <a:schemeClr val="accent1">
                    <a:lumMod val="50000"/>
                  </a:schemeClr>
                </a:solidFill>
              </a:rPr>
              <a:t> de </a:t>
            </a:r>
            <a:r>
              <a:rPr lang="en-GB" dirty="0" err="1" smtClean="0">
                <a:solidFill>
                  <a:schemeClr val="accent1">
                    <a:lumMod val="50000"/>
                  </a:schemeClr>
                </a:solidFill>
              </a:rPr>
              <a:t>mortalidad</a:t>
            </a:r>
            <a:r>
              <a:rPr lang="en-GB" dirty="0" smtClean="0">
                <a:solidFill>
                  <a:schemeClr val="accent1">
                    <a:lumMod val="50000"/>
                  </a:schemeClr>
                </a:solidFill>
              </a:rPr>
              <a:t>) la </a:t>
            </a:r>
            <a:r>
              <a:rPr lang="en-GB" dirty="0" err="1" smtClean="0">
                <a:solidFill>
                  <a:schemeClr val="accent1">
                    <a:lumMod val="50000"/>
                  </a:schemeClr>
                </a:solidFill>
              </a:rPr>
              <a:t>estimación</a:t>
            </a:r>
            <a:r>
              <a:rPr lang="en-GB" dirty="0" smtClean="0">
                <a:solidFill>
                  <a:schemeClr val="accent1">
                    <a:lumMod val="50000"/>
                  </a:schemeClr>
                </a:solidFill>
              </a:rPr>
              <a:t> de la </a:t>
            </a:r>
            <a:r>
              <a:rPr lang="en-GB" dirty="0" err="1" smtClean="0">
                <a:solidFill>
                  <a:schemeClr val="accent1">
                    <a:lumMod val="50000"/>
                  </a:schemeClr>
                </a:solidFill>
              </a:rPr>
              <a:t>carga</a:t>
            </a:r>
            <a:r>
              <a:rPr lang="en-GB" dirty="0" smtClean="0">
                <a:solidFill>
                  <a:schemeClr val="accent1">
                    <a:lumMod val="50000"/>
                  </a:schemeClr>
                </a:solidFill>
              </a:rPr>
              <a:t> de </a:t>
            </a:r>
            <a:r>
              <a:rPr lang="en-GB" dirty="0" err="1" smtClean="0">
                <a:solidFill>
                  <a:schemeClr val="accent1">
                    <a:lumMod val="50000"/>
                  </a:schemeClr>
                </a:solidFill>
              </a:rPr>
              <a:t>inequidad</a:t>
            </a:r>
            <a:r>
              <a:rPr lang="en-GB" dirty="0" smtClean="0">
                <a:solidFill>
                  <a:schemeClr val="accent1">
                    <a:lumMod val="50000"/>
                  </a:schemeClr>
                </a:solidFill>
              </a:rPr>
              <a:t> </a:t>
            </a:r>
            <a:r>
              <a:rPr lang="en-GB" dirty="0" err="1" smtClean="0">
                <a:solidFill>
                  <a:schemeClr val="accent1">
                    <a:lumMod val="50000"/>
                  </a:schemeClr>
                </a:solidFill>
              </a:rPr>
              <a:t>en</a:t>
            </a:r>
            <a:r>
              <a:rPr lang="en-GB" dirty="0" smtClean="0">
                <a:solidFill>
                  <a:schemeClr val="accent1">
                    <a:lumMod val="50000"/>
                  </a:schemeClr>
                </a:solidFill>
              </a:rPr>
              <a:t> </a:t>
            </a:r>
            <a:r>
              <a:rPr lang="en-GB" dirty="0" err="1" smtClean="0">
                <a:solidFill>
                  <a:schemeClr val="accent1">
                    <a:lumMod val="50000"/>
                  </a:schemeClr>
                </a:solidFill>
              </a:rPr>
              <a:t>salud</a:t>
            </a:r>
            <a:r>
              <a:rPr lang="en-GB" dirty="0" smtClean="0">
                <a:solidFill>
                  <a:schemeClr val="accent1">
                    <a:lumMod val="50000"/>
                  </a:schemeClr>
                </a:solidFill>
              </a:rPr>
              <a:t> (</a:t>
            </a:r>
            <a:r>
              <a:rPr lang="en-GB" dirty="0" err="1" smtClean="0">
                <a:solidFill>
                  <a:schemeClr val="accent1">
                    <a:lumMod val="50000"/>
                  </a:schemeClr>
                </a:solidFill>
              </a:rPr>
              <a:t>CiES</a:t>
            </a:r>
            <a:r>
              <a:rPr lang="en-GB" dirty="0" smtClean="0">
                <a:solidFill>
                  <a:schemeClr val="accent1">
                    <a:lumMod val="50000"/>
                  </a:schemeClr>
                </a:solidFill>
              </a:rPr>
              <a:t>) -</a:t>
            </a:r>
            <a:r>
              <a:rPr lang="en-GB" dirty="0" err="1" smtClean="0">
                <a:solidFill>
                  <a:schemeClr val="accent1">
                    <a:lumMod val="50000"/>
                  </a:schemeClr>
                </a:solidFill>
              </a:rPr>
              <a:t>desigualdad</a:t>
            </a:r>
            <a:r>
              <a:rPr lang="en-GB" dirty="0" smtClean="0">
                <a:solidFill>
                  <a:schemeClr val="accent1">
                    <a:lumMod val="50000"/>
                  </a:schemeClr>
                </a:solidFill>
              </a:rPr>
              <a:t> </a:t>
            </a:r>
            <a:r>
              <a:rPr lang="en-GB" dirty="0" err="1" smtClean="0">
                <a:solidFill>
                  <a:schemeClr val="accent1">
                    <a:lumMod val="50000"/>
                  </a:schemeClr>
                </a:solidFill>
              </a:rPr>
              <a:t>injusta</a:t>
            </a:r>
            <a:r>
              <a:rPr lang="en-GB" dirty="0" smtClean="0">
                <a:solidFill>
                  <a:schemeClr val="accent1">
                    <a:lumMod val="50000"/>
                  </a:schemeClr>
                </a:solidFill>
              </a:rPr>
              <a:t>- </a:t>
            </a:r>
            <a:r>
              <a:rPr lang="en-GB" dirty="0" err="1" smtClean="0">
                <a:solidFill>
                  <a:schemeClr val="accent1">
                    <a:lumMod val="50000"/>
                  </a:schemeClr>
                </a:solidFill>
              </a:rPr>
              <a:t>neta</a:t>
            </a:r>
            <a:r>
              <a:rPr lang="en-GB" dirty="0" smtClean="0">
                <a:solidFill>
                  <a:schemeClr val="accent1">
                    <a:lumMod val="50000"/>
                  </a:schemeClr>
                </a:solidFill>
              </a:rPr>
              <a:t> :</a:t>
            </a:r>
            <a:r>
              <a:rPr lang="en-GB" dirty="0" smtClean="0">
                <a:solidFill>
                  <a:schemeClr val="accent1">
                    <a:lumMod val="50000"/>
                  </a:schemeClr>
                </a:solidFill>
              </a:rPr>
              <a:t> </a:t>
            </a:r>
            <a:r>
              <a:rPr lang="en-GB" dirty="0" err="1" smtClean="0">
                <a:solidFill>
                  <a:schemeClr val="accent1">
                    <a:lumMod val="50000"/>
                  </a:schemeClr>
                </a:solidFill>
              </a:rPr>
              <a:t>exceso</a:t>
            </a:r>
            <a:r>
              <a:rPr lang="en-GB" dirty="0" smtClean="0">
                <a:solidFill>
                  <a:schemeClr val="accent1">
                    <a:lumMod val="50000"/>
                  </a:schemeClr>
                </a:solidFill>
              </a:rPr>
              <a:t> de </a:t>
            </a:r>
            <a:r>
              <a:rPr lang="en-GB" dirty="0" err="1" smtClean="0">
                <a:solidFill>
                  <a:schemeClr val="accent1">
                    <a:lumMod val="50000"/>
                  </a:schemeClr>
                </a:solidFill>
              </a:rPr>
              <a:t>mortalidad</a:t>
            </a:r>
            <a:r>
              <a:rPr lang="en-GB" dirty="0" smtClean="0">
                <a:solidFill>
                  <a:schemeClr val="accent1">
                    <a:lumMod val="50000"/>
                  </a:schemeClr>
                </a:solidFill>
              </a:rPr>
              <a:t> (</a:t>
            </a:r>
            <a:r>
              <a:rPr lang="en-GB" b="1" dirty="0" err="1" smtClean="0">
                <a:solidFill>
                  <a:schemeClr val="accent1">
                    <a:lumMod val="50000"/>
                  </a:schemeClr>
                </a:solidFill>
              </a:rPr>
              <a:t>unas</a:t>
            </a:r>
            <a:r>
              <a:rPr lang="en-GB" b="1" dirty="0" smtClean="0">
                <a:solidFill>
                  <a:schemeClr val="accent1">
                    <a:lumMod val="50000"/>
                  </a:schemeClr>
                </a:solidFill>
              </a:rPr>
              <a:t> 16 </a:t>
            </a:r>
            <a:r>
              <a:rPr lang="en-GB" b="1" dirty="0" err="1" smtClean="0">
                <a:solidFill>
                  <a:schemeClr val="accent1">
                    <a:lumMod val="50000"/>
                  </a:schemeClr>
                </a:solidFill>
              </a:rPr>
              <a:t>millones</a:t>
            </a:r>
            <a:r>
              <a:rPr lang="en-GB" b="1" dirty="0" smtClean="0">
                <a:solidFill>
                  <a:schemeClr val="accent1">
                    <a:lumMod val="50000"/>
                  </a:schemeClr>
                </a:solidFill>
              </a:rPr>
              <a:t> de </a:t>
            </a:r>
            <a:r>
              <a:rPr lang="en-GB" b="1" dirty="0" err="1" smtClean="0">
                <a:solidFill>
                  <a:schemeClr val="accent1">
                    <a:lumMod val="50000"/>
                  </a:schemeClr>
                </a:solidFill>
              </a:rPr>
              <a:t>muertes</a:t>
            </a:r>
            <a:r>
              <a:rPr lang="en-GB" b="1" dirty="0" smtClean="0">
                <a:solidFill>
                  <a:schemeClr val="accent1">
                    <a:lumMod val="50000"/>
                  </a:schemeClr>
                </a:solidFill>
              </a:rPr>
              <a:t> </a:t>
            </a:r>
            <a:r>
              <a:rPr lang="en-GB" dirty="0" smtClean="0">
                <a:solidFill>
                  <a:schemeClr val="accent1">
                    <a:lumMod val="50000"/>
                  </a:schemeClr>
                </a:solidFill>
              </a:rPr>
              <a:t>al </a:t>
            </a:r>
            <a:r>
              <a:rPr lang="en-GB" dirty="0" err="1" smtClean="0">
                <a:solidFill>
                  <a:schemeClr val="accent1">
                    <a:lumMod val="50000"/>
                  </a:schemeClr>
                </a:solidFill>
              </a:rPr>
              <a:t>año</a:t>
            </a:r>
            <a:r>
              <a:rPr lang="en-GB" dirty="0" smtClean="0">
                <a:solidFill>
                  <a:schemeClr val="accent1">
                    <a:lumMod val="50000"/>
                  </a:schemeClr>
                </a:solidFill>
              </a:rPr>
              <a:t>) y </a:t>
            </a:r>
            <a:r>
              <a:rPr lang="en-GB" dirty="0" err="1" smtClean="0">
                <a:solidFill>
                  <a:schemeClr val="accent1">
                    <a:lumMod val="50000"/>
                  </a:schemeClr>
                </a:solidFill>
              </a:rPr>
              <a:t>relativa</a:t>
            </a:r>
            <a:r>
              <a:rPr lang="en-GB" dirty="0" smtClean="0">
                <a:solidFill>
                  <a:schemeClr val="accent1">
                    <a:lumMod val="50000"/>
                  </a:schemeClr>
                </a:solidFill>
              </a:rPr>
              <a:t>, (</a:t>
            </a:r>
            <a:r>
              <a:rPr lang="en-GB" dirty="0" err="1" smtClean="0">
                <a:solidFill>
                  <a:schemeClr val="accent1">
                    <a:lumMod val="50000"/>
                  </a:schemeClr>
                </a:solidFill>
              </a:rPr>
              <a:t>alrededor</a:t>
            </a:r>
            <a:r>
              <a:rPr lang="en-GB" dirty="0" smtClean="0">
                <a:solidFill>
                  <a:schemeClr val="accent1">
                    <a:lumMod val="50000"/>
                  </a:schemeClr>
                </a:solidFill>
              </a:rPr>
              <a:t> del </a:t>
            </a:r>
            <a:r>
              <a:rPr lang="en-GB" b="1" dirty="0" smtClean="0">
                <a:solidFill>
                  <a:schemeClr val="accent1">
                    <a:lumMod val="50000"/>
                  </a:schemeClr>
                </a:solidFill>
              </a:rPr>
              <a:t>30</a:t>
            </a:r>
            <a:r>
              <a:rPr lang="en-GB" b="1" dirty="0" smtClean="0">
                <a:solidFill>
                  <a:schemeClr val="accent1">
                    <a:lumMod val="50000"/>
                  </a:schemeClr>
                </a:solidFill>
              </a:rPr>
              <a:t>%</a:t>
            </a:r>
            <a:r>
              <a:rPr lang="en-GB" dirty="0" smtClean="0">
                <a:solidFill>
                  <a:schemeClr val="accent1">
                    <a:lumMod val="50000"/>
                  </a:schemeClr>
                </a:solidFill>
              </a:rPr>
              <a:t> de las </a:t>
            </a:r>
            <a:r>
              <a:rPr lang="en-GB" dirty="0" err="1" smtClean="0">
                <a:solidFill>
                  <a:schemeClr val="accent1">
                    <a:lumMod val="50000"/>
                  </a:schemeClr>
                </a:solidFill>
              </a:rPr>
              <a:t>muertes</a:t>
            </a:r>
            <a:r>
              <a:rPr lang="en-GB" dirty="0" smtClean="0">
                <a:solidFill>
                  <a:schemeClr val="accent1">
                    <a:lumMod val="50000"/>
                  </a:schemeClr>
                </a:solidFill>
              </a:rPr>
              <a:t>).</a:t>
            </a:r>
            <a:endParaRPr lang="en-GB" dirty="0" smtClean="0">
              <a:solidFill>
                <a:schemeClr val="accent1">
                  <a:lumMod val="50000"/>
                </a:schemeClr>
              </a:solidFill>
            </a:endParaRPr>
          </a:p>
          <a:p>
            <a:pPr marL="0" indent="0">
              <a:buNone/>
            </a:pPr>
            <a:endParaRPr lang="en-GB" dirty="0" smtClean="0">
              <a:solidFill>
                <a:schemeClr val="accent1">
                  <a:lumMod val="50000"/>
                </a:schemeClr>
              </a:solidFill>
            </a:endParaRPr>
          </a:p>
          <a:p>
            <a:pPr marL="0" indent="0">
              <a:buNone/>
            </a:pPr>
            <a:r>
              <a:rPr lang="en-GB" dirty="0" err="1" smtClean="0">
                <a:solidFill>
                  <a:srgbClr val="0070C0"/>
                </a:solidFill>
              </a:rPr>
              <a:t>Propuesta</a:t>
            </a:r>
            <a:r>
              <a:rPr lang="en-GB" dirty="0" smtClean="0">
                <a:solidFill>
                  <a:srgbClr val="0070C0"/>
                </a:solidFill>
              </a:rPr>
              <a:t> : La ELAM </a:t>
            </a:r>
            <a:r>
              <a:rPr lang="en-GB" dirty="0" err="1" smtClean="0">
                <a:solidFill>
                  <a:srgbClr val="0070C0"/>
                </a:solidFill>
              </a:rPr>
              <a:t>podría</a:t>
            </a:r>
            <a:r>
              <a:rPr lang="en-GB" dirty="0" smtClean="0">
                <a:solidFill>
                  <a:srgbClr val="0070C0"/>
                </a:solidFill>
              </a:rPr>
              <a:t> </a:t>
            </a:r>
            <a:r>
              <a:rPr lang="en-GB" dirty="0" err="1" smtClean="0">
                <a:solidFill>
                  <a:srgbClr val="0070C0"/>
                </a:solidFill>
              </a:rPr>
              <a:t>proponer</a:t>
            </a:r>
            <a:r>
              <a:rPr lang="en-GB" dirty="0" smtClean="0">
                <a:solidFill>
                  <a:srgbClr val="0070C0"/>
                </a:solidFill>
              </a:rPr>
              <a:t> a </a:t>
            </a:r>
            <a:r>
              <a:rPr lang="en-GB" dirty="0" smtClean="0">
                <a:solidFill>
                  <a:srgbClr val="0070C0"/>
                </a:solidFill>
              </a:rPr>
              <a:t>la </a:t>
            </a:r>
            <a:r>
              <a:rPr lang="en-GB" dirty="0" err="1" smtClean="0">
                <a:solidFill>
                  <a:srgbClr val="0070C0"/>
                </a:solidFill>
              </a:rPr>
              <a:t>Organización</a:t>
            </a:r>
            <a:r>
              <a:rPr lang="en-GB" dirty="0" smtClean="0">
                <a:solidFill>
                  <a:srgbClr val="0070C0"/>
                </a:solidFill>
              </a:rPr>
              <a:t> Mundial de la </a:t>
            </a:r>
            <a:r>
              <a:rPr lang="en-GB" dirty="0" err="1" smtClean="0">
                <a:solidFill>
                  <a:srgbClr val="0070C0"/>
                </a:solidFill>
              </a:rPr>
              <a:t>Salud</a:t>
            </a:r>
            <a:r>
              <a:rPr lang="en-GB" dirty="0" smtClean="0">
                <a:solidFill>
                  <a:srgbClr val="0070C0"/>
                </a:solidFill>
              </a:rPr>
              <a:t> la </a:t>
            </a:r>
            <a:r>
              <a:rPr lang="en-GB" dirty="0" err="1" smtClean="0">
                <a:solidFill>
                  <a:srgbClr val="0070C0"/>
                </a:solidFill>
              </a:rPr>
              <a:t>medición</a:t>
            </a:r>
            <a:r>
              <a:rPr lang="en-GB" dirty="0" smtClean="0">
                <a:solidFill>
                  <a:srgbClr val="0070C0"/>
                </a:solidFill>
              </a:rPr>
              <a:t> de la </a:t>
            </a:r>
            <a:r>
              <a:rPr lang="en-GB" b="1" dirty="0" err="1" smtClean="0">
                <a:solidFill>
                  <a:srgbClr val="0070C0"/>
                </a:solidFill>
              </a:rPr>
              <a:t>carga</a:t>
            </a:r>
            <a:r>
              <a:rPr lang="en-GB" b="1" dirty="0" smtClean="0">
                <a:solidFill>
                  <a:srgbClr val="0070C0"/>
                </a:solidFill>
              </a:rPr>
              <a:t> </a:t>
            </a:r>
            <a:r>
              <a:rPr lang="en-GB" b="1" dirty="0" err="1" smtClean="0">
                <a:solidFill>
                  <a:srgbClr val="0070C0"/>
                </a:solidFill>
              </a:rPr>
              <a:t>neta</a:t>
            </a:r>
            <a:r>
              <a:rPr lang="en-GB" b="1" dirty="0" smtClean="0">
                <a:solidFill>
                  <a:srgbClr val="0070C0"/>
                </a:solidFill>
              </a:rPr>
              <a:t> y </a:t>
            </a:r>
            <a:r>
              <a:rPr lang="en-GB" b="1" dirty="0" err="1" smtClean="0">
                <a:solidFill>
                  <a:srgbClr val="0070C0"/>
                </a:solidFill>
              </a:rPr>
              <a:t>relativa</a:t>
            </a:r>
            <a:r>
              <a:rPr lang="en-GB" b="1" dirty="0" smtClean="0">
                <a:solidFill>
                  <a:srgbClr val="0070C0"/>
                </a:solidFill>
              </a:rPr>
              <a:t> de </a:t>
            </a:r>
            <a:r>
              <a:rPr lang="en-GB" b="1" dirty="0" err="1" smtClean="0">
                <a:solidFill>
                  <a:srgbClr val="0070C0"/>
                </a:solidFill>
              </a:rPr>
              <a:t>inequidad</a:t>
            </a:r>
            <a:r>
              <a:rPr lang="en-GB" b="1" dirty="0" smtClean="0">
                <a:solidFill>
                  <a:srgbClr val="0070C0"/>
                </a:solidFill>
              </a:rPr>
              <a:t> </a:t>
            </a:r>
            <a:r>
              <a:rPr lang="en-GB" dirty="0" smtClean="0">
                <a:solidFill>
                  <a:srgbClr val="0070C0"/>
                </a:solidFill>
              </a:rPr>
              <a:t>a </a:t>
            </a:r>
            <a:r>
              <a:rPr lang="en-GB" dirty="0" err="1" smtClean="0">
                <a:solidFill>
                  <a:srgbClr val="0070C0"/>
                </a:solidFill>
              </a:rPr>
              <a:t>nivel</a:t>
            </a:r>
            <a:r>
              <a:rPr lang="en-GB" dirty="0" smtClean="0">
                <a:solidFill>
                  <a:srgbClr val="0070C0"/>
                </a:solidFill>
              </a:rPr>
              <a:t> </a:t>
            </a:r>
            <a:r>
              <a:rPr lang="en-GB" dirty="0" err="1" smtClean="0">
                <a:solidFill>
                  <a:srgbClr val="0070C0"/>
                </a:solidFill>
              </a:rPr>
              <a:t>internacional</a:t>
            </a:r>
            <a:r>
              <a:rPr lang="en-GB" dirty="0" smtClean="0">
                <a:solidFill>
                  <a:srgbClr val="0070C0"/>
                </a:solidFill>
              </a:rPr>
              <a:t> y </a:t>
            </a:r>
            <a:r>
              <a:rPr lang="en-GB" dirty="0" err="1" smtClean="0">
                <a:solidFill>
                  <a:srgbClr val="0070C0"/>
                </a:solidFill>
              </a:rPr>
              <a:t>subnacional</a:t>
            </a:r>
            <a:r>
              <a:rPr lang="en-GB" dirty="0" smtClean="0">
                <a:solidFill>
                  <a:srgbClr val="0070C0"/>
                </a:solidFill>
              </a:rPr>
              <a:t>, </a:t>
            </a:r>
            <a:r>
              <a:rPr lang="en-GB" dirty="0" err="1" smtClean="0">
                <a:solidFill>
                  <a:srgbClr val="0070C0"/>
                </a:solidFill>
              </a:rPr>
              <a:t>como</a:t>
            </a:r>
            <a:r>
              <a:rPr lang="en-GB" dirty="0" smtClean="0">
                <a:solidFill>
                  <a:srgbClr val="0070C0"/>
                </a:solidFill>
              </a:rPr>
              <a:t> major </a:t>
            </a:r>
            <a:r>
              <a:rPr lang="en-GB" dirty="0" err="1" smtClean="0">
                <a:solidFill>
                  <a:srgbClr val="0070C0"/>
                </a:solidFill>
              </a:rPr>
              <a:t>barómetro</a:t>
            </a:r>
            <a:r>
              <a:rPr lang="en-GB" dirty="0" smtClean="0">
                <a:solidFill>
                  <a:srgbClr val="0070C0"/>
                </a:solidFill>
              </a:rPr>
              <a:t> de </a:t>
            </a:r>
            <a:r>
              <a:rPr lang="en-GB" dirty="0" err="1" smtClean="0">
                <a:solidFill>
                  <a:srgbClr val="0070C0"/>
                </a:solidFill>
              </a:rPr>
              <a:t>justicia</a:t>
            </a:r>
            <a:r>
              <a:rPr lang="en-GB" dirty="0" smtClean="0">
                <a:solidFill>
                  <a:srgbClr val="0070C0"/>
                </a:solidFill>
              </a:rPr>
              <a:t> social.</a:t>
            </a:r>
            <a:endParaRPr lang="en-GB" dirty="0"/>
          </a:p>
        </p:txBody>
      </p:sp>
    </p:spTree>
    <p:extLst>
      <p:ext uri="{BB962C8B-B14F-4D97-AF65-F5344CB8AC3E}">
        <p14:creationId xmlns:p14="http://schemas.microsoft.com/office/powerpoint/2010/main" val="411030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09037" y="1305281"/>
            <a:ext cx="21579256" cy="95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p:cNvSpPr/>
          <p:nvPr/>
        </p:nvSpPr>
        <p:spPr>
          <a:xfrm>
            <a:off x="910975" y="183039"/>
            <a:ext cx="10770740" cy="646331"/>
          </a:xfrm>
          <a:prstGeom prst="rect">
            <a:avLst/>
          </a:prstGeom>
        </p:spPr>
        <p:txBody>
          <a:bodyPr wrap="square">
            <a:spAutoFit/>
          </a:bodyPr>
          <a:lstStyle/>
          <a:p>
            <a:r>
              <a:rPr lang="en-GB" dirty="0" err="1" smtClean="0"/>
              <a:t>Indicatores</a:t>
            </a:r>
            <a:r>
              <a:rPr lang="en-GB" dirty="0" smtClean="0"/>
              <a:t> </a:t>
            </a:r>
            <a:r>
              <a:rPr lang="en-GB" dirty="0" err="1" smtClean="0"/>
              <a:t>utilizados</a:t>
            </a:r>
            <a:r>
              <a:rPr lang="en-GB" dirty="0" smtClean="0"/>
              <a:t> </a:t>
            </a:r>
            <a:r>
              <a:rPr lang="en-GB" dirty="0" err="1" smtClean="0"/>
              <a:t>en</a:t>
            </a:r>
            <a:r>
              <a:rPr lang="en-GB" dirty="0" smtClean="0"/>
              <a:t> la </a:t>
            </a:r>
            <a:r>
              <a:rPr lang="en-GB" dirty="0" err="1" smtClean="0"/>
              <a:t>selección</a:t>
            </a:r>
            <a:r>
              <a:rPr lang="en-GB" dirty="0" smtClean="0"/>
              <a:t> de </a:t>
            </a:r>
            <a:r>
              <a:rPr lang="en-GB" dirty="0" err="1" smtClean="0"/>
              <a:t>países</a:t>
            </a:r>
            <a:r>
              <a:rPr lang="en-GB" dirty="0" smtClean="0"/>
              <a:t> SRS : </a:t>
            </a:r>
            <a:r>
              <a:rPr lang="en-GB" dirty="0" err="1" smtClean="0"/>
              <a:t>saludables</a:t>
            </a:r>
            <a:r>
              <a:rPr lang="en-GB" dirty="0" smtClean="0"/>
              <a:t>, </a:t>
            </a:r>
            <a:r>
              <a:rPr lang="en-GB" dirty="0" err="1" smtClean="0"/>
              <a:t>económicamente</a:t>
            </a:r>
            <a:r>
              <a:rPr lang="en-GB" dirty="0" smtClean="0"/>
              <a:t> </a:t>
            </a:r>
            <a:r>
              <a:rPr lang="en-GB" dirty="0" err="1" smtClean="0"/>
              <a:t>replicables</a:t>
            </a:r>
            <a:r>
              <a:rPr lang="en-GB" dirty="0" smtClean="0"/>
              <a:t> y </a:t>
            </a:r>
            <a:r>
              <a:rPr lang="en-GB" dirty="0" err="1" smtClean="0"/>
              <a:t>ecológicamente</a:t>
            </a:r>
            <a:r>
              <a:rPr lang="en-GB" dirty="0" smtClean="0"/>
              <a:t> </a:t>
            </a:r>
            <a:r>
              <a:rPr lang="en-GB" dirty="0" err="1" smtClean="0"/>
              <a:t>sostenibles</a:t>
            </a:r>
            <a:endParaRPr lang="en-GB" dirty="0"/>
          </a:p>
        </p:txBody>
      </p:sp>
      <p:pic>
        <p:nvPicPr>
          <p:cNvPr id="5" name="Picture 4"/>
          <p:cNvPicPr>
            <a:picLocks noChangeAspect="1"/>
          </p:cNvPicPr>
          <p:nvPr/>
        </p:nvPicPr>
        <p:blipFill>
          <a:blip r:embed="rId2"/>
          <a:stretch>
            <a:fillRect/>
          </a:stretch>
        </p:blipFill>
        <p:spPr>
          <a:xfrm>
            <a:off x="10614992" y="829370"/>
            <a:ext cx="1343047" cy="1745280"/>
          </a:xfrm>
          <a:prstGeom prst="rect">
            <a:avLst/>
          </a:prstGeom>
        </p:spPr>
      </p:pic>
      <p:pic>
        <p:nvPicPr>
          <p:cNvPr id="6" name="Picture 5"/>
          <p:cNvPicPr>
            <a:picLocks noChangeAspect="1"/>
          </p:cNvPicPr>
          <p:nvPr/>
        </p:nvPicPr>
        <p:blipFill>
          <a:blip r:embed="rId3"/>
          <a:stretch>
            <a:fillRect/>
          </a:stretch>
        </p:blipFill>
        <p:spPr>
          <a:xfrm>
            <a:off x="10614992" y="2657204"/>
            <a:ext cx="1343047" cy="2018240"/>
          </a:xfrm>
          <a:prstGeom prst="rect">
            <a:avLst/>
          </a:prstGeom>
        </p:spPr>
      </p:pic>
      <p:pic>
        <p:nvPicPr>
          <p:cNvPr id="7" name="Picture 6"/>
          <p:cNvPicPr>
            <a:picLocks noChangeAspect="1"/>
          </p:cNvPicPr>
          <p:nvPr/>
        </p:nvPicPr>
        <p:blipFill rotWithShape="1">
          <a:blip r:embed="rId4"/>
          <a:srcRect l="15199" t="29363" r="6991" b="31731"/>
          <a:stretch/>
        </p:blipFill>
        <p:spPr>
          <a:xfrm>
            <a:off x="10614992" y="4757998"/>
            <a:ext cx="1315093" cy="129454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592007937"/>
              </p:ext>
            </p:extLst>
          </p:nvPr>
        </p:nvGraphicFramePr>
        <p:xfrm>
          <a:off x="809037" y="1305281"/>
          <a:ext cx="9311696" cy="4360855"/>
        </p:xfrm>
        <a:graphic>
          <a:graphicData uri="http://schemas.openxmlformats.org/drawingml/2006/table">
            <a:tbl>
              <a:tblPr firstRow="1" firstCol="1" bandRow="1"/>
              <a:tblGrid>
                <a:gridCol w="2327924">
                  <a:extLst>
                    <a:ext uri="{9D8B030D-6E8A-4147-A177-3AD203B41FA5}">
                      <a16:colId xmlns:a16="http://schemas.microsoft.com/office/drawing/2014/main" val="494945670"/>
                    </a:ext>
                  </a:extLst>
                </a:gridCol>
                <a:gridCol w="2327924">
                  <a:extLst>
                    <a:ext uri="{9D8B030D-6E8A-4147-A177-3AD203B41FA5}">
                      <a16:colId xmlns:a16="http://schemas.microsoft.com/office/drawing/2014/main" val="3428211663"/>
                    </a:ext>
                  </a:extLst>
                </a:gridCol>
                <a:gridCol w="2327924">
                  <a:extLst>
                    <a:ext uri="{9D8B030D-6E8A-4147-A177-3AD203B41FA5}">
                      <a16:colId xmlns:a16="http://schemas.microsoft.com/office/drawing/2014/main" val="1324084544"/>
                    </a:ext>
                  </a:extLst>
                </a:gridCol>
                <a:gridCol w="2327924">
                  <a:extLst>
                    <a:ext uri="{9D8B030D-6E8A-4147-A177-3AD203B41FA5}">
                      <a16:colId xmlns:a16="http://schemas.microsoft.com/office/drawing/2014/main" val="2189335501"/>
                    </a:ext>
                  </a:extLst>
                </a:gridCol>
              </a:tblGrid>
              <a:tr h="246962">
                <a:tc>
                  <a:txBody>
                    <a:bodyPr/>
                    <a:lstStyle/>
                    <a:p>
                      <a:pPr>
                        <a:lnSpc>
                          <a:spcPct val="106000"/>
                        </a:lnSpc>
                        <a:spcAft>
                          <a:spcPts val="0"/>
                        </a:spcAft>
                      </a:pPr>
                      <a:r>
                        <a:rPr lang="en-GB" sz="15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Estudios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5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Criterios de salud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5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Criterios económicos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5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Criterios ecológicos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769129"/>
                  </a:ext>
                </a:extLst>
              </a:tr>
              <a:tr h="891552">
                <a:tc>
                  <a:txBody>
                    <a:bodyPr/>
                    <a:lstStyle/>
                    <a:p>
                      <a:pPr>
                        <a:lnSpc>
                          <a:spcPct val="106000"/>
                        </a:lnSpc>
                        <a:spcAft>
                          <a:spcPts val="0"/>
                        </a:spcAft>
                      </a:pPr>
                      <a:r>
                        <a:rPr lang="es-ES" sz="1100" kern="1200">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1960-2010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Albania, Armenia, Belice, Colombia, Costa Rica, Cuba, Granada, Saint Lucia, Saint Vincent, Georgia, Paraguay, Sri Lanka, Tonga y Vietnam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Esperanza de vida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PIB (VC)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1F4E79"/>
                          </a:solidFill>
                          <a:effectLst/>
                          <a:latin typeface="Calibri Light" panose="020F0302020204030204" pitchFamily="34" charset="0"/>
                          <a:ea typeface="Calibri" panose="020F0502020204030204" pitchFamily="34" charset="0"/>
                          <a:cs typeface="Times New Roman" panose="02020603050405020304" pitchFamily="18" charset="0"/>
                        </a:rPr>
                        <a:t>Emisiones de carbono &lt; nivel responsable de  2° de calentamiento global (1990-2010)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454872"/>
                  </a:ext>
                </a:extLst>
              </a:tr>
              <a:tr h="1482931">
                <a:tc>
                  <a:txBody>
                    <a:bodyPr/>
                    <a:lstStyle/>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1960-2015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Times New Roman" panose="02020603050405020304" pitchFamily="18" charset="0"/>
                          <a:cs typeface="Times New Roman" panose="02020603050405020304" pitchFamily="18" charset="0"/>
                        </a:rPr>
                        <a:t>Armenia, Colombia, Costa Rica, Paraguay, Sri- Lanka y Tonga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Esperanza de vida en hombres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Esperanza de vida en mujeres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Esperanza de vida en todos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PIB (VC)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PIB (PAC)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PNB (VC)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PNB (PAC)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Emisiones de carbono &lt; nivel responsable de  1.5° de calentamiento global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80298"/>
                  </a:ext>
                </a:extLst>
              </a:tr>
              <a:tr h="1729893">
                <a:tc>
                  <a:txBody>
                    <a:bodyPr/>
                    <a:lstStyle/>
                    <a:p>
                      <a:pPr>
                        <a:lnSpc>
                          <a:spcPct val="106000"/>
                        </a:lnSpc>
                        <a:spcAft>
                          <a:spcPts val="0"/>
                        </a:spcAft>
                      </a:pPr>
                      <a:r>
                        <a:rPr lang="en-GB"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1960-2020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GB"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Sri-Lanka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Y regiones sub-nacionales en China (Shanxi, Guangxi, Anhui, Sichuan and Henan), en India (Kerala), en Rusia (Ingushetia and Chechnya) y en Brasil (Alagoas, Praiba, Ceara, Para, Bahia y Rio Grande)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Esperanza de vida en hombres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Esperanza de vida en mujeres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Esperanza de vida en todos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Esperanza de vida saludable &gt;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PIB (VC)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PIB (PAC)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PNB (VC)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PNB (PAC) pc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Riqueza por persona (2020) &lt; media mundial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s-ES" sz="1100" kern="12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Emisiones de carbono &lt; nivel responsable de 1.5° de calentamiento global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dirty="0" err="1">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Bio</a:t>
                      </a:r>
                      <a:r>
                        <a:rPr lang="es-ES" sz="1100" kern="1200" dirty="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 capacidad pc &lt; media mundial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s-ES" sz="1100" kern="1200" dirty="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Huella ecológica pc &lt; </a:t>
                      </a:r>
                      <a:r>
                        <a:rPr lang="es-ES" sz="1100" kern="1200" dirty="0" err="1">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Bio</a:t>
                      </a:r>
                      <a:r>
                        <a:rPr lang="es-ES" sz="1100" kern="1200" dirty="0">
                          <a:solidFill>
                            <a:srgbClr val="548235"/>
                          </a:solidFill>
                          <a:effectLst/>
                          <a:latin typeface="Calibri Light" panose="020F0302020204030204" pitchFamily="34" charset="0"/>
                          <a:ea typeface="Calibri" panose="020F0502020204030204" pitchFamily="34" charset="0"/>
                          <a:cs typeface="Times New Roman" panose="02020603050405020304" pitchFamily="18" charset="0"/>
                        </a:rPr>
                        <a:t> capacidad media mundial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64" marR="62464" marT="8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814065"/>
                  </a:ext>
                </a:extLst>
              </a:tr>
            </a:tbl>
          </a:graphicData>
        </a:graphic>
      </p:graphicFrame>
    </p:spTree>
    <p:extLst>
      <p:ext uri="{BB962C8B-B14F-4D97-AF65-F5344CB8AC3E}">
        <p14:creationId xmlns:p14="http://schemas.microsoft.com/office/powerpoint/2010/main" val="208940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4930" y="234230"/>
            <a:ext cx="10715929" cy="5778865"/>
          </a:xfrm>
          <a:prstGeom prst="rect">
            <a:avLst/>
          </a:prstGeom>
        </p:spPr>
      </p:pic>
    </p:spTree>
    <p:extLst>
      <p:ext uri="{BB962C8B-B14F-4D97-AF65-F5344CB8AC3E}">
        <p14:creationId xmlns:p14="http://schemas.microsoft.com/office/powerpoint/2010/main" val="316464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242" y="149545"/>
            <a:ext cx="11372047" cy="5137079"/>
          </a:xfrm>
          <a:prstGeom prst="rect">
            <a:avLst/>
          </a:prstGeom>
        </p:spPr>
      </p:pic>
    </p:spTree>
    <p:extLst>
      <p:ext uri="{BB962C8B-B14F-4D97-AF65-F5344CB8AC3E}">
        <p14:creationId xmlns:p14="http://schemas.microsoft.com/office/powerpoint/2010/main" val="222070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030" y="677043"/>
            <a:ext cx="10553222" cy="5345065"/>
          </a:xfrm>
          <a:prstGeom prst="rect">
            <a:avLst/>
          </a:prstGeom>
        </p:spPr>
      </p:pic>
    </p:spTree>
    <p:extLst>
      <p:ext uri="{BB962C8B-B14F-4D97-AF65-F5344CB8AC3E}">
        <p14:creationId xmlns:p14="http://schemas.microsoft.com/office/powerpoint/2010/main" val="357186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12" t="32548" r="82153" b="14320"/>
          <a:stretch/>
        </p:blipFill>
        <p:spPr>
          <a:xfrm>
            <a:off x="6976151" y="1084683"/>
            <a:ext cx="4582276" cy="4856545"/>
          </a:xfrm>
          <a:prstGeom prst="rect">
            <a:avLst/>
          </a:prstGeom>
        </p:spPr>
      </p:pic>
      <p:sp>
        <p:nvSpPr>
          <p:cNvPr id="6" name="Content Placeholder 5"/>
          <p:cNvSpPr>
            <a:spLocks noGrp="1"/>
          </p:cNvSpPr>
          <p:nvPr>
            <p:ph sz="half" idx="1"/>
          </p:nvPr>
        </p:nvSpPr>
        <p:spPr>
          <a:xfrm>
            <a:off x="928099" y="991215"/>
            <a:ext cx="5384800" cy="4525963"/>
          </a:xfrm>
        </p:spPr>
        <p:txBody>
          <a:bodyPr anchor="ctr">
            <a:normAutofit/>
          </a:bodyPr>
          <a:lstStyle/>
          <a:p>
            <a:r>
              <a:rPr lang="es-ES" sz="2400" dirty="0" err="1" smtClean="0"/>
              <a:t>Close</a:t>
            </a:r>
            <a:r>
              <a:rPr lang="es-ES" sz="2400" dirty="0" smtClean="0"/>
              <a:t> to </a:t>
            </a:r>
            <a:r>
              <a:rPr lang="es-ES" sz="2400" dirty="0" err="1" smtClean="0"/>
              <a:t>two</a:t>
            </a:r>
            <a:r>
              <a:rPr lang="es-ES" sz="2400" dirty="0" smtClean="0"/>
              <a:t> </a:t>
            </a:r>
            <a:r>
              <a:rPr lang="es-ES" sz="2400" dirty="0" err="1" smtClean="0"/>
              <a:t>million</a:t>
            </a:r>
            <a:r>
              <a:rPr lang="es-ES" sz="2400" dirty="0" smtClean="0"/>
              <a:t> data , </a:t>
            </a:r>
            <a:r>
              <a:rPr lang="es-ES" sz="2400" dirty="0" err="1" smtClean="0"/>
              <a:t>mostly</a:t>
            </a:r>
            <a:r>
              <a:rPr lang="es-ES" sz="2400" dirty="0" smtClean="0"/>
              <a:t> </a:t>
            </a:r>
            <a:r>
              <a:rPr lang="es-ES" sz="2400" dirty="0" err="1" smtClean="0"/>
              <a:t>from</a:t>
            </a:r>
            <a:r>
              <a:rPr lang="es-ES" sz="2400" dirty="0" smtClean="0"/>
              <a:t> </a:t>
            </a:r>
            <a:r>
              <a:rPr lang="es-ES" sz="2400" dirty="0" err="1" smtClean="0"/>
              <a:t>algorithms</a:t>
            </a:r>
            <a:r>
              <a:rPr lang="es-ES" sz="2400" dirty="0" smtClean="0"/>
              <a:t> </a:t>
            </a:r>
            <a:r>
              <a:rPr lang="es-ES" sz="2400" dirty="0" err="1" smtClean="0"/>
              <a:t>based</a:t>
            </a:r>
            <a:r>
              <a:rPr lang="es-ES" sz="2400" dirty="0" smtClean="0"/>
              <a:t> </a:t>
            </a:r>
            <a:r>
              <a:rPr lang="es-ES" sz="2400" dirty="0" err="1" smtClean="0"/>
              <a:t>on</a:t>
            </a:r>
            <a:r>
              <a:rPr lang="es-ES" sz="2400" dirty="0" smtClean="0"/>
              <a:t> </a:t>
            </a:r>
            <a:r>
              <a:rPr lang="es-ES" sz="2400" dirty="0" err="1" smtClean="0"/>
              <a:t>international</a:t>
            </a:r>
            <a:r>
              <a:rPr lang="es-ES" sz="2400" dirty="0" smtClean="0"/>
              <a:t> (UN, WB, WHO, </a:t>
            </a:r>
            <a:r>
              <a:rPr lang="es-ES" sz="2400" dirty="0" err="1" smtClean="0"/>
              <a:t>others</a:t>
            </a:r>
            <a:r>
              <a:rPr lang="es-ES" sz="2400" dirty="0" smtClean="0"/>
              <a:t>) </a:t>
            </a:r>
            <a:r>
              <a:rPr lang="es-ES" sz="2400" dirty="0" err="1" smtClean="0"/>
              <a:t>reports</a:t>
            </a:r>
            <a:r>
              <a:rPr lang="es-ES" sz="2400" dirty="0" smtClean="0"/>
              <a:t> </a:t>
            </a:r>
            <a:r>
              <a:rPr lang="es-ES" sz="2400" dirty="0" err="1" smtClean="0"/>
              <a:t>analyzing</a:t>
            </a:r>
            <a:r>
              <a:rPr lang="es-ES" sz="2400" dirty="0" smtClean="0"/>
              <a:t> HRS </a:t>
            </a:r>
            <a:r>
              <a:rPr lang="es-ES" sz="2400" dirty="0" err="1" smtClean="0"/>
              <a:t>criteria</a:t>
            </a:r>
            <a:r>
              <a:rPr lang="es-ES" sz="2400" dirty="0" smtClean="0"/>
              <a:t>, </a:t>
            </a:r>
            <a:r>
              <a:rPr lang="es-ES" sz="2400" dirty="0" err="1" smtClean="0"/>
              <a:t>burden</a:t>
            </a:r>
            <a:r>
              <a:rPr lang="es-ES" sz="2400" dirty="0" smtClean="0"/>
              <a:t> of </a:t>
            </a:r>
            <a:r>
              <a:rPr lang="es-ES" sz="2400" dirty="0" err="1" smtClean="0"/>
              <a:t>health</a:t>
            </a:r>
            <a:r>
              <a:rPr lang="es-ES" sz="2400" dirty="0" smtClean="0"/>
              <a:t> </a:t>
            </a:r>
            <a:r>
              <a:rPr lang="es-ES" sz="2400" dirty="0" err="1" smtClean="0"/>
              <a:t>inequity</a:t>
            </a:r>
            <a:r>
              <a:rPr lang="es-ES" sz="2400" dirty="0" smtClean="0"/>
              <a:t> (</a:t>
            </a:r>
            <a:r>
              <a:rPr lang="es-ES" sz="2400" dirty="0" err="1" smtClean="0"/>
              <a:t>nBHiE</a:t>
            </a:r>
            <a:r>
              <a:rPr lang="es-ES" sz="2400" dirty="0" smtClean="0"/>
              <a:t> and </a:t>
            </a:r>
            <a:r>
              <a:rPr lang="es-ES" sz="2400" dirty="0" err="1" smtClean="0"/>
              <a:t>rBHiE</a:t>
            </a:r>
            <a:r>
              <a:rPr lang="es-ES" sz="2400" dirty="0"/>
              <a:t>)</a:t>
            </a:r>
            <a:r>
              <a:rPr lang="es-ES" sz="2400" dirty="0" smtClean="0"/>
              <a:t> SHE </a:t>
            </a:r>
            <a:r>
              <a:rPr lang="es-ES" sz="2400" dirty="0" err="1" smtClean="0"/>
              <a:t>index</a:t>
            </a:r>
            <a:r>
              <a:rPr lang="es-ES" sz="2400" dirty="0" smtClean="0"/>
              <a:t> and </a:t>
            </a:r>
            <a:r>
              <a:rPr lang="es-ES" sz="2400" dirty="0" err="1" smtClean="0"/>
              <a:t>ethical</a:t>
            </a:r>
            <a:r>
              <a:rPr lang="es-ES" sz="2400" dirty="0" smtClean="0"/>
              <a:t> </a:t>
            </a:r>
            <a:r>
              <a:rPr lang="es-ES" sz="2400" dirty="0" err="1" smtClean="0"/>
              <a:t>redistribution</a:t>
            </a:r>
            <a:r>
              <a:rPr lang="es-ES" sz="2400" dirty="0" smtClean="0"/>
              <a:t>.</a:t>
            </a:r>
          </a:p>
          <a:p>
            <a:r>
              <a:rPr lang="es-ES" sz="2400" dirty="0" err="1" smtClean="0"/>
              <a:t>By</a:t>
            </a:r>
            <a:r>
              <a:rPr lang="es-ES" sz="2400" dirty="0" smtClean="0"/>
              <a:t> 250 </a:t>
            </a:r>
            <a:r>
              <a:rPr lang="es-ES" sz="2400" dirty="0" err="1" smtClean="0"/>
              <a:t>countries</a:t>
            </a:r>
            <a:r>
              <a:rPr lang="es-ES" sz="2400" dirty="0" smtClean="0"/>
              <a:t> and </a:t>
            </a:r>
            <a:r>
              <a:rPr lang="es-ES" sz="2400" dirty="0" err="1" smtClean="0"/>
              <a:t>regions</a:t>
            </a:r>
            <a:r>
              <a:rPr lang="es-ES" sz="2400" dirty="0" smtClean="0"/>
              <a:t>, time </a:t>
            </a:r>
            <a:r>
              <a:rPr lang="es-ES" sz="2400" dirty="0" err="1" smtClean="0"/>
              <a:t>period</a:t>
            </a:r>
            <a:r>
              <a:rPr lang="es-ES" sz="2400" dirty="0" smtClean="0"/>
              <a:t> of 5 </a:t>
            </a:r>
            <a:r>
              <a:rPr lang="es-ES" sz="2400" dirty="0" err="1" smtClean="0"/>
              <a:t>years</a:t>
            </a:r>
            <a:r>
              <a:rPr lang="es-ES" sz="2400" dirty="0" smtClean="0"/>
              <a:t> </a:t>
            </a:r>
            <a:r>
              <a:rPr lang="es-ES" sz="2400" dirty="0" err="1" smtClean="0"/>
              <a:t>from</a:t>
            </a:r>
            <a:r>
              <a:rPr lang="es-ES" sz="2400" dirty="0" smtClean="0"/>
              <a:t> 1960-2020, sex and 5 </a:t>
            </a:r>
            <a:r>
              <a:rPr lang="es-ES" sz="2400" dirty="0" err="1" smtClean="0"/>
              <a:t>year</a:t>
            </a:r>
            <a:r>
              <a:rPr lang="es-ES" sz="2400" dirty="0" smtClean="0"/>
              <a:t> </a:t>
            </a:r>
            <a:r>
              <a:rPr lang="es-ES" sz="2400" dirty="0" err="1" smtClean="0"/>
              <a:t>age</a:t>
            </a:r>
            <a:r>
              <a:rPr lang="es-ES" sz="2400" dirty="0" smtClean="0"/>
              <a:t> </a:t>
            </a:r>
            <a:r>
              <a:rPr lang="es-ES" sz="2400" dirty="0" err="1" smtClean="0"/>
              <a:t>grouops</a:t>
            </a:r>
            <a:r>
              <a:rPr lang="es-ES" sz="2400" dirty="0" smtClean="0"/>
              <a:t> (0-100 </a:t>
            </a:r>
            <a:r>
              <a:rPr lang="es-ES" sz="2400" dirty="0" err="1" smtClean="0"/>
              <a:t>years</a:t>
            </a:r>
            <a:r>
              <a:rPr lang="es-ES" sz="2400" dirty="0" smtClean="0"/>
              <a:t> </a:t>
            </a:r>
            <a:r>
              <a:rPr lang="es-ES" sz="2400" dirty="0" err="1" smtClean="0"/>
              <a:t>old</a:t>
            </a:r>
            <a:r>
              <a:rPr lang="es-ES" sz="2400" dirty="0" smtClean="0"/>
              <a:t>).</a:t>
            </a:r>
            <a:endParaRPr lang="en-GB" sz="2400" dirty="0"/>
          </a:p>
        </p:txBody>
      </p:sp>
      <p:sp>
        <p:nvSpPr>
          <p:cNvPr id="7" name="Content Placeholder 6"/>
          <p:cNvSpPr>
            <a:spLocks noGrp="1"/>
          </p:cNvSpPr>
          <p:nvPr>
            <p:ph sz="half" idx="2"/>
          </p:nvPr>
        </p:nvSpPr>
        <p:spPr>
          <a:xfrm>
            <a:off x="3189555" y="210334"/>
            <a:ext cx="5384800" cy="583542"/>
          </a:xfrm>
        </p:spPr>
        <p:txBody>
          <a:bodyPr>
            <a:normAutofit/>
          </a:bodyPr>
          <a:lstStyle/>
          <a:p>
            <a:pPr marL="0" indent="0">
              <a:buNone/>
            </a:pPr>
            <a:r>
              <a:rPr lang="es-ES" dirty="0" smtClean="0"/>
              <a:t>Base de datos interactiva</a:t>
            </a:r>
            <a:endParaRPr lang="en-GB" dirty="0"/>
          </a:p>
        </p:txBody>
      </p:sp>
    </p:spTree>
    <p:extLst>
      <p:ext uri="{BB962C8B-B14F-4D97-AF65-F5344CB8AC3E}">
        <p14:creationId xmlns:p14="http://schemas.microsoft.com/office/powerpoint/2010/main" val="308422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1779</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    La ética y la métrica de la Equidad de la Salud </vt:lpstr>
      <vt:lpstr>1- Premisa ética : Obligación moral de una aspiración colectiva (vidas sanas) que es factible para todos.</vt:lpstr>
      <vt:lpstr>2- El mejor nivel posible de salud : nunca ha sido estimado. </vt:lpstr>
      <vt:lpstr>3-Compromiso de monitorizar la equidad en salud. No se ha cumplido.</vt:lpstr>
      <vt:lpstr>PowerPoint Presentation</vt:lpstr>
      <vt:lpstr>PowerPoint Presentation</vt:lpstr>
      <vt:lpstr>PowerPoint Presentation</vt:lpstr>
      <vt:lpstr>PowerPoint Presentation</vt:lpstr>
      <vt:lpstr>PowerPoint Presentation</vt:lpstr>
      <vt:lpstr>SHE atlas</vt:lpstr>
      <vt:lpstr>4- Dignity threshold vs. poverty</vt:lpstr>
      <vt:lpstr>5- Excess threshold vs.unlimited income/wealth</vt:lpstr>
      <vt:lpstr>Ecological sustainability by Equity zones</vt:lpstr>
      <vt:lpstr>The Equity curve</vt:lpstr>
      <vt:lpstr>Countries´population and GDP by Equity zones </vt:lpstr>
      <vt:lpstr>Sustainable and Equitable Wellbeing</vt:lpstr>
      <vt:lpstr>6-Intergenerational Equity vs planetary boundaires</vt:lpstr>
      <vt:lpstr>Ecological sustainability by Equity zones</vt:lpstr>
      <vt:lpstr>7.-Global Public Goods</vt:lpstr>
      <vt:lpstr>Real life meeting of SHEM?</vt:lpstr>
    </vt:vector>
  </TitlesOfParts>
  <Company>EEAS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ethics and metrics</dc:title>
  <dc:creator>GARAY AMORES Juan (EEAS-HAVANA)</dc:creator>
  <cp:lastModifiedBy>GARAY AMORES Juan (EEAS-HAVANA)</cp:lastModifiedBy>
  <cp:revision>32</cp:revision>
  <dcterms:created xsi:type="dcterms:W3CDTF">2022-05-18T14:49:58Z</dcterms:created>
  <dcterms:modified xsi:type="dcterms:W3CDTF">2022-06-02T11:32:06Z</dcterms:modified>
</cp:coreProperties>
</file>