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charts/chart8.xml" ContentType="application/vnd.openxmlformats-officedocument.drawingml.char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charts/chart10.xml" ContentType="application/vnd.openxmlformats-officedocument.drawingml.chart+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s/slide138.xml" ContentType="application/vnd.openxmlformats-officedocument.presentationml.slide+xml"/>
  <Override PartName="/ppt/slides/slide167.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charts/chart12.xml" ContentType="application/vnd.openxmlformats-officedocument.drawingml.chart+xml"/>
  <Override PartName="/ppt/slides/slide139.xml" ContentType="application/vnd.openxmlformats-officedocument.presentationml.slide+xml"/>
  <Override PartName="/ppt/slides/slide157.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charts/chart7.xml" ContentType="application/vnd.openxmlformats-officedocument.drawingml.chart+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charts/chart14.xml" ContentType="application/vnd.openxmlformats-officedocument.drawingml.chart+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Override PartName="/ppt/diagrams/layout2.xml" ContentType="application/vnd.openxmlformats-officedocument.drawingml.diagramLayout+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6"/>
  </p:notesMasterIdLst>
  <p:handoutMasterIdLst>
    <p:handoutMasterId r:id="rId187"/>
  </p:handoutMasterIdLst>
  <p:sldIdLst>
    <p:sldId id="350" r:id="rId2"/>
    <p:sldId id="259" r:id="rId3"/>
    <p:sldId id="597" r:id="rId4"/>
    <p:sldId id="313" r:id="rId5"/>
    <p:sldId id="260" r:id="rId6"/>
    <p:sldId id="263" r:id="rId7"/>
    <p:sldId id="587" r:id="rId8"/>
    <p:sldId id="589" r:id="rId9"/>
    <p:sldId id="591" r:id="rId10"/>
    <p:sldId id="592" r:id="rId11"/>
    <p:sldId id="593" r:id="rId12"/>
    <p:sldId id="594" r:id="rId13"/>
    <p:sldId id="595" r:id="rId14"/>
    <p:sldId id="596" r:id="rId15"/>
    <p:sldId id="337" r:id="rId16"/>
    <p:sldId id="370" r:id="rId17"/>
    <p:sldId id="312" r:id="rId18"/>
    <p:sldId id="598" r:id="rId19"/>
    <p:sldId id="314" r:id="rId20"/>
    <p:sldId id="265" r:id="rId21"/>
    <p:sldId id="427" r:id="rId22"/>
    <p:sldId id="429" r:id="rId23"/>
    <p:sldId id="315" r:id="rId24"/>
    <p:sldId id="430" r:id="rId25"/>
    <p:sldId id="431" r:id="rId26"/>
    <p:sldId id="432" r:id="rId27"/>
    <p:sldId id="433" r:id="rId28"/>
    <p:sldId id="316" r:id="rId29"/>
    <p:sldId id="564" r:id="rId30"/>
    <p:sldId id="346" r:id="rId31"/>
    <p:sldId id="347" r:id="rId32"/>
    <p:sldId id="348" r:id="rId33"/>
    <p:sldId id="349" r:id="rId34"/>
    <p:sldId id="579" r:id="rId35"/>
    <p:sldId id="599" r:id="rId36"/>
    <p:sldId id="338" r:id="rId37"/>
    <p:sldId id="345" r:id="rId38"/>
    <p:sldId id="379" r:id="rId39"/>
    <p:sldId id="578" r:id="rId40"/>
    <p:sldId id="580" r:id="rId41"/>
    <p:sldId id="277" r:id="rId42"/>
    <p:sldId id="376" r:id="rId43"/>
    <p:sldId id="511" r:id="rId44"/>
    <p:sldId id="512" r:id="rId45"/>
    <p:sldId id="544" r:id="rId46"/>
    <p:sldId id="545" r:id="rId47"/>
    <p:sldId id="546" r:id="rId48"/>
    <p:sldId id="547" r:id="rId49"/>
    <p:sldId id="600" r:id="rId50"/>
    <p:sldId id="380" r:id="rId51"/>
    <p:sldId id="513" r:id="rId52"/>
    <p:sldId id="445" r:id="rId53"/>
    <p:sldId id="446" r:id="rId54"/>
    <p:sldId id="378" r:id="rId55"/>
    <p:sldId id="279" r:id="rId56"/>
    <p:sldId id="381" r:id="rId57"/>
    <p:sldId id="438" r:id="rId58"/>
    <p:sldId id="509" r:id="rId59"/>
    <p:sldId id="508" r:id="rId60"/>
    <p:sldId id="434" r:id="rId61"/>
    <p:sldId id="435" r:id="rId62"/>
    <p:sldId id="436" r:id="rId63"/>
    <p:sldId id="443" r:id="rId64"/>
    <p:sldId id="437" r:id="rId65"/>
    <p:sldId id="285" r:id="rId66"/>
    <p:sldId id="439" r:id="rId67"/>
    <p:sldId id="290" r:id="rId68"/>
    <p:sldId id="536" r:id="rId69"/>
    <p:sldId id="514" r:id="rId70"/>
    <p:sldId id="534" r:id="rId71"/>
    <p:sldId id="535" r:id="rId72"/>
    <p:sldId id="383" r:id="rId73"/>
    <p:sldId id="519" r:id="rId74"/>
    <p:sldId id="537" r:id="rId75"/>
    <p:sldId id="601" r:id="rId76"/>
    <p:sldId id="382" r:id="rId77"/>
    <p:sldId id="520" r:id="rId78"/>
    <p:sldId id="533" r:id="rId79"/>
    <p:sldId id="515" r:id="rId80"/>
    <p:sldId id="525" r:id="rId81"/>
    <p:sldId id="526" r:id="rId82"/>
    <p:sldId id="539" r:id="rId83"/>
    <p:sldId id="540" r:id="rId84"/>
    <p:sldId id="527" r:id="rId85"/>
    <p:sldId id="522" r:id="rId86"/>
    <p:sldId id="523" r:id="rId87"/>
    <p:sldId id="524" r:id="rId88"/>
    <p:sldId id="538" r:id="rId89"/>
    <p:sldId id="530" r:id="rId90"/>
    <p:sldId id="531" r:id="rId91"/>
    <p:sldId id="521" r:id="rId92"/>
    <p:sldId id="516" r:id="rId93"/>
    <p:sldId id="517" r:id="rId94"/>
    <p:sldId id="384" r:id="rId95"/>
    <p:sldId id="440" r:id="rId96"/>
    <p:sldId id="291" r:id="rId97"/>
    <p:sldId id="389" r:id="rId98"/>
    <p:sldId id="385" r:id="rId99"/>
    <p:sldId id="581" r:id="rId100"/>
    <p:sldId id="582" r:id="rId101"/>
    <p:sldId id="441" r:id="rId102"/>
    <p:sldId id="387" r:id="rId103"/>
    <p:sldId id="388" r:id="rId104"/>
    <p:sldId id="386" r:id="rId105"/>
    <p:sldId id="394" r:id="rId106"/>
    <p:sldId id="395" r:id="rId107"/>
    <p:sldId id="396" r:id="rId108"/>
    <p:sldId id="393" r:id="rId109"/>
    <p:sldId id="390" r:id="rId110"/>
    <p:sldId id="391" r:id="rId111"/>
    <p:sldId id="392" r:id="rId112"/>
    <p:sldId id="397" r:id="rId113"/>
    <p:sldId id="294" r:id="rId114"/>
    <p:sldId id="400" r:id="rId115"/>
    <p:sldId id="295" r:id="rId116"/>
    <p:sldId id="447" r:id="rId117"/>
    <p:sldId id="448" r:id="rId118"/>
    <p:sldId id="453" r:id="rId119"/>
    <p:sldId id="454" r:id="rId120"/>
    <p:sldId id="502" r:id="rId121"/>
    <p:sldId id="456" r:id="rId122"/>
    <p:sldId id="457" r:id="rId123"/>
    <p:sldId id="458" r:id="rId124"/>
    <p:sldId id="459" r:id="rId125"/>
    <p:sldId id="460" r:id="rId126"/>
    <p:sldId id="461" r:id="rId127"/>
    <p:sldId id="462" r:id="rId128"/>
    <p:sldId id="463" r:id="rId129"/>
    <p:sldId id="464" r:id="rId130"/>
    <p:sldId id="602" r:id="rId131"/>
    <p:sldId id="465" r:id="rId132"/>
    <p:sldId id="466" r:id="rId133"/>
    <p:sldId id="556" r:id="rId134"/>
    <p:sldId id="557" r:id="rId135"/>
    <p:sldId id="558" r:id="rId136"/>
    <p:sldId id="559" r:id="rId137"/>
    <p:sldId id="467" r:id="rId138"/>
    <p:sldId id="468" r:id="rId139"/>
    <p:sldId id="603" r:id="rId140"/>
    <p:sldId id="548" r:id="rId141"/>
    <p:sldId id="560" r:id="rId142"/>
    <p:sldId id="562" r:id="rId143"/>
    <p:sldId id="561" r:id="rId144"/>
    <p:sldId id="563" r:id="rId145"/>
    <p:sldId id="473" r:id="rId146"/>
    <p:sldId id="474" r:id="rId147"/>
    <p:sldId id="475" r:id="rId148"/>
    <p:sldId id="583" r:id="rId149"/>
    <p:sldId id="584" r:id="rId150"/>
    <p:sldId id="543" r:id="rId151"/>
    <p:sldId id="476" r:id="rId152"/>
    <p:sldId id="477" r:id="rId153"/>
    <p:sldId id="541" r:id="rId154"/>
    <p:sldId id="479" r:id="rId155"/>
    <p:sldId id="510" r:id="rId156"/>
    <p:sldId id="481" r:id="rId157"/>
    <p:sldId id="482" r:id="rId158"/>
    <p:sldId id="483" r:id="rId159"/>
    <p:sldId id="308" r:id="rId160"/>
    <p:sldId id="572" r:id="rId161"/>
    <p:sldId id="571" r:id="rId162"/>
    <p:sldId id="604" r:id="rId163"/>
    <p:sldId id="416" r:id="rId164"/>
    <p:sldId id="417" r:id="rId165"/>
    <p:sldId id="362" r:id="rId166"/>
    <p:sldId id="363" r:id="rId167"/>
    <p:sldId id="364" r:id="rId168"/>
    <p:sldId id="366" r:id="rId169"/>
    <p:sldId id="503" r:id="rId170"/>
    <p:sldId id="504" r:id="rId171"/>
    <p:sldId id="507" r:id="rId172"/>
    <p:sldId id="549" r:id="rId173"/>
    <p:sldId id="542" r:id="rId174"/>
    <p:sldId id="550" r:id="rId175"/>
    <p:sldId id="310" r:id="rId176"/>
    <p:sldId id="505" r:id="rId177"/>
    <p:sldId id="506" r:id="rId178"/>
    <p:sldId id="335" r:id="rId179"/>
    <p:sldId id="341" r:id="rId180"/>
    <p:sldId id="551" r:id="rId181"/>
    <p:sldId id="552" r:id="rId182"/>
    <p:sldId id="553" r:id="rId183"/>
    <p:sldId id="342" r:id="rId184"/>
    <p:sldId id="344" r:id="rId185"/>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03" autoAdjust="0"/>
    <p:restoredTop sz="94624" autoAdjust="0"/>
  </p:normalViewPr>
  <p:slideViewPr>
    <p:cSldViewPr>
      <p:cViewPr>
        <p:scale>
          <a:sx n="70" d="100"/>
          <a:sy n="70" d="100"/>
        </p:scale>
        <p:origin x="-109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122"/>
    </p:cViewPr>
  </p:sorterViewPr>
  <p:notesViewPr>
    <p:cSldViewPr>
      <p:cViewPr varScale="1">
        <p:scale>
          <a:sx n="82" d="100"/>
          <a:sy n="82" d="100"/>
        </p:scale>
        <p:origin x="-206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uan\Documents\NUEVA\TRABAJOS\JUAN\estadisticas%20equidad\BEST%20FEASIBLE%20SUSTAINABLE\cBFSmodels1960-2012.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11.xml.rels><?xml version="1.0" encoding="UTF-8" standalone="yes"?>
<Relationships xmlns="http://schemas.openxmlformats.org/package/2006/relationships"><Relationship Id="rId1" Type="http://schemas.openxmlformats.org/officeDocument/2006/relationships/oleObject" Target="file:///C:\Users\Juan\Downloads\ethicaleconredistrxGHE.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economicethicalredistributionX.xls"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Juan\Documents\NUEVA\TRABAJOS\JUAN\estadisticas%20equidad\FINAL%20ANALYSIS%20HHES\2.WB%201960-2012%2014cHFSmodel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uan\Documents\NUEVA\TRABAJOS\JUAN\estadisticas%20equidad\FINAL%20ANALYSIS%20HHES\4a.%20ETH%20CONTR%20REQUIRED%20FOR%20GHE%20vs%20best%20efficienc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plotArea>
      <c:layout/>
      <c:barChart>
        <c:barDir val="col"/>
        <c:grouping val="clustered"/>
        <c:ser>
          <c:idx val="0"/>
          <c:order val="0"/>
          <c:tx>
            <c:strRef>
              <c:f>'LE and GDP'!$A$238</c:f>
              <c:strCache>
                <c:ptCount val="1"/>
                <c:pt idx="0">
                  <c:v>average</c:v>
                </c:pt>
              </c:strCache>
            </c:strRef>
          </c:tx>
          <c:cat>
            <c:strRef>
              <c:f>'LE and GDP'!$B$237:$BB$237</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'LE and GDP'!$B$238:$BB$238</c:f>
              <c:numCache>
                <c:formatCode>General</c:formatCode>
                <c:ptCount val="53"/>
                <c:pt idx="0">
                  <c:v>53.784338898358349</c:v>
                </c:pt>
                <c:pt idx="1">
                  <c:v>54.35146896949405</c:v>
                </c:pt>
                <c:pt idx="2">
                  <c:v>54.739132473077113</c:v>
                </c:pt>
                <c:pt idx="3">
                  <c:v>55.09026315967315</c:v>
                </c:pt>
                <c:pt idx="4">
                  <c:v>55.562817348991004</c:v>
                </c:pt>
                <c:pt idx="5">
                  <c:v>55.964091989624478</c:v>
                </c:pt>
                <c:pt idx="6">
                  <c:v>56.467621808480196</c:v>
                </c:pt>
                <c:pt idx="7">
                  <c:v>56.865131288135139</c:v>
                </c:pt>
                <c:pt idx="8">
                  <c:v>57.234532107475069</c:v>
                </c:pt>
                <c:pt idx="9">
                  <c:v>57.597051658309454</c:v>
                </c:pt>
                <c:pt idx="10">
                  <c:v>58.004315325789129</c:v>
                </c:pt>
                <c:pt idx="11">
                  <c:v>58.378211412736995</c:v>
                </c:pt>
                <c:pt idx="12">
                  <c:v>58.7579079467071</c:v>
                </c:pt>
                <c:pt idx="13">
                  <c:v>59.118127651808493</c:v>
                </c:pt>
                <c:pt idx="14">
                  <c:v>59.484446571813322</c:v>
                </c:pt>
                <c:pt idx="15">
                  <c:v>59.840752684381442</c:v>
                </c:pt>
                <c:pt idx="16">
                  <c:v>60.205967769287248</c:v>
                </c:pt>
                <c:pt idx="17">
                  <c:v>60.583141333674973</c:v>
                </c:pt>
                <c:pt idx="18">
                  <c:v>60.93914323646063</c:v>
                </c:pt>
                <c:pt idx="19">
                  <c:v>61.314293272011746</c:v>
                </c:pt>
                <c:pt idx="20">
                  <c:v>61.681084698223934</c:v>
                </c:pt>
                <c:pt idx="21">
                  <c:v>62.080296141628224</c:v>
                </c:pt>
                <c:pt idx="22">
                  <c:v>62.473471382690825</c:v>
                </c:pt>
                <c:pt idx="23">
                  <c:v>62.804894023109505</c:v>
                </c:pt>
                <c:pt idx="24">
                  <c:v>63.163439769599883</c:v>
                </c:pt>
                <c:pt idx="25">
                  <c:v>63.469457405304375</c:v>
                </c:pt>
                <c:pt idx="26">
                  <c:v>63.800318598415863</c:v>
                </c:pt>
                <c:pt idx="27">
                  <c:v>64.069802109380689</c:v>
                </c:pt>
                <c:pt idx="28">
                  <c:v>64.287167555826628</c:v>
                </c:pt>
                <c:pt idx="29">
                  <c:v>64.510483440759842</c:v>
                </c:pt>
                <c:pt idx="30">
                  <c:v>64.683972098145489</c:v>
                </c:pt>
                <c:pt idx="31">
                  <c:v>64.876035311568117</c:v>
                </c:pt>
                <c:pt idx="32">
                  <c:v>64.996816453693853</c:v>
                </c:pt>
                <c:pt idx="33">
                  <c:v>65.110555580300897</c:v>
                </c:pt>
                <c:pt idx="34">
                  <c:v>65.265122988576223</c:v>
                </c:pt>
                <c:pt idx="35">
                  <c:v>65.436241740350027</c:v>
                </c:pt>
                <c:pt idx="36">
                  <c:v>65.680689996134689</c:v>
                </c:pt>
                <c:pt idx="37">
                  <c:v>65.930229498367595</c:v>
                </c:pt>
                <c:pt idx="38">
                  <c:v>66.109628125673211</c:v>
                </c:pt>
                <c:pt idx="39">
                  <c:v>66.317281785771229</c:v>
                </c:pt>
                <c:pt idx="40">
                  <c:v>66.603294990462032</c:v>
                </c:pt>
                <c:pt idx="41">
                  <c:v>66.871275061413399</c:v>
                </c:pt>
                <c:pt idx="42">
                  <c:v>67.106268397104458</c:v>
                </c:pt>
                <c:pt idx="43">
                  <c:v>67.367553113162202</c:v>
                </c:pt>
                <c:pt idx="44">
                  <c:v>67.712957051198302</c:v>
                </c:pt>
                <c:pt idx="45">
                  <c:v>67.992048044416151</c:v>
                </c:pt>
                <c:pt idx="46">
                  <c:v>68.335649875460788</c:v>
                </c:pt>
                <c:pt idx="47">
                  <c:v>68.648727732082747</c:v>
                </c:pt>
                <c:pt idx="48">
                  <c:v>68.991426152160344</c:v>
                </c:pt>
                <c:pt idx="49">
                  <c:v>69.332184880906041</c:v>
                </c:pt>
                <c:pt idx="50">
                  <c:v>69.6459119913509</c:v>
                </c:pt>
                <c:pt idx="51">
                  <c:v>69.987216654053825</c:v>
                </c:pt>
                <c:pt idx="52">
                  <c:v>70.266306483542024</c:v>
                </c:pt>
              </c:numCache>
            </c:numRef>
          </c:val>
        </c:ser>
        <c:axId val="68210688"/>
        <c:axId val="68212224"/>
      </c:barChart>
      <c:catAx>
        <c:axId val="68210688"/>
        <c:scaling>
          <c:orientation val="minMax"/>
        </c:scaling>
        <c:axPos val="b"/>
        <c:tickLblPos val="nextTo"/>
        <c:crossAx val="68212224"/>
        <c:crosses val="autoZero"/>
        <c:auto val="1"/>
        <c:lblAlgn val="ctr"/>
        <c:lblOffset val="100"/>
      </c:catAx>
      <c:valAx>
        <c:axId val="68212224"/>
        <c:scaling>
          <c:orientation val="minMax"/>
        </c:scaling>
        <c:axPos val="l"/>
        <c:majorGridlines/>
        <c:numFmt formatCode="General" sourceLinked="1"/>
        <c:tickLblPos val="nextTo"/>
        <c:crossAx val="68210688"/>
        <c:crosses val="autoZero"/>
        <c:crossBetween val="between"/>
      </c:valAx>
    </c:plotArea>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'variables cBFS'!$DE$264</c:f>
              <c:strCache>
                <c:ptCount val="1"/>
                <c:pt idx="0">
                  <c:v>Albania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cBFS'!$DF$264:$FF$264</c:f>
              <c:numCache>
                <c:formatCode>General</c:formatCode>
                <c:ptCount val="53"/>
                <c:pt idx="23">
                  <c:v>662.52005343264909</c:v>
                </c:pt>
                <c:pt idx="24">
                  <c:v>662.91479068016304</c:v>
                </c:pt>
                <c:pt idx="25">
                  <c:v>719.15729686184238</c:v>
                </c:pt>
                <c:pt idx="26">
                  <c:v>699.38429078951299</c:v>
                </c:pt>
                <c:pt idx="27">
                  <c:v>676.56673252001065</c:v>
                </c:pt>
                <c:pt idx="28">
                  <c:v>723.40961163192787</c:v>
                </c:pt>
                <c:pt idx="29">
                  <c:v>639.46389852921402</c:v>
                </c:pt>
                <c:pt idx="30">
                  <c:v>348.71132796001348</c:v>
                </c:pt>
                <c:pt idx="31">
                  <c:v>218.49216244649486</c:v>
                </c:pt>
                <c:pt idx="32">
                  <c:v>380.52737095069148</c:v>
                </c:pt>
                <c:pt idx="33">
                  <c:v>619.06492269910939</c:v>
                </c:pt>
                <c:pt idx="34">
                  <c:v>760.55935812503799</c:v>
                </c:pt>
                <c:pt idx="35">
                  <c:v>951.13209129250129</c:v>
                </c:pt>
                <c:pt idx="36">
                  <c:v>697.5945647197625</c:v>
                </c:pt>
                <c:pt idx="37">
                  <c:v>871.89365391504191</c:v>
                </c:pt>
                <c:pt idx="38">
                  <c:v>1104.7435530650905</c:v>
                </c:pt>
                <c:pt idx="39">
                  <c:v>1193.466223193923</c:v>
                </c:pt>
                <c:pt idx="40">
                  <c:v>1335.1410080661428</c:v>
                </c:pt>
                <c:pt idx="41">
                  <c:v>1458.1287560103242</c:v>
                </c:pt>
                <c:pt idx="42">
                  <c:v>1863.2038345771978</c:v>
                </c:pt>
                <c:pt idx="43">
                  <c:v>2476.1158855102467</c:v>
                </c:pt>
                <c:pt idx="44">
                  <c:v>2798.9496326700751</c:v>
                </c:pt>
                <c:pt idx="45">
                  <c:v>3076.9798440008794</c:v>
                </c:pt>
                <c:pt idx="46">
                  <c:v>3638.7108130403922</c:v>
                </c:pt>
                <c:pt idx="47">
                  <c:v>4422.6924459822194</c:v>
                </c:pt>
                <c:pt idx="48">
                  <c:v>4175.7793489637115</c:v>
                </c:pt>
                <c:pt idx="49">
                  <c:v>4175.1202392653877</c:v>
                </c:pt>
                <c:pt idx="50">
                  <c:v>4556.1443416520433</c:v>
                </c:pt>
                <c:pt idx="51">
                  <c:v>4406.1163784169003</c:v>
                </c:pt>
                <c:pt idx="52">
                  <c:v>4652.3513950621846</c:v>
                </c:pt>
              </c:numCache>
            </c:numRef>
          </c:val>
        </c:ser>
        <c:ser>
          <c:idx val="1"/>
          <c:order val="1"/>
          <c:tx>
            <c:strRef>
              <c:f>'variables cBFS'!$DE$265</c:f>
              <c:strCache>
                <c:ptCount val="1"/>
                <c:pt idx="0">
                  <c:v>Armenia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cBFS'!$DF$265:$FF$265</c:f>
              <c:numCache>
                <c:formatCode>General</c:formatCode>
                <c:ptCount val="53"/>
                <c:pt idx="29">
                  <c:v>636.68068999649915</c:v>
                </c:pt>
                <c:pt idx="30">
                  <c:v>589.00294822392743</c:v>
                </c:pt>
                <c:pt idx="31">
                  <c:v>368.91683679339349</c:v>
                </c:pt>
                <c:pt idx="32">
                  <c:v>356.50735144218714</c:v>
                </c:pt>
                <c:pt idx="33">
                  <c:v>399.75120252226429</c:v>
                </c:pt>
                <c:pt idx="34">
                  <c:v>455.55027608615052</c:v>
                </c:pt>
                <c:pt idx="35">
                  <c:v>503.23196962021223</c:v>
                </c:pt>
                <c:pt idx="36">
                  <c:v>522.52207204018384</c:v>
                </c:pt>
                <c:pt idx="37">
                  <c:v>608.33664873080738</c:v>
                </c:pt>
                <c:pt idx="38">
                  <c:v>596.50599630404724</c:v>
                </c:pt>
                <c:pt idx="39">
                  <c:v>621.42482631894711</c:v>
                </c:pt>
                <c:pt idx="40">
                  <c:v>692.3188255332534</c:v>
                </c:pt>
                <c:pt idx="41">
                  <c:v>779.8928416849576</c:v>
                </c:pt>
                <c:pt idx="42">
                  <c:v>924.5821548293444</c:v>
                </c:pt>
                <c:pt idx="43">
                  <c:v>1182.0973596488157</c:v>
                </c:pt>
                <c:pt idx="44">
                  <c:v>1625.3969042944348</c:v>
                </c:pt>
                <c:pt idx="45">
                  <c:v>2126.0895659070957</c:v>
                </c:pt>
                <c:pt idx="46">
                  <c:v>3079.1521874094678</c:v>
                </c:pt>
                <c:pt idx="47">
                  <c:v>3916.7381073829042</c:v>
                </c:pt>
                <c:pt idx="48">
                  <c:v>2913.5741433857675</c:v>
                </c:pt>
                <c:pt idx="49">
                  <c:v>3124.7848541250273</c:v>
                </c:pt>
                <c:pt idx="50">
                  <c:v>3421.7045092460653</c:v>
                </c:pt>
                <c:pt idx="51">
                  <c:v>3353.9731251312396</c:v>
                </c:pt>
                <c:pt idx="52">
                  <c:v>3504.7667584894657</c:v>
                </c:pt>
              </c:numCache>
            </c:numRef>
          </c:val>
        </c:ser>
        <c:ser>
          <c:idx val="2"/>
          <c:order val="2"/>
          <c:tx>
            <c:strRef>
              <c:f>'variables cBFS'!$DE$266</c:f>
              <c:strCache>
                <c:ptCount val="1"/>
                <c:pt idx="0">
                  <c:v>Belize</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cBFS'!$DF$266:$FF$266</c:f>
              <c:numCache>
                <c:formatCode>General</c:formatCode>
                <c:ptCount val="53"/>
                <c:pt idx="0">
                  <c:v>316.41730701896984</c:v>
                </c:pt>
                <c:pt idx="1">
                  <c:v>327.11664561622581</c:v>
                </c:pt>
                <c:pt idx="2">
                  <c:v>336.94158305047199</c:v>
                </c:pt>
                <c:pt idx="3">
                  <c:v>351.16533231198429</c:v>
                </c:pt>
                <c:pt idx="4">
                  <c:v>377.58720271846727</c:v>
                </c:pt>
                <c:pt idx="5">
                  <c:v>406.1091238145857</c:v>
                </c:pt>
                <c:pt idx="6">
                  <c:v>420.40576035939677</c:v>
                </c:pt>
                <c:pt idx="7">
                  <c:v>386.95324695472021</c:v>
                </c:pt>
                <c:pt idx="8">
                  <c:v>396.65764243838458</c:v>
                </c:pt>
                <c:pt idx="9">
                  <c:v>435.70117861593963</c:v>
                </c:pt>
                <c:pt idx="10">
                  <c:v>474.44802222589703</c:v>
                </c:pt>
                <c:pt idx="11">
                  <c:v>519.57167250441978</c:v>
                </c:pt>
                <c:pt idx="12">
                  <c:v>605.93344247523703</c:v>
                </c:pt>
                <c:pt idx="13">
                  <c:v>786.07506105157051</c:v>
                </c:pt>
                <c:pt idx="14">
                  <c:v>885.97790857814732</c:v>
                </c:pt>
                <c:pt idx="15">
                  <c:v>717.0507881724368</c:v>
                </c:pt>
                <c:pt idx="16">
                  <c:v>858.81554262688803</c:v>
                </c:pt>
                <c:pt idx="17">
                  <c:v>980.77310537374649</c:v>
                </c:pt>
                <c:pt idx="18">
                  <c:v>1074.2491578679201</c:v>
                </c:pt>
                <c:pt idx="19">
                  <c:v>1351.0138674029317</c:v>
                </c:pt>
                <c:pt idx="20">
                  <c:v>1307.2116883292911</c:v>
                </c:pt>
                <c:pt idx="21">
                  <c:v>1183.1839364216028</c:v>
                </c:pt>
                <c:pt idx="22">
                  <c:v>1212.9380053908355</c:v>
                </c:pt>
                <c:pt idx="23">
                  <c:v>1315.3135173566502</c:v>
                </c:pt>
                <c:pt idx="24">
                  <c:v>1268.2213975599698</c:v>
                </c:pt>
                <c:pt idx="25">
                  <c:v>1343.8751496635152</c:v>
                </c:pt>
                <c:pt idx="26">
                  <c:v>1587.0876097560981</c:v>
                </c:pt>
                <c:pt idx="27">
                  <c:v>1760.1421975786125</c:v>
                </c:pt>
                <c:pt idx="28">
                  <c:v>1980.4437851751709</c:v>
                </c:pt>
                <c:pt idx="29">
                  <c:v>2202.3224705681623</c:v>
                </c:pt>
                <c:pt idx="30">
                  <c:v>2323.9032986962102</c:v>
                </c:pt>
                <c:pt idx="31">
                  <c:v>2658.5922526394966</c:v>
                </c:pt>
                <c:pt idx="32">
                  <c:v>2821.0848367607587</c:v>
                </c:pt>
                <c:pt idx="33">
                  <c:v>2870.1060117380703</c:v>
                </c:pt>
                <c:pt idx="34">
                  <c:v>2995.8725362999876</c:v>
                </c:pt>
                <c:pt idx="35">
                  <c:v>3019.5236414979549</c:v>
                </c:pt>
                <c:pt idx="36">
                  <c:v>2994.2610035782559</c:v>
                </c:pt>
                <c:pt idx="37">
                  <c:v>3060.5264401346299</c:v>
                </c:pt>
                <c:pt idx="38">
                  <c:v>3159.6997919821661</c:v>
                </c:pt>
                <c:pt idx="39">
                  <c:v>3486.1643181075169</c:v>
                </c:pt>
                <c:pt idx="40">
                  <c:v>3555.6601415866567</c:v>
                </c:pt>
                <c:pt idx="41">
                  <c:v>3704.5367650161447</c:v>
                </c:pt>
                <c:pt idx="42">
                  <c:v>3833.4249417447836</c:v>
                </c:pt>
                <c:pt idx="43">
                  <c:v>3991.2843344400844</c:v>
                </c:pt>
                <c:pt idx="44">
                  <c:v>4097.5286849073254</c:v>
                </c:pt>
                <c:pt idx="45">
                  <c:v>4363.8546875280035</c:v>
                </c:pt>
                <c:pt idx="46">
                  <c:v>4509.1475771848663</c:v>
                </c:pt>
                <c:pt idx="47">
                  <c:v>4665.3993949799933</c:v>
                </c:pt>
                <c:pt idx="48">
                  <c:v>4446.6074893028945</c:v>
                </c:pt>
                <c:pt idx="49">
                  <c:v>4531.8297444871323</c:v>
                </c:pt>
                <c:pt idx="50">
                  <c:v>4707.8538004300008</c:v>
                </c:pt>
                <c:pt idx="51">
                  <c:v>4852.4964512744555</c:v>
                </c:pt>
                <c:pt idx="52">
                  <c:v>4834.2874359746875</c:v>
                </c:pt>
              </c:numCache>
            </c:numRef>
          </c:val>
        </c:ser>
        <c:ser>
          <c:idx val="3"/>
          <c:order val="3"/>
          <c:tx>
            <c:strRef>
              <c:f>'variables cBFS'!$DE$267</c:f>
              <c:strCache>
                <c:ptCount val="1"/>
                <c:pt idx="0">
                  <c:v>Colombia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cBFS'!$DF$267:$FF$267</c:f>
              <c:numCache>
                <c:formatCode>General</c:formatCode>
                <c:ptCount val="53"/>
                <c:pt idx="0">
                  <c:v>276.11833528431725</c:v>
                </c:pt>
                <c:pt idx="1">
                  <c:v>292.50607767448605</c:v>
                </c:pt>
                <c:pt idx="2">
                  <c:v>276.54138196912703</c:v>
                </c:pt>
                <c:pt idx="3">
                  <c:v>332.48389976160138</c:v>
                </c:pt>
                <c:pt idx="4">
                  <c:v>311.98739102448064</c:v>
                </c:pt>
                <c:pt idx="5">
                  <c:v>285.35112577105656</c:v>
                </c:pt>
                <c:pt idx="6">
                  <c:v>291.16702334544226</c:v>
                </c:pt>
                <c:pt idx="7">
                  <c:v>292.48743827542569</c:v>
                </c:pt>
                <c:pt idx="8">
                  <c:v>308.02390159563657</c:v>
                </c:pt>
                <c:pt idx="9">
                  <c:v>337.24278873978432</c:v>
                </c:pt>
                <c:pt idx="10">
                  <c:v>357.41781401649899</c:v>
                </c:pt>
                <c:pt idx="11">
                  <c:v>387.04071132181434</c:v>
                </c:pt>
                <c:pt idx="12">
                  <c:v>449.98407128605965</c:v>
                </c:pt>
                <c:pt idx="13">
                  <c:v>527.44646982178517</c:v>
                </c:pt>
                <c:pt idx="14">
                  <c:v>545.86172621676292</c:v>
                </c:pt>
                <c:pt idx="15">
                  <c:v>624.70983724417465</c:v>
                </c:pt>
                <c:pt idx="16">
                  <c:v>774.66708368446439</c:v>
                </c:pt>
                <c:pt idx="17">
                  <c:v>904.30352233498149</c:v>
                </c:pt>
                <c:pt idx="18">
                  <c:v>1061.3134882297124</c:v>
                </c:pt>
                <c:pt idx="19">
                  <c:v>1240.0675434440461</c:v>
                </c:pt>
                <c:pt idx="20">
                  <c:v>1320.8044265327069</c:v>
                </c:pt>
                <c:pt idx="21">
                  <c:v>1383.1447684913358</c:v>
                </c:pt>
                <c:pt idx="22">
                  <c:v>1344.632561296143</c:v>
                </c:pt>
                <c:pt idx="23">
                  <c:v>1299.4456741149861</c:v>
                </c:pt>
                <c:pt idx="24">
                  <c:v>1160.1878716115104</c:v>
                </c:pt>
                <c:pt idx="25">
                  <c:v>1137.5199955442761</c:v>
                </c:pt>
                <c:pt idx="26">
                  <c:v>1159.7715882936982</c:v>
                </c:pt>
                <c:pt idx="27">
                  <c:v>1225.046589406584</c:v>
                </c:pt>
                <c:pt idx="28">
                  <c:v>1210.7581867336685</c:v>
                </c:pt>
                <c:pt idx="29">
                  <c:v>1209.1835331028908</c:v>
                </c:pt>
                <c:pt idx="30">
                  <c:v>1214.4536927435311</c:v>
                </c:pt>
                <c:pt idx="31">
                  <c:v>1423.9292031669311</c:v>
                </c:pt>
                <c:pt idx="32">
                  <c:v>1582.5813512162047</c:v>
                </c:pt>
                <c:pt idx="33">
                  <c:v>2274.8854045309172</c:v>
                </c:pt>
                <c:pt idx="34">
                  <c:v>2529.3252960396621</c:v>
                </c:pt>
                <c:pt idx="35">
                  <c:v>2609.2971323582797</c:v>
                </c:pt>
                <c:pt idx="36">
                  <c:v>2814.1342049941354</c:v>
                </c:pt>
                <c:pt idx="37">
                  <c:v>2552.4683741085914</c:v>
                </c:pt>
                <c:pt idx="38">
                  <c:v>2196.7146852778933</c:v>
                </c:pt>
                <c:pt idx="39">
                  <c:v>2503.54949201304</c:v>
                </c:pt>
                <c:pt idx="40">
                  <c:v>2421.2726461017087</c:v>
                </c:pt>
                <c:pt idx="41">
                  <c:v>2376.0838030606833</c:v>
                </c:pt>
                <c:pt idx="42">
                  <c:v>2261.2836083266188</c:v>
                </c:pt>
                <c:pt idx="43">
                  <c:v>2752.9134538104795</c:v>
                </c:pt>
                <c:pt idx="44">
                  <c:v>3392.9244134252331</c:v>
                </c:pt>
                <c:pt idx="45">
                  <c:v>3712.785524943813</c:v>
                </c:pt>
                <c:pt idx="46">
                  <c:v>4663.5428895975847</c:v>
                </c:pt>
                <c:pt idx="47">
                  <c:v>5405.1011518314644</c:v>
                </c:pt>
                <c:pt idx="48">
                  <c:v>5104.9911934893498</c:v>
                </c:pt>
                <c:pt idx="49">
                  <c:v>6179.7703294463508</c:v>
                </c:pt>
                <c:pt idx="50">
                  <c:v>7124.5489200781994</c:v>
                </c:pt>
                <c:pt idx="51">
                  <c:v>7762.9708288948605</c:v>
                </c:pt>
                <c:pt idx="52">
                  <c:v>7825.678357565138</c:v>
                </c:pt>
              </c:numCache>
            </c:numRef>
          </c:val>
        </c:ser>
        <c:ser>
          <c:idx val="4"/>
          <c:order val="4"/>
          <c:tx>
            <c:strRef>
              <c:f>'variables cBFS'!$DE$268</c:f>
              <c:strCache>
                <c:ptCount val="1"/>
                <c:pt idx="0">
                  <c:v>Costa Rica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cBFS'!$DF$268:$FF$268</c:f>
              <c:numCache>
                <c:formatCode>General</c:formatCode>
                <c:ptCount val="53"/>
                <c:pt idx="0">
                  <c:v>354.91343458014398</c:v>
                </c:pt>
                <c:pt idx="1">
                  <c:v>334.83701017692266</c:v>
                </c:pt>
                <c:pt idx="2">
                  <c:v>345.43897772379694</c:v>
                </c:pt>
                <c:pt idx="3">
                  <c:v>353.97241077323969</c:v>
                </c:pt>
                <c:pt idx="4">
                  <c:v>374.57481957706131</c:v>
                </c:pt>
                <c:pt idx="5">
                  <c:v>396.51187221820823</c:v>
                </c:pt>
                <c:pt idx="6">
                  <c:v>416.03590339763929</c:v>
                </c:pt>
                <c:pt idx="7">
                  <c:v>447.53099079804929</c:v>
                </c:pt>
                <c:pt idx="8">
                  <c:v>480.62706954534178</c:v>
                </c:pt>
                <c:pt idx="9">
                  <c:v>540.49004816301203</c:v>
                </c:pt>
                <c:pt idx="10">
                  <c:v>576.92956746087145</c:v>
                </c:pt>
                <c:pt idx="11">
                  <c:v>647.88817654027855</c:v>
                </c:pt>
                <c:pt idx="12">
                  <c:v>781.73841524578154</c:v>
                </c:pt>
                <c:pt idx="13">
                  <c:v>832.29112611926496</c:v>
                </c:pt>
                <c:pt idx="14">
                  <c:v>955.55112767278206</c:v>
                </c:pt>
                <c:pt idx="15">
                  <c:v>1145.9019016931061</c:v>
                </c:pt>
                <c:pt idx="16">
                  <c:v>1421.0732350303324</c:v>
                </c:pt>
                <c:pt idx="17">
                  <c:v>1585.7453118471881</c:v>
                </c:pt>
                <c:pt idx="18">
                  <c:v>1766.8061271130755</c:v>
                </c:pt>
                <c:pt idx="19">
                  <c:v>2057.3120532226962</c:v>
                </c:pt>
                <c:pt idx="20">
                  <c:v>1086.5381456379098</c:v>
                </c:pt>
                <c:pt idx="21">
                  <c:v>1049.6369808974298</c:v>
                </c:pt>
                <c:pt idx="22">
                  <c:v>1557.125799891593</c:v>
                </c:pt>
                <c:pt idx="23">
                  <c:v>1749.6865476718656</c:v>
                </c:pt>
                <c:pt idx="24">
                  <c:v>1777.4401625212251</c:v>
                </c:pt>
                <c:pt idx="25">
                  <c:v>1975.5662282602923</c:v>
                </c:pt>
                <c:pt idx="26">
                  <c:v>2050.8580724758572</c:v>
                </c:pt>
                <c:pt idx="27">
                  <c:v>2073.5423318649732</c:v>
                </c:pt>
                <c:pt idx="28">
                  <c:v>2287.888571209025</c:v>
                </c:pt>
                <c:pt idx="29">
                  <c:v>2404.8512820647911</c:v>
                </c:pt>
                <c:pt idx="30">
                  <c:v>2269.5166100327942</c:v>
                </c:pt>
                <c:pt idx="31">
                  <c:v>2651.4398491662187</c:v>
                </c:pt>
                <c:pt idx="32">
                  <c:v>2909.8424713841223</c:v>
                </c:pt>
                <c:pt idx="33">
                  <c:v>3111.0350159269528</c:v>
                </c:pt>
                <c:pt idx="34">
                  <c:v>3370.2395428738068</c:v>
                </c:pt>
                <c:pt idx="35">
                  <c:v>3320.5887783455291</c:v>
                </c:pt>
                <c:pt idx="36">
                  <c:v>3507.0819526229002</c:v>
                </c:pt>
                <c:pt idx="37">
                  <c:v>3759.8810765258072</c:v>
                </c:pt>
                <c:pt idx="38">
                  <c:v>4111.8326094562181</c:v>
                </c:pt>
                <c:pt idx="39">
                  <c:v>4058.0445337476713</c:v>
                </c:pt>
                <c:pt idx="40">
                  <c:v>4087.1189706839264</c:v>
                </c:pt>
                <c:pt idx="41">
                  <c:v>4114.5669049542857</c:v>
                </c:pt>
                <c:pt idx="42">
                  <c:v>4199.694811901154</c:v>
                </c:pt>
                <c:pt idx="43">
                  <c:v>4379.3910625192011</c:v>
                </c:pt>
                <c:pt idx="44">
                  <c:v>4621.3641273279854</c:v>
                </c:pt>
                <c:pt idx="45">
                  <c:v>5128.4007530764075</c:v>
                </c:pt>
                <c:pt idx="46">
                  <c:v>5897.5278436374138</c:v>
                </c:pt>
                <c:pt idx="47">
                  <c:v>6581.3081137056024</c:v>
                </c:pt>
                <c:pt idx="48">
                  <c:v>6385.5651300856744</c:v>
                </c:pt>
                <c:pt idx="49">
                  <c:v>7773.1854867935144</c:v>
                </c:pt>
                <c:pt idx="50">
                  <c:v>8704.1118874329368</c:v>
                </c:pt>
                <c:pt idx="51">
                  <c:v>9442.6645400890338</c:v>
                </c:pt>
                <c:pt idx="52">
                  <c:v>10184.605671508662</c:v>
                </c:pt>
              </c:numCache>
            </c:numRef>
          </c:val>
        </c:ser>
        <c:ser>
          <c:idx val="5"/>
          <c:order val="5"/>
          <c:tx>
            <c:strRef>
              <c:f>'variables cBFS'!$DE$269</c:f>
              <c:strCache>
                <c:ptCount val="1"/>
                <c:pt idx="0">
                  <c:v>Cuba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cBFS'!$DF$269:$FF$269</c:f>
              <c:numCache>
                <c:formatCode>General</c:formatCode>
                <c:ptCount val="53"/>
                <c:pt idx="9">
                  <c:v>653.23809169742378</c:v>
                </c:pt>
                <c:pt idx="10">
                  <c:v>779.56230391602003</c:v>
                </c:pt>
                <c:pt idx="11">
                  <c:v>901.36740369921347</c:v>
                </c:pt>
                <c:pt idx="12">
                  <c:v>1088.4402699263351</c:v>
                </c:pt>
                <c:pt idx="13">
                  <c:v>1224.4118714737035</c:v>
                </c:pt>
                <c:pt idx="14">
                  <c:v>1380.2617161105029</c:v>
                </c:pt>
                <c:pt idx="15">
                  <c:v>1444.8734028961624</c:v>
                </c:pt>
                <c:pt idx="16">
                  <c:v>1474.6363672896925</c:v>
                </c:pt>
                <c:pt idx="17">
                  <c:v>1837.7640349746848</c:v>
                </c:pt>
                <c:pt idx="18">
                  <c:v>2003.2946842982828</c:v>
                </c:pt>
                <c:pt idx="19">
                  <c:v>2024.6789741352857</c:v>
                </c:pt>
                <c:pt idx="20">
                  <c:v>2038.2145874135601</c:v>
                </c:pt>
                <c:pt idx="21">
                  <c:v>2109.9967248551275</c:v>
                </c:pt>
                <c:pt idx="22">
                  <c:v>2226.1186444732939</c:v>
                </c:pt>
                <c:pt idx="23">
                  <c:v>2397.0879661537497</c:v>
                </c:pt>
                <c:pt idx="24">
                  <c:v>2270.1244314613937</c:v>
                </c:pt>
                <c:pt idx="25">
                  <c:v>2378.92983068796</c:v>
                </c:pt>
                <c:pt idx="26">
                  <c:v>2451.2745894522673</c:v>
                </c:pt>
                <c:pt idx="27">
                  <c:v>2641.2362143434602</c:v>
                </c:pt>
                <c:pt idx="28">
                  <c:v>2572.873457940339</c:v>
                </c:pt>
                <c:pt idx="29">
                  <c:v>2702.1852842177173</c:v>
                </c:pt>
                <c:pt idx="30">
                  <c:v>2275.9259013132555</c:v>
                </c:pt>
                <c:pt idx="31">
                  <c:v>2052.9914463768173</c:v>
                </c:pt>
                <c:pt idx="32">
                  <c:v>2066.9176582313848</c:v>
                </c:pt>
                <c:pt idx="33">
                  <c:v>2615.0188118646597</c:v>
                </c:pt>
                <c:pt idx="34">
                  <c:v>2783.4432967119892</c:v>
                </c:pt>
                <c:pt idx="35">
                  <c:v>2278.2853424144309</c:v>
                </c:pt>
                <c:pt idx="36">
                  <c:v>2300.9458512774922</c:v>
                </c:pt>
                <c:pt idx="37">
                  <c:v>2326.1743557909917</c:v>
                </c:pt>
                <c:pt idx="38">
                  <c:v>2555.0687379634251</c:v>
                </c:pt>
                <c:pt idx="39">
                  <c:v>2744.1244787409587</c:v>
                </c:pt>
                <c:pt idx="40">
                  <c:v>2835.0766612395996</c:v>
                </c:pt>
                <c:pt idx="41">
                  <c:v>2995.8995284123216</c:v>
                </c:pt>
                <c:pt idx="42">
                  <c:v>3192.4005190857561</c:v>
                </c:pt>
                <c:pt idx="43">
                  <c:v>3388.7669544571486</c:v>
                </c:pt>
                <c:pt idx="44">
                  <c:v>3776.4705486448111</c:v>
                </c:pt>
                <c:pt idx="45">
                  <c:v>4666.9881692932549</c:v>
                </c:pt>
                <c:pt idx="46">
                  <c:v>5185.3822716882696</c:v>
                </c:pt>
                <c:pt idx="47">
                  <c:v>5382.8159614318411</c:v>
                </c:pt>
                <c:pt idx="48">
                  <c:v>5499.1201033659581</c:v>
                </c:pt>
                <c:pt idx="49">
                  <c:v>5701.9626710990933</c:v>
                </c:pt>
                <c:pt idx="50">
                  <c:v>6051.2220011736663</c:v>
                </c:pt>
              </c:numCache>
            </c:numRef>
          </c:val>
        </c:ser>
        <c:ser>
          <c:idx val="6"/>
          <c:order val="6"/>
          <c:tx>
            <c:strRef>
              <c:f>'variables cBFS'!$DE$270</c:f>
              <c:strCache>
                <c:ptCount val="1"/>
                <c:pt idx="0">
                  <c:v>Georgia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cBFS'!$DF$270:$FF$270</c:f>
              <c:numCache>
                <c:formatCode>General</c:formatCode>
                <c:ptCount val="53"/>
                <c:pt idx="29">
                  <c:v>1611.410842154399</c:v>
                </c:pt>
                <c:pt idx="30">
                  <c:v>1310.4726424949695</c:v>
                </c:pt>
                <c:pt idx="31">
                  <c:v>757.38393919697023</c:v>
                </c:pt>
                <c:pt idx="32">
                  <c:v>550.01539449418624</c:v>
                </c:pt>
                <c:pt idx="33">
                  <c:v>517.08711304956569</c:v>
                </c:pt>
                <c:pt idx="34">
                  <c:v>569.01814110095938</c:v>
                </c:pt>
                <c:pt idx="35">
                  <c:v>670.46110484943335</c:v>
                </c:pt>
                <c:pt idx="36">
                  <c:v>774.68021087100783</c:v>
                </c:pt>
                <c:pt idx="37">
                  <c:v>805.27268997132819</c:v>
                </c:pt>
                <c:pt idx="38">
                  <c:v>628.86565797527419</c:v>
                </c:pt>
                <c:pt idx="39">
                  <c:v>691.99770519198296</c:v>
                </c:pt>
                <c:pt idx="40">
                  <c:v>733.97041379006009</c:v>
                </c:pt>
                <c:pt idx="41">
                  <c:v>779.38459063659309</c:v>
                </c:pt>
                <c:pt idx="42">
                  <c:v>922.02973961527255</c:v>
                </c:pt>
                <c:pt idx="43">
                  <c:v>1186.8730466262598</c:v>
                </c:pt>
                <c:pt idx="44">
                  <c:v>1469.9746235616303</c:v>
                </c:pt>
                <c:pt idx="45">
                  <c:v>1764.8704363604036</c:v>
                </c:pt>
                <c:pt idx="46">
                  <c:v>2317.9885011600186</c:v>
                </c:pt>
                <c:pt idx="47">
                  <c:v>2919.6900520027252</c:v>
                </c:pt>
                <c:pt idx="48">
                  <c:v>2440.9613177727774</c:v>
                </c:pt>
                <c:pt idx="49">
                  <c:v>2613.7569308820202</c:v>
                </c:pt>
                <c:pt idx="50">
                  <c:v>3219.6058689165848</c:v>
                </c:pt>
                <c:pt idx="51">
                  <c:v>3528.7337359210019</c:v>
                </c:pt>
                <c:pt idx="52">
                  <c:v>3602.1684724132597</c:v>
                </c:pt>
              </c:numCache>
            </c:numRef>
          </c:val>
        </c:ser>
        <c:ser>
          <c:idx val="7"/>
          <c:order val="7"/>
          <c:tx>
            <c:strRef>
              <c:f>'variables cBFS'!$DE$271</c:f>
              <c:strCache>
                <c:ptCount val="1"/>
                <c:pt idx="0">
                  <c:v>Grenada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cBFS'!$DF$271:$FF$271</c:f>
              <c:numCache>
                <c:formatCode>General</c:formatCode>
                <c:ptCount val="53"/>
                <c:pt idx="16">
                  <c:v>591.24065863725184</c:v>
                </c:pt>
                <c:pt idx="17">
                  <c:v>758.37147137313355</c:v>
                </c:pt>
                <c:pt idx="18">
                  <c:v>884.20378489263305</c:v>
                </c:pt>
                <c:pt idx="19">
                  <c:v>939.45006222331517</c:v>
                </c:pt>
                <c:pt idx="20">
                  <c:v>970.34377407358852</c:v>
                </c:pt>
                <c:pt idx="21">
                  <c:v>1022.9735199730785</c:v>
                </c:pt>
                <c:pt idx="22">
                  <c:v>1054.4911518903145</c:v>
                </c:pt>
                <c:pt idx="23">
                  <c:v>1118.4478258989204</c:v>
                </c:pt>
                <c:pt idx="24">
                  <c:v>1283.3045023961829</c:v>
                </c:pt>
                <c:pt idx="25">
                  <c:v>1438.0116479311109</c:v>
                </c:pt>
                <c:pt idx="26">
                  <c:v>1682.7122556248003</c:v>
                </c:pt>
                <c:pt idx="27">
                  <c:v>1881.7834460944134</c:v>
                </c:pt>
                <c:pt idx="28">
                  <c:v>2199.4886282145708</c:v>
                </c:pt>
                <c:pt idx="29">
                  <c:v>2295.9761599838102</c:v>
                </c:pt>
                <c:pt idx="30">
                  <c:v>2504.4877518436974</c:v>
                </c:pt>
                <c:pt idx="31">
                  <c:v>2581.4015937019722</c:v>
                </c:pt>
                <c:pt idx="32">
                  <c:v>2545.8204613097337</c:v>
                </c:pt>
                <c:pt idx="33">
                  <c:v>2633.4997249038315</c:v>
                </c:pt>
                <c:pt idx="34">
                  <c:v>2755.990258812491</c:v>
                </c:pt>
                <c:pt idx="35">
                  <c:v>2923.2494012471957</c:v>
                </c:pt>
                <c:pt idx="36">
                  <c:v>3015.4832851139076</c:v>
                </c:pt>
                <c:pt idx="37">
                  <c:v>3364.3443248485623</c:v>
                </c:pt>
                <c:pt idx="38">
                  <c:v>3742.3664764734922</c:v>
                </c:pt>
                <c:pt idx="39">
                  <c:v>5149.1473618097634</c:v>
                </c:pt>
                <c:pt idx="40">
                  <c:v>5137.8005324079086</c:v>
                </c:pt>
                <c:pt idx="41">
                  <c:v>5331.9029730470138</c:v>
                </c:pt>
                <c:pt idx="42">
                  <c:v>5825.3874580243282</c:v>
                </c:pt>
                <c:pt idx="43">
                  <c:v>5844.9597248211294</c:v>
                </c:pt>
                <c:pt idx="44">
                  <c:v>6803.5452917760113</c:v>
                </c:pt>
                <c:pt idx="45">
                  <c:v>6825.1262436937677</c:v>
                </c:pt>
                <c:pt idx="46">
                  <c:v>7326.1722190878199</c:v>
                </c:pt>
                <c:pt idx="47">
                  <c:v>7946.7912802558421</c:v>
                </c:pt>
                <c:pt idx="48">
                  <c:v>7397.0379291308136</c:v>
                </c:pt>
                <c:pt idx="49">
                  <c:v>7366.5762057834954</c:v>
                </c:pt>
                <c:pt idx="50">
                  <c:v>7409.2401999484728</c:v>
                </c:pt>
                <c:pt idx="51">
                  <c:v>7598.2050882778094</c:v>
                </c:pt>
                <c:pt idx="52">
                  <c:v>7876.2765644333358</c:v>
                </c:pt>
              </c:numCache>
            </c:numRef>
          </c:val>
        </c:ser>
        <c:ser>
          <c:idx val="8"/>
          <c:order val="8"/>
          <c:tx>
            <c:strRef>
              <c:f>'variables cBFS'!$DE$272</c:f>
              <c:strCache>
                <c:ptCount val="1"/>
                <c:pt idx="0">
                  <c:v>Paraguay</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cBFS'!$DF$272:$FF$272</c:f>
              <c:numCache>
                <c:formatCode>General</c:formatCode>
                <c:ptCount val="53"/>
                <c:pt idx="4">
                  <c:v>183.71402201376696</c:v>
                </c:pt>
                <c:pt idx="5">
                  <c:v>188.4955867881101</c:v>
                </c:pt>
                <c:pt idx="6">
                  <c:v>196.47859739577387</c:v>
                </c:pt>
                <c:pt idx="7">
                  <c:v>202.11469673712557</c:v>
                </c:pt>
                <c:pt idx="8">
                  <c:v>211.65412631273094</c:v>
                </c:pt>
                <c:pt idx="9">
                  <c:v>220.85167129497623</c:v>
                </c:pt>
                <c:pt idx="10">
                  <c:v>239.14883967320381</c:v>
                </c:pt>
                <c:pt idx="11">
                  <c:v>267.27555756098576</c:v>
                </c:pt>
                <c:pt idx="12">
                  <c:v>332.84358468337854</c:v>
                </c:pt>
                <c:pt idx="13">
                  <c:v>438.27269370974238</c:v>
                </c:pt>
                <c:pt idx="14">
                  <c:v>481.91714731028856</c:v>
                </c:pt>
                <c:pt idx="15">
                  <c:v>535.68556477920004</c:v>
                </c:pt>
                <c:pt idx="16">
                  <c:v>648.13409150536359</c:v>
                </c:pt>
                <c:pt idx="17">
                  <c:v>776.05962102647948</c:v>
                </c:pt>
                <c:pt idx="18">
                  <c:v>1007.7090325442283</c:v>
                </c:pt>
                <c:pt idx="19">
                  <c:v>1280.089109628668</c:v>
                </c:pt>
                <c:pt idx="20">
                  <c:v>1585.5371079261411</c:v>
                </c:pt>
                <c:pt idx="21">
                  <c:v>1494.7784748640379</c:v>
                </c:pt>
                <c:pt idx="22">
                  <c:v>1499.7108040274572</c:v>
                </c:pt>
                <c:pt idx="23">
                  <c:v>1130.6838414705408</c:v>
                </c:pt>
                <c:pt idx="24">
                  <c:v>800.92464236313083</c:v>
                </c:pt>
                <c:pt idx="25">
                  <c:v>902.56585975991516</c:v>
                </c:pt>
                <c:pt idx="26">
                  <c:v>963.9280222523256</c:v>
                </c:pt>
                <c:pt idx="27">
                  <c:v>1013.2589379980536</c:v>
                </c:pt>
                <c:pt idx="28">
                  <c:v>1111.2956723656919</c:v>
                </c:pt>
                <c:pt idx="29">
                  <c:v>1340.1272036763999</c:v>
                </c:pt>
                <c:pt idx="30">
                  <c:v>1601.7876887365817</c:v>
                </c:pt>
                <c:pt idx="31">
                  <c:v>1600.8789284382174</c:v>
                </c:pt>
                <c:pt idx="32">
                  <c:v>1582.38735848955</c:v>
                </c:pt>
                <c:pt idx="33">
                  <c:v>1677.6414858557878</c:v>
                </c:pt>
                <c:pt idx="34">
                  <c:v>1887.2229460416058</c:v>
                </c:pt>
                <c:pt idx="35">
                  <c:v>1992.8720687250695</c:v>
                </c:pt>
                <c:pt idx="36">
                  <c:v>1984.6022046187854</c:v>
                </c:pt>
                <c:pt idx="37">
                  <c:v>1758.9270526203231</c:v>
                </c:pt>
                <c:pt idx="38">
                  <c:v>1601.5335133697181</c:v>
                </c:pt>
                <c:pt idx="39">
                  <c:v>1531.8889089436993</c:v>
                </c:pt>
                <c:pt idx="40">
                  <c:v>1403.2460915896611</c:v>
                </c:pt>
                <c:pt idx="41">
                  <c:v>1135.2953806283758</c:v>
                </c:pt>
                <c:pt idx="42">
                  <c:v>1159.3977555672211</c:v>
                </c:pt>
                <c:pt idx="43">
                  <c:v>1386.7460269684218</c:v>
                </c:pt>
                <c:pt idx="44">
                  <c:v>1479.4037783406861</c:v>
                </c:pt>
                <c:pt idx="45">
                  <c:v>1772.6353250767734</c:v>
                </c:pt>
                <c:pt idx="46">
                  <c:v>2252.1253357907935</c:v>
                </c:pt>
                <c:pt idx="47">
                  <c:v>2967.3049704819869</c:v>
                </c:pt>
                <c:pt idx="48">
                  <c:v>2509.6804620678349</c:v>
                </c:pt>
                <c:pt idx="49">
                  <c:v>3100.8351186441837</c:v>
                </c:pt>
                <c:pt idx="50">
                  <c:v>3814.2131634609241</c:v>
                </c:pt>
                <c:pt idx="51">
                  <c:v>3680.2320590558088</c:v>
                </c:pt>
                <c:pt idx="52">
                  <c:v>4402.7591593672814</c:v>
                </c:pt>
              </c:numCache>
            </c:numRef>
          </c:val>
        </c:ser>
        <c:ser>
          <c:idx val="9"/>
          <c:order val="9"/>
          <c:tx>
            <c:strRef>
              <c:f>'variables cBFS'!$DE$273</c:f>
              <c:strCache>
                <c:ptCount val="1"/>
                <c:pt idx="0">
                  <c:v>Sri Lanka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cBFS'!$DF$273:$FF$273</c:f>
              <c:numCache>
                <c:formatCode>General</c:formatCode>
                <c:ptCount val="53"/>
                <c:pt idx="0">
                  <c:v>143.03128747958664</c:v>
                </c:pt>
                <c:pt idx="1">
                  <c:v>139.67342906761385</c:v>
                </c:pt>
                <c:pt idx="2">
                  <c:v>117.31125624772683</c:v>
                </c:pt>
                <c:pt idx="3">
                  <c:v>121.23642355777493</c:v>
                </c:pt>
                <c:pt idx="4">
                  <c:v>152.12462627473062</c:v>
                </c:pt>
                <c:pt idx="5">
                  <c:v>153.11395998210455</c:v>
                </c:pt>
                <c:pt idx="6">
                  <c:v>158.88789375169884</c:v>
                </c:pt>
                <c:pt idx="7">
                  <c:v>150.19817132990619</c:v>
                </c:pt>
                <c:pt idx="8">
                  <c:v>160.42656043808321</c:v>
                </c:pt>
                <c:pt idx="9">
                  <c:v>183.51211349171231</c:v>
                </c:pt>
                <c:pt idx="10">
                  <c:v>186.70674549545058</c:v>
                </c:pt>
                <c:pt idx="11">
                  <c:v>198.57991978918469</c:v>
                </c:pt>
                <c:pt idx="12">
                  <c:v>219.66427316476901</c:v>
                </c:pt>
                <c:pt idx="13">
                  <c:v>269.08961654361724</c:v>
                </c:pt>
                <c:pt idx="14">
                  <c:v>280.92013526277327</c:v>
                </c:pt>
                <c:pt idx="15">
                  <c:v>261.81525532643678</c:v>
                </c:pt>
                <c:pt idx="16">
                  <c:v>294.39890853992148</c:v>
                </c:pt>
                <c:pt idx="17">
                  <c:v>192.6133795984662</c:v>
                </c:pt>
                <c:pt idx="18">
                  <c:v>232.49111610292283</c:v>
                </c:pt>
                <c:pt idx="19">
                  <c:v>272.91122937387399</c:v>
                </c:pt>
                <c:pt idx="20">
                  <c:v>297.42332833866357</c:v>
                </c:pt>
                <c:pt idx="21">
                  <c:v>313.81712403387979</c:v>
                </c:pt>
                <c:pt idx="22">
                  <c:v>335.20875022166729</c:v>
                </c:pt>
                <c:pt idx="23">
                  <c:v>387.32774740545375</c:v>
                </c:pt>
                <c:pt idx="24">
                  <c:v>377.38044262199702</c:v>
                </c:pt>
                <c:pt idx="25">
                  <c:v>397.17309877118669</c:v>
                </c:pt>
                <c:pt idx="26">
                  <c:v>408.12112133177897</c:v>
                </c:pt>
                <c:pt idx="27">
                  <c:v>420.40915604938465</c:v>
                </c:pt>
                <c:pt idx="28">
                  <c:v>415.29079844115972</c:v>
                </c:pt>
                <c:pt idx="29">
                  <c:v>472.08646331120394</c:v>
                </c:pt>
                <c:pt idx="30">
                  <c:v>521.24645749584874</c:v>
                </c:pt>
                <c:pt idx="31">
                  <c:v>556.81232846699447</c:v>
                </c:pt>
                <c:pt idx="32">
                  <c:v>585.89366631313544</c:v>
                </c:pt>
                <c:pt idx="33">
                  <c:v>654.94406175296729</c:v>
                </c:pt>
                <c:pt idx="34">
                  <c:v>718.44384434139954</c:v>
                </c:pt>
                <c:pt idx="35">
                  <c:v>757.94820981941166</c:v>
                </c:pt>
                <c:pt idx="36">
                  <c:v>812.79248361346811</c:v>
                </c:pt>
                <c:pt idx="37">
                  <c:v>840.87376741739729</c:v>
                </c:pt>
                <c:pt idx="38">
                  <c:v>821.59645339289671</c:v>
                </c:pt>
                <c:pt idx="39">
                  <c:v>854.92672515526249</c:v>
                </c:pt>
                <c:pt idx="40">
                  <c:v>837.69880352183964</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2400.0155749726414</c:v>
                </c:pt>
                <c:pt idx="50">
                  <c:v>2835.6899673117287</c:v>
                </c:pt>
                <c:pt idx="51">
                  <c:v>2921.7363452544419</c:v>
                </c:pt>
                <c:pt idx="52">
                  <c:v>3279.8913897261241</c:v>
                </c:pt>
              </c:numCache>
            </c:numRef>
          </c:val>
        </c:ser>
        <c:ser>
          <c:idx val="10"/>
          <c:order val="10"/>
          <c:tx>
            <c:strRef>
              <c:f>'variables cBFS'!$DE$274</c:f>
              <c:strCache>
                <c:ptCount val="1"/>
                <c:pt idx="0">
                  <c:v>St. Lucia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cBFS'!$DF$274:$FF$274</c:f>
              <c:numCache>
                <c:formatCode>General</c:formatCode>
                <c:ptCount val="53"/>
                <c:pt idx="18">
                  <c:v>889.52329152091033</c:v>
                </c:pt>
                <c:pt idx="19">
                  <c:v>1130.7873309823726</c:v>
                </c:pt>
                <c:pt idx="20">
                  <c:v>1273.0213453606034</c:v>
                </c:pt>
                <c:pt idx="21">
                  <c:v>1185.2156865628713</c:v>
                </c:pt>
                <c:pt idx="22">
                  <c:v>1258.8090157495635</c:v>
                </c:pt>
                <c:pt idx="23">
                  <c:v>1583.450247518824</c:v>
                </c:pt>
                <c:pt idx="24">
                  <c:v>1496.3823349242848</c:v>
                </c:pt>
                <c:pt idx="25">
                  <c:v>1755.3862058031293</c:v>
                </c:pt>
                <c:pt idx="26">
                  <c:v>1849.8166929033252</c:v>
                </c:pt>
                <c:pt idx="27">
                  <c:v>2051.7762393359453</c:v>
                </c:pt>
                <c:pt idx="28">
                  <c:v>2291.2978331614117</c:v>
                </c:pt>
                <c:pt idx="29">
                  <c:v>2874.4577632513251</c:v>
                </c:pt>
                <c:pt idx="30">
                  <c:v>3078.4348976833676</c:v>
                </c:pt>
                <c:pt idx="31">
                  <c:v>3367.7362018741101</c:v>
                </c:pt>
                <c:pt idx="32">
                  <c:v>3426.581013845303</c:v>
                </c:pt>
                <c:pt idx="33">
                  <c:v>3562.9873156918925</c:v>
                </c:pt>
                <c:pt idx="34">
                  <c:v>3814.0035597732071</c:v>
                </c:pt>
                <c:pt idx="35">
                  <c:v>3802.1130245828422</c:v>
                </c:pt>
                <c:pt idx="36">
                  <c:v>4002.8814958539706</c:v>
                </c:pt>
                <c:pt idx="37">
                  <c:v>4295.7259895308853</c:v>
                </c:pt>
                <c:pt idx="38">
                  <c:v>4465.6864520405597</c:v>
                </c:pt>
                <c:pt idx="39">
                  <c:v>4870.7396888487065</c:v>
                </c:pt>
                <c:pt idx="40">
                  <c:v>4464.4846914967129</c:v>
                </c:pt>
                <c:pt idx="41">
                  <c:v>4512.8022811732062</c:v>
                </c:pt>
                <c:pt idx="42">
                  <c:v>4830.0529957146164</c:v>
                </c:pt>
                <c:pt idx="43">
                  <c:v>5250.5529205813273</c:v>
                </c:pt>
                <c:pt idx="44">
                  <c:v>5492.8649136318154</c:v>
                </c:pt>
                <c:pt idx="45">
                  <c:v>6072.2975737086263</c:v>
                </c:pt>
                <c:pt idx="46">
                  <c:v>6732.6609931549292</c:v>
                </c:pt>
                <c:pt idx="47">
                  <c:v>6854.8987117421775</c:v>
                </c:pt>
                <c:pt idx="48">
                  <c:v>6735.1598173516004</c:v>
                </c:pt>
                <c:pt idx="49">
                  <c:v>7058.8692155009685</c:v>
                </c:pt>
                <c:pt idx="50">
                  <c:v>7228.8653821640182</c:v>
                </c:pt>
                <c:pt idx="51">
                  <c:v>7287.8208002883184</c:v>
                </c:pt>
                <c:pt idx="52">
                  <c:v>7308.9389115350168</c:v>
                </c:pt>
              </c:numCache>
            </c:numRef>
          </c:val>
        </c:ser>
        <c:ser>
          <c:idx val="11"/>
          <c:order val="11"/>
          <c:tx>
            <c:strRef>
              <c:f>'variables cBFS'!$DE$275</c:f>
              <c:strCache>
                <c:ptCount val="1"/>
                <c:pt idx="0">
                  <c:v>St. Vincent and the Grenadines</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cBFS'!$DF$275:$FF$275</c:f>
              <c:numCache>
                <c:formatCode>General</c:formatCode>
                <c:ptCount val="53"/>
                <c:pt idx="0">
                  <c:v>170.43198301850128</c:v>
                </c:pt>
                <c:pt idx="1">
                  <c:v>174.56629922796387</c:v>
                </c:pt>
                <c:pt idx="2">
                  <c:v>162.87023274521027</c:v>
                </c:pt>
                <c:pt idx="3">
                  <c:v>173.47191029722239</c:v>
                </c:pt>
                <c:pt idx="4">
                  <c:v>175.73506910637798</c:v>
                </c:pt>
                <c:pt idx="5">
                  <c:v>185.35527901798096</c:v>
                </c:pt>
                <c:pt idx="6">
                  <c:v>180.48564331701883</c:v>
                </c:pt>
                <c:pt idx="7">
                  <c:v>173.22123793940125</c:v>
                </c:pt>
                <c:pt idx="8">
                  <c:v>185.99611251368506</c:v>
                </c:pt>
                <c:pt idx="9">
                  <c:v>203.96431453618797</c:v>
                </c:pt>
                <c:pt idx="10">
                  <c:v>219.28749027918076</c:v>
                </c:pt>
                <c:pt idx="11">
                  <c:v>298.33437757318865</c:v>
                </c:pt>
                <c:pt idx="12">
                  <c:v>322.56911376718017</c:v>
                </c:pt>
                <c:pt idx="13">
                  <c:v>348.1391506384781</c:v>
                </c:pt>
                <c:pt idx="14">
                  <c:v>347.6180194054935</c:v>
                </c:pt>
                <c:pt idx="15">
                  <c:v>339.32974918702473</c:v>
                </c:pt>
                <c:pt idx="16">
                  <c:v>374.16703081208919</c:v>
                </c:pt>
                <c:pt idx="17">
                  <c:v>472.45370944110692</c:v>
                </c:pt>
                <c:pt idx="18">
                  <c:v>547.36075418379482</c:v>
                </c:pt>
                <c:pt idx="19">
                  <c:v>600.03787179213339</c:v>
                </c:pt>
                <c:pt idx="20">
                  <c:v>737.83265283379069</c:v>
                </c:pt>
                <c:pt idx="21">
                  <c:v>836.07117902858715</c:v>
                </c:pt>
                <c:pt idx="22">
                  <c:v>913.18583078661891</c:v>
                </c:pt>
                <c:pt idx="23">
                  <c:v>997.66721526670278</c:v>
                </c:pt>
                <c:pt idx="24">
                  <c:v>1080.4433462668537</c:v>
                </c:pt>
                <c:pt idx="25">
                  <c:v>1216.5182076299193</c:v>
                </c:pt>
                <c:pt idx="26">
                  <c:v>1344.1017375257049</c:v>
                </c:pt>
                <c:pt idx="27">
                  <c:v>1544.8178225856493</c:v>
                </c:pt>
                <c:pt idx="28">
                  <c:v>1655.7213059752041</c:v>
                </c:pt>
                <c:pt idx="29">
                  <c:v>1843.6354529103448</c:v>
                </c:pt>
                <c:pt idx="30">
                  <c:v>1970.9731188275048</c:v>
                </c:pt>
                <c:pt idx="31">
                  <c:v>2159.1362935963452</c:v>
                </c:pt>
                <c:pt idx="32">
                  <c:v>2208.8870545088771</c:v>
                </c:pt>
                <c:pt idx="33">
                  <c:v>2249.6791534688509</c:v>
                </c:pt>
                <c:pt idx="34">
                  <c:v>2464.6370639379652</c:v>
                </c:pt>
                <c:pt idx="35">
                  <c:v>2604.7715695596753</c:v>
                </c:pt>
                <c:pt idx="36">
                  <c:v>2713.5893667147607</c:v>
                </c:pt>
                <c:pt idx="37">
                  <c:v>2945.1722295959389</c:v>
                </c:pt>
                <c:pt idx="38">
                  <c:v>3076.2860316251458</c:v>
                </c:pt>
                <c:pt idx="39">
                  <c:v>3683.577918612541</c:v>
                </c:pt>
                <c:pt idx="40">
                  <c:v>3991.3133280291672</c:v>
                </c:pt>
                <c:pt idx="41">
                  <c:v>4277.7772501824475</c:v>
                </c:pt>
                <c:pt idx="42">
                  <c:v>4452.0875389716084</c:v>
                </c:pt>
                <c:pt idx="43">
                  <c:v>4813.3297275532987</c:v>
                </c:pt>
                <c:pt idx="44">
                  <c:v>5070.6824471632044</c:v>
                </c:pt>
                <c:pt idx="45">
                  <c:v>5610.6082771300471</c:v>
                </c:pt>
                <c:pt idx="46">
                  <c:v>6273.3190341058917</c:v>
                </c:pt>
                <c:pt idx="47">
                  <c:v>6372.0071415338834</c:v>
                </c:pt>
                <c:pt idx="48">
                  <c:v>6176.8511822974624</c:v>
                </c:pt>
                <c:pt idx="49">
                  <c:v>6234.0506557272629</c:v>
                </c:pt>
                <c:pt idx="50">
                  <c:v>6191.0717835807218</c:v>
                </c:pt>
                <c:pt idx="51">
                  <c:v>6349.3224511026137</c:v>
                </c:pt>
                <c:pt idx="52">
                  <c:v>6633.7720969120001</c:v>
                </c:pt>
              </c:numCache>
            </c:numRef>
          </c:val>
        </c:ser>
        <c:ser>
          <c:idx val="12"/>
          <c:order val="12"/>
          <c:tx>
            <c:strRef>
              <c:f>'variables cBFS'!$DE$276</c:f>
              <c:strCache>
                <c:ptCount val="1"/>
                <c:pt idx="0">
                  <c:v>Tonga</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cBFS'!$DF$276:$FF$276</c:f>
              <c:numCache>
                <c:formatCode>General</c:formatCode>
                <c:ptCount val="53"/>
                <c:pt idx="14">
                  <c:v>367.94421883660789</c:v>
                </c:pt>
                <c:pt idx="15">
                  <c:v>336.51246031113732</c:v>
                </c:pt>
                <c:pt idx="16">
                  <c:v>378.08293614281524</c:v>
                </c:pt>
                <c:pt idx="17">
                  <c:v>454.98048042598799</c:v>
                </c:pt>
                <c:pt idx="18">
                  <c:v>483.93284953491275</c:v>
                </c:pt>
                <c:pt idx="19">
                  <c:v>572.64590225584254</c:v>
                </c:pt>
                <c:pt idx="20">
                  <c:v>666.03902933375639</c:v>
                </c:pt>
                <c:pt idx="21">
                  <c:v>662.54094779255797</c:v>
                </c:pt>
                <c:pt idx="22">
                  <c:v>649.04945895412322</c:v>
                </c:pt>
                <c:pt idx="23">
                  <c:v>684.67310195726509</c:v>
                </c:pt>
                <c:pt idx="24">
                  <c:v>639.24157093948361</c:v>
                </c:pt>
                <c:pt idx="25">
                  <c:v>724.33967025643801</c:v>
                </c:pt>
                <c:pt idx="26">
                  <c:v>865.09044685760352</c:v>
                </c:pt>
                <c:pt idx="27">
                  <c:v>1126.4193328264878</c:v>
                </c:pt>
                <c:pt idx="28">
                  <c:v>1119.9854135362559</c:v>
                </c:pt>
                <c:pt idx="29">
                  <c:v>1193.3360119519143</c:v>
                </c:pt>
                <c:pt idx="30">
                  <c:v>1386.904684664041</c:v>
                </c:pt>
                <c:pt idx="31">
                  <c:v>1436.1062681398348</c:v>
                </c:pt>
                <c:pt idx="32">
                  <c:v>1449.2453368884849</c:v>
                </c:pt>
                <c:pt idx="33">
                  <c:v>2024.5731260336536</c:v>
                </c:pt>
                <c:pt idx="34">
                  <c:v>2111.4483146436742</c:v>
                </c:pt>
                <c:pt idx="35">
                  <c:v>2282.1464808557066</c:v>
                </c:pt>
                <c:pt idx="36">
                  <c:v>2196.8140975183842</c:v>
                </c:pt>
                <c:pt idx="37">
                  <c:v>1945.4072781911211</c:v>
                </c:pt>
                <c:pt idx="38">
                  <c:v>1997.4912176103001</c:v>
                </c:pt>
                <c:pt idx="39">
                  <c:v>1925.4737393980708</c:v>
                </c:pt>
                <c:pt idx="40">
                  <c:v>1695.7979378627931</c:v>
                </c:pt>
                <c:pt idx="41">
                  <c:v>1834.8449981986048</c:v>
                </c:pt>
                <c:pt idx="42">
                  <c:v>2087.4356954521118</c:v>
                </c:pt>
                <c:pt idx="43">
                  <c:v>2400.2888906486414</c:v>
                </c:pt>
                <c:pt idx="44">
                  <c:v>2622.9492253904868</c:v>
                </c:pt>
                <c:pt idx="45">
                  <c:v>2912.8824814809846</c:v>
                </c:pt>
                <c:pt idx="46">
                  <c:v>2943.2688468687488</c:v>
                </c:pt>
                <c:pt idx="47">
                  <c:v>3369.2111077987179</c:v>
                </c:pt>
                <c:pt idx="48">
                  <c:v>3075.8161794301072</c:v>
                </c:pt>
                <c:pt idx="49">
                  <c:v>3546.7778195824162</c:v>
                </c:pt>
                <c:pt idx="50">
                  <c:v>4046.119870342739</c:v>
                </c:pt>
                <c:pt idx="51">
                  <c:v>4493.720255259992</c:v>
                </c:pt>
                <c:pt idx="52">
                  <c:v>4426.9445808868295</c:v>
                </c:pt>
              </c:numCache>
            </c:numRef>
          </c:val>
        </c:ser>
        <c:ser>
          <c:idx val="13"/>
          <c:order val="13"/>
          <c:tx>
            <c:strRef>
              <c:f>'variables cBFS'!$DE$277</c:f>
              <c:strCache>
                <c:ptCount val="1"/>
                <c:pt idx="0">
                  <c:v>Vietnam</c:v>
                </c:pt>
              </c:strCache>
            </c:strRef>
          </c:tx>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cBFS'!$DF$277:$FF$277</c:f>
              <c:numCache>
                <c:formatCode>General</c:formatCode>
                <c:ptCount val="53"/>
                <c:pt idx="24">
                  <c:v>239.42869517684935</c:v>
                </c:pt>
                <c:pt idx="25">
                  <c:v>437.1295434646517</c:v>
                </c:pt>
                <c:pt idx="26">
                  <c:v>593.65357358295341</c:v>
                </c:pt>
                <c:pt idx="27">
                  <c:v>401.87491099631887</c:v>
                </c:pt>
                <c:pt idx="28">
                  <c:v>97.157885063793259</c:v>
                </c:pt>
                <c:pt idx="29">
                  <c:v>98.031869001632856</c:v>
                </c:pt>
                <c:pt idx="30">
                  <c:v>142.96588988273231</c:v>
                </c:pt>
                <c:pt idx="31">
                  <c:v>144.14865860413155</c:v>
                </c:pt>
                <c:pt idx="32">
                  <c:v>189.26051610777591</c:v>
                </c:pt>
                <c:pt idx="33">
                  <c:v>229.95480510301451</c:v>
                </c:pt>
                <c:pt idx="34">
                  <c:v>288.02027786798959</c:v>
                </c:pt>
                <c:pt idx="35">
                  <c:v>337.05006283219734</c:v>
                </c:pt>
                <c:pt idx="36">
                  <c:v>361.25448830090738</c:v>
                </c:pt>
                <c:pt idx="37">
                  <c:v>360.60079802253171</c:v>
                </c:pt>
                <c:pt idx="38">
                  <c:v>374.47642006471568</c:v>
                </c:pt>
                <c:pt idx="39">
                  <c:v>433.33370767977675</c:v>
                </c:pt>
                <c:pt idx="40">
                  <c:v>448.87942505582902</c:v>
                </c:pt>
                <c:pt idx="41">
                  <c:v>477.09987785131062</c:v>
                </c:pt>
                <c:pt idx="42">
                  <c:v>530.85525221806131</c:v>
                </c:pt>
                <c:pt idx="43">
                  <c:v>606.89469017291231</c:v>
                </c:pt>
                <c:pt idx="44">
                  <c:v>699.48789333394518</c:v>
                </c:pt>
                <c:pt idx="45">
                  <c:v>796.65436146872185</c:v>
                </c:pt>
                <c:pt idx="46">
                  <c:v>919.18088854509585</c:v>
                </c:pt>
                <c:pt idx="47">
                  <c:v>1164.5632707190398</c:v>
                </c:pt>
                <c:pt idx="48">
                  <c:v>1232.3696711881107</c:v>
                </c:pt>
                <c:pt idx="49">
                  <c:v>1333.5835263550398</c:v>
                </c:pt>
                <c:pt idx="50">
                  <c:v>1543.0269503302361</c:v>
                </c:pt>
                <c:pt idx="51">
                  <c:v>1755.2654235751186</c:v>
                </c:pt>
                <c:pt idx="52">
                  <c:v>1910.5330726347358</c:v>
                </c:pt>
              </c:numCache>
            </c:numRef>
          </c:val>
        </c:ser>
        <c:ser>
          <c:idx val="14"/>
          <c:order val="14"/>
          <c:tx>
            <c:strRef>
              <c:f>'variables cBFS'!$DE$278</c:f>
              <c:strCache>
                <c:ptCount val="1"/>
                <c:pt idx="0">
                  <c:v>Media cSES</c:v>
                </c:pt>
              </c:strCache>
            </c:strRef>
          </c:tx>
          <c:spPr>
            <a:ln w="44450" cmpd="sng">
              <a:solidFill>
                <a:srgbClr val="FF0000"/>
              </a:solidFill>
              <a:prstDash val="dash"/>
            </a:ln>
          </c:spPr>
          <c:marker>
            <c:symbol val="none"/>
          </c:marker>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cBFS'!$DF$278:$FF$278</c:f>
              <c:numCache>
                <c:formatCode>General</c:formatCode>
                <c:ptCount val="53"/>
                <c:pt idx="0">
                  <c:v>252.18246947630482</c:v>
                </c:pt>
                <c:pt idx="1">
                  <c:v>253.73989235264236</c:v>
                </c:pt>
                <c:pt idx="2">
                  <c:v>247.82068634726744</c:v>
                </c:pt>
                <c:pt idx="3">
                  <c:v>266.46599534036483</c:v>
                </c:pt>
                <c:pt idx="4">
                  <c:v>262.62052178581433</c:v>
                </c:pt>
                <c:pt idx="5">
                  <c:v>269.15615793200669</c:v>
                </c:pt>
                <c:pt idx="6">
                  <c:v>277.24347026116135</c:v>
                </c:pt>
                <c:pt idx="7">
                  <c:v>275.41763033910473</c:v>
                </c:pt>
                <c:pt idx="8">
                  <c:v>290.56423547397668</c:v>
                </c:pt>
                <c:pt idx="9">
                  <c:v>367.85717236271961</c:v>
                </c:pt>
                <c:pt idx="10">
                  <c:v>404.7858261524463</c:v>
                </c:pt>
                <c:pt idx="11">
                  <c:v>460.00825985558299</c:v>
                </c:pt>
                <c:pt idx="12">
                  <c:v>543.02473864982335</c:v>
                </c:pt>
                <c:pt idx="13">
                  <c:v>632.2465699083084</c:v>
                </c:pt>
                <c:pt idx="14">
                  <c:v>655.7564999241705</c:v>
                </c:pt>
                <c:pt idx="15">
                  <c:v>675.73486995120959</c:v>
                </c:pt>
                <c:pt idx="16">
                  <c:v>757.24620602986943</c:v>
                </c:pt>
                <c:pt idx="17">
                  <c:v>884.78495959953295</c:v>
                </c:pt>
                <c:pt idx="18">
                  <c:v>995.08842862883955</c:v>
                </c:pt>
                <c:pt idx="19">
                  <c:v>1146.8993944461158</c:v>
                </c:pt>
                <c:pt idx="20">
                  <c:v>1128.2966085780022</c:v>
                </c:pt>
                <c:pt idx="21">
                  <c:v>1124.1359342920498</c:v>
                </c:pt>
                <c:pt idx="22">
                  <c:v>1205.1270022681608</c:v>
                </c:pt>
                <c:pt idx="23">
                  <c:v>1211.48215802251</c:v>
                </c:pt>
                <c:pt idx="24">
                  <c:v>1087.9995157102592</c:v>
                </c:pt>
                <c:pt idx="25">
                  <c:v>1202.1810612195154</c:v>
                </c:pt>
                <c:pt idx="26">
                  <c:v>1304.6500000704928</c:v>
                </c:pt>
                <c:pt idx="27">
                  <c:v>1401.4061592999917</c:v>
                </c:pt>
                <c:pt idx="28">
                  <c:v>1472.1342624540148</c:v>
                </c:pt>
                <c:pt idx="29">
                  <c:v>1537.4106374800267</c:v>
                </c:pt>
                <c:pt idx="30">
                  <c:v>1538.4847793284625</c:v>
                </c:pt>
                <c:pt idx="31">
                  <c:v>1569.8547116148468</c:v>
                </c:pt>
                <c:pt idx="32">
                  <c:v>1618.2537029958842</c:v>
                </c:pt>
                <c:pt idx="33">
                  <c:v>1817.1591539386814</c:v>
                </c:pt>
                <c:pt idx="34">
                  <c:v>1964.5553366182778</c:v>
                </c:pt>
                <c:pt idx="35">
                  <c:v>2003.7622055714598</c:v>
                </c:pt>
                <c:pt idx="36">
                  <c:v>2049.902662988422</c:v>
                </c:pt>
                <c:pt idx="37">
                  <c:v>2106.8289056717103</c:v>
                </c:pt>
                <c:pt idx="38">
                  <c:v>2173.7762569000656</c:v>
                </c:pt>
                <c:pt idx="39">
                  <c:v>2410.5614019829895</c:v>
                </c:pt>
                <c:pt idx="40">
                  <c:v>2402.8413912118021</c:v>
                </c:pt>
                <c:pt idx="41">
                  <c:v>2477.2937396935372</c:v>
                </c:pt>
                <c:pt idx="42">
                  <c:v>2647.6176056086747</c:v>
                </c:pt>
                <c:pt idx="43">
                  <c:v>2908.8124758077242</c:v>
                </c:pt>
                <c:pt idx="44">
                  <c:v>3228.1390595807452</c:v>
                </c:pt>
                <c:pt idx="45">
                  <c:v>3589.5464613588151</c:v>
                </c:pt>
                <c:pt idx="46">
                  <c:v>4096.6136079516054</c:v>
                </c:pt>
                <c:pt idx="47">
                  <c:v>4570.1737712849181</c:v>
                </c:pt>
                <c:pt idx="48">
                  <c:v>4296.4734028557605</c:v>
                </c:pt>
                <c:pt idx="49">
                  <c:v>4652.9370266188862</c:v>
                </c:pt>
                <c:pt idx="50">
                  <c:v>5060.9584747191648</c:v>
                </c:pt>
                <c:pt idx="51">
                  <c:v>5187.1736525031974</c:v>
                </c:pt>
                <c:pt idx="52">
                  <c:v>5418.6902974237619</c:v>
                </c:pt>
              </c:numCache>
            </c:numRef>
          </c:val>
        </c:ser>
        <c:ser>
          <c:idx val="15"/>
          <c:order val="15"/>
          <c:tx>
            <c:strRef>
              <c:f>'variables cBFS'!$DE$279</c:f>
              <c:strCache>
                <c:ptCount val="1"/>
                <c:pt idx="0">
                  <c:v>Media ponderada mundial</c:v>
                </c:pt>
              </c:strCache>
            </c:strRef>
          </c:tx>
          <c:spPr>
            <a:ln>
              <a:solidFill>
                <a:srgbClr val="FF0000"/>
              </a:solidFill>
            </a:ln>
          </c:spPr>
          <c:marker>
            <c:symbol val="none"/>
          </c:marker>
          <c:dPt>
            <c:idx val="48"/>
            <c:spPr>
              <a:ln w="44450" cmpd="sng">
                <a:solidFill>
                  <a:srgbClr val="FF0000"/>
                </a:solidFill>
              </a:ln>
            </c:spPr>
          </c:dPt>
          <c:cat>
            <c:strRef>
              <c:f>'variables cBFS'!$DF$1:$FF$1</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cBFS'!$DF$279:$FF$279</c:f>
              <c:numCache>
                <c:formatCode>General</c:formatCode>
                <c:ptCount val="53"/>
                <c:pt idx="0">
                  <c:v>352.84046054815298</c:v>
                </c:pt>
                <c:pt idx="1">
                  <c:v>383.82392018639871</c:v>
                </c:pt>
                <c:pt idx="2">
                  <c:v>413.73020156140353</c:v>
                </c:pt>
                <c:pt idx="3">
                  <c:v>436.15406588563496</c:v>
                </c:pt>
                <c:pt idx="4">
                  <c:v>468.50610444377946</c:v>
                </c:pt>
                <c:pt idx="5">
                  <c:v>503.65994778604107</c:v>
                </c:pt>
                <c:pt idx="6">
                  <c:v>534.98845148097143</c:v>
                </c:pt>
                <c:pt idx="7">
                  <c:v>559.46132490453749</c:v>
                </c:pt>
                <c:pt idx="8">
                  <c:v>593.2412055709666</c:v>
                </c:pt>
                <c:pt idx="9">
                  <c:v>639.41879623064096</c:v>
                </c:pt>
                <c:pt idx="10">
                  <c:v>754.76576516071589</c:v>
                </c:pt>
                <c:pt idx="11">
                  <c:v>817.00967984816964</c:v>
                </c:pt>
                <c:pt idx="12">
                  <c:v>923.65965700326547</c:v>
                </c:pt>
                <c:pt idx="13">
                  <c:v>1104.1465814221622</c:v>
                </c:pt>
                <c:pt idx="14">
                  <c:v>1247.5997266366426</c:v>
                </c:pt>
                <c:pt idx="15">
                  <c:v>1369.2296529889961</c:v>
                </c:pt>
                <c:pt idx="16">
                  <c:v>1462.5055279030739</c:v>
                </c:pt>
                <c:pt idx="17">
                  <c:v>1624.2406926714705</c:v>
                </c:pt>
                <c:pt idx="18">
                  <c:v>1880.4382257195205</c:v>
                </c:pt>
                <c:pt idx="19">
                  <c:v>2141.5466707860737</c:v>
                </c:pt>
                <c:pt idx="20">
                  <c:v>2374.4939726953448</c:v>
                </c:pt>
                <c:pt idx="21">
                  <c:v>2401.8406279902701</c:v>
                </c:pt>
                <c:pt idx="22">
                  <c:v>2339.4651636936992</c:v>
                </c:pt>
                <c:pt idx="23">
                  <c:v>2350.6073040749052</c:v>
                </c:pt>
                <c:pt idx="24">
                  <c:v>2397.2204695691034</c:v>
                </c:pt>
                <c:pt idx="25">
                  <c:v>2495.5342305083022</c:v>
                </c:pt>
                <c:pt idx="26">
                  <c:v>2896.0960374193501</c:v>
                </c:pt>
                <c:pt idx="27">
                  <c:v>3247.9349443717715</c:v>
                </c:pt>
                <c:pt idx="28">
                  <c:v>3571.6537991059695</c:v>
                </c:pt>
                <c:pt idx="29">
                  <c:v>3781.1652128996202</c:v>
                </c:pt>
                <c:pt idx="30">
                  <c:v>4186.8276729510944</c:v>
                </c:pt>
                <c:pt idx="31">
                  <c:v>4297.4191143480875</c:v>
                </c:pt>
                <c:pt idx="32">
                  <c:v>4520.0870633443265</c:v>
                </c:pt>
                <c:pt idx="33">
                  <c:v>4542.4016482558454</c:v>
                </c:pt>
                <c:pt idx="34">
                  <c:v>4816.0537286117114</c:v>
                </c:pt>
                <c:pt idx="35">
                  <c:v>5257.2824747568247</c:v>
                </c:pt>
                <c:pt idx="36">
                  <c:v>5291.6128644738783</c:v>
                </c:pt>
                <c:pt idx="37">
                  <c:v>5209.2233991047315</c:v>
                </c:pt>
                <c:pt idx="38">
                  <c:v>5121.0705486938041</c:v>
                </c:pt>
                <c:pt idx="39">
                  <c:v>5242.3281025024244</c:v>
                </c:pt>
                <c:pt idx="40">
                  <c:v>5341.6811395940122</c:v>
                </c:pt>
                <c:pt idx="41">
                  <c:v>5246.5754230104631</c:v>
                </c:pt>
                <c:pt idx="42">
                  <c:v>5374.7902430981494</c:v>
                </c:pt>
                <c:pt idx="43">
                  <c:v>5962.3136206647823</c:v>
                </c:pt>
                <c:pt idx="44">
                  <c:v>6637.3885260380348</c:v>
                </c:pt>
                <c:pt idx="45">
                  <c:v>7098.6373666220506</c:v>
                </c:pt>
                <c:pt idx="46">
                  <c:v>7601.2574179316453</c:v>
                </c:pt>
                <c:pt idx="47">
                  <c:v>8466.3567754387295</c:v>
                </c:pt>
                <c:pt idx="48">
                  <c:v>9175.0944171779302</c:v>
                </c:pt>
                <c:pt idx="49">
                  <c:v>8584.0452294115803</c:v>
                </c:pt>
                <c:pt idx="50">
                  <c:v>9298.1957900057023</c:v>
                </c:pt>
                <c:pt idx="51">
                  <c:v>10174.56805623911</c:v>
                </c:pt>
                <c:pt idx="52">
                  <c:v>10255.659720460681</c:v>
                </c:pt>
              </c:numCache>
            </c:numRef>
          </c:val>
        </c:ser>
        <c:marker val="1"/>
        <c:axId val="69775744"/>
        <c:axId val="69777280"/>
      </c:lineChart>
      <c:catAx>
        <c:axId val="69775744"/>
        <c:scaling>
          <c:orientation val="minMax"/>
        </c:scaling>
        <c:axPos val="b"/>
        <c:tickLblPos val="nextTo"/>
        <c:crossAx val="69777280"/>
        <c:crosses val="autoZero"/>
        <c:auto val="1"/>
        <c:lblAlgn val="ctr"/>
        <c:lblOffset val="100"/>
      </c:catAx>
      <c:valAx>
        <c:axId val="69777280"/>
        <c:scaling>
          <c:orientation val="minMax"/>
        </c:scaling>
        <c:axPos val="l"/>
        <c:majorGridlines/>
        <c:numFmt formatCode="General" sourceLinked="1"/>
        <c:tickLblPos val="nextTo"/>
        <c:crossAx val="69775744"/>
        <c:crosses val="autoZero"/>
        <c:crossBetween val="between"/>
      </c:valAx>
    </c:plotArea>
    <c:legend>
      <c:legendPos val="r"/>
      <c:txPr>
        <a:bodyPr/>
        <a:lstStyle/>
        <a:p>
          <a:pPr>
            <a:defRPr sz="800"/>
          </a:pPr>
          <a:endParaRPr lang="en-US"/>
        </a:p>
      </c:txPr>
    </c:legend>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scatterChart>
        <c:scatterStyle val="lineMarker"/>
        <c:ser>
          <c:idx val="0"/>
          <c:order val="0"/>
          <c:tx>
            <c:strRef>
              <c:f>'corr ODA rec vs defcit'!$C$1</c:f>
              <c:strCache>
                <c:ptCount val="1"/>
                <c:pt idx="0">
                  <c:v>ODA 2012</c:v>
                </c:pt>
              </c:strCache>
            </c:strRef>
          </c:tx>
          <c:spPr>
            <a:ln w="28575">
              <a:noFill/>
            </a:ln>
          </c:spPr>
          <c:trendline>
            <c:trendlineType val="linear"/>
            <c:dispRSqr val="1"/>
            <c:dispEq val="1"/>
            <c:trendlineLbl>
              <c:layout/>
              <c:numFmt formatCode="General" sourceLinked="0"/>
            </c:trendlineLbl>
          </c:trendline>
          <c:xVal>
            <c:numRef>
              <c:f>'corr ODA rec vs defcit'!$B$2:$B$270</c:f>
              <c:numCache>
                <c:formatCode>General</c:formatCode>
                <c:ptCount val="269"/>
                <c:pt idx="0">
                  <c:v>111266654024.22484</c:v>
                </c:pt>
                <c:pt idx="1">
                  <c:v>280677709056.24469</c:v>
                </c:pt>
                <c:pt idx="2">
                  <c:v>355806845725.35266</c:v>
                </c:pt>
                <c:pt idx="4">
                  <c:v>254590349654.24084</c:v>
                </c:pt>
                <c:pt idx="5">
                  <c:v>175074713667.33621</c:v>
                </c:pt>
                <c:pt idx="6">
                  <c:v>153409156639.97327</c:v>
                </c:pt>
                <c:pt idx="7">
                  <c:v>63331170100.721092</c:v>
                </c:pt>
                <c:pt idx="8">
                  <c:v>549283500129.06616</c:v>
                </c:pt>
                <c:pt idx="9">
                  <c:v>94032202475.558762</c:v>
                </c:pt>
                <c:pt idx="10">
                  <c:v>604641810374.10803</c:v>
                </c:pt>
                <c:pt idx="11">
                  <c:v>10858388081.499136</c:v>
                </c:pt>
                <c:pt idx="12">
                  <c:v>526355517433.01807</c:v>
                </c:pt>
                <c:pt idx="13">
                  <c:v>86690888463.380203</c:v>
                </c:pt>
                <c:pt idx="14">
                  <c:v>208920190042.32828</c:v>
                </c:pt>
                <c:pt idx="16">
                  <c:v>3740434897125.2412</c:v>
                </c:pt>
                <c:pt idx="17">
                  <c:v>136021500958.91457</c:v>
                </c:pt>
                <c:pt idx="19">
                  <c:v>54817284776.520775</c:v>
                </c:pt>
                <c:pt idx="20">
                  <c:v>8271559072.9402056</c:v>
                </c:pt>
                <c:pt idx="21">
                  <c:v>54586371118.820732</c:v>
                </c:pt>
                <c:pt idx="23">
                  <c:v>37516348109.649132</c:v>
                </c:pt>
                <c:pt idx="24">
                  <c:v>61857252932.584778</c:v>
                </c:pt>
                <c:pt idx="25">
                  <c:v>60161954865.395515</c:v>
                </c:pt>
                <c:pt idx="26">
                  <c:v>1977633041.5206151</c:v>
                </c:pt>
                <c:pt idx="27">
                  <c:v>45986701778.92495</c:v>
                </c:pt>
                <c:pt idx="29">
                  <c:v>2400287115.3588552</c:v>
                </c:pt>
                <c:pt idx="30">
                  <c:v>54476361215.342903</c:v>
                </c:pt>
                <c:pt idx="31">
                  <c:v>50794005310.254761</c:v>
                </c:pt>
                <c:pt idx="33">
                  <c:v>123134216717.47566</c:v>
                </c:pt>
                <c:pt idx="34">
                  <c:v>47149253080.182434</c:v>
                </c:pt>
                <c:pt idx="35">
                  <c:v>66195052798.960533</c:v>
                </c:pt>
                <c:pt idx="36">
                  <c:v>43158836533.736206</c:v>
                </c:pt>
                <c:pt idx="37">
                  <c:v>51666560578.949142</c:v>
                </c:pt>
                <c:pt idx="38">
                  <c:v>103001181279.1918</c:v>
                </c:pt>
                <c:pt idx="39">
                  <c:v>93632386022.32605</c:v>
                </c:pt>
                <c:pt idx="42">
                  <c:v>81541877009.695663</c:v>
                </c:pt>
                <c:pt idx="43">
                  <c:v>22012632441.23605</c:v>
                </c:pt>
                <c:pt idx="44">
                  <c:v>9267235483.4345856</c:v>
                </c:pt>
                <c:pt idx="45">
                  <c:v>30312745176.116962</c:v>
                </c:pt>
                <c:pt idx="46">
                  <c:v>69087203448.918579</c:v>
                </c:pt>
                <c:pt idx="47">
                  <c:v>20463945453.580875</c:v>
                </c:pt>
                <c:pt idx="48">
                  <c:v>3023455786.4948697</c:v>
                </c:pt>
                <c:pt idx="49">
                  <c:v>16225696099.889648</c:v>
                </c:pt>
                <c:pt idx="50">
                  <c:v>2369422251.6042004</c:v>
                </c:pt>
                <c:pt idx="51">
                  <c:v>16906334031.631748</c:v>
                </c:pt>
                <c:pt idx="52">
                  <c:v>39345294968.314423</c:v>
                </c:pt>
                <c:pt idx="53">
                  <c:v>35980004577.64045</c:v>
                </c:pt>
                <c:pt idx="55">
                  <c:v>46038059336.492844</c:v>
                </c:pt>
                <c:pt idx="56">
                  <c:v>42450942184.335648</c:v>
                </c:pt>
                <c:pt idx="57">
                  <c:v>11050692719.938438</c:v>
                </c:pt>
                <c:pt idx="58">
                  <c:v>20022397716.2822</c:v>
                </c:pt>
                <c:pt idx="59">
                  <c:v>7037234595.699769</c:v>
                </c:pt>
                <c:pt idx="60">
                  <c:v>22195175247.445541</c:v>
                </c:pt>
                <c:pt idx="62">
                  <c:v>22864011009.650597</c:v>
                </c:pt>
                <c:pt idx="63">
                  <c:v>12614037827.572346</c:v>
                </c:pt>
                <c:pt idx="64">
                  <c:v>29546308019.084541</c:v>
                </c:pt>
                <c:pt idx="65">
                  <c:v>7661929103.4362774</c:v>
                </c:pt>
                <c:pt idx="66">
                  <c:v>86513984088.053284</c:v>
                </c:pt>
                <c:pt idx="67">
                  <c:v>430197619.74512422</c:v>
                </c:pt>
                <c:pt idx="68">
                  <c:v>43967926207.188782</c:v>
                </c:pt>
                <c:pt idx="69">
                  <c:v>9604415215.319561</c:v>
                </c:pt>
                <c:pt idx="70">
                  <c:v>1672939427.7937491</c:v>
                </c:pt>
                <c:pt idx="71">
                  <c:v>27641110345.653526</c:v>
                </c:pt>
                <c:pt idx="72">
                  <c:v>3876118048.2764587</c:v>
                </c:pt>
                <c:pt idx="73">
                  <c:v>6592989559.0988789</c:v>
                </c:pt>
                <c:pt idx="74">
                  <c:v>5672534454.482667</c:v>
                </c:pt>
                <c:pt idx="77">
                  <c:v>98314121323.210312</c:v>
                </c:pt>
                <c:pt idx="78">
                  <c:v>691311957.06245315</c:v>
                </c:pt>
                <c:pt idx="79">
                  <c:v>31297628757.726677</c:v>
                </c:pt>
                <c:pt idx="80">
                  <c:v>24801331622.339722</c:v>
                </c:pt>
                <c:pt idx="81">
                  <c:v>7019593813.5409813</c:v>
                </c:pt>
                <c:pt idx="82">
                  <c:v>16731270668.453653</c:v>
                </c:pt>
                <c:pt idx="83">
                  <c:v>1084903870665.1395</c:v>
                </c:pt>
                <c:pt idx="86">
                  <c:v>1613878236.4748809</c:v>
                </c:pt>
                <c:pt idx="87">
                  <c:v>8978963088.1478004</c:v>
                </c:pt>
                <c:pt idx="88">
                  <c:v>1422215606.1794345</c:v>
                </c:pt>
                <c:pt idx="89">
                  <c:v>59507583313.444107</c:v>
                </c:pt>
                <c:pt idx="90">
                  <c:v>2582531501.9179687</c:v>
                </c:pt>
                <c:pt idx="91">
                  <c:v>35886371485.168434</c:v>
                </c:pt>
                <c:pt idx="92">
                  <c:v>6633541054.3182554</c:v>
                </c:pt>
                <c:pt idx="93">
                  <c:v>9559177595.9394569</c:v>
                </c:pt>
                <c:pt idx="94">
                  <c:v>24200684296.07008</c:v>
                </c:pt>
                <c:pt idx="97">
                  <c:v>338303258.01055521</c:v>
                </c:pt>
                <c:pt idx="98">
                  <c:v>176296123.86630848</c:v>
                </c:pt>
                <c:pt idx="99">
                  <c:v>2283473809.815588</c:v>
                </c:pt>
                <c:pt idx="100">
                  <c:v>471511090.87818348</c:v>
                </c:pt>
                <c:pt idx="101">
                  <c:v>16249461892.710388</c:v>
                </c:pt>
                <c:pt idx="104">
                  <c:v>506790071.9576326</c:v>
                </c:pt>
                <c:pt idx="106">
                  <c:v>2152137673.0659533</c:v>
                </c:pt>
                <c:pt idx="109">
                  <c:v>6220103026.4139977</c:v>
                </c:pt>
                <c:pt idx="110">
                  <c:v>156323267.34218162</c:v>
                </c:pt>
                <c:pt idx="111">
                  <c:v>64626728.261623681</c:v>
                </c:pt>
                <c:pt idx="114">
                  <c:v>2541219420.5963182</c:v>
                </c:pt>
                <c:pt idx="115">
                  <c:v>596320788039.99475</c:v>
                </c:pt>
                <c:pt idx="116">
                  <c:v>301126896.27693272</c:v>
                </c:pt>
                <c:pt idx="119">
                  <c:v>596909371.24750209</c:v>
                </c:pt>
                <c:pt idx="122">
                  <c:v>4542302209.4466372</c:v>
                </c:pt>
                <c:pt idx="128">
                  <c:v>15025479.914612005</c:v>
                </c:pt>
                <c:pt idx="137">
                  <c:v>255953227635.04385</c:v>
                </c:pt>
                <c:pt idx="216">
                  <c:v>50635482001.167732</c:v>
                </c:pt>
                <c:pt idx="226">
                  <c:v>0</c:v>
                </c:pt>
                <c:pt idx="227">
                  <c:v>0</c:v>
                </c:pt>
                <c:pt idx="228">
                  <c:v>0</c:v>
                </c:pt>
                <c:pt idx="229">
                  <c:v>0</c:v>
                </c:pt>
                <c:pt idx="231">
                  <c:v>1456708460330.8896</c:v>
                </c:pt>
                <c:pt idx="233">
                  <c:v>0</c:v>
                </c:pt>
                <c:pt idx="240">
                  <c:v>0</c:v>
                </c:pt>
                <c:pt idx="241">
                  <c:v>0</c:v>
                </c:pt>
                <c:pt idx="245">
                  <c:v>542169124515.03253</c:v>
                </c:pt>
                <c:pt idx="249">
                  <c:v>13411538697.015017</c:v>
                </c:pt>
                <c:pt idx="250">
                  <c:v>3588425963.0602818</c:v>
                </c:pt>
                <c:pt idx="253">
                  <c:v>0</c:v>
                </c:pt>
                <c:pt idx="254">
                  <c:v>0</c:v>
                </c:pt>
                <c:pt idx="256">
                  <c:v>0</c:v>
                </c:pt>
              </c:numCache>
            </c:numRef>
          </c:xVal>
          <c:yVal>
            <c:numRef>
              <c:f>'corr ODA rec vs defcit'!$C$2:$C$270</c:f>
              <c:numCache>
                <c:formatCode>0</c:formatCode>
                <c:ptCount val="269"/>
                <c:pt idx="0">
                  <c:v>6725030000</c:v>
                </c:pt>
                <c:pt idx="1">
                  <c:v>4115779999.9999995</c:v>
                </c:pt>
                <c:pt idx="2">
                  <c:v>3261320000.0000005</c:v>
                </c:pt>
                <c:pt idx="3">
                  <c:v>3033130000</c:v>
                </c:pt>
                <c:pt idx="4">
                  <c:v>2859380000</c:v>
                </c:pt>
                <c:pt idx="5">
                  <c:v>2831890000</c:v>
                </c:pt>
                <c:pt idx="6">
                  <c:v>2654080000</c:v>
                </c:pt>
                <c:pt idx="7">
                  <c:v>2635630000</c:v>
                </c:pt>
                <c:pt idx="8">
                  <c:v>2152090000</c:v>
                </c:pt>
                <c:pt idx="9">
                  <c:v>2096919999.9999998</c:v>
                </c:pt>
                <c:pt idx="10">
                  <c:v>2019060000</c:v>
                </c:pt>
                <c:pt idx="11">
                  <c:v>2001390000</c:v>
                </c:pt>
                <c:pt idx="12">
                  <c:v>1915820000</c:v>
                </c:pt>
                <c:pt idx="13">
                  <c:v>1807910000.0000002</c:v>
                </c:pt>
                <c:pt idx="14">
                  <c:v>1806630000</c:v>
                </c:pt>
                <c:pt idx="15">
                  <c:v>1671520000</c:v>
                </c:pt>
                <c:pt idx="16">
                  <c:v>1667630000</c:v>
                </c:pt>
                <c:pt idx="17">
                  <c:v>1655190000</c:v>
                </c:pt>
                <c:pt idx="18">
                  <c:v>1578000000</c:v>
                </c:pt>
                <c:pt idx="19">
                  <c:v>1480360000</c:v>
                </c:pt>
                <c:pt idx="20">
                  <c:v>1416970000</c:v>
                </c:pt>
                <c:pt idx="21">
                  <c:v>1300790000</c:v>
                </c:pt>
                <c:pt idx="22">
                  <c:v>1288220000</c:v>
                </c:pt>
                <c:pt idx="23">
                  <c:v>1275190000</c:v>
                </c:pt>
                <c:pt idx="24">
                  <c:v>1174600000</c:v>
                </c:pt>
                <c:pt idx="25">
                  <c:v>1158540000</c:v>
                </c:pt>
                <c:pt idx="26">
                  <c:v>1089870000</c:v>
                </c:pt>
                <c:pt idx="27">
                  <c:v>1080180000</c:v>
                </c:pt>
                <c:pt idx="28">
                  <c:v>1067150000.0000002</c:v>
                </c:pt>
                <c:pt idx="29">
                  <c:v>1017020000</c:v>
                </c:pt>
                <c:pt idx="30">
                  <c:v>1001300000</c:v>
                </c:pt>
                <c:pt idx="31">
                  <c:v>1001220000</c:v>
                </c:pt>
                <c:pt idx="32">
                  <c:v>998620000</c:v>
                </c:pt>
                <c:pt idx="33">
                  <c:v>983219999.99999881</c:v>
                </c:pt>
                <c:pt idx="34">
                  <c:v>957720000</c:v>
                </c:pt>
                <c:pt idx="35">
                  <c:v>901870000</c:v>
                </c:pt>
                <c:pt idx="36">
                  <c:v>878990000</c:v>
                </c:pt>
                <c:pt idx="37">
                  <c:v>807410000</c:v>
                </c:pt>
                <c:pt idx="38">
                  <c:v>769720000</c:v>
                </c:pt>
                <c:pt idx="39">
                  <c:v>769230000</c:v>
                </c:pt>
                <c:pt idx="40">
                  <c:v>764469999.99999988</c:v>
                </c:pt>
                <c:pt idx="41">
                  <c:v>710240000</c:v>
                </c:pt>
                <c:pt idx="42">
                  <c:v>709390000</c:v>
                </c:pt>
                <c:pt idx="43">
                  <c:v>664840000</c:v>
                </c:pt>
                <c:pt idx="44">
                  <c:v>662210000</c:v>
                </c:pt>
                <c:pt idx="45">
                  <c:v>658630000</c:v>
                </c:pt>
                <c:pt idx="46">
                  <c:v>596240000</c:v>
                </c:pt>
                <c:pt idx="47">
                  <c:v>571530000</c:v>
                </c:pt>
                <c:pt idx="48">
                  <c:v>571130000</c:v>
                </c:pt>
                <c:pt idx="49">
                  <c:v>570970000</c:v>
                </c:pt>
                <c:pt idx="50">
                  <c:v>567680000</c:v>
                </c:pt>
                <c:pt idx="51">
                  <c:v>532380000</c:v>
                </c:pt>
                <c:pt idx="52">
                  <c:v>522740000</c:v>
                </c:pt>
                <c:pt idx="53">
                  <c:v>511330000</c:v>
                </c:pt>
                <c:pt idx="54">
                  <c:v>504050000</c:v>
                </c:pt>
                <c:pt idx="55">
                  <c:v>487500000.00000006</c:v>
                </c:pt>
                <c:pt idx="56">
                  <c:v>478590000</c:v>
                </c:pt>
                <c:pt idx="57">
                  <c:v>473080000.00000006</c:v>
                </c:pt>
                <c:pt idx="58">
                  <c:v>472910000</c:v>
                </c:pt>
                <c:pt idx="59">
                  <c:v>448780000</c:v>
                </c:pt>
                <c:pt idx="60">
                  <c:v>442820000.00000006</c:v>
                </c:pt>
                <c:pt idx="61">
                  <c:v>417810000</c:v>
                </c:pt>
                <c:pt idx="62">
                  <c:v>408920000</c:v>
                </c:pt>
                <c:pt idx="63">
                  <c:v>408310000</c:v>
                </c:pt>
                <c:pt idx="64">
                  <c:v>393910000</c:v>
                </c:pt>
                <c:pt idx="65">
                  <c:v>393820000</c:v>
                </c:pt>
                <c:pt idx="66">
                  <c:v>378690000</c:v>
                </c:pt>
                <c:pt idx="67">
                  <c:v>341620000</c:v>
                </c:pt>
                <c:pt idx="68">
                  <c:v>339650000</c:v>
                </c:pt>
                <c:pt idx="69">
                  <c:v>337609999.99999809</c:v>
                </c:pt>
                <c:pt idx="70">
                  <c:v>304980000</c:v>
                </c:pt>
                <c:pt idx="71">
                  <c:v>299430000</c:v>
                </c:pt>
                <c:pt idx="72">
                  <c:v>283070000</c:v>
                </c:pt>
                <c:pt idx="73">
                  <c:v>282680000</c:v>
                </c:pt>
                <c:pt idx="74">
                  <c:v>272770000</c:v>
                </c:pt>
                <c:pt idx="75">
                  <c:v>264860000</c:v>
                </c:pt>
                <c:pt idx="76">
                  <c:v>261300000</c:v>
                </c:pt>
                <c:pt idx="77">
                  <c:v>255259999.99999997</c:v>
                </c:pt>
                <c:pt idx="78">
                  <c:v>246140000</c:v>
                </c:pt>
                <c:pt idx="79">
                  <c:v>242350000</c:v>
                </c:pt>
                <c:pt idx="80">
                  <c:v>241460000.00000003</c:v>
                </c:pt>
                <c:pt idx="81">
                  <c:v>230400000</c:v>
                </c:pt>
                <c:pt idx="82">
                  <c:v>227250000</c:v>
                </c:pt>
                <c:pt idx="83">
                  <c:v>194130000</c:v>
                </c:pt>
                <c:pt idx="84">
                  <c:v>178920000</c:v>
                </c:pt>
                <c:pt idx="85">
                  <c:v>177890000</c:v>
                </c:pt>
                <c:pt idx="86">
                  <c:v>161280000</c:v>
                </c:pt>
                <c:pt idx="87">
                  <c:v>149430000</c:v>
                </c:pt>
                <c:pt idx="88">
                  <c:v>148940000</c:v>
                </c:pt>
                <c:pt idx="89">
                  <c:v>148890000</c:v>
                </c:pt>
                <c:pt idx="90">
                  <c:v>146590000</c:v>
                </c:pt>
                <c:pt idx="91">
                  <c:v>144500000</c:v>
                </c:pt>
                <c:pt idx="92">
                  <c:v>138800000</c:v>
                </c:pt>
                <c:pt idx="93">
                  <c:v>138600000</c:v>
                </c:pt>
                <c:pt idx="94">
                  <c:v>133780000.00000001</c:v>
                </c:pt>
                <c:pt idx="95">
                  <c:v>129640000</c:v>
                </c:pt>
                <c:pt idx="96">
                  <c:v>125510000</c:v>
                </c:pt>
                <c:pt idx="97">
                  <c:v>120670000.00000001</c:v>
                </c:pt>
                <c:pt idx="98">
                  <c:v>115040000</c:v>
                </c:pt>
                <c:pt idx="99">
                  <c:v>114450000</c:v>
                </c:pt>
                <c:pt idx="100">
                  <c:v>107340000</c:v>
                </c:pt>
                <c:pt idx="101">
                  <c:v>104410000</c:v>
                </c:pt>
                <c:pt idx="102">
                  <c:v>103220000</c:v>
                </c:pt>
                <c:pt idx="103">
                  <c:v>103220000</c:v>
                </c:pt>
                <c:pt idx="104">
                  <c:v>101420000</c:v>
                </c:pt>
                <c:pt idx="105">
                  <c:v>98140000</c:v>
                </c:pt>
                <c:pt idx="106">
                  <c:v>88150000.000000015</c:v>
                </c:pt>
                <c:pt idx="107">
                  <c:v>87850000</c:v>
                </c:pt>
                <c:pt idx="108">
                  <c:v>87090000</c:v>
                </c:pt>
                <c:pt idx="109">
                  <c:v>78870000</c:v>
                </c:pt>
                <c:pt idx="110">
                  <c:v>78260000</c:v>
                </c:pt>
                <c:pt idx="111">
                  <c:v>76010000</c:v>
                </c:pt>
                <c:pt idx="112">
                  <c:v>73860000</c:v>
                </c:pt>
                <c:pt idx="113">
                  <c:v>73200000</c:v>
                </c:pt>
                <c:pt idx="114">
                  <c:v>68670000</c:v>
                </c:pt>
                <c:pt idx="115">
                  <c:v>67810000</c:v>
                </c:pt>
                <c:pt idx="116">
                  <c:v>64660000</c:v>
                </c:pt>
                <c:pt idx="117">
                  <c:v>58010000.000000007</c:v>
                </c:pt>
                <c:pt idx="118">
                  <c:v>50770000</c:v>
                </c:pt>
                <c:pt idx="119">
                  <c:v>48790000.000000007</c:v>
                </c:pt>
                <c:pt idx="120">
                  <c:v>48130000</c:v>
                </c:pt>
                <c:pt idx="121">
                  <c:v>39600000</c:v>
                </c:pt>
                <c:pt idx="122">
                  <c:v>38030000</c:v>
                </c:pt>
                <c:pt idx="123">
                  <c:v>35330000</c:v>
                </c:pt>
                <c:pt idx="124">
                  <c:v>32700000.000000004</c:v>
                </c:pt>
                <c:pt idx="125">
                  <c:v>26840000</c:v>
                </c:pt>
                <c:pt idx="126">
                  <c:v>25660000</c:v>
                </c:pt>
                <c:pt idx="127">
                  <c:v>25180000</c:v>
                </c:pt>
                <c:pt idx="128">
                  <c:v>24490000</c:v>
                </c:pt>
                <c:pt idx="129">
                  <c:v>21910000</c:v>
                </c:pt>
                <c:pt idx="130">
                  <c:v>21050000</c:v>
                </c:pt>
                <c:pt idx="131">
                  <c:v>19320000</c:v>
                </c:pt>
                <c:pt idx="132">
                  <c:v>15370000.000000002</c:v>
                </c:pt>
                <c:pt idx="133">
                  <c:v>15000000</c:v>
                </c:pt>
                <c:pt idx="134">
                  <c:v>14200000</c:v>
                </c:pt>
                <c:pt idx="135">
                  <c:v>8560000</c:v>
                </c:pt>
                <c:pt idx="136">
                  <c:v>7650000</c:v>
                </c:pt>
                <c:pt idx="137">
                  <c:v>5140000</c:v>
                </c:pt>
                <c:pt idx="138">
                  <c:v>2350000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-134790000</c:v>
                </c:pt>
              </c:numCache>
            </c:numRef>
          </c:yVal>
        </c:ser>
        <c:axId val="70710400"/>
        <c:axId val="70711936"/>
      </c:scatterChart>
      <c:valAx>
        <c:axId val="70710400"/>
        <c:scaling>
          <c:orientation val="minMax"/>
        </c:scaling>
        <c:axPos val="b"/>
        <c:numFmt formatCode="General" sourceLinked="1"/>
        <c:tickLblPos val="nextTo"/>
        <c:crossAx val="70711936"/>
        <c:crosses val="autoZero"/>
        <c:crossBetween val="midCat"/>
      </c:valAx>
      <c:valAx>
        <c:axId val="70711936"/>
        <c:scaling>
          <c:orientation val="minMax"/>
        </c:scaling>
        <c:axPos val="l"/>
        <c:majorGridlines/>
        <c:numFmt formatCode="0" sourceLinked="1"/>
        <c:tickLblPos val="nextTo"/>
        <c:crossAx val="70710400"/>
        <c:crosses val="autoZero"/>
        <c:crossBetween val="midCat"/>
      </c:valAx>
    </c:plotArea>
    <c:plotVisOnly val="1"/>
    <c:dispBlanksAs val="gap"/>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5.7736091812053608E-2"/>
          <c:y val="2.8252405949256338E-2"/>
          <c:w val="0.89997769886607315"/>
          <c:h val="0.89719889180519163"/>
        </c:manualLayout>
      </c:layout>
      <c:lineChart>
        <c:grouping val="standard"/>
        <c:ser>
          <c:idx val="0"/>
          <c:order val="0"/>
          <c:marker>
            <c:symbol val="none"/>
          </c:marker>
          <c:cat>
            <c:numRef>
              <c:f>'correlation ODA &amp; GDP def'!$EN$2:$GD$2</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'correlation ODA &amp; GDP def'!$EN$3:$GD$3</c:f>
              <c:numCache>
                <c:formatCode>General</c:formatCode>
                <c:ptCount val="43"/>
                <c:pt idx="0">
                  <c:v>-0.22540849486934147</c:v>
                </c:pt>
                <c:pt idx="1">
                  <c:v>-0.32021932565002381</c:v>
                </c:pt>
                <c:pt idx="2">
                  <c:v>-0.24812267272163402</c:v>
                </c:pt>
                <c:pt idx="3">
                  <c:v>-0.22123021856448091</c:v>
                </c:pt>
                <c:pt idx="4">
                  <c:v>-5.3155661113961923E-2</c:v>
                </c:pt>
                <c:pt idx="5">
                  <c:v>-7.8303973739726529E-2</c:v>
                </c:pt>
                <c:pt idx="6">
                  <c:v>-8.4887739319387923E-2</c:v>
                </c:pt>
                <c:pt idx="7">
                  <c:v>-9.9480556011629695E-2</c:v>
                </c:pt>
                <c:pt idx="8">
                  <c:v>-8.1474265399737525E-2</c:v>
                </c:pt>
                <c:pt idx="9">
                  <c:v>-5.1850261587162653E-2</c:v>
                </c:pt>
                <c:pt idx="10">
                  <c:v>-3.8061552673957874E-2</c:v>
                </c:pt>
                <c:pt idx="11">
                  <c:v>-1.6218753708557423E-2</c:v>
                </c:pt>
                <c:pt idx="12">
                  <c:v>-2.3933042790183212E-2</c:v>
                </c:pt>
                <c:pt idx="13">
                  <c:v>-5.9571735547137634E-2</c:v>
                </c:pt>
                <c:pt idx="14">
                  <c:v>-3.7930510827170617E-2</c:v>
                </c:pt>
                <c:pt idx="15">
                  <c:v>-1.31614433261202E-2</c:v>
                </c:pt>
                <c:pt idx="16">
                  <c:v>-0.12127656703098223</c:v>
                </c:pt>
                <c:pt idx="17">
                  <c:v>-0.11191653666093757</c:v>
                </c:pt>
                <c:pt idx="18">
                  <c:v>-0.2639026065957783</c:v>
                </c:pt>
                <c:pt idx="19">
                  <c:v>-0.13520225578626288</c:v>
                </c:pt>
                <c:pt idx="20">
                  <c:v>-0.31459503983142945</c:v>
                </c:pt>
                <c:pt idx="21">
                  <c:v>-0.12265602920380822</c:v>
                </c:pt>
                <c:pt idx="22">
                  <c:v>-0.14758981470712626</c:v>
                </c:pt>
                <c:pt idx="23">
                  <c:v>-0.11407948669534294</c:v>
                </c:pt>
                <c:pt idx="24">
                  <c:v>-6.7676401460633334E-2</c:v>
                </c:pt>
                <c:pt idx="25">
                  <c:v>-0.10797386608449</c:v>
                </c:pt>
                <c:pt idx="26">
                  <c:v>-0.13660291786451587</c:v>
                </c:pt>
                <c:pt idx="27">
                  <c:v>-0.36142057211246292</c:v>
                </c:pt>
                <c:pt idx="28">
                  <c:v>-0.37664118893735932</c:v>
                </c:pt>
                <c:pt idx="29">
                  <c:v>-0.23760123081156836</c:v>
                </c:pt>
                <c:pt idx="30">
                  <c:v>-1.3777725282890781E-2</c:v>
                </c:pt>
                <c:pt idx="31">
                  <c:v>1.1705141258335631E-2</c:v>
                </c:pt>
                <c:pt idx="32">
                  <c:v>-9.5130418890921553E-2</c:v>
                </c:pt>
                <c:pt idx="33">
                  <c:v>1.3681354124040729E-2</c:v>
                </c:pt>
                <c:pt idx="34">
                  <c:v>4.3164944003580036E-2</c:v>
                </c:pt>
                <c:pt idx="35">
                  <c:v>1.9846364061940003E-2</c:v>
                </c:pt>
                <c:pt idx="36">
                  <c:v>0.11029870175006969</c:v>
                </c:pt>
                <c:pt idx="37">
                  <c:v>8.9373390480769727E-2</c:v>
                </c:pt>
                <c:pt idx="38">
                  <c:v>9.692108106566022E-2</c:v>
                </c:pt>
                <c:pt idx="39">
                  <c:v>6.235483197240789E-2</c:v>
                </c:pt>
                <c:pt idx="40">
                  <c:v>3.3322229225399118E-2</c:v>
                </c:pt>
                <c:pt idx="41">
                  <c:v>8.0696492260998648E-2</c:v>
                </c:pt>
                <c:pt idx="42">
                  <c:v>9.8864882466049075E-2</c:v>
                </c:pt>
              </c:numCache>
            </c:numRef>
          </c:val>
        </c:ser>
        <c:marker val="1"/>
        <c:axId val="83905152"/>
        <c:axId val="83923328"/>
      </c:lineChart>
      <c:catAx>
        <c:axId val="83905152"/>
        <c:scaling>
          <c:orientation val="minMax"/>
        </c:scaling>
        <c:axPos val="b"/>
        <c:numFmt formatCode="General" sourceLinked="1"/>
        <c:tickLblPos val="nextTo"/>
        <c:crossAx val="83923328"/>
        <c:crosses val="autoZero"/>
        <c:auto val="1"/>
        <c:lblAlgn val="ctr"/>
        <c:lblOffset val="100"/>
      </c:catAx>
      <c:valAx>
        <c:axId val="83923328"/>
        <c:scaling>
          <c:orientation val="minMax"/>
        </c:scaling>
        <c:axPos val="l"/>
        <c:majorGridlines/>
        <c:numFmt formatCode="General" sourceLinked="1"/>
        <c:tickLblPos val="nextTo"/>
        <c:crossAx val="83905152"/>
        <c:crosses val="autoZero"/>
        <c:crossBetween val="between"/>
      </c:valAx>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a:pPr>
            <a:r>
              <a:rPr lang="en-US" sz="1100"/>
              <a:t>Est</a:t>
            </a:r>
            <a:r>
              <a:rPr lang="en-US" sz="1100" baseline="0"/>
              <a:t> NHiE and GHiE in 2012 : only 7 countries´reports</a:t>
            </a:r>
            <a:endParaRPr lang="en-US" sz="1100"/>
          </a:p>
        </c:rich>
      </c:tx>
      <c:layout/>
    </c:title>
    <c:plotArea>
      <c:layout/>
      <c:barChart>
        <c:barDir val="col"/>
        <c:grouping val="stacked"/>
        <c:ser>
          <c:idx val="0"/>
          <c:order val="0"/>
          <c:tx>
            <c:strRef>
              <c:f>Sheet6!$E$1</c:f>
              <c:strCache>
                <c:ptCount val="1"/>
                <c:pt idx="0">
                  <c:v>Diff mort rate by NHE</c:v>
                </c:pt>
              </c:strCache>
            </c:strRef>
          </c:tx>
          <c:cat>
            <c:strRef>
              <c:f>Sheet6!$B$2:$B$8</c:f>
              <c:strCache>
                <c:ptCount val="7"/>
                <c:pt idx="0">
                  <c:v>Tajikistan</c:v>
                </c:pt>
                <c:pt idx="1">
                  <c:v>Pakistan</c:v>
                </c:pt>
                <c:pt idx="2">
                  <c:v>Niger</c:v>
                </c:pt>
                <c:pt idx="3">
                  <c:v>Jordan</c:v>
                </c:pt>
                <c:pt idx="4">
                  <c:v>Indonesia</c:v>
                </c:pt>
                <c:pt idx="5">
                  <c:v>Haiti</c:v>
                </c:pt>
                <c:pt idx="6">
                  <c:v>Gabon</c:v>
                </c:pt>
              </c:strCache>
            </c:strRef>
          </c:cat>
          <c:val>
            <c:numRef>
              <c:f>Sheet6!$E$2:$E$8</c:f>
              <c:numCache>
                <c:formatCode>General</c:formatCode>
                <c:ptCount val="7"/>
                <c:pt idx="0">
                  <c:v>7.2840039999999995</c:v>
                </c:pt>
                <c:pt idx="1">
                  <c:v>43.934016</c:v>
                </c:pt>
                <c:pt idx="2">
                  <c:v>38.830104000000006</c:v>
                </c:pt>
                <c:pt idx="3">
                  <c:v>8.2839200000000002</c:v>
                </c:pt>
                <c:pt idx="4">
                  <c:v>15.815682000000056</c:v>
                </c:pt>
                <c:pt idx="5">
                  <c:v>11.901946000000002</c:v>
                </c:pt>
                <c:pt idx="6">
                  <c:v>3.2614620000000007</c:v>
                </c:pt>
              </c:numCache>
            </c:numRef>
          </c:val>
        </c:ser>
        <c:ser>
          <c:idx val="1"/>
          <c:order val="1"/>
          <c:tx>
            <c:strRef>
              <c:f>Sheet6!$F$1</c:f>
              <c:strCache>
                <c:ptCount val="1"/>
                <c:pt idx="0">
                  <c:v>Diff mort rate by GHE</c:v>
                </c:pt>
              </c:strCache>
            </c:strRef>
          </c:tx>
          <c:cat>
            <c:strRef>
              <c:f>Sheet6!$B$2:$B$8</c:f>
              <c:strCache>
                <c:ptCount val="7"/>
                <c:pt idx="0">
                  <c:v>Tajikistan</c:v>
                </c:pt>
                <c:pt idx="1">
                  <c:v>Pakistan</c:v>
                </c:pt>
                <c:pt idx="2">
                  <c:v>Niger</c:v>
                </c:pt>
                <c:pt idx="3">
                  <c:v>Jordan</c:v>
                </c:pt>
                <c:pt idx="4">
                  <c:v>Indonesia</c:v>
                </c:pt>
                <c:pt idx="5">
                  <c:v>Haiti</c:v>
                </c:pt>
                <c:pt idx="6">
                  <c:v>Gabon</c:v>
                </c:pt>
              </c:strCache>
            </c:strRef>
          </c:cat>
          <c:val>
            <c:numRef>
              <c:f>Sheet6!$F$2:$F$8</c:f>
              <c:numCache>
                <c:formatCode>General</c:formatCode>
                <c:ptCount val="7"/>
                <c:pt idx="0">
                  <c:v>34.307643999999975</c:v>
                </c:pt>
                <c:pt idx="1">
                  <c:v>88.942775999999981</c:v>
                </c:pt>
                <c:pt idx="2">
                  <c:v>146.51733400000001</c:v>
                </c:pt>
                <c:pt idx="3">
                  <c:v>13.065590000000054</c:v>
                </c:pt>
                <c:pt idx="4">
                  <c:v>29.214111999999993</c:v>
                </c:pt>
                <c:pt idx="5">
                  <c:v>59.445186</c:v>
                </c:pt>
                <c:pt idx="6">
                  <c:v>38.963842</c:v>
                </c:pt>
              </c:numCache>
            </c:numRef>
          </c:val>
        </c:ser>
        <c:ser>
          <c:idx val="2"/>
          <c:order val="2"/>
          <c:tx>
            <c:strRef>
              <c:f>Sheet6!$H$1</c:f>
              <c:strCache>
                <c:ptCount val="1"/>
                <c:pt idx="0">
                  <c:v>standard mort rate</c:v>
                </c:pt>
              </c:strCache>
            </c:strRef>
          </c:tx>
          <c:cat>
            <c:strRef>
              <c:f>Sheet6!$B$2:$B$8</c:f>
              <c:strCache>
                <c:ptCount val="7"/>
                <c:pt idx="0">
                  <c:v>Tajikistan</c:v>
                </c:pt>
                <c:pt idx="1">
                  <c:v>Pakistan</c:v>
                </c:pt>
                <c:pt idx="2">
                  <c:v>Niger</c:v>
                </c:pt>
                <c:pt idx="3">
                  <c:v>Jordan</c:v>
                </c:pt>
                <c:pt idx="4">
                  <c:v>Indonesia</c:v>
                </c:pt>
                <c:pt idx="5">
                  <c:v>Haiti</c:v>
                </c:pt>
                <c:pt idx="6">
                  <c:v>Gabon</c:v>
                </c:pt>
              </c:strCache>
            </c:strRef>
          </c:cat>
          <c:val>
            <c:numRef>
              <c:f>Sheet6!$H$2:$H$8</c:f>
              <c:numCache>
                <c:formatCode>General</c:formatCode>
                <c:ptCount val="7"/>
                <c:pt idx="0">
                  <c:v>3.5369999999999977</c:v>
                </c:pt>
                <c:pt idx="1">
                  <c:v>3.5370000000000061</c:v>
                </c:pt>
                <c:pt idx="2">
                  <c:v>3.5370000000000061</c:v>
                </c:pt>
                <c:pt idx="3">
                  <c:v>3.5369999999999977</c:v>
                </c:pt>
                <c:pt idx="4">
                  <c:v>3.5369999999999977</c:v>
                </c:pt>
                <c:pt idx="5">
                  <c:v>3.5369999999999977</c:v>
                </c:pt>
                <c:pt idx="6">
                  <c:v>3.5369999999999977</c:v>
                </c:pt>
              </c:numCache>
            </c:numRef>
          </c:val>
        </c:ser>
        <c:gapWidth val="55"/>
        <c:overlap val="100"/>
        <c:axId val="143934592"/>
        <c:axId val="143936128"/>
      </c:barChart>
      <c:catAx>
        <c:axId val="143934592"/>
        <c:scaling>
          <c:orientation val="minMax"/>
        </c:scaling>
        <c:axPos val="b"/>
        <c:majorTickMark val="none"/>
        <c:tickLblPos val="nextTo"/>
        <c:crossAx val="143936128"/>
        <c:crosses val="autoZero"/>
        <c:auto val="1"/>
        <c:lblAlgn val="ctr"/>
        <c:lblOffset val="100"/>
      </c:catAx>
      <c:valAx>
        <c:axId val="143936128"/>
        <c:scaling>
          <c:orientation val="minMax"/>
        </c:scaling>
        <c:axPos val="l"/>
        <c:majorGridlines/>
        <c:numFmt formatCode="General" sourceLinked="1"/>
        <c:majorTickMark val="none"/>
        <c:tickLblPos val="nextTo"/>
        <c:crossAx val="143934592"/>
        <c:crosses val="autoZero"/>
        <c:crossBetween val="between"/>
      </c:valAx>
    </c:plotArea>
    <c:legend>
      <c:legendPos val="r"/>
      <c:layout/>
    </c:legend>
    <c:plotVisOnly val="1"/>
    <c:dispBlanksAs val="gap"/>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400"/>
              <a:t>2007-2012 top and lowest %NHiE vs GHiE</a:t>
            </a:r>
          </a:p>
        </c:rich>
      </c:tx>
      <c:layout/>
    </c:title>
    <c:plotArea>
      <c:layout/>
      <c:barChart>
        <c:barDir val="col"/>
        <c:grouping val="percentStacked"/>
        <c:ser>
          <c:idx val="0"/>
          <c:order val="0"/>
          <c:tx>
            <c:strRef>
              <c:f>Sheet7!$E$1</c:f>
              <c:strCache>
                <c:ptCount val="1"/>
                <c:pt idx="0">
                  <c:v>Diff mort rate by NHE</c:v>
                </c:pt>
              </c:strCache>
            </c:strRef>
          </c:tx>
          <c:cat>
            <c:strRef>
              <c:f>Sheet7!$B$2:$B$9</c:f>
              <c:strCache>
                <c:ptCount val="8"/>
                <c:pt idx="0">
                  <c:v>Peru</c:v>
                </c:pt>
                <c:pt idx="1">
                  <c:v>Ukraine</c:v>
                </c:pt>
                <c:pt idx="2">
                  <c:v>Jordan</c:v>
                </c:pt>
                <c:pt idx="3">
                  <c:v>Cambodia</c:v>
                </c:pt>
                <c:pt idx="4">
                  <c:v>Zambia</c:v>
                </c:pt>
                <c:pt idx="5">
                  <c:v>Swaziland</c:v>
                </c:pt>
                <c:pt idx="6">
                  <c:v>Kenya</c:v>
                </c:pt>
                <c:pt idx="7">
                  <c:v>Malawi</c:v>
                </c:pt>
              </c:strCache>
            </c:strRef>
          </c:cat>
          <c:val>
            <c:numRef>
              <c:f>Sheet7!$E$2:$E$9</c:f>
              <c:numCache>
                <c:formatCode>General</c:formatCode>
                <c:ptCount val="8"/>
                <c:pt idx="0">
                  <c:v>18.07507</c:v>
                </c:pt>
                <c:pt idx="1">
                  <c:v>10.846704000000004</c:v>
                </c:pt>
                <c:pt idx="2">
                  <c:v>8.2839200000000002</c:v>
                </c:pt>
                <c:pt idx="3">
                  <c:v>31.060938000000007</c:v>
                </c:pt>
                <c:pt idx="4">
                  <c:v>6.1630859999999759</c:v>
                </c:pt>
                <c:pt idx="5">
                  <c:v>4.9266240000000039</c:v>
                </c:pt>
                <c:pt idx="6">
                  <c:v>1.7400920000000042</c:v>
                </c:pt>
                <c:pt idx="7">
                  <c:v>1.8334679999999959</c:v>
                </c:pt>
              </c:numCache>
            </c:numRef>
          </c:val>
        </c:ser>
        <c:ser>
          <c:idx val="1"/>
          <c:order val="1"/>
          <c:tx>
            <c:strRef>
              <c:f>Sheet7!$F$1</c:f>
              <c:strCache>
                <c:ptCount val="1"/>
                <c:pt idx="0">
                  <c:v>Diff mort rate by GHE</c:v>
                </c:pt>
              </c:strCache>
            </c:strRef>
          </c:tx>
          <c:cat>
            <c:strRef>
              <c:f>Sheet7!$B$2:$B$9</c:f>
              <c:strCache>
                <c:ptCount val="8"/>
                <c:pt idx="0">
                  <c:v>Peru</c:v>
                </c:pt>
                <c:pt idx="1">
                  <c:v>Ukraine</c:v>
                </c:pt>
                <c:pt idx="2">
                  <c:v>Jordan</c:v>
                </c:pt>
                <c:pt idx="3">
                  <c:v>Cambodia</c:v>
                </c:pt>
                <c:pt idx="4">
                  <c:v>Zambia</c:v>
                </c:pt>
                <c:pt idx="5">
                  <c:v>Swaziland</c:v>
                </c:pt>
                <c:pt idx="6">
                  <c:v>Kenya</c:v>
                </c:pt>
                <c:pt idx="7">
                  <c:v>Malawi</c:v>
                </c:pt>
              </c:strCache>
            </c:strRef>
          </c:cat>
          <c:val>
            <c:numRef>
              <c:f>Sheet7!$F$2:$F$9</c:f>
              <c:numCache>
                <c:formatCode>General</c:formatCode>
                <c:ptCount val="8"/>
                <c:pt idx="0">
                  <c:v>21.800430000000002</c:v>
                </c:pt>
                <c:pt idx="1">
                  <c:v>15.942574</c:v>
                </c:pt>
                <c:pt idx="2">
                  <c:v>13.065590000000054</c:v>
                </c:pt>
                <c:pt idx="3">
                  <c:v>50.254528000000008</c:v>
                </c:pt>
                <c:pt idx="4">
                  <c:v>77.491016000000386</c:v>
                </c:pt>
                <c:pt idx="5">
                  <c:v>102.96591400000032</c:v>
                </c:pt>
                <c:pt idx="6">
                  <c:v>54.987252000000005</c:v>
                </c:pt>
                <c:pt idx="7">
                  <c:v>69.42016799999999</c:v>
                </c:pt>
              </c:numCache>
            </c:numRef>
          </c:val>
        </c:ser>
        <c:ser>
          <c:idx val="2"/>
          <c:order val="2"/>
          <c:tx>
            <c:strRef>
              <c:f>Sheet7!$H$1</c:f>
              <c:strCache>
                <c:ptCount val="1"/>
                <c:pt idx="0">
                  <c:v>standard mort rate</c:v>
                </c:pt>
              </c:strCache>
            </c:strRef>
          </c:tx>
          <c:cat>
            <c:strRef>
              <c:f>Sheet7!$B$2:$B$9</c:f>
              <c:strCache>
                <c:ptCount val="8"/>
                <c:pt idx="0">
                  <c:v>Peru</c:v>
                </c:pt>
                <c:pt idx="1">
                  <c:v>Ukraine</c:v>
                </c:pt>
                <c:pt idx="2">
                  <c:v>Jordan</c:v>
                </c:pt>
                <c:pt idx="3">
                  <c:v>Cambodia</c:v>
                </c:pt>
                <c:pt idx="4">
                  <c:v>Zambia</c:v>
                </c:pt>
                <c:pt idx="5">
                  <c:v>Swaziland</c:v>
                </c:pt>
                <c:pt idx="6">
                  <c:v>Kenya</c:v>
                </c:pt>
                <c:pt idx="7">
                  <c:v>Malawi</c:v>
                </c:pt>
              </c:strCache>
            </c:strRef>
          </c:cat>
          <c:val>
            <c:numRef>
              <c:f>Sheet7!$H$2:$H$9</c:f>
              <c:numCache>
                <c:formatCode>General</c:formatCode>
                <c:ptCount val="8"/>
                <c:pt idx="0">
                  <c:v>3.5369999999999977</c:v>
                </c:pt>
                <c:pt idx="1">
                  <c:v>3.5369999999999977</c:v>
                </c:pt>
                <c:pt idx="2">
                  <c:v>3.5369999999999977</c:v>
                </c:pt>
                <c:pt idx="3">
                  <c:v>3.5369999999999977</c:v>
                </c:pt>
                <c:pt idx="4">
                  <c:v>3.5369999999999977</c:v>
                </c:pt>
                <c:pt idx="5">
                  <c:v>3.5369999999999977</c:v>
                </c:pt>
                <c:pt idx="6">
                  <c:v>3.5369999999999977</c:v>
                </c:pt>
                <c:pt idx="7">
                  <c:v>3.5369999999999977</c:v>
                </c:pt>
              </c:numCache>
            </c:numRef>
          </c:val>
        </c:ser>
        <c:gapWidth val="55"/>
        <c:overlap val="100"/>
        <c:axId val="144175104"/>
        <c:axId val="144176640"/>
      </c:barChart>
      <c:catAx>
        <c:axId val="144175104"/>
        <c:scaling>
          <c:orientation val="minMax"/>
        </c:scaling>
        <c:axPos val="b"/>
        <c:majorTickMark val="none"/>
        <c:tickLblPos val="nextTo"/>
        <c:crossAx val="144176640"/>
        <c:crosses val="autoZero"/>
        <c:auto val="1"/>
        <c:lblAlgn val="ctr"/>
        <c:lblOffset val="100"/>
      </c:catAx>
      <c:valAx>
        <c:axId val="144176640"/>
        <c:scaling>
          <c:orientation val="minMax"/>
        </c:scaling>
        <c:axPos val="l"/>
        <c:majorGridlines/>
        <c:numFmt formatCode="0%" sourceLinked="1"/>
        <c:majorTickMark val="none"/>
        <c:tickLblPos val="nextTo"/>
        <c:crossAx val="144175104"/>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LE!$A$261</c:f>
              <c:strCache>
                <c:ptCount val="1"/>
                <c:pt idx="0">
                  <c:v>world average/total</c:v>
                </c:pt>
              </c:strCache>
            </c:strRef>
          </c:tx>
          <c:marker>
            <c:symbol val="none"/>
          </c:marker>
          <c:cat>
            <c:strRef>
              <c:f>LE!$B$260:$BA$260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LE!$B$261:$BA$261</c:f>
              <c:numCache>
                <c:formatCode>General</c:formatCode>
                <c:ptCount val="52"/>
                <c:pt idx="0">
                  <c:v>54.471996446694824</c:v>
                </c:pt>
                <c:pt idx="1">
                  <c:v>54.861612456801993</c:v>
                </c:pt>
                <c:pt idx="2">
                  <c:v>55.215544339632025</c:v>
                </c:pt>
                <c:pt idx="3">
                  <c:v>55.687036448756395</c:v>
                </c:pt>
                <c:pt idx="4">
                  <c:v>56.154757347312774</c:v>
                </c:pt>
                <c:pt idx="5">
                  <c:v>56.590668125286321</c:v>
                </c:pt>
                <c:pt idx="6">
                  <c:v>56.986070353706019</c:v>
                </c:pt>
                <c:pt idx="7">
                  <c:v>57.357690432981734</c:v>
                </c:pt>
                <c:pt idx="8">
                  <c:v>57.716669041689997</c:v>
                </c:pt>
                <c:pt idx="9">
                  <c:v>58.183733384936161</c:v>
                </c:pt>
                <c:pt idx="10">
                  <c:v>58.491720953280151</c:v>
                </c:pt>
                <c:pt idx="11">
                  <c:v>58.869294028959942</c:v>
                </c:pt>
                <c:pt idx="12">
                  <c:v>59.305177976869963</c:v>
                </c:pt>
                <c:pt idx="13">
                  <c:v>59.587927892788095</c:v>
                </c:pt>
                <c:pt idx="14">
                  <c:v>59.939370883640542</c:v>
                </c:pt>
                <c:pt idx="15">
                  <c:v>60.301988890554732</c:v>
                </c:pt>
                <c:pt idx="16">
                  <c:v>60.676410743495317</c:v>
                </c:pt>
                <c:pt idx="17">
                  <c:v>61.12075768554449</c:v>
                </c:pt>
                <c:pt idx="18">
                  <c:v>61.418496048702714</c:v>
                </c:pt>
                <c:pt idx="19">
                  <c:v>61.836602484676796</c:v>
                </c:pt>
                <c:pt idx="20">
                  <c:v>62.196816872393271</c:v>
                </c:pt>
                <c:pt idx="21">
                  <c:v>62.724540593536574</c:v>
                </c:pt>
                <c:pt idx="22">
                  <c:v>63.038013309500563</c:v>
                </c:pt>
                <c:pt idx="23">
                  <c:v>63.392688634594514</c:v>
                </c:pt>
                <c:pt idx="24">
                  <c:v>63.697265355745806</c:v>
                </c:pt>
                <c:pt idx="25">
                  <c:v>64.031846914591327</c:v>
                </c:pt>
                <c:pt idx="26">
                  <c:v>64.417552761253688</c:v>
                </c:pt>
                <c:pt idx="27">
                  <c:v>64.527195726358073</c:v>
                </c:pt>
                <c:pt idx="28">
                  <c:v>64.752199413023249</c:v>
                </c:pt>
                <c:pt idx="29">
                  <c:v>64.967471275312604</c:v>
                </c:pt>
                <c:pt idx="30">
                  <c:v>65.191464482523102</c:v>
                </c:pt>
                <c:pt idx="31">
                  <c:v>65.354859588244693</c:v>
                </c:pt>
                <c:pt idx="32">
                  <c:v>65.392920404756609</c:v>
                </c:pt>
                <c:pt idx="33">
                  <c:v>65.670939938212399</c:v>
                </c:pt>
                <c:pt idx="34">
                  <c:v>65.811995510688249</c:v>
                </c:pt>
                <c:pt idx="35">
                  <c:v>66.085558173393864</c:v>
                </c:pt>
                <c:pt idx="36">
                  <c:v>66.415835845200931</c:v>
                </c:pt>
                <c:pt idx="37">
                  <c:v>66.517975836053807</c:v>
                </c:pt>
                <c:pt idx="38">
                  <c:v>66.725475778597968</c:v>
                </c:pt>
                <c:pt idx="39">
                  <c:v>67.057311410908611</c:v>
                </c:pt>
                <c:pt idx="40">
                  <c:v>67.326311970229142</c:v>
                </c:pt>
                <c:pt idx="41">
                  <c:v>67.70016173275404</c:v>
                </c:pt>
                <c:pt idx="42">
                  <c:v>67.835737200636089</c:v>
                </c:pt>
                <c:pt idx="43">
                  <c:v>68.189633277883189</c:v>
                </c:pt>
                <c:pt idx="44">
                  <c:v>68.460127196234453</c:v>
                </c:pt>
                <c:pt idx="45">
                  <c:v>68.822412550745966</c:v>
                </c:pt>
                <c:pt idx="46">
                  <c:v>69.163990601397927</c:v>
                </c:pt>
                <c:pt idx="47">
                  <c:v>69.501922781432427</c:v>
                </c:pt>
                <c:pt idx="48">
                  <c:v>69.833154656567757</c:v>
                </c:pt>
                <c:pt idx="49">
                  <c:v>70.080682037645559</c:v>
                </c:pt>
                <c:pt idx="50">
                  <c:v>70.439640834784669</c:v>
                </c:pt>
                <c:pt idx="51">
                  <c:v>70.616144701124441</c:v>
                </c:pt>
              </c:numCache>
            </c:numRef>
          </c:val>
        </c:ser>
        <c:ser>
          <c:idx val="1"/>
          <c:order val="1"/>
          <c:tx>
            <c:strRef>
              <c:f>LE!$A$262</c:f>
              <c:strCache>
                <c:ptCount val="1"/>
                <c:pt idx="0">
                  <c:v>world weighed average</c:v>
                </c:pt>
              </c:strCache>
            </c:strRef>
          </c:tx>
          <c:marker>
            <c:symbol val="none"/>
          </c:marker>
          <c:cat>
            <c:strRef>
              <c:f>LE!$B$260:$BA$260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LE!$B$262:$BA$262</c:f>
              <c:numCache>
                <c:formatCode>General</c:formatCode>
                <c:ptCount val="52"/>
                <c:pt idx="0">
                  <c:v>52.940352968915235</c:v>
                </c:pt>
                <c:pt idx="1">
                  <c:v>53.42819265559816</c:v>
                </c:pt>
                <c:pt idx="2">
                  <c:v>54.033301951777425</c:v>
                </c:pt>
                <c:pt idx="3">
                  <c:v>54.864383496950595</c:v>
                </c:pt>
                <c:pt idx="4">
                  <c:v>55.710643011912843</c:v>
                </c:pt>
                <c:pt idx="5">
                  <c:v>56.671632779772708</c:v>
                </c:pt>
                <c:pt idx="6">
                  <c:v>57.538434352181021</c:v>
                </c:pt>
                <c:pt idx="7">
                  <c:v>58.254321924794446</c:v>
                </c:pt>
                <c:pt idx="8">
                  <c:v>58.92128296272702</c:v>
                </c:pt>
                <c:pt idx="9">
                  <c:v>59.51555598613394</c:v>
                </c:pt>
                <c:pt idx="10">
                  <c:v>59.995315211097413</c:v>
                </c:pt>
                <c:pt idx="11">
                  <c:v>60.404830004833144</c:v>
                </c:pt>
                <c:pt idx="12">
                  <c:v>60.768946805604507</c:v>
                </c:pt>
                <c:pt idx="13">
                  <c:v>61.174759345274452</c:v>
                </c:pt>
                <c:pt idx="14">
                  <c:v>61.536374268853137</c:v>
                </c:pt>
                <c:pt idx="15">
                  <c:v>61.883444867241877</c:v>
                </c:pt>
                <c:pt idx="16">
                  <c:v>62.240161329978363</c:v>
                </c:pt>
                <c:pt idx="17">
                  <c:v>62.542176714397911</c:v>
                </c:pt>
                <c:pt idx="18">
                  <c:v>62.852037614516327</c:v>
                </c:pt>
                <c:pt idx="19">
                  <c:v>63.101278328296345</c:v>
                </c:pt>
                <c:pt idx="20">
                  <c:v>63.430973764090076</c:v>
                </c:pt>
                <c:pt idx="21">
                  <c:v>63.739239240772093</c:v>
                </c:pt>
                <c:pt idx="22">
                  <c:v>63.972940510462415</c:v>
                </c:pt>
                <c:pt idx="23">
                  <c:v>64.230750445273742</c:v>
                </c:pt>
                <c:pt idx="24">
                  <c:v>64.485054837530058</c:v>
                </c:pt>
                <c:pt idx="25">
                  <c:v>64.786495336183037</c:v>
                </c:pt>
                <c:pt idx="26">
                  <c:v>65.044376829767472</c:v>
                </c:pt>
                <c:pt idx="27">
                  <c:v>65.246712199934251</c:v>
                </c:pt>
                <c:pt idx="28">
                  <c:v>65.459382242135959</c:v>
                </c:pt>
                <c:pt idx="29">
                  <c:v>65.547042384299829</c:v>
                </c:pt>
                <c:pt idx="30">
                  <c:v>65.806684615291303</c:v>
                </c:pt>
                <c:pt idx="31">
                  <c:v>65.851666346319163</c:v>
                </c:pt>
                <c:pt idx="32">
                  <c:v>65.935476773375214</c:v>
                </c:pt>
                <c:pt idx="33">
                  <c:v>66.110733917214318</c:v>
                </c:pt>
                <c:pt idx="34">
                  <c:v>66.28614075549045</c:v>
                </c:pt>
                <c:pt idx="35">
                  <c:v>66.537881674082882</c:v>
                </c:pt>
                <c:pt idx="36">
                  <c:v>66.892978597120575</c:v>
                </c:pt>
                <c:pt idx="37">
                  <c:v>67.029480744001319</c:v>
                </c:pt>
                <c:pt idx="38">
                  <c:v>67.260095312677748</c:v>
                </c:pt>
                <c:pt idx="39">
                  <c:v>67.610653982446095</c:v>
                </c:pt>
                <c:pt idx="40">
                  <c:v>67.898295480192857</c:v>
                </c:pt>
                <c:pt idx="41">
                  <c:v>68.152285510816455</c:v>
                </c:pt>
                <c:pt idx="42">
                  <c:v>68.404357412114408</c:v>
                </c:pt>
                <c:pt idx="43">
                  <c:v>68.710734742545114</c:v>
                </c:pt>
                <c:pt idx="44">
                  <c:v>68.94493187690648</c:v>
                </c:pt>
                <c:pt idx="45">
                  <c:v>69.239672772346083</c:v>
                </c:pt>
                <c:pt idx="46">
                  <c:v>69.497977162146441</c:v>
                </c:pt>
                <c:pt idx="47">
                  <c:v>69.736205553980085</c:v>
                </c:pt>
                <c:pt idx="48">
                  <c:v>69.991647751296327</c:v>
                </c:pt>
                <c:pt idx="49">
                  <c:v>70.228491044280958</c:v>
                </c:pt>
                <c:pt idx="50">
                  <c:v>70.476928412555665</c:v>
                </c:pt>
                <c:pt idx="51">
                  <c:v>70.693220926206394</c:v>
                </c:pt>
              </c:numCache>
            </c:numRef>
          </c:val>
        </c:ser>
        <c:marker val="1"/>
        <c:axId val="107536384"/>
        <c:axId val="107537920"/>
      </c:lineChart>
      <c:catAx>
        <c:axId val="107536384"/>
        <c:scaling>
          <c:orientation val="minMax"/>
        </c:scaling>
        <c:axPos val="b"/>
        <c:tickLblPos val="nextTo"/>
        <c:crossAx val="107537920"/>
        <c:crosses val="autoZero"/>
        <c:auto val="1"/>
        <c:lblAlgn val="ctr"/>
        <c:lblOffset val="100"/>
      </c:catAx>
      <c:valAx>
        <c:axId val="107537920"/>
        <c:scaling>
          <c:orientation val="minMax"/>
          <c:max val="72"/>
          <c:min val="50"/>
        </c:scaling>
        <c:axPos val="l"/>
        <c:majorGridlines/>
        <c:numFmt formatCode="General" sourceLinked="1"/>
        <c:tickLblPos val="nextTo"/>
        <c:crossAx val="107536384"/>
        <c:crosses val="autoZero"/>
        <c:crossBetween val="between"/>
      </c:valAx>
    </c:plotArea>
    <c:legend>
      <c:legendPos val="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'weigh GDP'!$A$261</c:f>
              <c:strCache>
                <c:ptCount val="1"/>
                <c:pt idx="0">
                  <c:v>world weighed average</c:v>
                </c:pt>
              </c:strCache>
            </c:strRef>
          </c:tx>
          <c:marker>
            <c:symbol val="none"/>
          </c:marker>
          <c:cat>
            <c:strRef>
              <c:f>'weigh GDP'!$B$260:$BA$260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'weigh GDP'!$B$261:$BA$261</c:f>
              <c:numCache>
                <c:formatCode>General</c:formatCode>
                <c:ptCount val="52"/>
                <c:pt idx="0">
                  <c:v>383.82392018639871</c:v>
                </c:pt>
                <c:pt idx="1">
                  <c:v>413.73020156140353</c:v>
                </c:pt>
                <c:pt idx="2">
                  <c:v>436.15406588563479</c:v>
                </c:pt>
                <c:pt idx="3">
                  <c:v>468.50610444377975</c:v>
                </c:pt>
                <c:pt idx="4">
                  <c:v>503.6599477860409</c:v>
                </c:pt>
                <c:pt idx="5">
                  <c:v>534.98845148097143</c:v>
                </c:pt>
                <c:pt idx="6">
                  <c:v>559.46132490453761</c:v>
                </c:pt>
                <c:pt idx="7">
                  <c:v>593.2412055709666</c:v>
                </c:pt>
                <c:pt idx="8">
                  <c:v>639.41879623064062</c:v>
                </c:pt>
                <c:pt idx="9">
                  <c:v>754.76576516071589</c:v>
                </c:pt>
                <c:pt idx="10">
                  <c:v>817.00967984816964</c:v>
                </c:pt>
                <c:pt idx="11">
                  <c:v>923.65965700326547</c:v>
                </c:pt>
                <c:pt idx="12">
                  <c:v>1104.1465814221615</c:v>
                </c:pt>
                <c:pt idx="13">
                  <c:v>1247.5997266366426</c:v>
                </c:pt>
                <c:pt idx="14">
                  <c:v>1369.2296529889961</c:v>
                </c:pt>
                <c:pt idx="15">
                  <c:v>1462.5055279030732</c:v>
                </c:pt>
                <c:pt idx="16">
                  <c:v>1624.2406926714705</c:v>
                </c:pt>
                <c:pt idx="17">
                  <c:v>1880.4382257195205</c:v>
                </c:pt>
                <c:pt idx="18">
                  <c:v>2141.5466707860737</c:v>
                </c:pt>
                <c:pt idx="19">
                  <c:v>2374.4939726953426</c:v>
                </c:pt>
                <c:pt idx="20">
                  <c:v>2401.8406279902701</c:v>
                </c:pt>
                <c:pt idx="21">
                  <c:v>2339.4651636936992</c:v>
                </c:pt>
                <c:pt idx="22">
                  <c:v>2350.6073040749052</c:v>
                </c:pt>
                <c:pt idx="23">
                  <c:v>2397.2204695691048</c:v>
                </c:pt>
                <c:pt idx="24">
                  <c:v>2495.5342305083022</c:v>
                </c:pt>
                <c:pt idx="25">
                  <c:v>2896.0960374193501</c:v>
                </c:pt>
                <c:pt idx="26">
                  <c:v>3247.9349443717715</c:v>
                </c:pt>
                <c:pt idx="27">
                  <c:v>3571.6537991059695</c:v>
                </c:pt>
                <c:pt idx="28">
                  <c:v>3781.1652128996202</c:v>
                </c:pt>
                <c:pt idx="29">
                  <c:v>4186.8276729510944</c:v>
                </c:pt>
                <c:pt idx="30">
                  <c:v>4297.4191143480875</c:v>
                </c:pt>
                <c:pt idx="31">
                  <c:v>4520.0870633443265</c:v>
                </c:pt>
                <c:pt idx="32">
                  <c:v>4542.4016482558454</c:v>
                </c:pt>
                <c:pt idx="33">
                  <c:v>4816.0537286117114</c:v>
                </c:pt>
                <c:pt idx="34">
                  <c:v>5257.282474756822</c:v>
                </c:pt>
                <c:pt idx="35">
                  <c:v>5291.6128644738701</c:v>
                </c:pt>
                <c:pt idx="36">
                  <c:v>5209.2233991047315</c:v>
                </c:pt>
                <c:pt idx="37">
                  <c:v>5121.0705486938041</c:v>
                </c:pt>
                <c:pt idx="38">
                  <c:v>5242.3281025024244</c:v>
                </c:pt>
                <c:pt idx="39">
                  <c:v>5341.6811395940085</c:v>
                </c:pt>
                <c:pt idx="40">
                  <c:v>5246.5754230104631</c:v>
                </c:pt>
                <c:pt idx="41">
                  <c:v>5374.7902430981494</c:v>
                </c:pt>
                <c:pt idx="42">
                  <c:v>5962.3136206647778</c:v>
                </c:pt>
                <c:pt idx="43">
                  <c:v>6637.3885260380348</c:v>
                </c:pt>
                <c:pt idx="44">
                  <c:v>7098.6373666220506</c:v>
                </c:pt>
                <c:pt idx="45">
                  <c:v>7601.257417931648</c:v>
                </c:pt>
                <c:pt idx="46">
                  <c:v>8466.356775438735</c:v>
                </c:pt>
                <c:pt idx="47">
                  <c:v>9175.0944171779247</c:v>
                </c:pt>
                <c:pt idx="48">
                  <c:v>8584.0452294115803</c:v>
                </c:pt>
                <c:pt idx="49">
                  <c:v>9298.1957900057023</c:v>
                </c:pt>
                <c:pt idx="50">
                  <c:v>10174.56805623911</c:v>
                </c:pt>
                <c:pt idx="51">
                  <c:v>10255.659720460681</c:v>
                </c:pt>
              </c:numCache>
            </c:numRef>
          </c:val>
        </c:ser>
        <c:ser>
          <c:idx val="1"/>
          <c:order val="1"/>
          <c:tx>
            <c:strRef>
              <c:f>'weigh GDP'!$A$262</c:f>
              <c:strCache>
                <c:ptCount val="1"/>
                <c:pt idx="0">
                  <c:v>World average</c:v>
                </c:pt>
              </c:strCache>
            </c:strRef>
          </c:tx>
          <c:marker>
            <c:symbol val="none"/>
          </c:marker>
          <c:cat>
            <c:strRef>
              <c:f>'weigh GDP'!$B$260:$BA$260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'weigh GDP'!$B$262:$BA$262</c:f>
              <c:numCache>
                <c:formatCode>0</c:formatCode>
                <c:ptCount val="52"/>
                <c:pt idx="0">
                  <c:v>444.92172270805673</c:v>
                </c:pt>
                <c:pt idx="1">
                  <c:v>456.52847395540721</c:v>
                </c:pt>
                <c:pt idx="2">
                  <c:v>482.16227169419091</c:v>
                </c:pt>
                <c:pt idx="3">
                  <c:v>508.34722467731774</c:v>
                </c:pt>
                <c:pt idx="4">
                  <c:v>546.10086245123057</c:v>
                </c:pt>
                <c:pt idx="5">
                  <c:v>582.86679568384739</c:v>
                </c:pt>
                <c:pt idx="6">
                  <c:v>619.12326220794932</c:v>
                </c:pt>
                <c:pt idx="7">
                  <c:v>645.41440498908082</c:v>
                </c:pt>
                <c:pt idx="8">
                  <c:v>681.79219492716174</c:v>
                </c:pt>
                <c:pt idx="9">
                  <c:v>734.95623291212939</c:v>
                </c:pt>
                <c:pt idx="10">
                  <c:v>800.46968701202854</c:v>
                </c:pt>
                <c:pt idx="11">
                  <c:v>866.46561199836947</c:v>
                </c:pt>
                <c:pt idx="12">
                  <c:v>979.64820300217752</c:v>
                </c:pt>
                <c:pt idx="13">
                  <c:v>1171.5976301814337</c:v>
                </c:pt>
                <c:pt idx="14">
                  <c:v>1323.6596519818413</c:v>
                </c:pt>
                <c:pt idx="15">
                  <c:v>1448.4241475587978</c:v>
                </c:pt>
                <c:pt idx="16">
                  <c:v>1547.5483595032761</c:v>
                </c:pt>
                <c:pt idx="17">
                  <c:v>1718.9693605811831</c:v>
                </c:pt>
                <c:pt idx="18">
                  <c:v>1991.3672840742308</c:v>
                </c:pt>
                <c:pt idx="19">
                  <c:v>2268.2252758755922</c:v>
                </c:pt>
                <c:pt idx="20">
                  <c:v>2505.1080304235588</c:v>
                </c:pt>
                <c:pt idx="21">
                  <c:v>2533.2080229392559</c:v>
                </c:pt>
                <c:pt idx="22">
                  <c:v>2466.3117557456721</c:v>
                </c:pt>
                <c:pt idx="23">
                  <c:v>2478.8971981226969</c:v>
                </c:pt>
                <c:pt idx="24">
                  <c:v>2529.4566010837389</c:v>
                </c:pt>
                <c:pt idx="25">
                  <c:v>2614.339189066236</c:v>
                </c:pt>
                <c:pt idx="26">
                  <c:v>3036.6553976295572</c:v>
                </c:pt>
                <c:pt idx="27">
                  <c:v>3386.3064222502562</c:v>
                </c:pt>
                <c:pt idx="28">
                  <c:v>3723.3179941620028</c:v>
                </c:pt>
                <c:pt idx="29">
                  <c:v>3845.138101856709</c:v>
                </c:pt>
                <c:pt idx="30">
                  <c:v>4220.6459588300995</c:v>
                </c:pt>
                <c:pt idx="31">
                  <c:v>4357.3096114332266</c:v>
                </c:pt>
                <c:pt idx="32">
                  <c:v>4591.0928079141695</c:v>
                </c:pt>
                <c:pt idx="33">
                  <c:v>4604.2532785931644</c:v>
                </c:pt>
                <c:pt idx="34">
                  <c:v>4882.0794248435259</c:v>
                </c:pt>
                <c:pt idx="35">
                  <c:v>5323.4217575120965</c:v>
                </c:pt>
                <c:pt idx="36">
                  <c:v>5358.4181996958259</c:v>
                </c:pt>
                <c:pt idx="37">
                  <c:v>5272.6277954190091</c:v>
                </c:pt>
                <c:pt idx="38">
                  <c:v>5178.2731214204714</c:v>
                </c:pt>
                <c:pt idx="39">
                  <c:v>5302.6427592699492</c:v>
                </c:pt>
                <c:pt idx="40">
                  <c:v>5404.9692310889513</c:v>
                </c:pt>
                <c:pt idx="41">
                  <c:v>5304.2785102060388</c:v>
                </c:pt>
                <c:pt idx="42">
                  <c:v>5433.4345243029074</c:v>
                </c:pt>
                <c:pt idx="43">
                  <c:v>6022.2834190748436</c:v>
                </c:pt>
                <c:pt idx="44">
                  <c:v>6696.2259605980234</c:v>
                </c:pt>
                <c:pt idx="45">
                  <c:v>7159.8884816373684</c:v>
                </c:pt>
                <c:pt idx="46">
                  <c:v>7663.7035236309302</c:v>
                </c:pt>
                <c:pt idx="47">
                  <c:v>8531.2373245476811</c:v>
                </c:pt>
                <c:pt idx="48">
                  <c:v>9245.1796778766929</c:v>
                </c:pt>
                <c:pt idx="49">
                  <c:v>8654.9244883644169</c:v>
                </c:pt>
                <c:pt idx="50">
                  <c:v>9377.8784879634495</c:v>
                </c:pt>
                <c:pt idx="51">
                  <c:v>10258.799972462015</c:v>
                </c:pt>
              </c:numCache>
            </c:numRef>
          </c:val>
        </c:ser>
        <c:marker val="1"/>
        <c:axId val="120428032"/>
        <c:axId val="120429568"/>
      </c:lineChart>
      <c:catAx>
        <c:axId val="120428032"/>
        <c:scaling>
          <c:orientation val="minMax"/>
        </c:scaling>
        <c:axPos val="b"/>
        <c:tickLblPos val="nextTo"/>
        <c:crossAx val="120429568"/>
        <c:crosses val="autoZero"/>
        <c:auto val="1"/>
        <c:lblAlgn val="ctr"/>
        <c:lblOffset val="100"/>
      </c:catAx>
      <c:valAx>
        <c:axId val="120429568"/>
        <c:scaling>
          <c:orientation val="minMax"/>
        </c:scaling>
        <c:axPos val="l"/>
        <c:majorGridlines/>
        <c:numFmt formatCode="General" sourceLinked="1"/>
        <c:tickLblPos val="nextTo"/>
        <c:crossAx val="120428032"/>
        <c:crosses val="autoZero"/>
        <c:crossBetween val="between"/>
      </c:valAx>
    </c:plotArea>
    <c:legend>
      <c:legendPos val="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stacked"/>
        <c:ser>
          <c:idx val="0"/>
          <c:order val="0"/>
          <c:tx>
            <c:strRef>
              <c:f>'distr countries'!$B$32</c:f>
              <c:strCache>
                <c:ptCount val="1"/>
                <c:pt idx="0">
                  <c:v>Non H</c:v>
                </c:pt>
              </c:strCache>
            </c:strRef>
          </c:tx>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countries'!$C$32:$BC$32</c:f>
              <c:numCache>
                <c:formatCode>General</c:formatCode>
                <c:ptCount val="53"/>
                <c:pt idx="0">
                  <c:v>88</c:v>
                </c:pt>
                <c:pt idx="1">
                  <c:v>87</c:v>
                </c:pt>
                <c:pt idx="2">
                  <c:v>87</c:v>
                </c:pt>
                <c:pt idx="3">
                  <c:v>87</c:v>
                </c:pt>
                <c:pt idx="4">
                  <c:v>87</c:v>
                </c:pt>
                <c:pt idx="5">
                  <c:v>88</c:v>
                </c:pt>
                <c:pt idx="6">
                  <c:v>90</c:v>
                </c:pt>
                <c:pt idx="7">
                  <c:v>91</c:v>
                </c:pt>
                <c:pt idx="8">
                  <c:v>91</c:v>
                </c:pt>
                <c:pt idx="9">
                  <c:v>91</c:v>
                </c:pt>
                <c:pt idx="10">
                  <c:v>92</c:v>
                </c:pt>
                <c:pt idx="11">
                  <c:v>93</c:v>
                </c:pt>
                <c:pt idx="12">
                  <c:v>91</c:v>
                </c:pt>
                <c:pt idx="13">
                  <c:v>91</c:v>
                </c:pt>
                <c:pt idx="14">
                  <c:v>92</c:v>
                </c:pt>
                <c:pt idx="15">
                  <c:v>94</c:v>
                </c:pt>
                <c:pt idx="16">
                  <c:v>94</c:v>
                </c:pt>
                <c:pt idx="17">
                  <c:v>93</c:v>
                </c:pt>
                <c:pt idx="18">
                  <c:v>93</c:v>
                </c:pt>
                <c:pt idx="19">
                  <c:v>93</c:v>
                </c:pt>
                <c:pt idx="20">
                  <c:v>92</c:v>
                </c:pt>
                <c:pt idx="21">
                  <c:v>90</c:v>
                </c:pt>
                <c:pt idx="22">
                  <c:v>89</c:v>
                </c:pt>
                <c:pt idx="23">
                  <c:v>88</c:v>
                </c:pt>
                <c:pt idx="24">
                  <c:v>88</c:v>
                </c:pt>
                <c:pt idx="25">
                  <c:v>87</c:v>
                </c:pt>
                <c:pt idx="26">
                  <c:v>86</c:v>
                </c:pt>
                <c:pt idx="27">
                  <c:v>85</c:v>
                </c:pt>
                <c:pt idx="28">
                  <c:v>83</c:v>
                </c:pt>
                <c:pt idx="29">
                  <c:v>83</c:v>
                </c:pt>
                <c:pt idx="30">
                  <c:v>81</c:v>
                </c:pt>
                <c:pt idx="31">
                  <c:v>81</c:v>
                </c:pt>
                <c:pt idx="32">
                  <c:v>80</c:v>
                </c:pt>
                <c:pt idx="33">
                  <c:v>77</c:v>
                </c:pt>
                <c:pt idx="34">
                  <c:v>78</c:v>
                </c:pt>
                <c:pt idx="35">
                  <c:v>78</c:v>
                </c:pt>
                <c:pt idx="36">
                  <c:v>78</c:v>
                </c:pt>
                <c:pt idx="37">
                  <c:v>79</c:v>
                </c:pt>
                <c:pt idx="38">
                  <c:v>78</c:v>
                </c:pt>
                <c:pt idx="39">
                  <c:v>80</c:v>
                </c:pt>
                <c:pt idx="40">
                  <c:v>79</c:v>
                </c:pt>
                <c:pt idx="41">
                  <c:v>78</c:v>
                </c:pt>
                <c:pt idx="42">
                  <c:v>81</c:v>
                </c:pt>
                <c:pt idx="43">
                  <c:v>81</c:v>
                </c:pt>
                <c:pt idx="44">
                  <c:v>81</c:v>
                </c:pt>
                <c:pt idx="45">
                  <c:v>82</c:v>
                </c:pt>
                <c:pt idx="46">
                  <c:v>82</c:v>
                </c:pt>
                <c:pt idx="47">
                  <c:v>83</c:v>
                </c:pt>
                <c:pt idx="48">
                  <c:v>82</c:v>
                </c:pt>
                <c:pt idx="49">
                  <c:v>81</c:v>
                </c:pt>
                <c:pt idx="50">
                  <c:v>80</c:v>
                </c:pt>
                <c:pt idx="51">
                  <c:v>80</c:v>
                </c:pt>
                <c:pt idx="52">
                  <c:v>81</c:v>
                </c:pt>
              </c:numCache>
            </c:numRef>
          </c:val>
        </c:ser>
        <c:ser>
          <c:idx val="1"/>
          <c:order val="1"/>
          <c:tx>
            <c:strRef>
              <c:f>'distr countries'!$B$33</c:f>
              <c:strCache>
                <c:ptCount val="1"/>
                <c:pt idx="0">
                  <c:v>H -Non EqS : LE &gt; w av</c:v>
                </c:pt>
              </c:strCache>
            </c:strRef>
          </c:tx>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countries'!$C$33:$BC$33</c:f>
              <c:numCache>
                <c:formatCode>General</c:formatCode>
                <c:ptCount val="53"/>
                <c:pt idx="0">
                  <c:v>23</c:v>
                </c:pt>
                <c:pt idx="1">
                  <c:v>26</c:v>
                </c:pt>
                <c:pt idx="2">
                  <c:v>28</c:v>
                </c:pt>
                <c:pt idx="3">
                  <c:v>26</c:v>
                </c:pt>
                <c:pt idx="4">
                  <c:v>26</c:v>
                </c:pt>
                <c:pt idx="5">
                  <c:v>27</c:v>
                </c:pt>
                <c:pt idx="6">
                  <c:v>25</c:v>
                </c:pt>
                <c:pt idx="7">
                  <c:v>24</c:v>
                </c:pt>
                <c:pt idx="8">
                  <c:v>22</c:v>
                </c:pt>
                <c:pt idx="9">
                  <c:v>22</c:v>
                </c:pt>
                <c:pt idx="10">
                  <c:v>22</c:v>
                </c:pt>
                <c:pt idx="11">
                  <c:v>22</c:v>
                </c:pt>
                <c:pt idx="12">
                  <c:v>24</c:v>
                </c:pt>
                <c:pt idx="13">
                  <c:v>24</c:v>
                </c:pt>
                <c:pt idx="14">
                  <c:v>23</c:v>
                </c:pt>
                <c:pt idx="15">
                  <c:v>21</c:v>
                </c:pt>
                <c:pt idx="16">
                  <c:v>19</c:v>
                </c:pt>
                <c:pt idx="17">
                  <c:v>19</c:v>
                </c:pt>
                <c:pt idx="18">
                  <c:v>19</c:v>
                </c:pt>
                <c:pt idx="19">
                  <c:v>16</c:v>
                </c:pt>
                <c:pt idx="20">
                  <c:v>20</c:v>
                </c:pt>
                <c:pt idx="21">
                  <c:v>21</c:v>
                </c:pt>
                <c:pt idx="22">
                  <c:v>21</c:v>
                </c:pt>
                <c:pt idx="23">
                  <c:v>22</c:v>
                </c:pt>
                <c:pt idx="24">
                  <c:v>20</c:v>
                </c:pt>
                <c:pt idx="25">
                  <c:v>21</c:v>
                </c:pt>
                <c:pt idx="26">
                  <c:v>21</c:v>
                </c:pt>
                <c:pt idx="27">
                  <c:v>23</c:v>
                </c:pt>
                <c:pt idx="28">
                  <c:v>26</c:v>
                </c:pt>
                <c:pt idx="29">
                  <c:v>24</c:v>
                </c:pt>
                <c:pt idx="30">
                  <c:v>28</c:v>
                </c:pt>
                <c:pt idx="31">
                  <c:v>30</c:v>
                </c:pt>
                <c:pt idx="32">
                  <c:v>29</c:v>
                </c:pt>
                <c:pt idx="33">
                  <c:v>32</c:v>
                </c:pt>
                <c:pt idx="34">
                  <c:v>30</c:v>
                </c:pt>
                <c:pt idx="35">
                  <c:v>29</c:v>
                </c:pt>
                <c:pt idx="36">
                  <c:v>30</c:v>
                </c:pt>
                <c:pt idx="37">
                  <c:v>31</c:v>
                </c:pt>
                <c:pt idx="38">
                  <c:v>30</c:v>
                </c:pt>
                <c:pt idx="39">
                  <c:v>29</c:v>
                </c:pt>
                <c:pt idx="40">
                  <c:v>31</c:v>
                </c:pt>
                <c:pt idx="41">
                  <c:v>30</c:v>
                </c:pt>
                <c:pt idx="42">
                  <c:v>25</c:v>
                </c:pt>
                <c:pt idx="43">
                  <c:v>25</c:v>
                </c:pt>
                <c:pt idx="44">
                  <c:v>25</c:v>
                </c:pt>
                <c:pt idx="45">
                  <c:v>27</c:v>
                </c:pt>
                <c:pt idx="46">
                  <c:v>27</c:v>
                </c:pt>
                <c:pt idx="47">
                  <c:v>26</c:v>
                </c:pt>
                <c:pt idx="48">
                  <c:v>29</c:v>
                </c:pt>
                <c:pt idx="49">
                  <c:v>29</c:v>
                </c:pt>
                <c:pt idx="50">
                  <c:v>31</c:v>
                </c:pt>
                <c:pt idx="51">
                  <c:v>30</c:v>
                </c:pt>
                <c:pt idx="52">
                  <c:v>29</c:v>
                </c:pt>
              </c:numCache>
            </c:numRef>
          </c:val>
        </c:ser>
        <c:ser>
          <c:idx val="2"/>
          <c:order val="2"/>
          <c:tx>
            <c:strRef>
              <c:f>'distr countries'!$B$34</c:f>
              <c:strCache>
                <c:ptCount val="1"/>
                <c:pt idx="0">
                  <c:v>Heq Non S  : LE &gt; w av &amp; GDP pc &lt; av</c:v>
                </c:pt>
              </c:strCache>
            </c:strRef>
          </c:tx>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countries'!$C$34:$BC$34</c:f>
              <c:numCache>
                <c:formatCode>General</c:formatCode>
                <c:ptCount val="53"/>
                <c:pt idx="0">
                  <c:v>51</c:v>
                </c:pt>
                <c:pt idx="1">
                  <c:v>50</c:v>
                </c:pt>
                <c:pt idx="2">
                  <c:v>48</c:v>
                </c:pt>
                <c:pt idx="3">
                  <c:v>48</c:v>
                </c:pt>
                <c:pt idx="4">
                  <c:v>50</c:v>
                </c:pt>
                <c:pt idx="5">
                  <c:v>47</c:v>
                </c:pt>
                <c:pt idx="6">
                  <c:v>48</c:v>
                </c:pt>
                <c:pt idx="7">
                  <c:v>48</c:v>
                </c:pt>
                <c:pt idx="8">
                  <c:v>49</c:v>
                </c:pt>
                <c:pt idx="9">
                  <c:v>49</c:v>
                </c:pt>
                <c:pt idx="10">
                  <c:v>48</c:v>
                </c:pt>
                <c:pt idx="11">
                  <c:v>47</c:v>
                </c:pt>
                <c:pt idx="12">
                  <c:v>46</c:v>
                </c:pt>
                <c:pt idx="13">
                  <c:v>45</c:v>
                </c:pt>
                <c:pt idx="14">
                  <c:v>45</c:v>
                </c:pt>
                <c:pt idx="15">
                  <c:v>46</c:v>
                </c:pt>
                <c:pt idx="16">
                  <c:v>46</c:v>
                </c:pt>
                <c:pt idx="17">
                  <c:v>45</c:v>
                </c:pt>
                <c:pt idx="18">
                  <c:v>45</c:v>
                </c:pt>
                <c:pt idx="19">
                  <c:v>46</c:v>
                </c:pt>
                <c:pt idx="20">
                  <c:v>43</c:v>
                </c:pt>
                <c:pt idx="21">
                  <c:v>45</c:v>
                </c:pt>
                <c:pt idx="22">
                  <c:v>43</c:v>
                </c:pt>
                <c:pt idx="23">
                  <c:v>43</c:v>
                </c:pt>
                <c:pt idx="24">
                  <c:v>44</c:v>
                </c:pt>
                <c:pt idx="25">
                  <c:v>44</c:v>
                </c:pt>
                <c:pt idx="26">
                  <c:v>43</c:v>
                </c:pt>
                <c:pt idx="27">
                  <c:v>42</c:v>
                </c:pt>
                <c:pt idx="28">
                  <c:v>42</c:v>
                </c:pt>
                <c:pt idx="29">
                  <c:v>43</c:v>
                </c:pt>
                <c:pt idx="30">
                  <c:v>41</c:v>
                </c:pt>
                <c:pt idx="31">
                  <c:v>40</c:v>
                </c:pt>
                <c:pt idx="32">
                  <c:v>42</c:v>
                </c:pt>
                <c:pt idx="33">
                  <c:v>41</c:v>
                </c:pt>
                <c:pt idx="34">
                  <c:v>40</c:v>
                </c:pt>
                <c:pt idx="35">
                  <c:v>41</c:v>
                </c:pt>
                <c:pt idx="36">
                  <c:v>40</c:v>
                </c:pt>
                <c:pt idx="37">
                  <c:v>40</c:v>
                </c:pt>
                <c:pt idx="38">
                  <c:v>41</c:v>
                </c:pt>
                <c:pt idx="39">
                  <c:v>40</c:v>
                </c:pt>
                <c:pt idx="40">
                  <c:v>40</c:v>
                </c:pt>
                <c:pt idx="41">
                  <c:v>40</c:v>
                </c:pt>
                <c:pt idx="42">
                  <c:v>41</c:v>
                </c:pt>
                <c:pt idx="43">
                  <c:v>40</c:v>
                </c:pt>
                <c:pt idx="44">
                  <c:v>39</c:v>
                </c:pt>
                <c:pt idx="45">
                  <c:v>37</c:v>
                </c:pt>
                <c:pt idx="46">
                  <c:v>37</c:v>
                </c:pt>
                <c:pt idx="47">
                  <c:v>35</c:v>
                </c:pt>
                <c:pt idx="48">
                  <c:v>33</c:v>
                </c:pt>
                <c:pt idx="49">
                  <c:v>36</c:v>
                </c:pt>
                <c:pt idx="50">
                  <c:v>35</c:v>
                </c:pt>
                <c:pt idx="51">
                  <c:v>37</c:v>
                </c:pt>
                <c:pt idx="52">
                  <c:v>37</c:v>
                </c:pt>
              </c:numCache>
            </c:numRef>
          </c:val>
        </c:ser>
        <c:ser>
          <c:idx val="3"/>
          <c:order val="3"/>
          <c:tx>
            <c:strRef>
              <c:f>'distr countries'!$B$35</c:f>
              <c:strCache>
                <c:ptCount val="1"/>
                <c:pt idx="0">
                  <c:v>NC HEqS :LE &gt; w av &amp; GDP pc &lt; av &amp; CO2&lt;PlL</c:v>
                </c:pt>
              </c:strCache>
            </c:strRef>
          </c:tx>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countries'!$C$35:$BC$35</c:f>
              <c:numCache>
                <c:formatCode>General</c:formatCode>
                <c:ptCount val="53"/>
                <c:pt idx="0">
                  <c:v>13</c:v>
                </c:pt>
                <c:pt idx="1">
                  <c:v>13</c:v>
                </c:pt>
                <c:pt idx="2">
                  <c:v>13</c:v>
                </c:pt>
                <c:pt idx="3">
                  <c:v>14</c:v>
                </c:pt>
                <c:pt idx="4">
                  <c:v>12</c:v>
                </c:pt>
                <c:pt idx="5">
                  <c:v>13</c:v>
                </c:pt>
                <c:pt idx="6">
                  <c:v>13</c:v>
                </c:pt>
                <c:pt idx="7">
                  <c:v>13</c:v>
                </c:pt>
                <c:pt idx="8">
                  <c:v>14</c:v>
                </c:pt>
                <c:pt idx="9">
                  <c:v>14</c:v>
                </c:pt>
                <c:pt idx="10">
                  <c:v>14</c:v>
                </c:pt>
                <c:pt idx="11">
                  <c:v>14</c:v>
                </c:pt>
                <c:pt idx="12">
                  <c:v>15</c:v>
                </c:pt>
                <c:pt idx="13">
                  <c:v>16</c:v>
                </c:pt>
                <c:pt idx="14">
                  <c:v>16</c:v>
                </c:pt>
                <c:pt idx="15">
                  <c:v>15</c:v>
                </c:pt>
                <c:pt idx="16">
                  <c:v>17</c:v>
                </c:pt>
                <c:pt idx="17">
                  <c:v>19</c:v>
                </c:pt>
                <c:pt idx="18">
                  <c:v>19</c:v>
                </c:pt>
                <c:pt idx="19">
                  <c:v>21</c:v>
                </c:pt>
                <c:pt idx="20">
                  <c:v>21</c:v>
                </c:pt>
                <c:pt idx="21">
                  <c:v>20</c:v>
                </c:pt>
                <c:pt idx="22">
                  <c:v>23</c:v>
                </c:pt>
                <c:pt idx="23">
                  <c:v>23</c:v>
                </c:pt>
                <c:pt idx="24">
                  <c:v>24</c:v>
                </c:pt>
                <c:pt idx="25">
                  <c:v>24</c:v>
                </c:pt>
                <c:pt idx="26">
                  <c:v>26</c:v>
                </c:pt>
                <c:pt idx="27">
                  <c:v>26</c:v>
                </c:pt>
                <c:pt idx="28">
                  <c:v>25</c:v>
                </c:pt>
                <c:pt idx="29">
                  <c:v>26</c:v>
                </c:pt>
                <c:pt idx="30">
                  <c:v>26</c:v>
                </c:pt>
                <c:pt idx="31">
                  <c:v>26</c:v>
                </c:pt>
                <c:pt idx="32">
                  <c:v>25</c:v>
                </c:pt>
                <c:pt idx="33">
                  <c:v>26</c:v>
                </c:pt>
                <c:pt idx="34">
                  <c:v>28</c:v>
                </c:pt>
                <c:pt idx="35">
                  <c:v>28</c:v>
                </c:pt>
                <c:pt idx="36">
                  <c:v>28</c:v>
                </c:pt>
                <c:pt idx="37">
                  <c:v>27</c:v>
                </c:pt>
                <c:pt idx="38">
                  <c:v>27</c:v>
                </c:pt>
                <c:pt idx="39">
                  <c:v>27</c:v>
                </c:pt>
                <c:pt idx="40">
                  <c:v>27</c:v>
                </c:pt>
                <c:pt idx="41">
                  <c:v>29</c:v>
                </c:pt>
                <c:pt idx="42">
                  <c:v>30</c:v>
                </c:pt>
                <c:pt idx="43">
                  <c:v>31</c:v>
                </c:pt>
                <c:pt idx="44">
                  <c:v>32</c:v>
                </c:pt>
                <c:pt idx="45">
                  <c:v>31</c:v>
                </c:pt>
                <c:pt idx="46">
                  <c:v>31</c:v>
                </c:pt>
                <c:pt idx="47">
                  <c:v>33</c:v>
                </c:pt>
                <c:pt idx="48">
                  <c:v>33</c:v>
                </c:pt>
                <c:pt idx="49">
                  <c:v>31</c:v>
                </c:pt>
                <c:pt idx="50">
                  <c:v>31</c:v>
                </c:pt>
                <c:pt idx="51">
                  <c:v>30</c:v>
                </c:pt>
                <c:pt idx="52">
                  <c:v>30</c:v>
                </c:pt>
              </c:numCache>
            </c:numRef>
          </c:val>
        </c:ser>
        <c:ser>
          <c:idx val="4"/>
          <c:order val="4"/>
          <c:tx>
            <c:strRef>
              <c:f>'distr countries'!$B$36</c:f>
              <c:strCache>
                <c:ptCount val="1"/>
                <c:pt idx="0">
                  <c:v>C HEqS : constant HEqS</c:v>
                </c:pt>
              </c:strCache>
            </c:strRef>
          </c:tx>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countries'!$C$36:$BC$36</c:f>
              <c:numCache>
                <c:formatCode>General</c:formatCode>
                <c:ptCount val="53"/>
                <c:pt idx="0">
                  <c:v>16</c:v>
                </c:pt>
                <c:pt idx="1">
                  <c:v>16</c:v>
                </c:pt>
                <c:pt idx="2">
                  <c:v>16</c:v>
                </c:pt>
                <c:pt idx="3">
                  <c:v>16</c:v>
                </c:pt>
                <c:pt idx="4">
                  <c:v>16</c:v>
                </c:pt>
                <c:pt idx="5">
                  <c:v>16</c:v>
                </c:pt>
                <c:pt idx="6">
                  <c:v>16</c:v>
                </c:pt>
                <c:pt idx="7">
                  <c:v>16</c:v>
                </c:pt>
                <c:pt idx="8">
                  <c:v>16</c:v>
                </c:pt>
                <c:pt idx="9">
                  <c:v>16</c:v>
                </c:pt>
                <c:pt idx="10">
                  <c:v>16</c:v>
                </c:pt>
                <c:pt idx="11">
                  <c:v>16</c:v>
                </c:pt>
                <c:pt idx="12">
                  <c:v>16</c:v>
                </c:pt>
                <c:pt idx="13">
                  <c:v>16</c:v>
                </c:pt>
                <c:pt idx="14">
                  <c:v>16</c:v>
                </c:pt>
                <c:pt idx="15">
                  <c:v>16</c:v>
                </c:pt>
                <c:pt idx="16">
                  <c:v>16</c:v>
                </c:pt>
                <c:pt idx="17">
                  <c:v>16</c:v>
                </c:pt>
                <c:pt idx="18">
                  <c:v>16</c:v>
                </c:pt>
                <c:pt idx="19">
                  <c:v>16</c:v>
                </c:pt>
                <c:pt idx="20">
                  <c:v>16</c:v>
                </c:pt>
                <c:pt idx="21">
                  <c:v>16</c:v>
                </c:pt>
                <c:pt idx="22">
                  <c:v>16</c:v>
                </c:pt>
                <c:pt idx="23">
                  <c:v>16</c:v>
                </c:pt>
                <c:pt idx="24">
                  <c:v>16</c:v>
                </c:pt>
                <c:pt idx="25">
                  <c:v>16</c:v>
                </c:pt>
                <c:pt idx="26">
                  <c:v>16</c:v>
                </c:pt>
                <c:pt idx="27">
                  <c:v>16</c:v>
                </c:pt>
                <c:pt idx="28">
                  <c:v>16</c:v>
                </c:pt>
                <c:pt idx="29">
                  <c:v>16</c:v>
                </c:pt>
                <c:pt idx="30">
                  <c:v>16</c:v>
                </c:pt>
                <c:pt idx="31">
                  <c:v>16</c:v>
                </c:pt>
                <c:pt idx="32">
                  <c:v>16</c:v>
                </c:pt>
                <c:pt idx="33">
                  <c:v>16</c:v>
                </c:pt>
                <c:pt idx="34">
                  <c:v>16</c:v>
                </c:pt>
                <c:pt idx="35">
                  <c:v>16</c:v>
                </c:pt>
                <c:pt idx="36">
                  <c:v>16</c:v>
                </c:pt>
                <c:pt idx="37">
                  <c:v>16</c:v>
                </c:pt>
                <c:pt idx="38">
                  <c:v>16</c:v>
                </c:pt>
                <c:pt idx="39">
                  <c:v>16</c:v>
                </c:pt>
                <c:pt idx="40">
                  <c:v>16</c:v>
                </c:pt>
                <c:pt idx="41">
                  <c:v>16</c:v>
                </c:pt>
                <c:pt idx="42">
                  <c:v>16</c:v>
                </c:pt>
                <c:pt idx="43">
                  <c:v>16</c:v>
                </c:pt>
                <c:pt idx="44">
                  <c:v>16</c:v>
                </c:pt>
                <c:pt idx="45">
                  <c:v>16</c:v>
                </c:pt>
                <c:pt idx="46">
                  <c:v>16</c:v>
                </c:pt>
                <c:pt idx="47">
                  <c:v>16</c:v>
                </c:pt>
                <c:pt idx="48">
                  <c:v>16</c:v>
                </c:pt>
                <c:pt idx="49">
                  <c:v>16</c:v>
                </c:pt>
                <c:pt idx="50">
                  <c:v>16</c:v>
                </c:pt>
                <c:pt idx="51">
                  <c:v>16</c:v>
                </c:pt>
                <c:pt idx="52">
                  <c:v>16</c:v>
                </c:pt>
              </c:numCache>
            </c:numRef>
          </c:val>
        </c:ser>
        <c:overlap val="100"/>
        <c:axId val="120388608"/>
        <c:axId val="122434304"/>
      </c:barChart>
      <c:catAx>
        <c:axId val="120388608"/>
        <c:scaling>
          <c:orientation val="minMax"/>
        </c:scaling>
        <c:axPos val="b"/>
        <c:tickLblPos val="nextTo"/>
        <c:crossAx val="122434304"/>
        <c:crosses val="autoZero"/>
        <c:auto val="1"/>
        <c:lblAlgn val="ctr"/>
        <c:lblOffset val="100"/>
      </c:catAx>
      <c:valAx>
        <c:axId val="122434304"/>
        <c:scaling>
          <c:orientation val="minMax"/>
        </c:scaling>
        <c:axPos val="l"/>
        <c:majorGridlines/>
        <c:numFmt formatCode="General" sourceLinked="1"/>
        <c:tickLblPos val="nextTo"/>
        <c:crossAx val="120388608"/>
        <c:crosses val="autoZero"/>
        <c:crossBetween val="between"/>
      </c:valAx>
    </c:plotArea>
    <c:legend>
      <c:legendPos val="r"/>
      <c:layout>
        <c:manualLayout>
          <c:xMode val="edge"/>
          <c:yMode val="edge"/>
          <c:x val="0.78286683715817806"/>
          <c:y val="0.22512448716241587"/>
          <c:w val="0.19434114004980146"/>
          <c:h val="0.61713972251623883"/>
        </c:manualLayout>
      </c:layout>
      <c:txPr>
        <a:bodyPr/>
        <a:lstStyle/>
        <a:p>
          <a:pPr>
            <a:defRPr sz="700"/>
          </a:pPr>
          <a:endParaRPr lang="en-US"/>
        </a:p>
      </c:txP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dLbls>
            <c:showVal val="1"/>
            <c:showLeaderLines val="1"/>
          </c:dLbls>
          <c:cat>
            <c:strRef>
              <c:f>'variables cBFS'!$BC$264:$BC$277</c:f>
              <c:strCache>
                <c:ptCount val="14"/>
                <c:pt idx="0">
                  <c:v>Albania</c:v>
                </c:pt>
                <c:pt idx="1">
                  <c:v>Armenia</c:v>
                </c:pt>
                <c:pt idx="2">
                  <c:v>Belize</c:v>
                </c:pt>
                <c:pt idx="3">
                  <c:v>Colombia</c:v>
                </c:pt>
                <c:pt idx="4">
                  <c:v>Costa Rica</c:v>
                </c:pt>
                <c:pt idx="5">
                  <c:v>Cuba</c:v>
                </c:pt>
                <c:pt idx="6">
                  <c:v>Georgia</c:v>
                </c:pt>
                <c:pt idx="7">
                  <c:v>Grenada</c:v>
                </c:pt>
                <c:pt idx="8">
                  <c:v>Paraguay</c:v>
                </c:pt>
                <c:pt idx="9">
                  <c:v>Sri Lanka</c:v>
                </c:pt>
                <c:pt idx="10">
                  <c:v>St. Lucia</c:v>
                </c:pt>
                <c:pt idx="11">
                  <c:v>St. Vincent and the Grenadines</c:v>
                </c:pt>
                <c:pt idx="12">
                  <c:v>Tonga</c:v>
                </c:pt>
                <c:pt idx="13">
                  <c:v>Vietnam</c:v>
                </c:pt>
              </c:strCache>
            </c:strRef>
          </c:cat>
          <c:val>
            <c:numRef>
              <c:f>'variables cBFS'!$DD$264:$DD$277</c:f>
              <c:numCache>
                <c:formatCode>General</c:formatCode>
                <c:ptCount val="14"/>
                <c:pt idx="0">
                  <c:v>2773620</c:v>
                </c:pt>
                <c:pt idx="1">
                  <c:v>2976566</c:v>
                </c:pt>
                <c:pt idx="2">
                  <c:v>331900</c:v>
                </c:pt>
                <c:pt idx="3">
                  <c:v>48321405</c:v>
                </c:pt>
                <c:pt idx="4">
                  <c:v>4872166</c:v>
                </c:pt>
                <c:pt idx="5">
                  <c:v>11265629</c:v>
                </c:pt>
                <c:pt idx="6">
                  <c:v>4476900</c:v>
                </c:pt>
                <c:pt idx="7">
                  <c:v>105897</c:v>
                </c:pt>
                <c:pt idx="8">
                  <c:v>6802295</c:v>
                </c:pt>
                <c:pt idx="9">
                  <c:v>20483000</c:v>
                </c:pt>
                <c:pt idx="10">
                  <c:v>182273</c:v>
                </c:pt>
                <c:pt idx="11">
                  <c:v>109373</c:v>
                </c:pt>
                <c:pt idx="12">
                  <c:v>105323</c:v>
                </c:pt>
                <c:pt idx="13">
                  <c:v>89708900</c:v>
                </c:pt>
              </c:numCache>
            </c:numRef>
          </c:val>
        </c:ser>
        <c:firstSliceAng val="0"/>
      </c:pieChart>
    </c:plotArea>
    <c:legend>
      <c:legendPos val="r"/>
    </c:legend>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'variables cBFS'!$DE$264</c:f>
              <c:strCache>
                <c:ptCount val="1"/>
                <c:pt idx="0">
                  <c:v>Media ponderada mundial</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cBFS'!$DF$264:$FF$264</c:f>
              <c:numCache>
                <c:formatCode>General</c:formatCode>
                <c:ptCount val="53"/>
                <c:pt idx="0">
                  <c:v>352.84046054815298</c:v>
                </c:pt>
                <c:pt idx="1">
                  <c:v>383.82392018639871</c:v>
                </c:pt>
                <c:pt idx="2">
                  <c:v>413.73020156140353</c:v>
                </c:pt>
                <c:pt idx="3">
                  <c:v>436.1540658856344</c:v>
                </c:pt>
                <c:pt idx="4">
                  <c:v>468.50610444378026</c:v>
                </c:pt>
                <c:pt idx="5">
                  <c:v>503.6599477860405</c:v>
                </c:pt>
                <c:pt idx="6">
                  <c:v>534.98845148097143</c:v>
                </c:pt>
                <c:pt idx="7">
                  <c:v>559.46132490453851</c:v>
                </c:pt>
                <c:pt idx="8">
                  <c:v>593.2412055709666</c:v>
                </c:pt>
                <c:pt idx="9">
                  <c:v>639.41879623063949</c:v>
                </c:pt>
                <c:pt idx="10">
                  <c:v>754.76576516071589</c:v>
                </c:pt>
                <c:pt idx="11">
                  <c:v>817.00967984816964</c:v>
                </c:pt>
                <c:pt idx="12">
                  <c:v>923.65965700326547</c:v>
                </c:pt>
                <c:pt idx="13">
                  <c:v>1104.1465814221588</c:v>
                </c:pt>
                <c:pt idx="14">
                  <c:v>1247.5997266366426</c:v>
                </c:pt>
                <c:pt idx="15">
                  <c:v>1369.2296529889961</c:v>
                </c:pt>
                <c:pt idx="16">
                  <c:v>1462.5055279030714</c:v>
                </c:pt>
                <c:pt idx="17">
                  <c:v>1624.2406926714705</c:v>
                </c:pt>
                <c:pt idx="18">
                  <c:v>1880.4382257195205</c:v>
                </c:pt>
                <c:pt idx="19">
                  <c:v>2141.5466707860737</c:v>
                </c:pt>
                <c:pt idx="20">
                  <c:v>2374.4939726953367</c:v>
                </c:pt>
                <c:pt idx="21">
                  <c:v>2401.8406279902701</c:v>
                </c:pt>
                <c:pt idx="22">
                  <c:v>2339.4651636936992</c:v>
                </c:pt>
                <c:pt idx="23">
                  <c:v>2350.6073040749052</c:v>
                </c:pt>
                <c:pt idx="24">
                  <c:v>2397.2204695691089</c:v>
                </c:pt>
                <c:pt idx="25">
                  <c:v>2495.5342305083022</c:v>
                </c:pt>
                <c:pt idx="26">
                  <c:v>2896.0960374193501</c:v>
                </c:pt>
                <c:pt idx="27">
                  <c:v>3247.9349443717715</c:v>
                </c:pt>
                <c:pt idx="28">
                  <c:v>3571.6537991059695</c:v>
                </c:pt>
                <c:pt idx="29">
                  <c:v>3781.1652128996202</c:v>
                </c:pt>
                <c:pt idx="30">
                  <c:v>4186.8276729510944</c:v>
                </c:pt>
                <c:pt idx="31">
                  <c:v>4297.4191143480875</c:v>
                </c:pt>
                <c:pt idx="32">
                  <c:v>4520.0870633443265</c:v>
                </c:pt>
                <c:pt idx="33">
                  <c:v>4542.4016482558454</c:v>
                </c:pt>
                <c:pt idx="34">
                  <c:v>4816.0537286117114</c:v>
                </c:pt>
                <c:pt idx="35">
                  <c:v>5257.2824747568147</c:v>
                </c:pt>
                <c:pt idx="36">
                  <c:v>5291.6128644738501</c:v>
                </c:pt>
                <c:pt idx="37">
                  <c:v>5209.2233991047315</c:v>
                </c:pt>
                <c:pt idx="38">
                  <c:v>5121.0705486938041</c:v>
                </c:pt>
                <c:pt idx="39">
                  <c:v>5242.3281025024244</c:v>
                </c:pt>
                <c:pt idx="40">
                  <c:v>5341.6811395940013</c:v>
                </c:pt>
                <c:pt idx="41">
                  <c:v>5246.5754230104631</c:v>
                </c:pt>
                <c:pt idx="42">
                  <c:v>5374.7902430981494</c:v>
                </c:pt>
                <c:pt idx="43">
                  <c:v>5962.3136206647687</c:v>
                </c:pt>
                <c:pt idx="44">
                  <c:v>6637.3885260380348</c:v>
                </c:pt>
                <c:pt idx="45">
                  <c:v>7098.6373666220506</c:v>
                </c:pt>
                <c:pt idx="46">
                  <c:v>7601.2574179316562</c:v>
                </c:pt>
                <c:pt idx="47">
                  <c:v>8466.3567754387495</c:v>
                </c:pt>
                <c:pt idx="48">
                  <c:v>9175.0944171779101</c:v>
                </c:pt>
                <c:pt idx="49">
                  <c:v>8584.0452294115803</c:v>
                </c:pt>
                <c:pt idx="50">
                  <c:v>9298.1957900057023</c:v>
                </c:pt>
                <c:pt idx="51">
                  <c:v>10174.56805623911</c:v>
                </c:pt>
                <c:pt idx="52">
                  <c:v>10255.659720460681</c:v>
                </c:pt>
              </c:numCache>
            </c:numRef>
          </c:val>
        </c:ser>
        <c:ser>
          <c:idx val="1"/>
          <c:order val="1"/>
          <c:tx>
            <c:strRef>
              <c:f>'variables cBFS'!$DE$265</c:f>
              <c:strCache>
                <c:ptCount val="1"/>
                <c:pt idx="0">
                  <c:v>Costa Rica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cBFS'!$DF$265:$FF$265</c:f>
              <c:numCache>
                <c:formatCode>General</c:formatCode>
                <c:ptCount val="53"/>
                <c:pt idx="0">
                  <c:v>354.91343458014461</c:v>
                </c:pt>
                <c:pt idx="1">
                  <c:v>334.83701017692266</c:v>
                </c:pt>
                <c:pt idx="2">
                  <c:v>345.43897772379694</c:v>
                </c:pt>
                <c:pt idx="3">
                  <c:v>353.97241077323969</c:v>
                </c:pt>
                <c:pt idx="4">
                  <c:v>374.57481957706131</c:v>
                </c:pt>
                <c:pt idx="5">
                  <c:v>396.51187221820868</c:v>
                </c:pt>
                <c:pt idx="6">
                  <c:v>416.03590339763929</c:v>
                </c:pt>
                <c:pt idx="7">
                  <c:v>447.53099079804929</c:v>
                </c:pt>
                <c:pt idx="8">
                  <c:v>480.62706954534156</c:v>
                </c:pt>
                <c:pt idx="9">
                  <c:v>540.49004816301203</c:v>
                </c:pt>
                <c:pt idx="10">
                  <c:v>576.92956746087145</c:v>
                </c:pt>
                <c:pt idx="11">
                  <c:v>647.88817654027832</c:v>
                </c:pt>
                <c:pt idx="12">
                  <c:v>781.73841524578154</c:v>
                </c:pt>
                <c:pt idx="13">
                  <c:v>832.29112611926496</c:v>
                </c:pt>
                <c:pt idx="14">
                  <c:v>955.55112767278206</c:v>
                </c:pt>
                <c:pt idx="15">
                  <c:v>1145.9019016931059</c:v>
                </c:pt>
                <c:pt idx="16">
                  <c:v>1421.0732350303354</c:v>
                </c:pt>
                <c:pt idx="17">
                  <c:v>1585.7453118471881</c:v>
                </c:pt>
                <c:pt idx="18">
                  <c:v>1766.8061271130755</c:v>
                </c:pt>
                <c:pt idx="19">
                  <c:v>2057.3120532226962</c:v>
                </c:pt>
                <c:pt idx="20">
                  <c:v>1086.5381456379114</c:v>
                </c:pt>
                <c:pt idx="21">
                  <c:v>1049.6369808974298</c:v>
                </c:pt>
                <c:pt idx="22">
                  <c:v>1557.125799891593</c:v>
                </c:pt>
                <c:pt idx="23">
                  <c:v>1749.6865476718656</c:v>
                </c:pt>
                <c:pt idx="24">
                  <c:v>1777.4401625212251</c:v>
                </c:pt>
                <c:pt idx="25">
                  <c:v>1975.5662282602923</c:v>
                </c:pt>
                <c:pt idx="26">
                  <c:v>2050.8580724758572</c:v>
                </c:pt>
                <c:pt idx="27">
                  <c:v>2073.5423318649732</c:v>
                </c:pt>
                <c:pt idx="28">
                  <c:v>2287.888571209025</c:v>
                </c:pt>
                <c:pt idx="29">
                  <c:v>2404.8512820647911</c:v>
                </c:pt>
                <c:pt idx="30">
                  <c:v>2269.5166100327942</c:v>
                </c:pt>
                <c:pt idx="31">
                  <c:v>2651.43984916622</c:v>
                </c:pt>
                <c:pt idx="32">
                  <c:v>2909.8424713841223</c:v>
                </c:pt>
                <c:pt idx="33">
                  <c:v>3111.0350159269528</c:v>
                </c:pt>
                <c:pt idx="34">
                  <c:v>3370.2395428738018</c:v>
                </c:pt>
                <c:pt idx="35">
                  <c:v>3320.5887783455291</c:v>
                </c:pt>
                <c:pt idx="36">
                  <c:v>3507.0819526229002</c:v>
                </c:pt>
                <c:pt idx="37">
                  <c:v>3759.8810765258067</c:v>
                </c:pt>
                <c:pt idx="38">
                  <c:v>4111.8326094562017</c:v>
                </c:pt>
                <c:pt idx="39">
                  <c:v>4058.0445337476713</c:v>
                </c:pt>
                <c:pt idx="40">
                  <c:v>4087.1189706839264</c:v>
                </c:pt>
                <c:pt idx="41">
                  <c:v>4114.5669049542748</c:v>
                </c:pt>
                <c:pt idx="42">
                  <c:v>4199.694811901154</c:v>
                </c:pt>
                <c:pt idx="43">
                  <c:v>4379.3910625191911</c:v>
                </c:pt>
                <c:pt idx="44">
                  <c:v>4621.3641273279854</c:v>
                </c:pt>
                <c:pt idx="45">
                  <c:v>5128.4007530764075</c:v>
                </c:pt>
                <c:pt idx="46">
                  <c:v>5897.5278436374138</c:v>
                </c:pt>
                <c:pt idx="47">
                  <c:v>6581.3081137056024</c:v>
                </c:pt>
                <c:pt idx="48">
                  <c:v>6385.5651300856598</c:v>
                </c:pt>
                <c:pt idx="49">
                  <c:v>7773.1854867935144</c:v>
                </c:pt>
                <c:pt idx="50">
                  <c:v>8704.1118874329368</c:v>
                </c:pt>
                <c:pt idx="51">
                  <c:v>9442.6645400890338</c:v>
                </c:pt>
                <c:pt idx="52">
                  <c:v>10184.605671508662</c:v>
                </c:pt>
              </c:numCache>
            </c:numRef>
          </c:val>
        </c:ser>
        <c:ser>
          <c:idx val="2"/>
          <c:order val="2"/>
          <c:tx>
            <c:strRef>
              <c:f>'variables cBFS'!$DE$266</c:f>
              <c:strCache>
                <c:ptCount val="1"/>
                <c:pt idx="0">
                  <c:v>Media cSES</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cBFS'!$DF$266:$FF$266</c:f>
              <c:numCache>
                <c:formatCode>General</c:formatCode>
                <c:ptCount val="53"/>
                <c:pt idx="0">
                  <c:v>353.87694756414896</c:v>
                </c:pt>
                <c:pt idx="1">
                  <c:v>359.33046518166071</c:v>
                </c:pt>
                <c:pt idx="2">
                  <c:v>379.58458964260029</c:v>
                </c:pt>
                <c:pt idx="3">
                  <c:v>395.06323832943701</c:v>
                </c:pt>
                <c:pt idx="4">
                  <c:v>421.54046201042178</c:v>
                </c:pt>
                <c:pt idx="5">
                  <c:v>450.08591000212408</c:v>
                </c:pt>
                <c:pt idx="6">
                  <c:v>475.5121774393055</c:v>
                </c:pt>
                <c:pt idx="7">
                  <c:v>503.49615785129311</c:v>
                </c:pt>
                <c:pt idx="8">
                  <c:v>536.93413755815482</c:v>
                </c:pt>
                <c:pt idx="9">
                  <c:v>589.95442219682536</c:v>
                </c:pt>
                <c:pt idx="10">
                  <c:v>665.84766631079242</c:v>
                </c:pt>
                <c:pt idx="11">
                  <c:v>732.44892819422216</c:v>
                </c:pt>
                <c:pt idx="12">
                  <c:v>852.69903612452345</c:v>
                </c:pt>
                <c:pt idx="13">
                  <c:v>968.2188537707118</c:v>
                </c:pt>
                <c:pt idx="14">
                  <c:v>1101.5754271547123</c:v>
                </c:pt>
                <c:pt idx="15">
                  <c:v>1257.5657773410519</c:v>
                </c:pt>
                <c:pt idx="16">
                  <c:v>1441.7893814667054</c:v>
                </c:pt>
                <c:pt idx="17">
                  <c:v>1604.993002259326</c:v>
                </c:pt>
                <c:pt idx="18">
                  <c:v>1823.6221764162979</c:v>
                </c:pt>
                <c:pt idx="19">
                  <c:v>2099.4293620043886</c:v>
                </c:pt>
                <c:pt idx="20">
                  <c:v>1730.5160591666249</c:v>
                </c:pt>
                <c:pt idx="21">
                  <c:v>1725.7388044438501</c:v>
                </c:pt>
                <c:pt idx="22">
                  <c:v>1948.2954817926461</c:v>
                </c:pt>
                <c:pt idx="23">
                  <c:v>2050.1469258733846</c:v>
                </c:pt>
                <c:pt idx="24">
                  <c:v>2087.330316045176</c:v>
                </c:pt>
                <c:pt idx="25">
                  <c:v>2235.550229384296</c:v>
                </c:pt>
                <c:pt idx="26">
                  <c:v>2473.4770549476052</c:v>
                </c:pt>
                <c:pt idx="27">
                  <c:v>2660.7386381183692</c:v>
                </c:pt>
                <c:pt idx="28">
                  <c:v>2929.7711851574973</c:v>
                </c:pt>
                <c:pt idx="29">
                  <c:v>3093.0082474822048</c:v>
                </c:pt>
                <c:pt idx="30">
                  <c:v>3228.1721414919407</c:v>
                </c:pt>
                <c:pt idx="31">
                  <c:v>3474.4294817571517</c:v>
                </c:pt>
                <c:pt idx="32">
                  <c:v>3714.9647673642253</c:v>
                </c:pt>
                <c:pt idx="33">
                  <c:v>3826.7183320914005</c:v>
                </c:pt>
                <c:pt idx="34">
                  <c:v>4093.146635742748</c:v>
                </c:pt>
                <c:pt idx="35">
                  <c:v>4288.9356265511778</c:v>
                </c:pt>
                <c:pt idx="36">
                  <c:v>4399.3474085483595</c:v>
                </c:pt>
                <c:pt idx="37">
                  <c:v>4484.5522378152746</c:v>
                </c:pt>
                <c:pt idx="38">
                  <c:v>4616.4515790750038</c:v>
                </c:pt>
                <c:pt idx="39">
                  <c:v>4650.1863181250474</c:v>
                </c:pt>
                <c:pt idx="40">
                  <c:v>4714.400055138949</c:v>
                </c:pt>
                <c:pt idx="41">
                  <c:v>4680.5711639823658</c:v>
                </c:pt>
                <c:pt idx="42">
                  <c:v>4787.2425274996585</c:v>
                </c:pt>
                <c:pt idx="43">
                  <c:v>5170.8523415919835</c:v>
                </c:pt>
                <c:pt idx="44">
                  <c:v>5629.3763266830165</c:v>
                </c:pt>
                <c:pt idx="45">
                  <c:v>6113.51905984923</c:v>
                </c:pt>
                <c:pt idx="46">
                  <c:v>6749.3926307845459</c:v>
                </c:pt>
                <c:pt idx="47">
                  <c:v>7523.8324445721873</c:v>
                </c:pt>
                <c:pt idx="48">
                  <c:v>7780.3297736317754</c:v>
                </c:pt>
                <c:pt idx="49">
                  <c:v>8178.6153581025474</c:v>
                </c:pt>
                <c:pt idx="50">
                  <c:v>9001.1538387193159</c:v>
                </c:pt>
                <c:pt idx="51">
                  <c:v>9808.6162981640718</c:v>
                </c:pt>
                <c:pt idx="52">
                  <c:v>10220.132695984665</c:v>
                </c:pt>
              </c:numCache>
            </c:numRef>
          </c:val>
        </c:ser>
        <c:ser>
          <c:idx val="3"/>
          <c:order val="3"/>
          <c:tx>
            <c:strRef>
              <c:f>'variables cBFS'!$DE$267</c:f>
              <c:strCache>
                <c:ptCount val="1"/>
                <c:pt idx="0">
                  <c:v>Grenada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cBFS'!$DF$267:$FF$267</c:f>
              <c:numCache>
                <c:formatCode>General</c:formatCode>
                <c:ptCount val="53"/>
                <c:pt idx="16">
                  <c:v>591.24065863725184</c:v>
                </c:pt>
                <c:pt idx="17">
                  <c:v>758.37147137313275</c:v>
                </c:pt>
                <c:pt idx="18">
                  <c:v>884.20378489263305</c:v>
                </c:pt>
                <c:pt idx="19">
                  <c:v>939.45006222331517</c:v>
                </c:pt>
                <c:pt idx="20">
                  <c:v>970.34377407358818</c:v>
                </c:pt>
                <c:pt idx="21">
                  <c:v>1022.9735199730782</c:v>
                </c:pt>
                <c:pt idx="22">
                  <c:v>1054.4911518903145</c:v>
                </c:pt>
                <c:pt idx="23">
                  <c:v>1118.4478258989204</c:v>
                </c:pt>
                <c:pt idx="24">
                  <c:v>1283.3045023961829</c:v>
                </c:pt>
                <c:pt idx="25">
                  <c:v>1438.0116479311109</c:v>
                </c:pt>
                <c:pt idx="26">
                  <c:v>1682.7122556247982</c:v>
                </c:pt>
                <c:pt idx="27">
                  <c:v>1881.783446094418</c:v>
                </c:pt>
                <c:pt idx="28">
                  <c:v>2199.4886282145708</c:v>
                </c:pt>
                <c:pt idx="29">
                  <c:v>2295.9761599838102</c:v>
                </c:pt>
                <c:pt idx="30">
                  <c:v>2504.4877518436974</c:v>
                </c:pt>
                <c:pt idx="31">
                  <c:v>2581.4015937019722</c:v>
                </c:pt>
                <c:pt idx="32">
                  <c:v>2545.8204613097337</c:v>
                </c:pt>
                <c:pt idx="33">
                  <c:v>2633.4997249038315</c:v>
                </c:pt>
                <c:pt idx="34">
                  <c:v>2755.990258812486</c:v>
                </c:pt>
                <c:pt idx="35">
                  <c:v>2923.2494012471957</c:v>
                </c:pt>
                <c:pt idx="36">
                  <c:v>3015.4832851139126</c:v>
                </c:pt>
                <c:pt idx="37">
                  <c:v>3364.3443248485573</c:v>
                </c:pt>
                <c:pt idx="38">
                  <c:v>3742.3664764734922</c:v>
                </c:pt>
                <c:pt idx="39">
                  <c:v>5149.1473618097634</c:v>
                </c:pt>
                <c:pt idx="40">
                  <c:v>5137.8005324078968</c:v>
                </c:pt>
                <c:pt idx="41">
                  <c:v>5331.9029730470138</c:v>
                </c:pt>
                <c:pt idx="42">
                  <c:v>5825.3874580243373</c:v>
                </c:pt>
                <c:pt idx="43">
                  <c:v>5844.9597248211294</c:v>
                </c:pt>
                <c:pt idx="44">
                  <c:v>6803.5452917760113</c:v>
                </c:pt>
                <c:pt idx="45">
                  <c:v>6825.1262436937477</c:v>
                </c:pt>
                <c:pt idx="46">
                  <c:v>7326.1722190878036</c:v>
                </c:pt>
                <c:pt idx="47">
                  <c:v>7946.7912802558312</c:v>
                </c:pt>
                <c:pt idx="48">
                  <c:v>7397.0379291308136</c:v>
                </c:pt>
                <c:pt idx="49">
                  <c:v>7366.5762057834927</c:v>
                </c:pt>
                <c:pt idx="50">
                  <c:v>7409.2401999484728</c:v>
                </c:pt>
                <c:pt idx="51">
                  <c:v>7598.2050882778094</c:v>
                </c:pt>
                <c:pt idx="52">
                  <c:v>7876.2765644333249</c:v>
                </c:pt>
              </c:numCache>
            </c:numRef>
          </c:val>
        </c:ser>
        <c:ser>
          <c:idx val="4"/>
          <c:order val="4"/>
          <c:tx>
            <c:strRef>
              <c:f>'variables cBFS'!$DE$268</c:f>
              <c:strCache>
                <c:ptCount val="1"/>
                <c:pt idx="0">
                  <c:v>Colombia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cBFS'!$DF$268:$FF$268</c:f>
              <c:numCache>
                <c:formatCode>General</c:formatCode>
                <c:ptCount val="53"/>
                <c:pt idx="0">
                  <c:v>276.11833528431725</c:v>
                </c:pt>
                <c:pt idx="1">
                  <c:v>292.50607767448605</c:v>
                </c:pt>
                <c:pt idx="2">
                  <c:v>276.54138196912703</c:v>
                </c:pt>
                <c:pt idx="3">
                  <c:v>332.48389976160206</c:v>
                </c:pt>
                <c:pt idx="4">
                  <c:v>311.98739102448064</c:v>
                </c:pt>
                <c:pt idx="5">
                  <c:v>285.35112577105656</c:v>
                </c:pt>
                <c:pt idx="6">
                  <c:v>291.16702334544163</c:v>
                </c:pt>
                <c:pt idx="7">
                  <c:v>292.48743827542569</c:v>
                </c:pt>
                <c:pt idx="8">
                  <c:v>308.02390159563657</c:v>
                </c:pt>
                <c:pt idx="9">
                  <c:v>337.24278873978415</c:v>
                </c:pt>
                <c:pt idx="10">
                  <c:v>357.41781401649905</c:v>
                </c:pt>
                <c:pt idx="11">
                  <c:v>387.04071132181434</c:v>
                </c:pt>
                <c:pt idx="12">
                  <c:v>449.98407128605965</c:v>
                </c:pt>
                <c:pt idx="13">
                  <c:v>527.44646982178665</c:v>
                </c:pt>
                <c:pt idx="14">
                  <c:v>545.86172621676292</c:v>
                </c:pt>
                <c:pt idx="15">
                  <c:v>624.70983724417283</c:v>
                </c:pt>
                <c:pt idx="16">
                  <c:v>774.66708368446598</c:v>
                </c:pt>
                <c:pt idx="17">
                  <c:v>904.30352233498149</c:v>
                </c:pt>
                <c:pt idx="18">
                  <c:v>1061.3134882297149</c:v>
                </c:pt>
                <c:pt idx="19">
                  <c:v>1240.0675434440448</c:v>
                </c:pt>
                <c:pt idx="20">
                  <c:v>1320.8044265327105</c:v>
                </c:pt>
                <c:pt idx="21">
                  <c:v>1383.1447684913358</c:v>
                </c:pt>
                <c:pt idx="22">
                  <c:v>1344.632561296143</c:v>
                </c:pt>
                <c:pt idx="23">
                  <c:v>1299.4456741149854</c:v>
                </c:pt>
                <c:pt idx="24">
                  <c:v>1160.1878716115104</c:v>
                </c:pt>
                <c:pt idx="25">
                  <c:v>1137.5199955442761</c:v>
                </c:pt>
                <c:pt idx="26">
                  <c:v>1159.7715882936982</c:v>
                </c:pt>
                <c:pt idx="27">
                  <c:v>1225.0465894065812</c:v>
                </c:pt>
                <c:pt idx="28">
                  <c:v>1210.7581867336685</c:v>
                </c:pt>
                <c:pt idx="29">
                  <c:v>1209.1835331028908</c:v>
                </c:pt>
                <c:pt idx="30">
                  <c:v>1214.4536927435311</c:v>
                </c:pt>
                <c:pt idx="31">
                  <c:v>1423.9292031669311</c:v>
                </c:pt>
                <c:pt idx="32">
                  <c:v>1582.5813512162047</c:v>
                </c:pt>
                <c:pt idx="33">
                  <c:v>2274.8854045309172</c:v>
                </c:pt>
                <c:pt idx="34">
                  <c:v>2529.3252960396621</c:v>
                </c:pt>
                <c:pt idx="35">
                  <c:v>2609.2971323582742</c:v>
                </c:pt>
                <c:pt idx="36">
                  <c:v>2814.1342049941354</c:v>
                </c:pt>
                <c:pt idx="37">
                  <c:v>2552.4683741085914</c:v>
                </c:pt>
                <c:pt idx="38">
                  <c:v>2196.7146852778933</c:v>
                </c:pt>
                <c:pt idx="39">
                  <c:v>2503.54949201304</c:v>
                </c:pt>
                <c:pt idx="40">
                  <c:v>2421.2726461017087</c:v>
                </c:pt>
                <c:pt idx="41">
                  <c:v>2376.0838030606833</c:v>
                </c:pt>
                <c:pt idx="42">
                  <c:v>2261.2836083266261</c:v>
                </c:pt>
                <c:pt idx="43">
                  <c:v>2752.9134538104713</c:v>
                </c:pt>
                <c:pt idx="44">
                  <c:v>3392.9244134252331</c:v>
                </c:pt>
                <c:pt idx="45">
                  <c:v>3712.785524943813</c:v>
                </c:pt>
                <c:pt idx="46">
                  <c:v>4663.5428895975747</c:v>
                </c:pt>
                <c:pt idx="47">
                  <c:v>5405.1011518314635</c:v>
                </c:pt>
                <c:pt idx="48">
                  <c:v>5104.9911934893335</c:v>
                </c:pt>
                <c:pt idx="49">
                  <c:v>6179.7703294463508</c:v>
                </c:pt>
                <c:pt idx="50">
                  <c:v>7124.5489200781994</c:v>
                </c:pt>
                <c:pt idx="51">
                  <c:v>7762.9708288948605</c:v>
                </c:pt>
                <c:pt idx="52">
                  <c:v>7825.678357565138</c:v>
                </c:pt>
              </c:numCache>
            </c:numRef>
          </c:val>
        </c:ser>
        <c:ser>
          <c:idx val="5"/>
          <c:order val="5"/>
          <c:tx>
            <c:strRef>
              <c:f>'variables cBFS'!$DE$269</c:f>
              <c:strCache>
                <c:ptCount val="1"/>
                <c:pt idx="0">
                  <c:v>St. Lucia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cBFS'!$DF$269:$FF$269</c:f>
              <c:numCache>
                <c:formatCode>General</c:formatCode>
                <c:ptCount val="53"/>
                <c:pt idx="18">
                  <c:v>889.52329152091033</c:v>
                </c:pt>
                <c:pt idx="19">
                  <c:v>1130.7873309823726</c:v>
                </c:pt>
                <c:pt idx="20">
                  <c:v>1273.0213453606034</c:v>
                </c:pt>
                <c:pt idx="21">
                  <c:v>1185.2156865628713</c:v>
                </c:pt>
                <c:pt idx="22">
                  <c:v>1258.8090157495635</c:v>
                </c:pt>
                <c:pt idx="23">
                  <c:v>1583.4502475188272</c:v>
                </c:pt>
                <c:pt idx="24">
                  <c:v>1496.3823349242857</c:v>
                </c:pt>
                <c:pt idx="25">
                  <c:v>1755.3862058031293</c:v>
                </c:pt>
                <c:pt idx="26">
                  <c:v>1849.8166929033252</c:v>
                </c:pt>
                <c:pt idx="27">
                  <c:v>2051.7762393359453</c:v>
                </c:pt>
                <c:pt idx="28">
                  <c:v>2291.2978331614117</c:v>
                </c:pt>
                <c:pt idx="29">
                  <c:v>2874.4577632513201</c:v>
                </c:pt>
                <c:pt idx="30">
                  <c:v>3078.4348976833676</c:v>
                </c:pt>
                <c:pt idx="31">
                  <c:v>3367.7362018741101</c:v>
                </c:pt>
                <c:pt idx="32">
                  <c:v>3426.5810138452966</c:v>
                </c:pt>
                <c:pt idx="33">
                  <c:v>3562.9873156918925</c:v>
                </c:pt>
                <c:pt idx="34">
                  <c:v>3814.0035597732071</c:v>
                </c:pt>
                <c:pt idx="35">
                  <c:v>3802.1130245828422</c:v>
                </c:pt>
                <c:pt idx="36">
                  <c:v>4002.8814958539706</c:v>
                </c:pt>
                <c:pt idx="37">
                  <c:v>4295.7259895308853</c:v>
                </c:pt>
                <c:pt idx="38">
                  <c:v>4465.6864520405597</c:v>
                </c:pt>
                <c:pt idx="39">
                  <c:v>4870.7396888487065</c:v>
                </c:pt>
                <c:pt idx="40">
                  <c:v>4464.4846914967129</c:v>
                </c:pt>
                <c:pt idx="41">
                  <c:v>4512.8022811731898</c:v>
                </c:pt>
                <c:pt idx="42">
                  <c:v>4830.0529957146164</c:v>
                </c:pt>
                <c:pt idx="43">
                  <c:v>5250.55292058131</c:v>
                </c:pt>
                <c:pt idx="44">
                  <c:v>5492.8649136318136</c:v>
                </c:pt>
                <c:pt idx="45">
                  <c:v>6072.2975737086263</c:v>
                </c:pt>
                <c:pt idx="46">
                  <c:v>6732.6609931549192</c:v>
                </c:pt>
                <c:pt idx="47">
                  <c:v>6854.8987117421775</c:v>
                </c:pt>
                <c:pt idx="48">
                  <c:v>6735.1598173516004</c:v>
                </c:pt>
                <c:pt idx="49">
                  <c:v>7058.8692155009567</c:v>
                </c:pt>
                <c:pt idx="50">
                  <c:v>7228.8653821640182</c:v>
                </c:pt>
                <c:pt idx="51">
                  <c:v>7287.8208002883184</c:v>
                </c:pt>
                <c:pt idx="52">
                  <c:v>7308.9389115350168</c:v>
                </c:pt>
              </c:numCache>
            </c:numRef>
          </c:val>
        </c:ser>
        <c:ser>
          <c:idx val="6"/>
          <c:order val="6"/>
          <c:tx>
            <c:strRef>
              <c:f>'variables cBFS'!$DE$270</c:f>
              <c:strCache>
                <c:ptCount val="1"/>
                <c:pt idx="0">
                  <c:v>St. Vincent and the Grenadines</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cBFS'!$DF$270:$FF$270</c:f>
              <c:numCache>
                <c:formatCode>General</c:formatCode>
                <c:ptCount val="53"/>
                <c:pt idx="0">
                  <c:v>170.43198301850128</c:v>
                </c:pt>
                <c:pt idx="1">
                  <c:v>174.56629922796387</c:v>
                </c:pt>
                <c:pt idx="2">
                  <c:v>162.87023274521027</c:v>
                </c:pt>
                <c:pt idx="3">
                  <c:v>173.47191029722239</c:v>
                </c:pt>
                <c:pt idx="4">
                  <c:v>175.73506910637838</c:v>
                </c:pt>
                <c:pt idx="5">
                  <c:v>185.35527901798039</c:v>
                </c:pt>
                <c:pt idx="6">
                  <c:v>180.48564331701854</c:v>
                </c:pt>
                <c:pt idx="7">
                  <c:v>173.22123793940096</c:v>
                </c:pt>
                <c:pt idx="8">
                  <c:v>185.99611251368466</c:v>
                </c:pt>
                <c:pt idx="9">
                  <c:v>203.96431453618825</c:v>
                </c:pt>
                <c:pt idx="10">
                  <c:v>219.28749027918076</c:v>
                </c:pt>
                <c:pt idx="11">
                  <c:v>298.33437757318865</c:v>
                </c:pt>
                <c:pt idx="12">
                  <c:v>322.56911376718119</c:v>
                </c:pt>
                <c:pt idx="13">
                  <c:v>348.1391506384781</c:v>
                </c:pt>
                <c:pt idx="14">
                  <c:v>347.61801940549424</c:v>
                </c:pt>
                <c:pt idx="15">
                  <c:v>339.32974918702473</c:v>
                </c:pt>
                <c:pt idx="16">
                  <c:v>374.16703081208919</c:v>
                </c:pt>
                <c:pt idx="17">
                  <c:v>472.45370944110817</c:v>
                </c:pt>
                <c:pt idx="18">
                  <c:v>547.3607541837963</c:v>
                </c:pt>
                <c:pt idx="19">
                  <c:v>600.03787179213339</c:v>
                </c:pt>
                <c:pt idx="20">
                  <c:v>737.83265283379239</c:v>
                </c:pt>
                <c:pt idx="21">
                  <c:v>836.0711790285859</c:v>
                </c:pt>
                <c:pt idx="22">
                  <c:v>913.18583078661754</c:v>
                </c:pt>
                <c:pt idx="23">
                  <c:v>997.66721526670278</c:v>
                </c:pt>
                <c:pt idx="24">
                  <c:v>1080.4433462668571</c:v>
                </c:pt>
                <c:pt idx="25">
                  <c:v>1216.5182076299193</c:v>
                </c:pt>
                <c:pt idx="26">
                  <c:v>1344.1017375257049</c:v>
                </c:pt>
                <c:pt idx="27">
                  <c:v>1544.8178225856493</c:v>
                </c:pt>
                <c:pt idx="28">
                  <c:v>1655.7213059752041</c:v>
                </c:pt>
                <c:pt idx="29">
                  <c:v>1843.6354529103448</c:v>
                </c:pt>
                <c:pt idx="30">
                  <c:v>1970.9731188275048</c:v>
                </c:pt>
                <c:pt idx="31">
                  <c:v>2159.1362935963452</c:v>
                </c:pt>
                <c:pt idx="32">
                  <c:v>2208.8870545088771</c:v>
                </c:pt>
                <c:pt idx="33">
                  <c:v>2249.6791534688509</c:v>
                </c:pt>
                <c:pt idx="34">
                  <c:v>2464.6370639379652</c:v>
                </c:pt>
                <c:pt idx="35">
                  <c:v>2604.7715695596753</c:v>
                </c:pt>
                <c:pt idx="36">
                  <c:v>2713.5893667147607</c:v>
                </c:pt>
                <c:pt idx="37">
                  <c:v>2945.1722295959389</c:v>
                </c:pt>
                <c:pt idx="38">
                  <c:v>3076.2860316251508</c:v>
                </c:pt>
                <c:pt idx="39">
                  <c:v>3683.577918612536</c:v>
                </c:pt>
                <c:pt idx="40">
                  <c:v>3991.3133280291663</c:v>
                </c:pt>
                <c:pt idx="41">
                  <c:v>4277.7772501824475</c:v>
                </c:pt>
                <c:pt idx="42">
                  <c:v>4452.0875389716084</c:v>
                </c:pt>
                <c:pt idx="43">
                  <c:v>4813.3297275532859</c:v>
                </c:pt>
                <c:pt idx="44">
                  <c:v>5070.6824471632044</c:v>
                </c:pt>
                <c:pt idx="45">
                  <c:v>5610.6082771300471</c:v>
                </c:pt>
                <c:pt idx="46">
                  <c:v>6273.3190341058753</c:v>
                </c:pt>
                <c:pt idx="47">
                  <c:v>6372.0071415338834</c:v>
                </c:pt>
                <c:pt idx="48">
                  <c:v>6176.8511822974624</c:v>
                </c:pt>
                <c:pt idx="49">
                  <c:v>6234.0506557272629</c:v>
                </c:pt>
                <c:pt idx="50">
                  <c:v>6191.0717835807218</c:v>
                </c:pt>
                <c:pt idx="51">
                  <c:v>6349.3224511026037</c:v>
                </c:pt>
                <c:pt idx="52">
                  <c:v>6633.7720969120001</c:v>
                </c:pt>
              </c:numCache>
            </c:numRef>
          </c:val>
        </c:ser>
        <c:ser>
          <c:idx val="7"/>
          <c:order val="7"/>
          <c:tx>
            <c:strRef>
              <c:f>'variables cBFS'!$DE$271</c:f>
              <c:strCache>
                <c:ptCount val="1"/>
                <c:pt idx="0">
                  <c:v>Cuba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cBFS'!$DF$271:$FF$271</c:f>
              <c:numCache>
                <c:formatCode>General</c:formatCode>
                <c:ptCount val="53"/>
                <c:pt idx="9">
                  <c:v>653.23809169742378</c:v>
                </c:pt>
                <c:pt idx="10">
                  <c:v>779.56230391602003</c:v>
                </c:pt>
                <c:pt idx="11">
                  <c:v>901.36740369921517</c:v>
                </c:pt>
                <c:pt idx="12">
                  <c:v>1088.4402699263351</c:v>
                </c:pt>
                <c:pt idx="13">
                  <c:v>1224.4118714737006</c:v>
                </c:pt>
                <c:pt idx="14">
                  <c:v>1380.2617161105029</c:v>
                </c:pt>
                <c:pt idx="15">
                  <c:v>1444.8734028961655</c:v>
                </c:pt>
                <c:pt idx="16">
                  <c:v>1474.6363672896925</c:v>
                </c:pt>
                <c:pt idx="17">
                  <c:v>1837.7640349746848</c:v>
                </c:pt>
                <c:pt idx="18">
                  <c:v>2003.2946842982828</c:v>
                </c:pt>
                <c:pt idx="19">
                  <c:v>2024.6789741352857</c:v>
                </c:pt>
                <c:pt idx="20">
                  <c:v>2038.2145874135601</c:v>
                </c:pt>
                <c:pt idx="21">
                  <c:v>2109.9967248551275</c:v>
                </c:pt>
                <c:pt idx="22">
                  <c:v>2226.1186444732939</c:v>
                </c:pt>
                <c:pt idx="23">
                  <c:v>2397.0879661537497</c:v>
                </c:pt>
                <c:pt idx="24">
                  <c:v>2270.1244314613937</c:v>
                </c:pt>
                <c:pt idx="25">
                  <c:v>2378.92983068796</c:v>
                </c:pt>
                <c:pt idx="26">
                  <c:v>2451.2745894522718</c:v>
                </c:pt>
                <c:pt idx="27">
                  <c:v>2641.2362143434602</c:v>
                </c:pt>
                <c:pt idx="28">
                  <c:v>2572.8734579403308</c:v>
                </c:pt>
                <c:pt idx="29">
                  <c:v>2702.1852842177218</c:v>
                </c:pt>
                <c:pt idx="30">
                  <c:v>2275.9259013132555</c:v>
                </c:pt>
                <c:pt idx="31">
                  <c:v>2052.9914463768123</c:v>
                </c:pt>
                <c:pt idx="32">
                  <c:v>2066.9176582313767</c:v>
                </c:pt>
                <c:pt idx="33">
                  <c:v>2615.0188118646597</c:v>
                </c:pt>
                <c:pt idx="34">
                  <c:v>2783.4432967119892</c:v>
                </c:pt>
                <c:pt idx="35">
                  <c:v>2278.2853424144309</c:v>
                </c:pt>
                <c:pt idx="36">
                  <c:v>2300.9458512774918</c:v>
                </c:pt>
                <c:pt idx="37">
                  <c:v>2326.1743557909917</c:v>
                </c:pt>
                <c:pt idx="38">
                  <c:v>2555.0687379634251</c:v>
                </c:pt>
                <c:pt idx="39">
                  <c:v>2744.1244787409596</c:v>
                </c:pt>
                <c:pt idx="40">
                  <c:v>2835.0766612395996</c:v>
                </c:pt>
                <c:pt idx="41">
                  <c:v>2995.8995284123216</c:v>
                </c:pt>
                <c:pt idx="42">
                  <c:v>3192.4005190857561</c:v>
                </c:pt>
                <c:pt idx="43">
                  <c:v>3388.7669544571536</c:v>
                </c:pt>
                <c:pt idx="44">
                  <c:v>3776.4705486448111</c:v>
                </c:pt>
                <c:pt idx="45">
                  <c:v>4666.9881692932549</c:v>
                </c:pt>
                <c:pt idx="46">
                  <c:v>5185.382271688256</c:v>
                </c:pt>
                <c:pt idx="47">
                  <c:v>5382.8159614318211</c:v>
                </c:pt>
                <c:pt idx="48">
                  <c:v>5499.1201033659418</c:v>
                </c:pt>
                <c:pt idx="49">
                  <c:v>5701.9626710990779</c:v>
                </c:pt>
                <c:pt idx="50">
                  <c:v>6051.2220011736499</c:v>
                </c:pt>
                <c:pt idx="51">
                  <c:v>6179.3484523431416</c:v>
                </c:pt>
                <c:pt idx="52">
                  <c:v>6384.4310692069603</c:v>
                </c:pt>
              </c:numCache>
            </c:numRef>
          </c:val>
        </c:ser>
        <c:ser>
          <c:idx val="8"/>
          <c:order val="8"/>
          <c:tx>
            <c:strRef>
              <c:f>'variables cBFS'!$DE$272</c:f>
              <c:strCache>
                <c:ptCount val="1"/>
                <c:pt idx="0">
                  <c:v>Belize</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cBFS'!$DF$272:$FF$272</c:f>
              <c:numCache>
                <c:formatCode>General</c:formatCode>
                <c:ptCount val="53"/>
                <c:pt idx="0">
                  <c:v>316.41730701897075</c:v>
                </c:pt>
                <c:pt idx="1">
                  <c:v>327.11664561622581</c:v>
                </c:pt>
                <c:pt idx="2">
                  <c:v>336.9415830504721</c:v>
                </c:pt>
                <c:pt idx="3">
                  <c:v>351.16533231198429</c:v>
                </c:pt>
                <c:pt idx="4">
                  <c:v>377.58720271846727</c:v>
                </c:pt>
                <c:pt idx="5">
                  <c:v>406.1091238145857</c:v>
                </c:pt>
                <c:pt idx="6">
                  <c:v>420.40576035939677</c:v>
                </c:pt>
                <c:pt idx="7">
                  <c:v>386.95324695472021</c:v>
                </c:pt>
                <c:pt idx="8">
                  <c:v>396.65764243838458</c:v>
                </c:pt>
                <c:pt idx="9">
                  <c:v>435.70117861593963</c:v>
                </c:pt>
                <c:pt idx="10">
                  <c:v>474.44802222589703</c:v>
                </c:pt>
                <c:pt idx="11">
                  <c:v>519.57167250441978</c:v>
                </c:pt>
                <c:pt idx="12">
                  <c:v>605.93344247523703</c:v>
                </c:pt>
                <c:pt idx="13">
                  <c:v>786.07506105157051</c:v>
                </c:pt>
                <c:pt idx="14">
                  <c:v>885.97790857814562</c:v>
                </c:pt>
                <c:pt idx="15">
                  <c:v>717.0507881724368</c:v>
                </c:pt>
                <c:pt idx="16">
                  <c:v>858.81554262688803</c:v>
                </c:pt>
                <c:pt idx="17">
                  <c:v>980.77310537374512</c:v>
                </c:pt>
                <c:pt idx="18">
                  <c:v>1074.2491578679201</c:v>
                </c:pt>
                <c:pt idx="19">
                  <c:v>1351.0138674029317</c:v>
                </c:pt>
                <c:pt idx="20">
                  <c:v>1307.2116883292911</c:v>
                </c:pt>
                <c:pt idx="21">
                  <c:v>1183.1839364216028</c:v>
                </c:pt>
                <c:pt idx="22">
                  <c:v>1212.9380053908355</c:v>
                </c:pt>
                <c:pt idx="23">
                  <c:v>1315.3135173566502</c:v>
                </c:pt>
                <c:pt idx="24">
                  <c:v>1268.2213975599698</c:v>
                </c:pt>
                <c:pt idx="25">
                  <c:v>1343.8751496635152</c:v>
                </c:pt>
                <c:pt idx="26">
                  <c:v>1587.0876097560981</c:v>
                </c:pt>
                <c:pt idx="27">
                  <c:v>1760.142197578615</c:v>
                </c:pt>
                <c:pt idx="28">
                  <c:v>1980.4437851751684</c:v>
                </c:pt>
                <c:pt idx="29">
                  <c:v>2202.3224705681623</c:v>
                </c:pt>
                <c:pt idx="30">
                  <c:v>2323.9032986962102</c:v>
                </c:pt>
                <c:pt idx="31">
                  <c:v>2658.5922526394902</c:v>
                </c:pt>
                <c:pt idx="32">
                  <c:v>2821.0848367607587</c:v>
                </c:pt>
                <c:pt idx="33">
                  <c:v>2870.1060117380703</c:v>
                </c:pt>
                <c:pt idx="34">
                  <c:v>2995.8725362999789</c:v>
                </c:pt>
                <c:pt idx="35">
                  <c:v>3019.5236414979599</c:v>
                </c:pt>
                <c:pt idx="36">
                  <c:v>2994.2610035782513</c:v>
                </c:pt>
                <c:pt idx="37">
                  <c:v>3060.5264401346353</c:v>
                </c:pt>
                <c:pt idx="38">
                  <c:v>3159.6997919821661</c:v>
                </c:pt>
                <c:pt idx="39">
                  <c:v>3486.1643181075169</c:v>
                </c:pt>
                <c:pt idx="40">
                  <c:v>3555.6601415866567</c:v>
                </c:pt>
                <c:pt idx="41">
                  <c:v>3704.5367650161447</c:v>
                </c:pt>
                <c:pt idx="42">
                  <c:v>3833.4249417447886</c:v>
                </c:pt>
                <c:pt idx="43">
                  <c:v>3991.2843344400844</c:v>
                </c:pt>
                <c:pt idx="44">
                  <c:v>4097.5286849073254</c:v>
                </c:pt>
                <c:pt idx="45">
                  <c:v>4363.8546875280035</c:v>
                </c:pt>
                <c:pt idx="46">
                  <c:v>4509.1475771848663</c:v>
                </c:pt>
                <c:pt idx="47">
                  <c:v>4665.3993949799778</c:v>
                </c:pt>
                <c:pt idx="48">
                  <c:v>4446.6074893028945</c:v>
                </c:pt>
                <c:pt idx="49">
                  <c:v>4531.8297444871187</c:v>
                </c:pt>
                <c:pt idx="50">
                  <c:v>4707.8538004300008</c:v>
                </c:pt>
                <c:pt idx="51">
                  <c:v>4852.4964512744555</c:v>
                </c:pt>
                <c:pt idx="52">
                  <c:v>4834.2874359746875</c:v>
                </c:pt>
              </c:numCache>
            </c:numRef>
          </c:val>
        </c:ser>
        <c:ser>
          <c:idx val="9"/>
          <c:order val="9"/>
          <c:tx>
            <c:strRef>
              <c:f>'variables cBFS'!$DE$273</c:f>
              <c:strCache>
                <c:ptCount val="1"/>
                <c:pt idx="0">
                  <c:v>Albania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cBFS'!$DF$273:$FF$273</c:f>
              <c:numCache>
                <c:formatCode>General</c:formatCode>
                <c:ptCount val="53"/>
                <c:pt idx="23">
                  <c:v>662.52005343264909</c:v>
                </c:pt>
                <c:pt idx="24">
                  <c:v>662.91479068016281</c:v>
                </c:pt>
                <c:pt idx="25">
                  <c:v>719.15729686184307</c:v>
                </c:pt>
                <c:pt idx="26">
                  <c:v>699.38429078951344</c:v>
                </c:pt>
                <c:pt idx="27">
                  <c:v>676.56673252001065</c:v>
                </c:pt>
                <c:pt idx="28">
                  <c:v>723.40961163192787</c:v>
                </c:pt>
                <c:pt idx="29">
                  <c:v>639.46389852921402</c:v>
                </c:pt>
                <c:pt idx="30">
                  <c:v>348.71132796001439</c:v>
                </c:pt>
                <c:pt idx="31">
                  <c:v>218.49216244649449</c:v>
                </c:pt>
                <c:pt idx="32">
                  <c:v>380.52737095069239</c:v>
                </c:pt>
                <c:pt idx="33">
                  <c:v>619.06492269910939</c:v>
                </c:pt>
                <c:pt idx="34">
                  <c:v>760.55935812503799</c:v>
                </c:pt>
                <c:pt idx="35">
                  <c:v>951.13209129250129</c:v>
                </c:pt>
                <c:pt idx="36">
                  <c:v>697.5945647197625</c:v>
                </c:pt>
                <c:pt idx="37">
                  <c:v>871.89365391504191</c:v>
                </c:pt>
                <c:pt idx="38">
                  <c:v>1104.7435530650876</c:v>
                </c:pt>
                <c:pt idx="39">
                  <c:v>1193.466223193923</c:v>
                </c:pt>
                <c:pt idx="40">
                  <c:v>1335.1410080661428</c:v>
                </c:pt>
                <c:pt idx="41">
                  <c:v>1458.1287560103242</c:v>
                </c:pt>
                <c:pt idx="42">
                  <c:v>1863.2038345771978</c:v>
                </c:pt>
                <c:pt idx="43">
                  <c:v>2476.1158855102467</c:v>
                </c:pt>
                <c:pt idx="44">
                  <c:v>2798.9496326700701</c:v>
                </c:pt>
                <c:pt idx="45">
                  <c:v>3076.9798440008794</c:v>
                </c:pt>
                <c:pt idx="46">
                  <c:v>3638.7108130403922</c:v>
                </c:pt>
                <c:pt idx="47">
                  <c:v>4422.6924459822194</c:v>
                </c:pt>
                <c:pt idx="48">
                  <c:v>4175.7793489637115</c:v>
                </c:pt>
                <c:pt idx="49">
                  <c:v>4175.1202392653677</c:v>
                </c:pt>
                <c:pt idx="50">
                  <c:v>4556.1443416520433</c:v>
                </c:pt>
                <c:pt idx="51">
                  <c:v>4406.1163784168903</c:v>
                </c:pt>
                <c:pt idx="52">
                  <c:v>4652.3513950621846</c:v>
                </c:pt>
              </c:numCache>
            </c:numRef>
          </c:val>
        </c:ser>
        <c:ser>
          <c:idx val="10"/>
          <c:order val="10"/>
          <c:tx>
            <c:strRef>
              <c:f>'variables cBFS'!$DE$274</c:f>
              <c:strCache>
                <c:ptCount val="1"/>
                <c:pt idx="0">
                  <c:v>Tonga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cBFS'!$DF$274:$FF$274</c:f>
              <c:numCache>
                <c:formatCode>General</c:formatCode>
                <c:ptCount val="53"/>
                <c:pt idx="14">
                  <c:v>367.94421883660789</c:v>
                </c:pt>
                <c:pt idx="15">
                  <c:v>336.51246031113698</c:v>
                </c:pt>
                <c:pt idx="16">
                  <c:v>378.08293614281524</c:v>
                </c:pt>
                <c:pt idx="17">
                  <c:v>454.98048042598799</c:v>
                </c:pt>
                <c:pt idx="18">
                  <c:v>483.93284953491275</c:v>
                </c:pt>
                <c:pt idx="19">
                  <c:v>572.64590225584254</c:v>
                </c:pt>
                <c:pt idx="20">
                  <c:v>666.03902933375639</c:v>
                </c:pt>
                <c:pt idx="21">
                  <c:v>662.54094779255843</c:v>
                </c:pt>
                <c:pt idx="22">
                  <c:v>649.04945895412322</c:v>
                </c:pt>
                <c:pt idx="23">
                  <c:v>684.67310195726361</c:v>
                </c:pt>
                <c:pt idx="24">
                  <c:v>639.24157093948361</c:v>
                </c:pt>
                <c:pt idx="25">
                  <c:v>724.33967025643756</c:v>
                </c:pt>
                <c:pt idx="26">
                  <c:v>865.0904468576033</c:v>
                </c:pt>
                <c:pt idx="27">
                  <c:v>1126.4193328264878</c:v>
                </c:pt>
                <c:pt idx="28">
                  <c:v>1119.9854135362559</c:v>
                </c:pt>
                <c:pt idx="29">
                  <c:v>1193.3360119519143</c:v>
                </c:pt>
                <c:pt idx="30">
                  <c:v>1386.904684664041</c:v>
                </c:pt>
                <c:pt idx="31">
                  <c:v>1436.1062681398359</c:v>
                </c:pt>
                <c:pt idx="32">
                  <c:v>1449.2453368884849</c:v>
                </c:pt>
                <c:pt idx="33">
                  <c:v>2024.5731260336561</c:v>
                </c:pt>
                <c:pt idx="34">
                  <c:v>2111.4483146436742</c:v>
                </c:pt>
                <c:pt idx="35">
                  <c:v>2282.1464808557125</c:v>
                </c:pt>
                <c:pt idx="36">
                  <c:v>2196.8140975183792</c:v>
                </c:pt>
                <c:pt idx="37">
                  <c:v>1945.4072781911211</c:v>
                </c:pt>
                <c:pt idx="38">
                  <c:v>1997.4912176103001</c:v>
                </c:pt>
                <c:pt idx="39">
                  <c:v>1925.4737393980708</c:v>
                </c:pt>
                <c:pt idx="40">
                  <c:v>1695.7979378627931</c:v>
                </c:pt>
                <c:pt idx="41">
                  <c:v>1834.8449981986048</c:v>
                </c:pt>
                <c:pt idx="42">
                  <c:v>2087.4356954521118</c:v>
                </c:pt>
                <c:pt idx="43">
                  <c:v>2400.2888906486501</c:v>
                </c:pt>
                <c:pt idx="44">
                  <c:v>2622.9492253904868</c:v>
                </c:pt>
                <c:pt idx="45">
                  <c:v>2912.8824814809891</c:v>
                </c:pt>
                <c:pt idx="46">
                  <c:v>2943.2688468687561</c:v>
                </c:pt>
                <c:pt idx="47">
                  <c:v>3369.2111077987179</c:v>
                </c:pt>
                <c:pt idx="48">
                  <c:v>3075.8161794301068</c:v>
                </c:pt>
                <c:pt idx="49">
                  <c:v>3546.7778195824162</c:v>
                </c:pt>
                <c:pt idx="50">
                  <c:v>4046.119870342739</c:v>
                </c:pt>
                <c:pt idx="51">
                  <c:v>4493.720255259982</c:v>
                </c:pt>
                <c:pt idx="52">
                  <c:v>4426.9445808868295</c:v>
                </c:pt>
              </c:numCache>
            </c:numRef>
          </c:val>
        </c:ser>
        <c:ser>
          <c:idx val="11"/>
          <c:order val="11"/>
          <c:tx>
            <c:strRef>
              <c:f>'variables cBFS'!$DE$275</c:f>
              <c:strCache>
                <c:ptCount val="1"/>
                <c:pt idx="0">
                  <c:v>Paraguay</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cBFS'!$DF$275:$FF$275</c:f>
              <c:numCache>
                <c:formatCode>General</c:formatCode>
                <c:ptCount val="53"/>
                <c:pt idx="4">
                  <c:v>183.71402201376725</c:v>
                </c:pt>
                <c:pt idx="5">
                  <c:v>188.4955867881101</c:v>
                </c:pt>
                <c:pt idx="6">
                  <c:v>196.4785973957737</c:v>
                </c:pt>
                <c:pt idx="7">
                  <c:v>202.11469673712585</c:v>
                </c:pt>
                <c:pt idx="8">
                  <c:v>211.65412631273037</c:v>
                </c:pt>
                <c:pt idx="9">
                  <c:v>220.85167129497651</c:v>
                </c:pt>
                <c:pt idx="10">
                  <c:v>239.14883967320381</c:v>
                </c:pt>
                <c:pt idx="11">
                  <c:v>267.27555756098639</c:v>
                </c:pt>
                <c:pt idx="12">
                  <c:v>332.8435846833778</c:v>
                </c:pt>
                <c:pt idx="13">
                  <c:v>438.27269370974238</c:v>
                </c:pt>
                <c:pt idx="14">
                  <c:v>481.91714731028935</c:v>
                </c:pt>
                <c:pt idx="15">
                  <c:v>535.68556477919969</c:v>
                </c:pt>
                <c:pt idx="16">
                  <c:v>648.13409150536359</c:v>
                </c:pt>
                <c:pt idx="17">
                  <c:v>776.05962102647948</c:v>
                </c:pt>
                <c:pt idx="18">
                  <c:v>1007.7090325442268</c:v>
                </c:pt>
                <c:pt idx="19">
                  <c:v>1280.089109628668</c:v>
                </c:pt>
                <c:pt idx="20">
                  <c:v>1585.5371079261402</c:v>
                </c:pt>
                <c:pt idx="21">
                  <c:v>1494.7784748640379</c:v>
                </c:pt>
                <c:pt idx="22">
                  <c:v>1499.7108040274572</c:v>
                </c:pt>
                <c:pt idx="23">
                  <c:v>1130.6838414705408</c:v>
                </c:pt>
                <c:pt idx="24">
                  <c:v>800.92464236313083</c:v>
                </c:pt>
                <c:pt idx="25">
                  <c:v>902.56585975991516</c:v>
                </c:pt>
                <c:pt idx="26">
                  <c:v>963.9280222523256</c:v>
                </c:pt>
                <c:pt idx="27">
                  <c:v>1013.2589379980536</c:v>
                </c:pt>
                <c:pt idx="28">
                  <c:v>1111.2956723656891</c:v>
                </c:pt>
                <c:pt idx="29">
                  <c:v>1340.1272036763999</c:v>
                </c:pt>
                <c:pt idx="30">
                  <c:v>1601.7876887365817</c:v>
                </c:pt>
                <c:pt idx="31">
                  <c:v>1600.8789284382174</c:v>
                </c:pt>
                <c:pt idx="32">
                  <c:v>1582.38735848955</c:v>
                </c:pt>
                <c:pt idx="33">
                  <c:v>1677.6414858557878</c:v>
                </c:pt>
                <c:pt idx="34">
                  <c:v>1887.2229460416058</c:v>
                </c:pt>
                <c:pt idx="35">
                  <c:v>1992.8720687250695</c:v>
                </c:pt>
                <c:pt idx="36">
                  <c:v>1984.6022046187879</c:v>
                </c:pt>
                <c:pt idx="37">
                  <c:v>1758.9270526203231</c:v>
                </c:pt>
                <c:pt idx="38">
                  <c:v>1601.5335133697181</c:v>
                </c:pt>
                <c:pt idx="39">
                  <c:v>1531.8889089436993</c:v>
                </c:pt>
                <c:pt idx="40">
                  <c:v>1403.2460915896602</c:v>
                </c:pt>
                <c:pt idx="41">
                  <c:v>1135.2953806283758</c:v>
                </c:pt>
                <c:pt idx="42">
                  <c:v>1159.3977555672211</c:v>
                </c:pt>
                <c:pt idx="43">
                  <c:v>1386.7460269684218</c:v>
                </c:pt>
                <c:pt idx="44">
                  <c:v>1479.4037783406861</c:v>
                </c:pt>
                <c:pt idx="45">
                  <c:v>1772.6353250767734</c:v>
                </c:pt>
                <c:pt idx="46">
                  <c:v>2252.1253357907935</c:v>
                </c:pt>
                <c:pt idx="47">
                  <c:v>2967.3049704819869</c:v>
                </c:pt>
                <c:pt idx="48">
                  <c:v>2509.6804620678399</c:v>
                </c:pt>
                <c:pt idx="49">
                  <c:v>3100.8351186441737</c:v>
                </c:pt>
                <c:pt idx="50">
                  <c:v>3814.2131634609241</c:v>
                </c:pt>
                <c:pt idx="51">
                  <c:v>3680.2320590558088</c:v>
                </c:pt>
                <c:pt idx="52">
                  <c:v>4402.7591593672814</c:v>
                </c:pt>
              </c:numCache>
            </c:numRef>
          </c:val>
        </c:ser>
        <c:ser>
          <c:idx val="12"/>
          <c:order val="12"/>
          <c:tx>
            <c:strRef>
              <c:f>'variables cBFS'!$DE$276</c:f>
              <c:strCache>
                <c:ptCount val="1"/>
                <c:pt idx="0">
                  <c:v>Georgia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cBFS'!$DF$276:$FF$276</c:f>
              <c:numCache>
                <c:formatCode>General</c:formatCode>
                <c:ptCount val="53"/>
                <c:pt idx="29">
                  <c:v>1611.410842154399</c:v>
                </c:pt>
                <c:pt idx="30">
                  <c:v>1310.4726424949695</c:v>
                </c:pt>
                <c:pt idx="31">
                  <c:v>757.38393919697023</c:v>
                </c:pt>
                <c:pt idx="32">
                  <c:v>550.01539449418624</c:v>
                </c:pt>
                <c:pt idx="33">
                  <c:v>517.08711304956569</c:v>
                </c:pt>
                <c:pt idx="34">
                  <c:v>569.01814110095938</c:v>
                </c:pt>
                <c:pt idx="35">
                  <c:v>670.46110484943506</c:v>
                </c:pt>
                <c:pt idx="36">
                  <c:v>774.68021087100783</c:v>
                </c:pt>
                <c:pt idx="37">
                  <c:v>805.27268997132671</c:v>
                </c:pt>
                <c:pt idx="38">
                  <c:v>628.86565797527555</c:v>
                </c:pt>
                <c:pt idx="39">
                  <c:v>691.99770519198353</c:v>
                </c:pt>
                <c:pt idx="40">
                  <c:v>733.97041379006009</c:v>
                </c:pt>
                <c:pt idx="41">
                  <c:v>779.38459063659161</c:v>
                </c:pt>
                <c:pt idx="42">
                  <c:v>922.02973961527255</c:v>
                </c:pt>
                <c:pt idx="43">
                  <c:v>1186.8730466262598</c:v>
                </c:pt>
                <c:pt idx="44">
                  <c:v>1469.9746235616303</c:v>
                </c:pt>
                <c:pt idx="45">
                  <c:v>1764.8704363604061</c:v>
                </c:pt>
                <c:pt idx="46">
                  <c:v>2317.9885011600236</c:v>
                </c:pt>
                <c:pt idx="47">
                  <c:v>2919.6900520027252</c:v>
                </c:pt>
                <c:pt idx="48">
                  <c:v>2440.961317772772</c:v>
                </c:pt>
                <c:pt idx="49">
                  <c:v>2613.7569308820202</c:v>
                </c:pt>
                <c:pt idx="50">
                  <c:v>3219.6058689165848</c:v>
                </c:pt>
                <c:pt idx="51">
                  <c:v>3528.7337359210019</c:v>
                </c:pt>
                <c:pt idx="52">
                  <c:v>3602.1684724132597</c:v>
                </c:pt>
              </c:numCache>
            </c:numRef>
          </c:val>
        </c:ser>
        <c:ser>
          <c:idx val="13"/>
          <c:order val="13"/>
          <c:tx>
            <c:strRef>
              <c:f>'variables cBFS'!$DE$277</c:f>
              <c:strCache>
                <c:ptCount val="1"/>
                <c:pt idx="0">
                  <c:v>Armenia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cBFS'!$DF$277:$FF$277</c:f>
              <c:numCache>
                <c:formatCode>General</c:formatCode>
                <c:ptCount val="53"/>
                <c:pt idx="29">
                  <c:v>636.68068999649915</c:v>
                </c:pt>
                <c:pt idx="30">
                  <c:v>589.00294822392743</c:v>
                </c:pt>
                <c:pt idx="31">
                  <c:v>368.91683679339349</c:v>
                </c:pt>
                <c:pt idx="32">
                  <c:v>356.50735144218845</c:v>
                </c:pt>
                <c:pt idx="33">
                  <c:v>399.75120252226429</c:v>
                </c:pt>
                <c:pt idx="34">
                  <c:v>455.55027608615052</c:v>
                </c:pt>
                <c:pt idx="35">
                  <c:v>503.23196962021223</c:v>
                </c:pt>
                <c:pt idx="36">
                  <c:v>522.52207204018384</c:v>
                </c:pt>
                <c:pt idx="37">
                  <c:v>608.33664873080818</c:v>
                </c:pt>
                <c:pt idx="38">
                  <c:v>596.50599630404724</c:v>
                </c:pt>
                <c:pt idx="39">
                  <c:v>621.42482631894711</c:v>
                </c:pt>
                <c:pt idx="40">
                  <c:v>692.3188255332534</c:v>
                </c:pt>
                <c:pt idx="41">
                  <c:v>779.89284168495897</c:v>
                </c:pt>
                <c:pt idx="42">
                  <c:v>924.5821548293444</c:v>
                </c:pt>
                <c:pt idx="43">
                  <c:v>1182.0973596488157</c:v>
                </c:pt>
                <c:pt idx="44">
                  <c:v>1625.3969042944348</c:v>
                </c:pt>
                <c:pt idx="45">
                  <c:v>2126.0895659070957</c:v>
                </c:pt>
                <c:pt idx="46">
                  <c:v>3079.1521874094678</c:v>
                </c:pt>
                <c:pt idx="47">
                  <c:v>3916.7381073829042</c:v>
                </c:pt>
                <c:pt idx="48">
                  <c:v>2913.5741433857675</c:v>
                </c:pt>
                <c:pt idx="49">
                  <c:v>3124.7848541250355</c:v>
                </c:pt>
                <c:pt idx="50">
                  <c:v>3421.7045092460653</c:v>
                </c:pt>
                <c:pt idx="51">
                  <c:v>3353.9731251312346</c:v>
                </c:pt>
                <c:pt idx="52">
                  <c:v>3504.7667584894657</c:v>
                </c:pt>
              </c:numCache>
            </c:numRef>
          </c:val>
        </c:ser>
        <c:ser>
          <c:idx val="14"/>
          <c:order val="14"/>
          <c:tx>
            <c:strRef>
              <c:f>'variables cBFS'!$DE$278</c:f>
              <c:strCache>
                <c:ptCount val="1"/>
                <c:pt idx="0">
                  <c:v>Sri Lanka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cBFS'!$DF$278:$FF$278</c:f>
              <c:numCache>
                <c:formatCode>General</c:formatCode>
                <c:ptCount val="53"/>
                <c:pt idx="0">
                  <c:v>143.03128747958664</c:v>
                </c:pt>
                <c:pt idx="1">
                  <c:v>139.67342906761357</c:v>
                </c:pt>
                <c:pt idx="2">
                  <c:v>117.31125624772683</c:v>
                </c:pt>
                <c:pt idx="3">
                  <c:v>121.23642355777493</c:v>
                </c:pt>
                <c:pt idx="4">
                  <c:v>152.12462627473062</c:v>
                </c:pt>
                <c:pt idx="5">
                  <c:v>153.11395998210455</c:v>
                </c:pt>
                <c:pt idx="6">
                  <c:v>158.88789375169884</c:v>
                </c:pt>
                <c:pt idx="7">
                  <c:v>150.19817132990619</c:v>
                </c:pt>
                <c:pt idx="8">
                  <c:v>160.42656043808321</c:v>
                </c:pt>
                <c:pt idx="9">
                  <c:v>183.5121134917126</c:v>
                </c:pt>
                <c:pt idx="10">
                  <c:v>186.70674549545058</c:v>
                </c:pt>
                <c:pt idx="11">
                  <c:v>198.57991978918497</c:v>
                </c:pt>
                <c:pt idx="12">
                  <c:v>219.66427316476941</c:v>
                </c:pt>
                <c:pt idx="13">
                  <c:v>269.08961654361724</c:v>
                </c:pt>
                <c:pt idx="14">
                  <c:v>280.92013526277464</c:v>
                </c:pt>
                <c:pt idx="15">
                  <c:v>261.81525532643639</c:v>
                </c:pt>
                <c:pt idx="16">
                  <c:v>294.39890853992148</c:v>
                </c:pt>
                <c:pt idx="17">
                  <c:v>192.61337959846648</c:v>
                </c:pt>
                <c:pt idx="18">
                  <c:v>232.49111610292246</c:v>
                </c:pt>
                <c:pt idx="19">
                  <c:v>272.91122937387411</c:v>
                </c:pt>
                <c:pt idx="20">
                  <c:v>297.42332833866419</c:v>
                </c:pt>
                <c:pt idx="21">
                  <c:v>313.81712403387979</c:v>
                </c:pt>
                <c:pt idx="22">
                  <c:v>335.20875022166729</c:v>
                </c:pt>
                <c:pt idx="23">
                  <c:v>387.32774740545375</c:v>
                </c:pt>
                <c:pt idx="24">
                  <c:v>377.38044262199702</c:v>
                </c:pt>
                <c:pt idx="25">
                  <c:v>397.17309877118703</c:v>
                </c:pt>
                <c:pt idx="26">
                  <c:v>408.12112133177897</c:v>
                </c:pt>
                <c:pt idx="27">
                  <c:v>420.40915604938533</c:v>
                </c:pt>
                <c:pt idx="28">
                  <c:v>415.29079844116075</c:v>
                </c:pt>
                <c:pt idx="29">
                  <c:v>472.08646331120394</c:v>
                </c:pt>
                <c:pt idx="30">
                  <c:v>521.24645749585</c:v>
                </c:pt>
                <c:pt idx="31">
                  <c:v>556.81232846699447</c:v>
                </c:pt>
                <c:pt idx="32">
                  <c:v>585.89366631313544</c:v>
                </c:pt>
                <c:pt idx="33">
                  <c:v>654.94406175296729</c:v>
                </c:pt>
                <c:pt idx="34">
                  <c:v>718.44384434139954</c:v>
                </c:pt>
                <c:pt idx="35">
                  <c:v>757.9482098194128</c:v>
                </c:pt>
                <c:pt idx="36">
                  <c:v>812.79248361346811</c:v>
                </c:pt>
                <c:pt idx="37">
                  <c:v>840.87376741739581</c:v>
                </c:pt>
                <c:pt idx="38">
                  <c:v>821.59645339289671</c:v>
                </c:pt>
                <c:pt idx="39">
                  <c:v>854.92672515526306</c:v>
                </c:pt>
                <c:pt idx="40">
                  <c:v>837.69880352183793</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2400.0155749726364</c:v>
                </c:pt>
                <c:pt idx="50">
                  <c:v>2835.6899673117287</c:v>
                </c:pt>
                <c:pt idx="51">
                  <c:v>2921.7363452544419</c:v>
                </c:pt>
                <c:pt idx="52">
                  <c:v>3279.8913897261241</c:v>
                </c:pt>
              </c:numCache>
            </c:numRef>
          </c:val>
        </c:ser>
        <c:ser>
          <c:idx val="15"/>
          <c:order val="15"/>
          <c:tx>
            <c:strRef>
              <c:f>'variables cBFS'!$DE$279</c:f>
              <c:strCache>
                <c:ptCount val="1"/>
                <c:pt idx="0">
                  <c:v>Vietnam</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cBFS'!$DF$279:$FF$279</c:f>
              <c:numCache>
                <c:formatCode>General</c:formatCode>
                <c:ptCount val="53"/>
                <c:pt idx="24">
                  <c:v>239.42869517684935</c:v>
                </c:pt>
                <c:pt idx="25">
                  <c:v>437.1295434646517</c:v>
                </c:pt>
                <c:pt idx="26">
                  <c:v>593.65357358295341</c:v>
                </c:pt>
                <c:pt idx="27">
                  <c:v>401.87491099631887</c:v>
                </c:pt>
                <c:pt idx="28">
                  <c:v>97.157885063793259</c:v>
                </c:pt>
                <c:pt idx="29">
                  <c:v>98.031869001632714</c:v>
                </c:pt>
                <c:pt idx="30">
                  <c:v>142.96588988273203</c:v>
                </c:pt>
                <c:pt idx="31">
                  <c:v>144.14865860413195</c:v>
                </c:pt>
                <c:pt idx="32">
                  <c:v>189.26051610777591</c:v>
                </c:pt>
                <c:pt idx="33">
                  <c:v>229.95480510301451</c:v>
                </c:pt>
                <c:pt idx="34">
                  <c:v>288.02027786799027</c:v>
                </c:pt>
                <c:pt idx="35">
                  <c:v>337.05006283219734</c:v>
                </c:pt>
                <c:pt idx="36">
                  <c:v>361.25448830090716</c:v>
                </c:pt>
                <c:pt idx="37">
                  <c:v>360.60079802253171</c:v>
                </c:pt>
                <c:pt idx="38">
                  <c:v>374.47642006471568</c:v>
                </c:pt>
                <c:pt idx="39">
                  <c:v>433.33370767977675</c:v>
                </c:pt>
                <c:pt idx="40">
                  <c:v>448.87942505582862</c:v>
                </c:pt>
                <c:pt idx="41">
                  <c:v>477.09987785131062</c:v>
                </c:pt>
                <c:pt idx="42">
                  <c:v>530.85525221806131</c:v>
                </c:pt>
                <c:pt idx="43">
                  <c:v>606.89469017291231</c:v>
                </c:pt>
                <c:pt idx="44">
                  <c:v>699.48789333394518</c:v>
                </c:pt>
                <c:pt idx="45">
                  <c:v>796.65436146872185</c:v>
                </c:pt>
                <c:pt idx="46">
                  <c:v>919.18088854509426</c:v>
                </c:pt>
                <c:pt idx="47">
                  <c:v>1164.5632707190398</c:v>
                </c:pt>
                <c:pt idx="48">
                  <c:v>1232.3696711881078</c:v>
                </c:pt>
                <c:pt idx="49">
                  <c:v>1333.5835263550414</c:v>
                </c:pt>
                <c:pt idx="50">
                  <c:v>1543.0269503302356</c:v>
                </c:pt>
                <c:pt idx="51">
                  <c:v>1755.2654235751186</c:v>
                </c:pt>
                <c:pt idx="52">
                  <c:v>1910.5330726347358</c:v>
                </c:pt>
              </c:numCache>
            </c:numRef>
          </c:val>
        </c:ser>
        <c:marker val="1"/>
        <c:axId val="70351104"/>
        <c:axId val="70365184"/>
      </c:lineChart>
      <c:catAx>
        <c:axId val="70351104"/>
        <c:scaling>
          <c:orientation val="minMax"/>
        </c:scaling>
        <c:axPos val="b"/>
        <c:tickLblPos val="nextTo"/>
        <c:crossAx val="70365184"/>
        <c:crosses val="autoZero"/>
        <c:auto val="1"/>
        <c:lblAlgn val="ctr"/>
        <c:lblOffset val="100"/>
      </c:catAx>
      <c:valAx>
        <c:axId val="70365184"/>
        <c:scaling>
          <c:orientation val="minMax"/>
        </c:scaling>
        <c:axPos val="l"/>
        <c:majorGridlines/>
        <c:numFmt formatCode="General" sourceLinked="1"/>
        <c:tickLblPos val="nextTo"/>
        <c:crossAx val="70351104"/>
        <c:crosses val="autoZero"/>
        <c:crossBetween val="between"/>
      </c:valAx>
    </c:plotArea>
    <c:legend>
      <c:legendPos val="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stacked"/>
        <c:ser>
          <c:idx val="0"/>
          <c:order val="0"/>
          <c:tx>
            <c:strRef>
              <c:f>'global analysis surpl vs def'!$A$24</c:f>
              <c:strCache>
                <c:ptCount val="1"/>
                <c:pt idx="0">
                  <c:v>Basic GDP</c:v>
                </c:pt>
              </c:strCache>
            </c:strRef>
          </c:tx>
          <c:cat>
            <c:strRef>
              <c:f>'global analysis surpl vs def'!$B$23:$Y$23</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def'!$B$24:$Y$24</c:f>
              <c:numCache>
                <c:formatCode>0.0</c:formatCode>
                <c:ptCount val="24"/>
                <c:pt idx="0">
                  <c:v>3230277419946.2031</c:v>
                </c:pt>
                <c:pt idx="1">
                  <c:v>2859194962038.5728</c:v>
                </c:pt>
                <c:pt idx="2">
                  <c:v>2555698700762.3643</c:v>
                </c:pt>
                <c:pt idx="3">
                  <c:v>2165575795997.5742</c:v>
                </c:pt>
                <c:pt idx="4">
                  <c:v>2080021465852.2461</c:v>
                </c:pt>
                <c:pt idx="5">
                  <c:v>2329339259136.5234</c:v>
                </c:pt>
                <c:pt idx="6">
                  <c:v>2230053904289.4609</c:v>
                </c:pt>
                <c:pt idx="7">
                  <c:v>1994490054315.7144</c:v>
                </c:pt>
                <c:pt idx="8">
                  <c:v>2334177595465.8271</c:v>
                </c:pt>
                <c:pt idx="9">
                  <c:v>2716725845809.2227</c:v>
                </c:pt>
                <c:pt idx="10">
                  <c:v>3526850273905.9258</c:v>
                </c:pt>
                <c:pt idx="11">
                  <c:v>3002618938876.5518</c:v>
                </c:pt>
                <c:pt idx="12">
                  <c:v>3023184572305.4893</c:v>
                </c:pt>
                <c:pt idx="13">
                  <c:v>3040421656270.5103</c:v>
                </c:pt>
                <c:pt idx="14">
                  <c:v>3485471822198.8232</c:v>
                </c:pt>
                <c:pt idx="15">
                  <c:v>4826771706672.2812</c:v>
                </c:pt>
                <c:pt idx="16">
                  <c:v>7788126343199.5625</c:v>
                </c:pt>
                <c:pt idx="17">
                  <c:v>8121083631100.1055</c:v>
                </c:pt>
                <c:pt idx="18">
                  <c:v>8055254135786.2383</c:v>
                </c:pt>
                <c:pt idx="19">
                  <c:v>4885950098951.0859</c:v>
                </c:pt>
                <c:pt idx="20">
                  <c:v>6075603125753.8437</c:v>
                </c:pt>
                <c:pt idx="21">
                  <c:v>8695101829458.3398</c:v>
                </c:pt>
                <c:pt idx="22">
                  <c:v>7958119781292.7187</c:v>
                </c:pt>
                <c:pt idx="23">
                  <c:v>8304406723330.1055</c:v>
                </c:pt>
              </c:numCache>
            </c:numRef>
          </c:val>
        </c:ser>
        <c:ser>
          <c:idx val="1"/>
          <c:order val="1"/>
          <c:tx>
            <c:strRef>
              <c:f>'global analysis surpl vs def'!$A$25</c:f>
              <c:strCache>
                <c:ptCount val="1"/>
                <c:pt idx="0">
                  <c:v>Surplus GDP</c:v>
                </c:pt>
              </c:strCache>
            </c:strRef>
          </c:tx>
          <c:cat>
            <c:strRef>
              <c:f>'global analysis surpl vs def'!$B$23:$Y$23</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def'!$B$25:$Y$25</c:f>
              <c:numCache>
                <c:formatCode>0.0</c:formatCode>
                <c:ptCount val="24"/>
                <c:pt idx="0">
                  <c:v>24583412925816.875</c:v>
                </c:pt>
                <c:pt idx="1">
                  <c:v>25235895114818.555</c:v>
                </c:pt>
                <c:pt idx="2">
                  <c:v>25961633038154.57</c:v>
                </c:pt>
                <c:pt idx="3">
                  <c:v>26681412365128.258</c:v>
                </c:pt>
                <c:pt idx="4">
                  <c:v>27599922552473.738</c:v>
                </c:pt>
                <c:pt idx="5">
                  <c:v>28122067890749.508</c:v>
                </c:pt>
                <c:pt idx="6">
                  <c:v>29077576047575.559</c:v>
                </c:pt>
                <c:pt idx="7">
                  <c:v>30423142436888.84</c:v>
                </c:pt>
                <c:pt idx="8">
                  <c:v>30873159770353.922</c:v>
                </c:pt>
                <c:pt idx="9">
                  <c:v>31466007905389.125</c:v>
                </c:pt>
                <c:pt idx="10">
                  <c:v>32092193574175.605</c:v>
                </c:pt>
                <c:pt idx="11">
                  <c:v>33112456327438.09</c:v>
                </c:pt>
                <c:pt idx="12">
                  <c:v>33858438377767.277</c:v>
                </c:pt>
                <c:pt idx="13">
                  <c:v>34740816681859.121</c:v>
                </c:pt>
                <c:pt idx="14">
                  <c:v>35507372276480.047</c:v>
                </c:pt>
                <c:pt idx="15">
                  <c:v>35333221449078.57</c:v>
                </c:pt>
                <c:pt idx="16">
                  <c:v>33688892735850.766</c:v>
                </c:pt>
                <c:pt idx="17">
                  <c:v>34605819757925.121</c:v>
                </c:pt>
                <c:pt idx="18">
                  <c:v>34938231982433.645</c:v>
                </c:pt>
                <c:pt idx="19">
                  <c:v>36607570510322.75</c:v>
                </c:pt>
                <c:pt idx="20">
                  <c:v>36773365760580.562</c:v>
                </c:pt>
                <c:pt idx="21">
                  <c:v>34938231982433.645</c:v>
                </c:pt>
                <c:pt idx="22">
                  <c:v>36607570510322.75</c:v>
                </c:pt>
                <c:pt idx="23">
                  <c:v>36773365760580.562</c:v>
                </c:pt>
              </c:numCache>
            </c:numRef>
          </c:val>
        </c:ser>
        <c:overlap val="100"/>
        <c:axId val="70462080"/>
        <c:axId val="70472064"/>
      </c:barChart>
      <c:catAx>
        <c:axId val="70462080"/>
        <c:scaling>
          <c:orientation val="minMax"/>
        </c:scaling>
        <c:axPos val="b"/>
        <c:tickLblPos val="nextTo"/>
        <c:crossAx val="70472064"/>
        <c:crosses val="autoZero"/>
        <c:auto val="1"/>
        <c:lblAlgn val="ctr"/>
        <c:lblOffset val="100"/>
      </c:catAx>
      <c:valAx>
        <c:axId val="70472064"/>
        <c:scaling>
          <c:orientation val="minMax"/>
        </c:scaling>
        <c:axPos val="l"/>
        <c:majorGridlines/>
        <c:numFmt formatCode="0.0" sourceLinked="1"/>
        <c:tickLblPos val="nextTo"/>
        <c:txPr>
          <a:bodyPr/>
          <a:lstStyle/>
          <a:p>
            <a:pPr>
              <a:defRPr sz="400"/>
            </a:pPr>
            <a:endParaRPr lang="en-US"/>
          </a:p>
        </c:txPr>
        <c:crossAx val="70462080"/>
        <c:crosses val="autoZero"/>
        <c:crossBetween val="between"/>
      </c:valAx>
    </c:plotArea>
    <c:legend>
      <c:legendPos val="r"/>
      <c:layout/>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100"/>
            </a:pPr>
            <a:r>
              <a:rPr lang="en-US" sz="1100"/>
              <a:t>GDP and deficit, in countries below threshold</a:t>
            </a:r>
          </a:p>
        </c:rich>
      </c:tx>
      <c:layout/>
    </c:title>
    <c:plotArea>
      <c:layout/>
      <c:barChart>
        <c:barDir val="col"/>
        <c:grouping val="clustered"/>
        <c:ser>
          <c:idx val="0"/>
          <c:order val="0"/>
          <c:tx>
            <c:strRef>
              <c:f>'global analysis surpl vs def'!$A$28</c:f>
              <c:strCache>
                <c:ptCount val="1"/>
                <c:pt idx="0">
                  <c:v>GDP of def c</c:v>
                </c:pt>
              </c:strCache>
            </c:strRef>
          </c:tx>
          <c:cat>
            <c:strRef>
              <c:f>'global analysis surpl vs def'!$B$27:$Y$27</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def'!$B$28:$Y$28</c:f>
              <c:numCache>
                <c:formatCode>0.0</c:formatCode>
                <c:ptCount val="24"/>
                <c:pt idx="0">
                  <c:v>2319421438837.0308</c:v>
                </c:pt>
                <c:pt idx="1">
                  <c:v>2413594432210.0864</c:v>
                </c:pt>
                <c:pt idx="2">
                  <c:v>2525806345521.3433</c:v>
                </c:pt>
                <c:pt idx="3">
                  <c:v>2693504937492.5923</c:v>
                </c:pt>
                <c:pt idx="4">
                  <c:v>2854773545707.8057</c:v>
                </c:pt>
                <c:pt idx="5">
                  <c:v>3060063027064.481</c:v>
                </c:pt>
                <c:pt idx="6">
                  <c:v>3319722521799.0439</c:v>
                </c:pt>
                <c:pt idx="7">
                  <c:v>3511628556731.4893</c:v>
                </c:pt>
                <c:pt idx="8">
                  <c:v>3588425154216.6558</c:v>
                </c:pt>
                <c:pt idx="9">
                  <c:v>3870065157960.668</c:v>
                </c:pt>
                <c:pt idx="10">
                  <c:v>4060090971936.3643</c:v>
                </c:pt>
                <c:pt idx="11">
                  <c:v>4290050924360.3252</c:v>
                </c:pt>
                <c:pt idx="12">
                  <c:v>4377112113572.1353</c:v>
                </c:pt>
                <c:pt idx="13">
                  <c:v>4622066775403.9697</c:v>
                </c:pt>
                <c:pt idx="14">
                  <c:v>5172039444899.502</c:v>
                </c:pt>
                <c:pt idx="15">
                  <c:v>5596744018514.1055</c:v>
                </c:pt>
                <c:pt idx="16">
                  <c:v>6084635808130.917</c:v>
                </c:pt>
                <c:pt idx="17">
                  <c:v>6714790348543.3359</c:v>
                </c:pt>
                <c:pt idx="18">
                  <c:v>7170350243026.6055</c:v>
                </c:pt>
                <c:pt idx="19">
                  <c:v>7628792890633.8096</c:v>
                </c:pt>
                <c:pt idx="20">
                  <c:v>8242521941903.5117</c:v>
                </c:pt>
                <c:pt idx="21">
                  <c:v>8883050714155.7734</c:v>
                </c:pt>
                <c:pt idx="22">
                  <c:v>9215211257181.0664</c:v>
                </c:pt>
                <c:pt idx="23">
                  <c:v>9868855277628.791</c:v>
                </c:pt>
              </c:numCache>
            </c:numRef>
          </c:val>
        </c:ser>
        <c:ser>
          <c:idx val="1"/>
          <c:order val="1"/>
          <c:tx>
            <c:strRef>
              <c:f>'global analysis surpl vs def'!$A$29</c:f>
              <c:strCache>
                <c:ptCount val="1"/>
                <c:pt idx="0">
                  <c:v>DEFICIT</c:v>
                </c:pt>
              </c:strCache>
            </c:strRef>
          </c:tx>
          <c:cat>
            <c:strRef>
              <c:f>'global analysis surpl vs def'!$B$27:$Y$27</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def'!$B$29:$Y$29</c:f>
              <c:numCache>
                <c:formatCode>General</c:formatCode>
                <c:ptCount val="24"/>
                <c:pt idx="0">
                  <c:v>-7356682600474.2129</c:v>
                </c:pt>
                <c:pt idx="1">
                  <c:v>-7214113525411.8145</c:v>
                </c:pt>
                <c:pt idx="2">
                  <c:v>-7427882238442.6387</c:v>
                </c:pt>
                <c:pt idx="3">
                  <c:v>-7522305967722.9404</c:v>
                </c:pt>
                <c:pt idx="4">
                  <c:v>-7882053457228.7871</c:v>
                </c:pt>
                <c:pt idx="5">
                  <c:v>-7987673720226.541</c:v>
                </c:pt>
                <c:pt idx="6">
                  <c:v>-8272341098189.3779</c:v>
                </c:pt>
                <c:pt idx="7">
                  <c:v>-8651432625111.7422</c:v>
                </c:pt>
                <c:pt idx="8">
                  <c:v>-9232623738872.9258</c:v>
                </c:pt>
                <c:pt idx="9">
                  <c:v>-9436853932421.8789</c:v>
                </c:pt>
                <c:pt idx="10">
                  <c:v>-9508763845149.6172</c:v>
                </c:pt>
                <c:pt idx="11">
                  <c:v>-9494036817797.793</c:v>
                </c:pt>
                <c:pt idx="12">
                  <c:v>-9349078273477.043</c:v>
                </c:pt>
                <c:pt idx="13">
                  <c:v>-9632229132730.127</c:v>
                </c:pt>
                <c:pt idx="14">
                  <c:v>-10155686504525.211</c:v>
                </c:pt>
                <c:pt idx="15">
                  <c:v>-10894831937933.48</c:v>
                </c:pt>
                <c:pt idx="16">
                  <c:v>-11664206837771.408</c:v>
                </c:pt>
                <c:pt idx="17">
                  <c:v>-12451928760882.687</c:v>
                </c:pt>
                <c:pt idx="18">
                  <c:v>-13320935093567.703</c:v>
                </c:pt>
                <c:pt idx="19">
                  <c:v>-13383574264238.312</c:v>
                </c:pt>
                <c:pt idx="20">
                  <c:v>-13936416174932.727</c:v>
                </c:pt>
                <c:pt idx="21">
                  <c:v>-14894943702444.152</c:v>
                </c:pt>
                <c:pt idx="22">
                  <c:v>-11950152037315.729</c:v>
                </c:pt>
                <c:pt idx="23">
                  <c:v>-12541675322016.896</c:v>
                </c:pt>
              </c:numCache>
            </c:numRef>
          </c:val>
        </c:ser>
        <c:axId val="70480256"/>
        <c:axId val="70481792"/>
      </c:barChart>
      <c:catAx>
        <c:axId val="70480256"/>
        <c:scaling>
          <c:orientation val="minMax"/>
        </c:scaling>
        <c:axPos val="b"/>
        <c:majorTickMark val="none"/>
        <c:tickLblPos val="nextTo"/>
        <c:crossAx val="70481792"/>
        <c:crosses val="autoZero"/>
        <c:auto val="1"/>
        <c:lblAlgn val="ctr"/>
        <c:lblOffset val="100"/>
      </c:catAx>
      <c:valAx>
        <c:axId val="70481792"/>
        <c:scaling>
          <c:orientation val="minMax"/>
        </c:scaling>
        <c:axPos val="l"/>
        <c:majorGridlines/>
        <c:numFmt formatCode="0.0" sourceLinked="1"/>
        <c:majorTickMark val="none"/>
        <c:tickLblPos val="nextTo"/>
        <c:txPr>
          <a:bodyPr/>
          <a:lstStyle/>
          <a:p>
            <a:pPr>
              <a:defRPr sz="300"/>
            </a:pPr>
            <a:endParaRPr lang="en-US"/>
          </a:p>
        </c:txPr>
        <c:crossAx val="70480256"/>
        <c:crosses val="autoZero"/>
        <c:crossBetween val="between"/>
      </c:valAx>
    </c:plotArea>
    <c:legend>
      <c:legendPos val="r"/>
      <c:layout/>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'GDP pc'!$A$220</c:f>
              <c:strCache>
                <c:ptCount val="1"/>
                <c:pt idx="0">
                  <c:v>world</c:v>
                </c:pt>
              </c:strCache>
            </c:strRef>
          </c:tx>
          <c:marker>
            <c:symbol val="none"/>
          </c:marker>
          <c:val>
            <c:numRef>
              <c:f>'GDP pc'!$B$220:$BB$220</c:f>
              <c:numCache>
                <c:formatCode>0.00</c:formatCode>
                <c:ptCount val="53"/>
                <c:pt idx="0">
                  <c:v>531.48721166463702</c:v>
                </c:pt>
                <c:pt idx="1">
                  <c:v>603.8879513107222</c:v>
                </c:pt>
                <c:pt idx="2">
                  <c:v>631.45835131417493</c:v>
                </c:pt>
                <c:pt idx="3">
                  <c:v>683.06706307843797</c:v>
                </c:pt>
                <c:pt idx="4">
                  <c:v>724.34713452112123</c:v>
                </c:pt>
                <c:pt idx="5">
                  <c:v>770.55885030248044</c:v>
                </c:pt>
                <c:pt idx="6">
                  <c:v>787.00136305404692</c:v>
                </c:pt>
                <c:pt idx="7">
                  <c:v>810.87856832982652</c:v>
                </c:pt>
                <c:pt idx="8">
                  <c:v>877.52639272132114</c:v>
                </c:pt>
                <c:pt idx="9">
                  <c:v>1106.6357017984551</c:v>
                </c:pt>
                <c:pt idx="10">
                  <c:v>1216.2309549500851</c:v>
                </c:pt>
                <c:pt idx="11">
                  <c:v>1412.8558844692511</c:v>
                </c:pt>
                <c:pt idx="12">
                  <c:v>1769.2031593891754</c:v>
                </c:pt>
                <c:pt idx="13">
                  <c:v>2256.9888619685366</c:v>
                </c:pt>
                <c:pt idx="14">
                  <c:v>2651.2611780310222</c:v>
                </c:pt>
                <c:pt idx="15">
                  <c:v>2855.8213431962022</c:v>
                </c:pt>
                <c:pt idx="16">
                  <c:v>3103.2474626744502</c:v>
                </c:pt>
                <c:pt idx="17">
                  <c:v>3522.0738495962341</c:v>
                </c:pt>
                <c:pt idx="18">
                  <c:v>4161.8281059723349</c:v>
                </c:pt>
                <c:pt idx="19">
                  <c:v>4646.3170235051284</c:v>
                </c:pt>
                <c:pt idx="20">
                  <c:v>4431.3157646944428</c:v>
                </c:pt>
                <c:pt idx="21">
                  <c:v>4197.0881824634544</c:v>
                </c:pt>
                <c:pt idx="22">
                  <c:v>3999.6444508694854</c:v>
                </c:pt>
                <c:pt idx="23">
                  <c:v>3915.6501847829736</c:v>
                </c:pt>
                <c:pt idx="24">
                  <c:v>3837.6559558404097</c:v>
                </c:pt>
                <c:pt idx="25">
                  <c:v>4410.7607345835513</c:v>
                </c:pt>
                <c:pt idx="26">
                  <c:v>5016.3808302638117</c:v>
                </c:pt>
                <c:pt idx="27">
                  <c:v>5416.7694910249065</c:v>
                </c:pt>
                <c:pt idx="28">
                  <c:v>5548.1620956214047</c:v>
                </c:pt>
                <c:pt idx="29">
                  <c:v>6027.164869783468</c:v>
                </c:pt>
                <c:pt idx="30">
                  <c:v>6154.78923492997</c:v>
                </c:pt>
                <c:pt idx="31">
                  <c:v>6461.2219653155134</c:v>
                </c:pt>
                <c:pt idx="32">
                  <c:v>6202.4523942098485</c:v>
                </c:pt>
                <c:pt idx="33">
                  <c:v>6522.8085210123254</c:v>
                </c:pt>
                <c:pt idx="34">
                  <c:v>7458.2064652781883</c:v>
                </c:pt>
                <c:pt idx="35">
                  <c:v>7814.3783973114805</c:v>
                </c:pt>
                <c:pt idx="36">
                  <c:v>7510.3345977115923</c:v>
                </c:pt>
                <c:pt idx="37">
                  <c:v>7757.8189243511351</c:v>
                </c:pt>
                <c:pt idx="38">
                  <c:v>8067.6547643114254</c:v>
                </c:pt>
                <c:pt idx="39">
                  <c:v>7944.6288162137744</c:v>
                </c:pt>
                <c:pt idx="40">
                  <c:v>7804.7694532826672</c:v>
                </c:pt>
                <c:pt idx="41">
                  <c:v>8253.7710327734694</c:v>
                </c:pt>
                <c:pt idx="42">
                  <c:v>9538.7692222982441</c:v>
                </c:pt>
                <c:pt idx="43">
                  <c:v>10834.592366723162</c:v>
                </c:pt>
                <c:pt idx="44">
                  <c:v>11739.911949007883</c:v>
                </c:pt>
                <c:pt idx="45">
                  <c:v>12791.993368621695</c:v>
                </c:pt>
                <c:pt idx="46">
                  <c:v>14660.508569090565</c:v>
                </c:pt>
                <c:pt idx="47">
                  <c:v>15586.872167013113</c:v>
                </c:pt>
                <c:pt idx="48">
                  <c:v>13349.770328766472</c:v>
                </c:pt>
                <c:pt idx="49">
                  <c:v>13231.42674150405</c:v>
                </c:pt>
                <c:pt idx="50">
                  <c:v>14688.772104443302</c:v>
                </c:pt>
                <c:pt idx="51">
                  <c:v>13883.726794598182</c:v>
                </c:pt>
                <c:pt idx="52">
                  <c:v>13589.167056707653</c:v>
                </c:pt>
              </c:numCache>
            </c:numRef>
          </c:val>
        </c:ser>
        <c:ser>
          <c:idx val="1"/>
          <c:order val="1"/>
          <c:tx>
            <c:strRef>
              <c:f>'GDP pc'!$A$221</c:f>
              <c:strCache>
                <c:ptCount val="1"/>
                <c:pt idx="0">
                  <c:v>14c BFS</c:v>
                </c:pt>
              </c:strCache>
            </c:strRef>
          </c:tx>
          <c:marker>
            <c:symbol val="none"/>
          </c:marker>
          <c:val>
            <c:numRef>
              <c:f>'GDP pc'!$B$221:$BB$221</c:f>
              <c:numCache>
                <c:formatCode>0.00</c:formatCode>
                <c:ptCount val="53"/>
                <c:pt idx="0">
                  <c:v>252.1824694763045</c:v>
                </c:pt>
                <c:pt idx="1">
                  <c:v>253.73989235264236</c:v>
                </c:pt>
                <c:pt idx="2">
                  <c:v>247.82068634726701</c:v>
                </c:pt>
                <c:pt idx="3">
                  <c:v>266.46599534036483</c:v>
                </c:pt>
                <c:pt idx="4">
                  <c:v>262.62052178581433</c:v>
                </c:pt>
                <c:pt idx="5">
                  <c:v>269.15615793200726</c:v>
                </c:pt>
                <c:pt idx="6">
                  <c:v>277.24347026116135</c:v>
                </c:pt>
                <c:pt idx="7">
                  <c:v>275.41763033910473</c:v>
                </c:pt>
                <c:pt idx="8">
                  <c:v>290.56423547397668</c:v>
                </c:pt>
                <c:pt idx="9">
                  <c:v>367.85717236271961</c:v>
                </c:pt>
                <c:pt idx="10">
                  <c:v>404.7858261524463</c:v>
                </c:pt>
                <c:pt idx="11">
                  <c:v>460.00825985558362</c:v>
                </c:pt>
                <c:pt idx="12">
                  <c:v>543.02473864982119</c:v>
                </c:pt>
                <c:pt idx="13">
                  <c:v>632.2465699083084</c:v>
                </c:pt>
                <c:pt idx="14">
                  <c:v>655.7564999241705</c:v>
                </c:pt>
                <c:pt idx="15">
                  <c:v>675.73486995120959</c:v>
                </c:pt>
                <c:pt idx="16">
                  <c:v>757.24620602986943</c:v>
                </c:pt>
                <c:pt idx="17">
                  <c:v>884.78495959953136</c:v>
                </c:pt>
                <c:pt idx="18">
                  <c:v>995.08842862883955</c:v>
                </c:pt>
                <c:pt idx="19">
                  <c:v>1146.8993944461158</c:v>
                </c:pt>
                <c:pt idx="20">
                  <c:v>1128.2966085780022</c:v>
                </c:pt>
                <c:pt idx="21">
                  <c:v>1124.1359342920498</c:v>
                </c:pt>
                <c:pt idx="22">
                  <c:v>1205.1270022681608</c:v>
                </c:pt>
                <c:pt idx="23">
                  <c:v>1211.48215802251</c:v>
                </c:pt>
                <c:pt idx="24">
                  <c:v>1087.9995157102562</c:v>
                </c:pt>
                <c:pt idx="25">
                  <c:v>1202.1810612195184</c:v>
                </c:pt>
                <c:pt idx="26">
                  <c:v>1304.6500000704928</c:v>
                </c:pt>
                <c:pt idx="27">
                  <c:v>1401.4061592999917</c:v>
                </c:pt>
                <c:pt idx="28">
                  <c:v>1472.134262454015</c:v>
                </c:pt>
                <c:pt idx="29">
                  <c:v>1537.4106374800233</c:v>
                </c:pt>
                <c:pt idx="30">
                  <c:v>1538.4847793284625</c:v>
                </c:pt>
                <c:pt idx="31">
                  <c:v>1569.8547116148495</c:v>
                </c:pt>
                <c:pt idx="32">
                  <c:v>1618.2537029958842</c:v>
                </c:pt>
                <c:pt idx="33">
                  <c:v>1817.1591539386814</c:v>
                </c:pt>
                <c:pt idx="34">
                  <c:v>1964.5553366182778</c:v>
                </c:pt>
                <c:pt idx="35">
                  <c:v>2003.7622055714598</c:v>
                </c:pt>
                <c:pt idx="36">
                  <c:v>2049.902662988422</c:v>
                </c:pt>
                <c:pt idx="37">
                  <c:v>2106.8289056717108</c:v>
                </c:pt>
                <c:pt idx="38">
                  <c:v>2173.7762569000656</c:v>
                </c:pt>
                <c:pt idx="39">
                  <c:v>2410.5614019829895</c:v>
                </c:pt>
                <c:pt idx="40">
                  <c:v>2402.8413912118021</c:v>
                </c:pt>
                <c:pt idx="41">
                  <c:v>2477.2937396935367</c:v>
                </c:pt>
                <c:pt idx="42">
                  <c:v>2647.6176056086747</c:v>
                </c:pt>
                <c:pt idx="43">
                  <c:v>2908.8124758077242</c:v>
                </c:pt>
                <c:pt idx="44">
                  <c:v>3228.1390595807452</c:v>
                </c:pt>
                <c:pt idx="45">
                  <c:v>3589.5464613588242</c:v>
                </c:pt>
                <c:pt idx="46">
                  <c:v>4096.6136079516045</c:v>
                </c:pt>
                <c:pt idx="47">
                  <c:v>4570.1737712849181</c:v>
                </c:pt>
                <c:pt idx="48">
                  <c:v>4296.4734028557605</c:v>
                </c:pt>
                <c:pt idx="49">
                  <c:v>4652.9370266188862</c:v>
                </c:pt>
                <c:pt idx="50">
                  <c:v>5060.9584747191648</c:v>
                </c:pt>
                <c:pt idx="51">
                  <c:v>5187.1736525031974</c:v>
                </c:pt>
                <c:pt idx="52">
                  <c:v>5418.690297423751</c:v>
                </c:pt>
              </c:numCache>
            </c:numRef>
          </c:val>
        </c:ser>
        <c:ser>
          <c:idx val="2"/>
          <c:order val="2"/>
          <c:tx>
            <c:strRef>
              <c:f>'GDP pc'!$A$222</c:f>
              <c:strCache>
                <c:ptCount val="1"/>
                <c:pt idx="0">
                  <c:v>min 14 cHFS</c:v>
                </c:pt>
              </c:strCache>
            </c:strRef>
          </c:tx>
          <c:marker>
            <c:symbol val="none"/>
          </c:marker>
          <c:val>
            <c:numRef>
              <c:f>'GDP pc'!$B$222:$BB$222</c:f>
              <c:numCache>
                <c:formatCode>0.00</c:formatCode>
                <c:ptCount val="53"/>
                <c:pt idx="0">
                  <c:v>143.03128747958664</c:v>
                </c:pt>
                <c:pt idx="1">
                  <c:v>139.67342906761354</c:v>
                </c:pt>
                <c:pt idx="2">
                  <c:v>117.31125624772683</c:v>
                </c:pt>
                <c:pt idx="3">
                  <c:v>121.23642355777493</c:v>
                </c:pt>
                <c:pt idx="4">
                  <c:v>152.12462627473062</c:v>
                </c:pt>
                <c:pt idx="5">
                  <c:v>153.11395998210455</c:v>
                </c:pt>
                <c:pt idx="6">
                  <c:v>158.88789375169884</c:v>
                </c:pt>
                <c:pt idx="7">
                  <c:v>150.19817132990619</c:v>
                </c:pt>
                <c:pt idx="8">
                  <c:v>160.42656043808321</c:v>
                </c:pt>
                <c:pt idx="9">
                  <c:v>183.51211349171263</c:v>
                </c:pt>
                <c:pt idx="10">
                  <c:v>186.70674549545058</c:v>
                </c:pt>
                <c:pt idx="11">
                  <c:v>198.579919789185</c:v>
                </c:pt>
                <c:pt idx="12">
                  <c:v>219.66427316476947</c:v>
                </c:pt>
                <c:pt idx="13">
                  <c:v>269.08961654361724</c:v>
                </c:pt>
                <c:pt idx="14">
                  <c:v>280.92013526277481</c:v>
                </c:pt>
                <c:pt idx="15">
                  <c:v>261.81525532643633</c:v>
                </c:pt>
                <c:pt idx="16">
                  <c:v>294.39890853992148</c:v>
                </c:pt>
                <c:pt idx="17">
                  <c:v>192.61337959846651</c:v>
                </c:pt>
                <c:pt idx="18">
                  <c:v>232.49111610292243</c:v>
                </c:pt>
                <c:pt idx="19">
                  <c:v>272.91122937387416</c:v>
                </c:pt>
                <c:pt idx="20">
                  <c:v>297.42332833866425</c:v>
                </c:pt>
                <c:pt idx="21">
                  <c:v>313.81712403387979</c:v>
                </c:pt>
                <c:pt idx="22">
                  <c:v>335.20875022166729</c:v>
                </c:pt>
                <c:pt idx="23">
                  <c:v>387.32774740545375</c:v>
                </c:pt>
                <c:pt idx="24">
                  <c:v>377.38044262199702</c:v>
                </c:pt>
                <c:pt idx="25">
                  <c:v>397.17309877118709</c:v>
                </c:pt>
                <c:pt idx="26">
                  <c:v>408.12112133177897</c:v>
                </c:pt>
                <c:pt idx="27">
                  <c:v>420.40915604938539</c:v>
                </c:pt>
                <c:pt idx="28">
                  <c:v>415.29079844116086</c:v>
                </c:pt>
                <c:pt idx="29">
                  <c:v>472.08646331120394</c:v>
                </c:pt>
                <c:pt idx="30">
                  <c:v>521.24645749585011</c:v>
                </c:pt>
                <c:pt idx="31">
                  <c:v>556.81232846699447</c:v>
                </c:pt>
                <c:pt idx="32">
                  <c:v>585.89366631313544</c:v>
                </c:pt>
                <c:pt idx="33">
                  <c:v>654.94406175296729</c:v>
                </c:pt>
                <c:pt idx="34">
                  <c:v>718.44384434139954</c:v>
                </c:pt>
                <c:pt idx="35">
                  <c:v>757.94820981941302</c:v>
                </c:pt>
                <c:pt idx="36">
                  <c:v>812.79248361346811</c:v>
                </c:pt>
                <c:pt idx="37">
                  <c:v>840.8737674173957</c:v>
                </c:pt>
                <c:pt idx="38">
                  <c:v>821.59645339289671</c:v>
                </c:pt>
                <c:pt idx="39">
                  <c:v>854.92672515526317</c:v>
                </c:pt>
                <c:pt idx="40">
                  <c:v>837.6988035218377</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2400.0155749726359</c:v>
                </c:pt>
                <c:pt idx="50">
                  <c:v>2835.6899673117291</c:v>
                </c:pt>
                <c:pt idx="51">
                  <c:v>2921.7363452544419</c:v>
                </c:pt>
                <c:pt idx="52">
                  <c:v>3279.8913897261241</c:v>
                </c:pt>
              </c:numCache>
            </c:numRef>
          </c:val>
        </c:ser>
        <c:marker val="1"/>
        <c:axId val="70515328"/>
        <c:axId val="70390144"/>
      </c:lineChart>
      <c:catAx>
        <c:axId val="70515328"/>
        <c:scaling>
          <c:orientation val="minMax"/>
        </c:scaling>
        <c:axPos val="b"/>
        <c:tickLblPos val="nextTo"/>
        <c:crossAx val="70390144"/>
        <c:crosses val="autoZero"/>
        <c:auto val="1"/>
        <c:lblAlgn val="ctr"/>
        <c:lblOffset val="100"/>
      </c:catAx>
      <c:valAx>
        <c:axId val="70390144"/>
        <c:scaling>
          <c:orientation val="minMax"/>
        </c:scaling>
        <c:axPos val="l"/>
        <c:majorGridlines/>
        <c:numFmt formatCode="0.00" sourceLinked="1"/>
        <c:tickLblPos val="nextTo"/>
        <c:crossAx val="70515328"/>
        <c:crosses val="autoZero"/>
        <c:crossBetween val="between"/>
      </c:valAx>
    </c:plotArea>
    <c:legend>
      <c:legendPos val="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03D12-F57F-4191-B9D4-2151C28BE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B720291-004D-470E-959D-EAA572C5B2BF}">
      <dgm:prSet phldrT="[Text]" custT="1"/>
      <dgm:spPr/>
      <dgm:t>
        <a:bodyPr/>
        <a:lstStyle/>
        <a:p>
          <a:r>
            <a:rPr lang="en-US" sz="2000" b="1" dirty="0" err="1" smtClean="0">
              <a:solidFill>
                <a:srgbClr val="FFFF00"/>
              </a:solidFill>
              <a:effectLst>
                <a:outerShdw blurRad="38100" dist="38100" dir="2700000" algn="tl">
                  <a:srgbClr val="000000">
                    <a:alpha val="43137"/>
                  </a:srgbClr>
                </a:outerShdw>
              </a:effectLst>
            </a:rPr>
            <a:t>Equidad</a:t>
          </a:r>
          <a:r>
            <a:rPr lang="en-US" sz="2000" b="1" dirty="0" smtClean="0">
              <a:solidFill>
                <a:srgbClr val="FFFF00"/>
              </a:solidFill>
              <a:effectLst>
                <a:outerShdw blurRad="38100" dist="38100" dir="2700000" algn="tl">
                  <a:srgbClr val="000000">
                    <a:alpha val="43137"/>
                  </a:srgbClr>
                </a:outerShdw>
              </a:effectLst>
            </a:rPr>
            <a:t> en </a:t>
          </a:r>
          <a:r>
            <a:rPr lang="en-US" sz="2000" b="1" dirty="0" err="1" smtClean="0">
              <a:solidFill>
                <a:srgbClr val="FFFF00"/>
              </a:solidFill>
              <a:effectLst>
                <a:outerShdw blurRad="38100" dist="38100" dir="2700000" algn="tl">
                  <a:srgbClr val="000000">
                    <a:alpha val="43137"/>
                  </a:srgbClr>
                </a:outerShdw>
              </a:effectLst>
            </a:rPr>
            <a:t>Salud</a:t>
          </a:r>
          <a:endParaRPr lang="en-US" sz="2000" b="1" dirty="0">
            <a:solidFill>
              <a:srgbClr val="FFFF00"/>
            </a:solidFill>
            <a:effectLst>
              <a:outerShdw blurRad="38100" dist="38100" dir="2700000" algn="tl">
                <a:srgbClr val="000000">
                  <a:alpha val="43137"/>
                </a:srgbClr>
              </a:outerShdw>
            </a:effectLst>
          </a:endParaRPr>
        </a:p>
      </dgm:t>
    </dgm:pt>
    <dgm:pt modelId="{27B74E30-3DBE-4503-BB5F-B4147B8ECC0A}" type="parTrans" cxnId="{B34ED322-64DB-4A81-9A54-727A8BBE75E1}">
      <dgm:prSet/>
      <dgm:spPr/>
      <dgm:t>
        <a:bodyPr/>
        <a:lstStyle/>
        <a:p>
          <a:endParaRPr lang="en-US"/>
        </a:p>
      </dgm:t>
    </dgm:pt>
    <dgm:pt modelId="{E082E4C7-329E-40B4-B609-DE8FB5EE423D}" type="sibTrans" cxnId="{B34ED322-64DB-4A81-9A54-727A8BBE75E1}">
      <dgm:prSet/>
      <dgm:spPr/>
      <dgm:t>
        <a:bodyPr/>
        <a:lstStyle/>
        <a:p>
          <a:endParaRPr lang="en-US"/>
        </a:p>
      </dgm:t>
    </dgm:pt>
    <dgm:pt modelId="{2A387634-6E37-4156-8FB4-5589BBA6BB00}">
      <dgm:prSet phldrT="[Text]"/>
      <dgm:spPr/>
      <dgm:t>
        <a:bodyPr/>
        <a:lstStyle/>
        <a:p>
          <a:r>
            <a:rPr lang="en-US" dirty="0" err="1" smtClean="0"/>
            <a:t>Evolucion</a:t>
          </a:r>
          <a:r>
            <a:rPr lang="en-US" dirty="0" smtClean="0"/>
            <a:t> de la </a:t>
          </a:r>
          <a:r>
            <a:rPr lang="en-US" dirty="0" err="1" smtClean="0"/>
            <a:t>salud</a:t>
          </a:r>
          <a:endParaRPr lang="en-US" dirty="0"/>
        </a:p>
      </dgm:t>
    </dgm:pt>
    <dgm:pt modelId="{54250770-3165-4B60-9FDE-B5067EB565D1}" type="parTrans" cxnId="{A4859C3D-7745-4DC5-8E21-D76BBB98BA41}">
      <dgm:prSet/>
      <dgm:spPr/>
      <dgm:t>
        <a:bodyPr/>
        <a:lstStyle/>
        <a:p>
          <a:endParaRPr lang="en-US"/>
        </a:p>
      </dgm:t>
    </dgm:pt>
    <dgm:pt modelId="{FA1058F8-B8AB-4430-9960-0AB708F62155}" type="sibTrans" cxnId="{A4859C3D-7745-4DC5-8E21-D76BBB98BA41}">
      <dgm:prSet/>
      <dgm:spPr/>
      <dgm:t>
        <a:bodyPr/>
        <a:lstStyle/>
        <a:p>
          <a:endParaRPr lang="en-US"/>
        </a:p>
      </dgm:t>
    </dgm:pt>
    <dgm:pt modelId="{9AF81A81-F5E9-4B26-B9F5-AAE47DC6FC8A}">
      <dgm:prSet phldrT="[Text]"/>
      <dgm:spPr/>
      <dgm:t>
        <a:bodyPr/>
        <a:lstStyle/>
        <a:p>
          <a:r>
            <a:rPr lang="en-US" err="1" smtClean="0"/>
            <a:t>Distribucion</a:t>
          </a:r>
          <a:r>
            <a:rPr lang="en-US" smtClean="0"/>
            <a:t> de la </a:t>
          </a:r>
          <a:r>
            <a:rPr lang="en-US" err="1" smtClean="0"/>
            <a:t>salud</a:t>
          </a:r>
          <a:endParaRPr lang="en-US"/>
        </a:p>
      </dgm:t>
    </dgm:pt>
    <dgm:pt modelId="{448DBF59-11C0-484E-8C10-636FE3A268F9}" type="parTrans" cxnId="{DE75E845-08B0-4706-831E-E0905B046F70}">
      <dgm:prSet/>
      <dgm:spPr/>
      <dgm:t>
        <a:bodyPr/>
        <a:lstStyle/>
        <a:p>
          <a:endParaRPr lang="en-US"/>
        </a:p>
      </dgm:t>
    </dgm:pt>
    <dgm:pt modelId="{321DD7CB-D61E-4039-874B-C212AEFE0973}" type="sibTrans" cxnId="{DE75E845-08B0-4706-831E-E0905B046F70}">
      <dgm:prSet/>
      <dgm:spPr/>
      <dgm:t>
        <a:bodyPr/>
        <a:lstStyle/>
        <a:p>
          <a:endParaRPr lang="en-US"/>
        </a:p>
      </dgm:t>
    </dgm:pt>
    <dgm:pt modelId="{6B7E799B-9D9C-497B-9132-A9A5B7E8CD3F}" type="pres">
      <dgm:prSet presAssocID="{47003D12-F57F-4191-B9D4-2151C28BE6D0}" presName="hierChild1" presStyleCnt="0">
        <dgm:presLayoutVars>
          <dgm:orgChart val="1"/>
          <dgm:chPref val="1"/>
          <dgm:dir/>
          <dgm:animOne val="branch"/>
          <dgm:animLvl val="lvl"/>
          <dgm:resizeHandles/>
        </dgm:presLayoutVars>
      </dgm:prSet>
      <dgm:spPr/>
      <dgm:t>
        <a:bodyPr/>
        <a:lstStyle/>
        <a:p>
          <a:endParaRPr lang="en-US"/>
        </a:p>
      </dgm:t>
    </dgm:pt>
    <dgm:pt modelId="{ACC8AB62-FE1B-4BD5-9DA9-E1BB40CBBA7B}" type="pres">
      <dgm:prSet presAssocID="{4B720291-004D-470E-959D-EAA572C5B2BF}" presName="hierRoot1" presStyleCnt="0">
        <dgm:presLayoutVars>
          <dgm:hierBranch val="init"/>
        </dgm:presLayoutVars>
      </dgm:prSet>
      <dgm:spPr/>
    </dgm:pt>
    <dgm:pt modelId="{373DC1D0-0F16-40EC-8000-966762366A89}" type="pres">
      <dgm:prSet presAssocID="{4B720291-004D-470E-959D-EAA572C5B2BF}" presName="rootComposite1" presStyleCnt="0"/>
      <dgm:spPr/>
    </dgm:pt>
    <dgm:pt modelId="{0ABE9D83-B002-49A9-BE0A-9D9A0DFC2A9B}" type="pres">
      <dgm:prSet presAssocID="{4B720291-004D-470E-959D-EAA572C5B2BF}" presName="rootText1" presStyleLbl="node0" presStyleIdx="0" presStyleCnt="1" custScaleX="264645">
        <dgm:presLayoutVars>
          <dgm:chPref val="3"/>
        </dgm:presLayoutVars>
      </dgm:prSet>
      <dgm:spPr/>
      <dgm:t>
        <a:bodyPr/>
        <a:lstStyle/>
        <a:p>
          <a:endParaRPr lang="en-US"/>
        </a:p>
      </dgm:t>
    </dgm:pt>
    <dgm:pt modelId="{F25069FD-D1F8-4EEB-B7E0-7525AEBC14A3}" type="pres">
      <dgm:prSet presAssocID="{4B720291-004D-470E-959D-EAA572C5B2BF}" presName="rootConnector1" presStyleLbl="node1" presStyleIdx="0" presStyleCnt="0"/>
      <dgm:spPr/>
      <dgm:t>
        <a:bodyPr/>
        <a:lstStyle/>
        <a:p>
          <a:endParaRPr lang="en-US"/>
        </a:p>
      </dgm:t>
    </dgm:pt>
    <dgm:pt modelId="{52E19417-6F77-4C46-AED5-5F31EBB6107B}" type="pres">
      <dgm:prSet presAssocID="{4B720291-004D-470E-959D-EAA572C5B2BF}" presName="hierChild2" presStyleCnt="0"/>
      <dgm:spPr/>
    </dgm:pt>
    <dgm:pt modelId="{AB33CCC1-2FA8-41BF-AEA4-AD1BEF27FB6B}" type="pres">
      <dgm:prSet presAssocID="{54250770-3165-4B60-9FDE-B5067EB565D1}" presName="Name37" presStyleLbl="parChTrans1D2" presStyleIdx="0" presStyleCnt="2"/>
      <dgm:spPr/>
      <dgm:t>
        <a:bodyPr/>
        <a:lstStyle/>
        <a:p>
          <a:endParaRPr lang="en-US"/>
        </a:p>
      </dgm:t>
    </dgm:pt>
    <dgm:pt modelId="{B0A81D5B-1E4A-437F-9A4A-356AE206FDEB}" type="pres">
      <dgm:prSet presAssocID="{2A387634-6E37-4156-8FB4-5589BBA6BB00}" presName="hierRoot2" presStyleCnt="0">
        <dgm:presLayoutVars>
          <dgm:hierBranch val="init"/>
        </dgm:presLayoutVars>
      </dgm:prSet>
      <dgm:spPr/>
    </dgm:pt>
    <dgm:pt modelId="{D0B1B7F0-8AAD-4B4C-8BDF-72241C315C91}" type="pres">
      <dgm:prSet presAssocID="{2A387634-6E37-4156-8FB4-5589BBA6BB00}" presName="rootComposite" presStyleCnt="0"/>
      <dgm:spPr/>
    </dgm:pt>
    <dgm:pt modelId="{E13E7A10-419F-40C5-9935-D38E9F296C93}" type="pres">
      <dgm:prSet presAssocID="{2A387634-6E37-4156-8FB4-5589BBA6BB00}" presName="rootText" presStyleLbl="node2" presStyleIdx="0" presStyleCnt="2">
        <dgm:presLayoutVars>
          <dgm:chPref val="3"/>
        </dgm:presLayoutVars>
      </dgm:prSet>
      <dgm:spPr/>
      <dgm:t>
        <a:bodyPr/>
        <a:lstStyle/>
        <a:p>
          <a:endParaRPr lang="en-US"/>
        </a:p>
      </dgm:t>
    </dgm:pt>
    <dgm:pt modelId="{0A5C4630-FF93-4657-A21A-2107FC21E581}" type="pres">
      <dgm:prSet presAssocID="{2A387634-6E37-4156-8FB4-5589BBA6BB00}" presName="rootConnector" presStyleLbl="node2" presStyleIdx="0" presStyleCnt="2"/>
      <dgm:spPr/>
      <dgm:t>
        <a:bodyPr/>
        <a:lstStyle/>
        <a:p>
          <a:endParaRPr lang="en-US"/>
        </a:p>
      </dgm:t>
    </dgm:pt>
    <dgm:pt modelId="{3B0959FD-19DF-4583-92BF-E60D9E8D83E7}" type="pres">
      <dgm:prSet presAssocID="{2A387634-6E37-4156-8FB4-5589BBA6BB00}" presName="hierChild4" presStyleCnt="0"/>
      <dgm:spPr/>
    </dgm:pt>
    <dgm:pt modelId="{34969261-5CCA-4BBD-A9FA-7D9911D15392}" type="pres">
      <dgm:prSet presAssocID="{2A387634-6E37-4156-8FB4-5589BBA6BB00}" presName="hierChild5" presStyleCnt="0"/>
      <dgm:spPr/>
    </dgm:pt>
    <dgm:pt modelId="{CA9B446E-18BC-4F79-AF0F-AF30C6C20866}" type="pres">
      <dgm:prSet presAssocID="{448DBF59-11C0-484E-8C10-636FE3A268F9}" presName="Name37" presStyleLbl="parChTrans1D2" presStyleIdx="1" presStyleCnt="2"/>
      <dgm:spPr/>
      <dgm:t>
        <a:bodyPr/>
        <a:lstStyle/>
        <a:p>
          <a:endParaRPr lang="en-US"/>
        </a:p>
      </dgm:t>
    </dgm:pt>
    <dgm:pt modelId="{423EFB97-EB79-4012-B164-A703B25F0953}" type="pres">
      <dgm:prSet presAssocID="{9AF81A81-F5E9-4B26-B9F5-AAE47DC6FC8A}" presName="hierRoot2" presStyleCnt="0">
        <dgm:presLayoutVars>
          <dgm:hierBranch val="init"/>
        </dgm:presLayoutVars>
      </dgm:prSet>
      <dgm:spPr/>
    </dgm:pt>
    <dgm:pt modelId="{66EB1307-8EF0-4A59-912D-782DD1BE632F}" type="pres">
      <dgm:prSet presAssocID="{9AF81A81-F5E9-4B26-B9F5-AAE47DC6FC8A}" presName="rootComposite" presStyleCnt="0"/>
      <dgm:spPr/>
    </dgm:pt>
    <dgm:pt modelId="{2ADCFE8D-9605-4530-9EE9-B9C194B67DC7}" type="pres">
      <dgm:prSet presAssocID="{9AF81A81-F5E9-4B26-B9F5-AAE47DC6FC8A}" presName="rootText" presStyleLbl="node2" presStyleIdx="1" presStyleCnt="2">
        <dgm:presLayoutVars>
          <dgm:chPref val="3"/>
        </dgm:presLayoutVars>
      </dgm:prSet>
      <dgm:spPr/>
      <dgm:t>
        <a:bodyPr/>
        <a:lstStyle/>
        <a:p>
          <a:endParaRPr lang="en-US"/>
        </a:p>
      </dgm:t>
    </dgm:pt>
    <dgm:pt modelId="{A1680359-82FC-47E4-8601-FEB115816EBB}" type="pres">
      <dgm:prSet presAssocID="{9AF81A81-F5E9-4B26-B9F5-AAE47DC6FC8A}" presName="rootConnector" presStyleLbl="node2" presStyleIdx="1" presStyleCnt="2"/>
      <dgm:spPr/>
      <dgm:t>
        <a:bodyPr/>
        <a:lstStyle/>
        <a:p>
          <a:endParaRPr lang="en-US"/>
        </a:p>
      </dgm:t>
    </dgm:pt>
    <dgm:pt modelId="{BF5D8F7D-60CF-411D-987A-7B7B7B19A9EE}" type="pres">
      <dgm:prSet presAssocID="{9AF81A81-F5E9-4B26-B9F5-AAE47DC6FC8A}" presName="hierChild4" presStyleCnt="0"/>
      <dgm:spPr/>
    </dgm:pt>
    <dgm:pt modelId="{53395CD9-5AA8-49C5-B084-145991D96406}" type="pres">
      <dgm:prSet presAssocID="{9AF81A81-F5E9-4B26-B9F5-AAE47DC6FC8A}" presName="hierChild5" presStyleCnt="0"/>
      <dgm:spPr/>
    </dgm:pt>
    <dgm:pt modelId="{F92E90E8-B082-4509-85CC-B3CB791567CC}" type="pres">
      <dgm:prSet presAssocID="{4B720291-004D-470E-959D-EAA572C5B2BF}" presName="hierChild3" presStyleCnt="0"/>
      <dgm:spPr/>
    </dgm:pt>
  </dgm:ptLst>
  <dgm:cxnLst>
    <dgm:cxn modelId="{DE75E845-08B0-4706-831E-E0905B046F70}" srcId="{4B720291-004D-470E-959D-EAA572C5B2BF}" destId="{9AF81A81-F5E9-4B26-B9F5-AAE47DC6FC8A}" srcOrd="1" destOrd="0" parTransId="{448DBF59-11C0-484E-8C10-636FE3A268F9}" sibTransId="{321DD7CB-D61E-4039-874B-C212AEFE0973}"/>
    <dgm:cxn modelId="{B34ED322-64DB-4A81-9A54-727A8BBE75E1}" srcId="{47003D12-F57F-4191-B9D4-2151C28BE6D0}" destId="{4B720291-004D-470E-959D-EAA572C5B2BF}" srcOrd="0" destOrd="0" parTransId="{27B74E30-3DBE-4503-BB5F-B4147B8ECC0A}" sibTransId="{E082E4C7-329E-40B4-B609-DE8FB5EE423D}"/>
    <dgm:cxn modelId="{62F55501-A50D-41E8-8D4B-75F8FC1C0DD7}" type="presOf" srcId="{9AF81A81-F5E9-4B26-B9F5-AAE47DC6FC8A}" destId="{2ADCFE8D-9605-4530-9EE9-B9C194B67DC7}" srcOrd="0" destOrd="0" presId="urn:microsoft.com/office/officeart/2005/8/layout/orgChart1"/>
    <dgm:cxn modelId="{42A73783-210C-4F05-AAC0-89886C7D0995}" type="presOf" srcId="{2A387634-6E37-4156-8FB4-5589BBA6BB00}" destId="{E13E7A10-419F-40C5-9935-D38E9F296C93}" srcOrd="0" destOrd="0" presId="urn:microsoft.com/office/officeart/2005/8/layout/orgChart1"/>
    <dgm:cxn modelId="{78E5D896-57CE-4CEA-94D6-A85D7791EDEA}" type="presOf" srcId="{2A387634-6E37-4156-8FB4-5589BBA6BB00}" destId="{0A5C4630-FF93-4657-A21A-2107FC21E581}" srcOrd="1" destOrd="0" presId="urn:microsoft.com/office/officeart/2005/8/layout/orgChart1"/>
    <dgm:cxn modelId="{EAE9A176-A8B0-42C3-AF6D-92A7BA30CCAB}" type="presOf" srcId="{448DBF59-11C0-484E-8C10-636FE3A268F9}" destId="{CA9B446E-18BC-4F79-AF0F-AF30C6C20866}" srcOrd="0" destOrd="0" presId="urn:microsoft.com/office/officeart/2005/8/layout/orgChart1"/>
    <dgm:cxn modelId="{68D77C6A-1E3F-4663-90B8-D8FBB27B4EEE}" type="presOf" srcId="{47003D12-F57F-4191-B9D4-2151C28BE6D0}" destId="{6B7E799B-9D9C-497B-9132-A9A5B7E8CD3F}" srcOrd="0" destOrd="0" presId="urn:microsoft.com/office/officeart/2005/8/layout/orgChart1"/>
    <dgm:cxn modelId="{4833ADD3-2F4E-4A25-96B7-1ED19456ED0C}" type="presOf" srcId="{54250770-3165-4B60-9FDE-B5067EB565D1}" destId="{AB33CCC1-2FA8-41BF-AEA4-AD1BEF27FB6B}" srcOrd="0" destOrd="0" presId="urn:microsoft.com/office/officeart/2005/8/layout/orgChart1"/>
    <dgm:cxn modelId="{D814BF5A-CE21-4258-83E8-5F06A9F463FE}" type="presOf" srcId="{9AF81A81-F5E9-4B26-B9F5-AAE47DC6FC8A}" destId="{A1680359-82FC-47E4-8601-FEB115816EBB}" srcOrd="1" destOrd="0" presId="urn:microsoft.com/office/officeart/2005/8/layout/orgChart1"/>
    <dgm:cxn modelId="{A4859C3D-7745-4DC5-8E21-D76BBB98BA41}" srcId="{4B720291-004D-470E-959D-EAA572C5B2BF}" destId="{2A387634-6E37-4156-8FB4-5589BBA6BB00}" srcOrd="0" destOrd="0" parTransId="{54250770-3165-4B60-9FDE-B5067EB565D1}" sibTransId="{FA1058F8-B8AB-4430-9960-0AB708F62155}"/>
    <dgm:cxn modelId="{0C461726-F1D6-454A-8B84-7C4CED2FD4DA}" type="presOf" srcId="{4B720291-004D-470E-959D-EAA572C5B2BF}" destId="{0ABE9D83-B002-49A9-BE0A-9D9A0DFC2A9B}" srcOrd="0" destOrd="0" presId="urn:microsoft.com/office/officeart/2005/8/layout/orgChart1"/>
    <dgm:cxn modelId="{B3A13B7C-C868-4B29-8DAD-858C0994E9FD}" type="presOf" srcId="{4B720291-004D-470E-959D-EAA572C5B2BF}" destId="{F25069FD-D1F8-4EEB-B7E0-7525AEBC14A3}" srcOrd="1" destOrd="0" presId="urn:microsoft.com/office/officeart/2005/8/layout/orgChart1"/>
    <dgm:cxn modelId="{1937FEF3-2825-4AA4-B600-02F0B2D59B94}" type="presParOf" srcId="{6B7E799B-9D9C-497B-9132-A9A5B7E8CD3F}" destId="{ACC8AB62-FE1B-4BD5-9DA9-E1BB40CBBA7B}" srcOrd="0" destOrd="0" presId="urn:microsoft.com/office/officeart/2005/8/layout/orgChart1"/>
    <dgm:cxn modelId="{5A776596-9CE0-43E8-88B9-924A843483C7}" type="presParOf" srcId="{ACC8AB62-FE1B-4BD5-9DA9-E1BB40CBBA7B}" destId="{373DC1D0-0F16-40EC-8000-966762366A89}" srcOrd="0" destOrd="0" presId="urn:microsoft.com/office/officeart/2005/8/layout/orgChart1"/>
    <dgm:cxn modelId="{6555FC62-23CC-4E44-96F7-EA14039B07CB}" type="presParOf" srcId="{373DC1D0-0F16-40EC-8000-966762366A89}" destId="{0ABE9D83-B002-49A9-BE0A-9D9A0DFC2A9B}" srcOrd="0" destOrd="0" presId="urn:microsoft.com/office/officeart/2005/8/layout/orgChart1"/>
    <dgm:cxn modelId="{E31A1BDB-E299-497C-B3B7-9279ECE2ACC1}" type="presParOf" srcId="{373DC1D0-0F16-40EC-8000-966762366A89}" destId="{F25069FD-D1F8-4EEB-B7E0-7525AEBC14A3}" srcOrd="1" destOrd="0" presId="urn:microsoft.com/office/officeart/2005/8/layout/orgChart1"/>
    <dgm:cxn modelId="{00840E86-7801-4060-9446-0EB5BC0AB3D4}" type="presParOf" srcId="{ACC8AB62-FE1B-4BD5-9DA9-E1BB40CBBA7B}" destId="{52E19417-6F77-4C46-AED5-5F31EBB6107B}" srcOrd="1" destOrd="0" presId="urn:microsoft.com/office/officeart/2005/8/layout/orgChart1"/>
    <dgm:cxn modelId="{A4AD43F5-76E9-4377-B38F-ED57FEC270E8}" type="presParOf" srcId="{52E19417-6F77-4C46-AED5-5F31EBB6107B}" destId="{AB33CCC1-2FA8-41BF-AEA4-AD1BEF27FB6B}" srcOrd="0" destOrd="0" presId="urn:microsoft.com/office/officeart/2005/8/layout/orgChart1"/>
    <dgm:cxn modelId="{DC71A59D-FBC0-4AE7-9887-8FC1E2F64398}" type="presParOf" srcId="{52E19417-6F77-4C46-AED5-5F31EBB6107B}" destId="{B0A81D5B-1E4A-437F-9A4A-356AE206FDEB}" srcOrd="1" destOrd="0" presId="urn:microsoft.com/office/officeart/2005/8/layout/orgChart1"/>
    <dgm:cxn modelId="{37535F4B-14B8-4C5D-9FB7-CE7927F5C0A2}" type="presParOf" srcId="{B0A81D5B-1E4A-437F-9A4A-356AE206FDEB}" destId="{D0B1B7F0-8AAD-4B4C-8BDF-72241C315C91}" srcOrd="0" destOrd="0" presId="urn:microsoft.com/office/officeart/2005/8/layout/orgChart1"/>
    <dgm:cxn modelId="{86F36573-F51A-411E-B9C3-CB65E10D5E04}" type="presParOf" srcId="{D0B1B7F0-8AAD-4B4C-8BDF-72241C315C91}" destId="{E13E7A10-419F-40C5-9935-D38E9F296C93}" srcOrd="0" destOrd="0" presId="urn:microsoft.com/office/officeart/2005/8/layout/orgChart1"/>
    <dgm:cxn modelId="{E15AA387-AA9D-4434-B8F0-65D164F30192}" type="presParOf" srcId="{D0B1B7F0-8AAD-4B4C-8BDF-72241C315C91}" destId="{0A5C4630-FF93-4657-A21A-2107FC21E581}" srcOrd="1" destOrd="0" presId="urn:microsoft.com/office/officeart/2005/8/layout/orgChart1"/>
    <dgm:cxn modelId="{52C69BF1-62EB-47A0-90E2-1A192322D0BB}" type="presParOf" srcId="{B0A81D5B-1E4A-437F-9A4A-356AE206FDEB}" destId="{3B0959FD-19DF-4583-92BF-E60D9E8D83E7}" srcOrd="1" destOrd="0" presId="urn:microsoft.com/office/officeart/2005/8/layout/orgChart1"/>
    <dgm:cxn modelId="{FB49EC48-0AC3-4646-A065-F98EAACA5D28}" type="presParOf" srcId="{B0A81D5B-1E4A-437F-9A4A-356AE206FDEB}" destId="{34969261-5CCA-4BBD-A9FA-7D9911D15392}" srcOrd="2" destOrd="0" presId="urn:microsoft.com/office/officeart/2005/8/layout/orgChart1"/>
    <dgm:cxn modelId="{7C271711-61A4-47C3-BBAC-D3680000191E}" type="presParOf" srcId="{52E19417-6F77-4C46-AED5-5F31EBB6107B}" destId="{CA9B446E-18BC-4F79-AF0F-AF30C6C20866}" srcOrd="2" destOrd="0" presId="urn:microsoft.com/office/officeart/2005/8/layout/orgChart1"/>
    <dgm:cxn modelId="{EF58E34C-6B63-4393-A23D-BCE5A86333C7}" type="presParOf" srcId="{52E19417-6F77-4C46-AED5-5F31EBB6107B}" destId="{423EFB97-EB79-4012-B164-A703B25F0953}" srcOrd="3" destOrd="0" presId="urn:microsoft.com/office/officeart/2005/8/layout/orgChart1"/>
    <dgm:cxn modelId="{3C7E484B-12ED-4AEC-BB6F-C27CE115B855}" type="presParOf" srcId="{423EFB97-EB79-4012-B164-A703B25F0953}" destId="{66EB1307-8EF0-4A59-912D-782DD1BE632F}" srcOrd="0" destOrd="0" presId="urn:microsoft.com/office/officeart/2005/8/layout/orgChart1"/>
    <dgm:cxn modelId="{D38CAED7-F718-4851-9124-1E966F6F7E4D}" type="presParOf" srcId="{66EB1307-8EF0-4A59-912D-782DD1BE632F}" destId="{2ADCFE8D-9605-4530-9EE9-B9C194B67DC7}" srcOrd="0" destOrd="0" presId="urn:microsoft.com/office/officeart/2005/8/layout/orgChart1"/>
    <dgm:cxn modelId="{19B83E1E-6FEB-4C03-82D0-0D5EF194C924}" type="presParOf" srcId="{66EB1307-8EF0-4A59-912D-782DD1BE632F}" destId="{A1680359-82FC-47E4-8601-FEB115816EBB}" srcOrd="1" destOrd="0" presId="urn:microsoft.com/office/officeart/2005/8/layout/orgChart1"/>
    <dgm:cxn modelId="{49925B8D-DA2B-4166-BA81-B6A3AC5E8A47}" type="presParOf" srcId="{423EFB97-EB79-4012-B164-A703B25F0953}" destId="{BF5D8F7D-60CF-411D-987A-7B7B7B19A9EE}" srcOrd="1" destOrd="0" presId="urn:microsoft.com/office/officeart/2005/8/layout/orgChart1"/>
    <dgm:cxn modelId="{82646DE8-1BAB-42AE-8BD9-412D4D474AD8}" type="presParOf" srcId="{423EFB97-EB79-4012-B164-A703B25F0953}" destId="{53395CD9-5AA8-49C5-B084-145991D96406}" srcOrd="2" destOrd="0" presId="urn:microsoft.com/office/officeart/2005/8/layout/orgChart1"/>
    <dgm:cxn modelId="{69A740C4-71EE-4BED-AE8C-C89691F14987}" type="presParOf" srcId="{ACC8AB62-FE1B-4BD5-9DA9-E1BB40CBBA7B}" destId="{F92E90E8-B082-4509-85CC-B3CB791567CC}"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DAE126-6315-498B-A9B6-B3AD1128C4C3}" type="doc">
      <dgm:prSet loTypeId="urn:microsoft.com/office/officeart/2005/8/layout/pyramid2" loCatId="list" qsTypeId="urn:microsoft.com/office/officeart/2005/8/quickstyle/simple1" qsCatId="simple" csTypeId="urn:microsoft.com/office/officeart/2005/8/colors/accent1_2" csCatId="accent1" phldr="1"/>
      <dgm:spPr/>
    </dgm:pt>
    <dgm:pt modelId="{E7290F7A-8FB5-44D6-9E94-8A73065AD925}">
      <dgm:prSet phldrT="[Text]"/>
      <dgm:spPr/>
      <dgm:t>
        <a:bodyPr/>
        <a:lstStyle/>
        <a:p>
          <a:r>
            <a:rPr lang="en-US" err="1" smtClean="0"/>
            <a:t>Potencial</a:t>
          </a:r>
          <a:r>
            <a:rPr lang="en-US" smtClean="0"/>
            <a:t> </a:t>
          </a:r>
          <a:r>
            <a:rPr lang="en-US" err="1" smtClean="0"/>
            <a:t>fisico</a:t>
          </a:r>
          <a:r>
            <a:rPr lang="en-US" smtClean="0"/>
            <a:t> y </a:t>
          </a:r>
          <a:r>
            <a:rPr lang="en-US" err="1" smtClean="0"/>
            <a:t>psicosocial</a:t>
          </a:r>
          <a:endParaRPr lang="en-US"/>
        </a:p>
      </dgm:t>
    </dgm:pt>
    <dgm:pt modelId="{6FF90E24-77C3-474F-B401-6CE4090B0C00}" type="parTrans" cxnId="{AD9EBAB4-F91A-4229-9405-0EDD4AF87BEE}">
      <dgm:prSet/>
      <dgm:spPr/>
      <dgm:t>
        <a:bodyPr/>
        <a:lstStyle/>
        <a:p>
          <a:endParaRPr lang="en-US"/>
        </a:p>
      </dgm:t>
    </dgm:pt>
    <dgm:pt modelId="{800E0955-C5A6-4BCF-9368-33A69E297629}" type="sibTrans" cxnId="{AD9EBAB4-F91A-4229-9405-0EDD4AF87BEE}">
      <dgm:prSet/>
      <dgm:spPr/>
      <dgm:t>
        <a:bodyPr/>
        <a:lstStyle/>
        <a:p>
          <a:endParaRPr lang="en-US"/>
        </a:p>
      </dgm:t>
    </dgm:pt>
    <dgm:pt modelId="{ABE9B71E-B460-48B1-8D92-828E81ECB6E4}">
      <dgm:prSet phldrT="[Text]"/>
      <dgm:spPr/>
      <dgm:t>
        <a:bodyPr/>
        <a:lstStyle/>
        <a:p>
          <a:r>
            <a:rPr lang="en-US" err="1" smtClean="0"/>
            <a:t>Necesidades</a:t>
          </a:r>
          <a:r>
            <a:rPr lang="en-US" smtClean="0"/>
            <a:t> de </a:t>
          </a:r>
          <a:r>
            <a:rPr lang="en-US" err="1" smtClean="0"/>
            <a:t>seguridad</a:t>
          </a:r>
          <a:endParaRPr lang="en-US"/>
        </a:p>
      </dgm:t>
    </dgm:pt>
    <dgm:pt modelId="{897A0F8F-07C7-4624-B532-4C97B1A7607F}" type="parTrans" cxnId="{86901885-9958-4D6C-8F60-25264F0E0F84}">
      <dgm:prSet/>
      <dgm:spPr/>
      <dgm:t>
        <a:bodyPr/>
        <a:lstStyle/>
        <a:p>
          <a:endParaRPr lang="en-US"/>
        </a:p>
      </dgm:t>
    </dgm:pt>
    <dgm:pt modelId="{08BE9A4F-A5FE-42BA-B6CE-26FC3155B7CB}" type="sibTrans" cxnId="{86901885-9958-4D6C-8F60-25264F0E0F84}">
      <dgm:prSet/>
      <dgm:spPr/>
      <dgm:t>
        <a:bodyPr/>
        <a:lstStyle/>
        <a:p>
          <a:endParaRPr lang="en-US"/>
        </a:p>
      </dgm:t>
    </dgm:pt>
    <dgm:pt modelId="{40C95E97-6CA3-432D-BB65-5317F21CB984}">
      <dgm:prSet phldrT="[Text]"/>
      <dgm:spPr/>
      <dgm:t>
        <a:bodyPr/>
        <a:lstStyle/>
        <a:p>
          <a:r>
            <a:rPr lang="en-US" err="1" smtClean="0"/>
            <a:t>Necesidades</a:t>
          </a:r>
          <a:r>
            <a:rPr lang="en-US" smtClean="0"/>
            <a:t> </a:t>
          </a:r>
          <a:r>
            <a:rPr lang="en-US" err="1" smtClean="0"/>
            <a:t>basicas</a:t>
          </a:r>
          <a:endParaRPr lang="en-US"/>
        </a:p>
      </dgm:t>
    </dgm:pt>
    <dgm:pt modelId="{2933E84F-68EF-4B13-BFF5-50669CE5169E}" type="parTrans" cxnId="{3291F5ED-C7E1-4A5F-92F1-8523DA9A4F42}">
      <dgm:prSet/>
      <dgm:spPr/>
      <dgm:t>
        <a:bodyPr/>
        <a:lstStyle/>
        <a:p>
          <a:endParaRPr lang="en-US"/>
        </a:p>
      </dgm:t>
    </dgm:pt>
    <dgm:pt modelId="{25A63523-6C92-442D-A3E5-914BF3B8F890}" type="sibTrans" cxnId="{3291F5ED-C7E1-4A5F-92F1-8523DA9A4F42}">
      <dgm:prSet/>
      <dgm:spPr/>
      <dgm:t>
        <a:bodyPr/>
        <a:lstStyle/>
        <a:p>
          <a:endParaRPr lang="en-US"/>
        </a:p>
      </dgm:t>
    </dgm:pt>
    <dgm:pt modelId="{1EDA6361-3035-4E72-BAA1-6AA602B02319}" type="pres">
      <dgm:prSet presAssocID="{72DAE126-6315-498B-A9B6-B3AD1128C4C3}" presName="compositeShape" presStyleCnt="0">
        <dgm:presLayoutVars>
          <dgm:dir/>
          <dgm:resizeHandles/>
        </dgm:presLayoutVars>
      </dgm:prSet>
      <dgm:spPr/>
    </dgm:pt>
    <dgm:pt modelId="{4448B3C0-396A-4628-87F3-A8BF0AD710D1}" type="pres">
      <dgm:prSet presAssocID="{72DAE126-6315-498B-A9B6-B3AD1128C4C3}" presName="pyramid" presStyleLbl="node1" presStyleIdx="0" presStyleCnt="1" custLinFactNeighborX="-2024" custLinFactNeighborY="-9524"/>
      <dgm:spPr/>
    </dgm:pt>
    <dgm:pt modelId="{B5591AD6-80BE-45F2-8FAC-9C5063653D59}" type="pres">
      <dgm:prSet presAssocID="{72DAE126-6315-498B-A9B6-B3AD1128C4C3}" presName="theList" presStyleCnt="0"/>
      <dgm:spPr/>
    </dgm:pt>
    <dgm:pt modelId="{45909DF8-6445-4FE7-AD03-D791BF54678C}" type="pres">
      <dgm:prSet presAssocID="{E7290F7A-8FB5-44D6-9E94-8A73065AD925}" presName="aNode" presStyleLbl="fgAcc1" presStyleIdx="0" presStyleCnt="3">
        <dgm:presLayoutVars>
          <dgm:bulletEnabled val="1"/>
        </dgm:presLayoutVars>
      </dgm:prSet>
      <dgm:spPr/>
      <dgm:t>
        <a:bodyPr/>
        <a:lstStyle/>
        <a:p>
          <a:endParaRPr lang="en-US"/>
        </a:p>
      </dgm:t>
    </dgm:pt>
    <dgm:pt modelId="{3463FECC-0758-435F-A33E-265272BA2460}" type="pres">
      <dgm:prSet presAssocID="{E7290F7A-8FB5-44D6-9E94-8A73065AD925}" presName="aSpace" presStyleCnt="0"/>
      <dgm:spPr/>
    </dgm:pt>
    <dgm:pt modelId="{83024F8E-8831-43EF-BCFE-42023AA02532}" type="pres">
      <dgm:prSet presAssocID="{ABE9B71E-B460-48B1-8D92-828E81ECB6E4}" presName="aNode" presStyleLbl="fgAcc1" presStyleIdx="1" presStyleCnt="3">
        <dgm:presLayoutVars>
          <dgm:bulletEnabled val="1"/>
        </dgm:presLayoutVars>
      </dgm:prSet>
      <dgm:spPr/>
      <dgm:t>
        <a:bodyPr/>
        <a:lstStyle/>
        <a:p>
          <a:endParaRPr lang="en-US"/>
        </a:p>
      </dgm:t>
    </dgm:pt>
    <dgm:pt modelId="{1A39C8A5-DF86-4D9C-A095-A26026EAD285}" type="pres">
      <dgm:prSet presAssocID="{ABE9B71E-B460-48B1-8D92-828E81ECB6E4}" presName="aSpace" presStyleCnt="0"/>
      <dgm:spPr/>
    </dgm:pt>
    <dgm:pt modelId="{E041EDE4-934D-46F6-9DD0-9DB281D922D8}" type="pres">
      <dgm:prSet presAssocID="{40C95E97-6CA3-432D-BB65-5317F21CB984}" presName="aNode" presStyleLbl="fgAcc1" presStyleIdx="2" presStyleCnt="3">
        <dgm:presLayoutVars>
          <dgm:bulletEnabled val="1"/>
        </dgm:presLayoutVars>
      </dgm:prSet>
      <dgm:spPr/>
      <dgm:t>
        <a:bodyPr/>
        <a:lstStyle/>
        <a:p>
          <a:endParaRPr lang="en-US"/>
        </a:p>
      </dgm:t>
    </dgm:pt>
    <dgm:pt modelId="{BA2EEA4B-2319-4677-B68F-F146E1DBC1FD}" type="pres">
      <dgm:prSet presAssocID="{40C95E97-6CA3-432D-BB65-5317F21CB984}" presName="aSpace" presStyleCnt="0"/>
      <dgm:spPr/>
    </dgm:pt>
  </dgm:ptLst>
  <dgm:cxnLst>
    <dgm:cxn modelId="{AD9EBAB4-F91A-4229-9405-0EDD4AF87BEE}" srcId="{72DAE126-6315-498B-A9B6-B3AD1128C4C3}" destId="{E7290F7A-8FB5-44D6-9E94-8A73065AD925}" srcOrd="0" destOrd="0" parTransId="{6FF90E24-77C3-474F-B401-6CE4090B0C00}" sibTransId="{800E0955-C5A6-4BCF-9368-33A69E297629}"/>
    <dgm:cxn modelId="{A1AE0AF5-0025-4CF7-B377-B5BE6C980700}" type="presOf" srcId="{E7290F7A-8FB5-44D6-9E94-8A73065AD925}" destId="{45909DF8-6445-4FE7-AD03-D791BF54678C}" srcOrd="0" destOrd="0" presId="urn:microsoft.com/office/officeart/2005/8/layout/pyramid2"/>
    <dgm:cxn modelId="{F5DD06C1-A0DA-4339-BCD1-2CF9E474075D}" type="presOf" srcId="{72DAE126-6315-498B-A9B6-B3AD1128C4C3}" destId="{1EDA6361-3035-4E72-BAA1-6AA602B02319}" srcOrd="0" destOrd="0" presId="urn:microsoft.com/office/officeart/2005/8/layout/pyramid2"/>
    <dgm:cxn modelId="{62AD4D25-C061-455A-9F7F-894C9BFBA0E1}" type="presOf" srcId="{40C95E97-6CA3-432D-BB65-5317F21CB984}" destId="{E041EDE4-934D-46F6-9DD0-9DB281D922D8}" srcOrd="0" destOrd="0" presId="urn:microsoft.com/office/officeart/2005/8/layout/pyramid2"/>
    <dgm:cxn modelId="{86901885-9958-4D6C-8F60-25264F0E0F84}" srcId="{72DAE126-6315-498B-A9B6-B3AD1128C4C3}" destId="{ABE9B71E-B460-48B1-8D92-828E81ECB6E4}" srcOrd="1" destOrd="0" parTransId="{897A0F8F-07C7-4624-B532-4C97B1A7607F}" sibTransId="{08BE9A4F-A5FE-42BA-B6CE-26FC3155B7CB}"/>
    <dgm:cxn modelId="{6F2FEEFA-F4FC-4AE0-AE63-B1B5D8911021}" type="presOf" srcId="{ABE9B71E-B460-48B1-8D92-828E81ECB6E4}" destId="{83024F8E-8831-43EF-BCFE-42023AA02532}" srcOrd="0" destOrd="0" presId="urn:microsoft.com/office/officeart/2005/8/layout/pyramid2"/>
    <dgm:cxn modelId="{3291F5ED-C7E1-4A5F-92F1-8523DA9A4F42}" srcId="{72DAE126-6315-498B-A9B6-B3AD1128C4C3}" destId="{40C95E97-6CA3-432D-BB65-5317F21CB984}" srcOrd="2" destOrd="0" parTransId="{2933E84F-68EF-4B13-BFF5-50669CE5169E}" sibTransId="{25A63523-6C92-442D-A3E5-914BF3B8F890}"/>
    <dgm:cxn modelId="{5B14C152-4EFC-4855-AABA-A229819A7B3E}" type="presParOf" srcId="{1EDA6361-3035-4E72-BAA1-6AA602B02319}" destId="{4448B3C0-396A-4628-87F3-A8BF0AD710D1}" srcOrd="0" destOrd="0" presId="urn:microsoft.com/office/officeart/2005/8/layout/pyramid2"/>
    <dgm:cxn modelId="{E1AEBB81-F79F-409C-8B6E-D4CE10900A62}" type="presParOf" srcId="{1EDA6361-3035-4E72-BAA1-6AA602B02319}" destId="{B5591AD6-80BE-45F2-8FAC-9C5063653D59}" srcOrd="1" destOrd="0" presId="urn:microsoft.com/office/officeart/2005/8/layout/pyramid2"/>
    <dgm:cxn modelId="{88A54CCC-EFAD-433E-A407-F360A9EEC6D7}" type="presParOf" srcId="{B5591AD6-80BE-45F2-8FAC-9C5063653D59}" destId="{45909DF8-6445-4FE7-AD03-D791BF54678C}" srcOrd="0" destOrd="0" presId="urn:microsoft.com/office/officeart/2005/8/layout/pyramid2"/>
    <dgm:cxn modelId="{08046235-06B6-4ED3-885D-A182694B04C7}" type="presParOf" srcId="{B5591AD6-80BE-45F2-8FAC-9C5063653D59}" destId="{3463FECC-0758-435F-A33E-265272BA2460}" srcOrd="1" destOrd="0" presId="urn:microsoft.com/office/officeart/2005/8/layout/pyramid2"/>
    <dgm:cxn modelId="{64E2876F-9501-4D42-AB8B-C740E16D36E7}" type="presParOf" srcId="{B5591AD6-80BE-45F2-8FAC-9C5063653D59}" destId="{83024F8E-8831-43EF-BCFE-42023AA02532}" srcOrd="2" destOrd="0" presId="urn:microsoft.com/office/officeart/2005/8/layout/pyramid2"/>
    <dgm:cxn modelId="{7EF16EFF-0419-40B7-BC4E-BCBF7504BF09}" type="presParOf" srcId="{B5591AD6-80BE-45F2-8FAC-9C5063653D59}" destId="{1A39C8A5-DF86-4D9C-A095-A26026EAD285}" srcOrd="3" destOrd="0" presId="urn:microsoft.com/office/officeart/2005/8/layout/pyramid2"/>
    <dgm:cxn modelId="{DAB34A0F-3054-4DEF-B729-7D462B1B96B0}" type="presParOf" srcId="{B5591AD6-80BE-45F2-8FAC-9C5063653D59}" destId="{E041EDE4-934D-46F6-9DD0-9DB281D922D8}" srcOrd="4" destOrd="0" presId="urn:microsoft.com/office/officeart/2005/8/layout/pyramid2"/>
    <dgm:cxn modelId="{5731381F-0594-4A26-9243-4C49E0AC9224}" type="presParOf" srcId="{B5591AD6-80BE-45F2-8FAC-9C5063653D59}" destId="{BA2EEA4B-2319-4677-B68F-F146E1DBC1FD}" srcOrd="5" destOrd="0" presId="urn:microsoft.com/office/officeart/2005/8/layout/pyramid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E7ECD0-13D8-4C4D-987A-4FAC6C2459CE}" type="doc">
      <dgm:prSet loTypeId="urn:microsoft.com/office/officeart/2005/8/layout/hList7#2" loCatId="relationship" qsTypeId="urn:microsoft.com/office/officeart/2005/8/quickstyle/simple1" qsCatId="simple" csTypeId="urn:microsoft.com/office/officeart/2005/8/colors/accent1_2" csCatId="accent1" phldr="1"/>
      <dgm:spPr/>
      <dgm:t>
        <a:bodyPr/>
        <a:lstStyle/>
        <a:p>
          <a:endParaRPr lang="en-US"/>
        </a:p>
      </dgm:t>
    </dgm:pt>
    <dgm:pt modelId="{37356956-BBDB-465D-A92E-735E6F9F0B9E}">
      <dgm:prSet phldrT="[Text]"/>
      <dgm:spPr/>
      <dgm:t>
        <a:bodyPr/>
        <a:lstStyle/>
        <a:p>
          <a:r>
            <a:rPr lang="en-US" err="1" smtClean="0"/>
            <a:t>Huella</a:t>
          </a:r>
          <a:r>
            <a:rPr lang="en-US" smtClean="0"/>
            <a:t> de </a:t>
          </a:r>
          <a:r>
            <a:rPr lang="en-US" err="1" smtClean="0"/>
            <a:t>carbono</a:t>
          </a:r>
          <a:endParaRPr lang="en-US"/>
        </a:p>
      </dgm:t>
    </dgm:pt>
    <dgm:pt modelId="{E3539EA1-2178-4777-ADFC-7D387F22C798}" type="parTrans" cxnId="{F9087907-19FF-4DE1-896C-CEB172AB7CAA}">
      <dgm:prSet/>
      <dgm:spPr/>
      <dgm:t>
        <a:bodyPr/>
        <a:lstStyle/>
        <a:p>
          <a:endParaRPr lang="en-US"/>
        </a:p>
      </dgm:t>
    </dgm:pt>
    <dgm:pt modelId="{61263227-C483-4EED-974B-8B69DBC5ECA9}" type="sibTrans" cxnId="{F9087907-19FF-4DE1-896C-CEB172AB7CAA}">
      <dgm:prSet/>
      <dgm:spPr/>
      <dgm:t>
        <a:bodyPr/>
        <a:lstStyle/>
        <a:p>
          <a:endParaRPr lang="en-US"/>
        </a:p>
      </dgm:t>
    </dgm:pt>
    <dgm:pt modelId="{BF7BD25E-882D-4444-8722-BC2A34C1CBB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err="1" smtClean="0"/>
            <a:t>Consumo</a:t>
          </a:r>
          <a:r>
            <a:rPr lang="en-US" smtClean="0"/>
            <a:t> y </a:t>
          </a:r>
          <a:r>
            <a:rPr lang="en-US" err="1" smtClean="0"/>
            <a:t>ahorro</a:t>
          </a:r>
          <a:r>
            <a:rPr lang="en-US" smtClean="0"/>
            <a:t> </a:t>
          </a:r>
          <a:r>
            <a:rPr lang="en-US" err="1" smtClean="0"/>
            <a:t>etico</a:t>
          </a:r>
          <a:endParaRPr lang="en-US" smtClean="0"/>
        </a:p>
      </dgm:t>
    </dgm:pt>
    <dgm:pt modelId="{E92BEE0F-A5B3-4671-8E9F-C5F488ADB722}" type="parTrans" cxnId="{56839423-BF38-46CD-A4CD-081B45DCA722}">
      <dgm:prSet/>
      <dgm:spPr/>
      <dgm:t>
        <a:bodyPr/>
        <a:lstStyle/>
        <a:p>
          <a:endParaRPr lang="en-US"/>
        </a:p>
      </dgm:t>
    </dgm:pt>
    <dgm:pt modelId="{3D926BDC-8D59-4DEF-89B5-6D4844DCC277}" type="sibTrans" cxnId="{56839423-BF38-46CD-A4CD-081B45DCA722}">
      <dgm:prSet/>
      <dgm:spPr/>
      <dgm:t>
        <a:bodyPr/>
        <a:lstStyle/>
        <a:p>
          <a:endParaRPr lang="en-US"/>
        </a:p>
      </dgm:t>
    </dgm:pt>
    <dgm:pt modelId="{B1E2D934-A6EB-4EF5-BCEC-F5A22EE1AD17}">
      <dgm:prSet phldrT="[Text]"/>
      <dgm:spPr/>
      <dgm:t>
        <a:bodyPr/>
        <a:lstStyle/>
        <a:p>
          <a:r>
            <a:rPr lang="en-US" err="1" smtClean="0"/>
            <a:t>Voto</a:t>
          </a:r>
          <a:r>
            <a:rPr lang="en-US" smtClean="0"/>
            <a:t> </a:t>
          </a:r>
          <a:r>
            <a:rPr lang="en-US" err="1" smtClean="0"/>
            <a:t>consciente</a:t>
          </a:r>
          <a:endParaRPr lang="en-US"/>
        </a:p>
      </dgm:t>
    </dgm:pt>
    <dgm:pt modelId="{5D2CE6A8-B08B-46FF-AD50-0C726F393E47}" type="parTrans" cxnId="{ADC03CC0-3541-4FC2-858A-2AA27DC8F255}">
      <dgm:prSet/>
      <dgm:spPr/>
      <dgm:t>
        <a:bodyPr/>
        <a:lstStyle/>
        <a:p>
          <a:endParaRPr lang="en-US"/>
        </a:p>
      </dgm:t>
    </dgm:pt>
    <dgm:pt modelId="{6DB1FBEB-3271-46FD-B393-22456F36077E}" type="sibTrans" cxnId="{ADC03CC0-3541-4FC2-858A-2AA27DC8F255}">
      <dgm:prSet/>
      <dgm:spPr/>
      <dgm:t>
        <a:bodyPr/>
        <a:lstStyle/>
        <a:p>
          <a:endParaRPr lang="en-US"/>
        </a:p>
      </dgm:t>
    </dgm:pt>
    <dgm:pt modelId="{C438B173-4705-4AC1-B62D-635F4297E9EA}">
      <dgm:prSet phldrT="[Text]"/>
      <dgm:spPr/>
      <dgm:t>
        <a:bodyPr/>
        <a:lstStyle/>
        <a:p>
          <a:r>
            <a:rPr lang="en-US" err="1" smtClean="0"/>
            <a:t>Impuesto</a:t>
          </a:r>
          <a:r>
            <a:rPr lang="en-US" smtClean="0"/>
            <a:t> </a:t>
          </a:r>
          <a:r>
            <a:rPr lang="en-US" err="1" smtClean="0"/>
            <a:t>responsable</a:t>
          </a:r>
          <a:endParaRPr lang="en-US"/>
        </a:p>
      </dgm:t>
    </dgm:pt>
    <dgm:pt modelId="{F39A8D2A-78A7-41BF-87ED-AF81CF46AB15}" type="parTrans" cxnId="{524C861F-BD4C-4162-9F7F-8139BF2959F0}">
      <dgm:prSet/>
      <dgm:spPr/>
      <dgm:t>
        <a:bodyPr/>
        <a:lstStyle/>
        <a:p>
          <a:endParaRPr lang="en-US"/>
        </a:p>
      </dgm:t>
    </dgm:pt>
    <dgm:pt modelId="{2AE20CE7-3BCB-42F9-84CC-4FC6939189B3}" type="sibTrans" cxnId="{524C861F-BD4C-4162-9F7F-8139BF2959F0}">
      <dgm:prSet/>
      <dgm:spPr/>
      <dgm:t>
        <a:bodyPr/>
        <a:lstStyle/>
        <a:p>
          <a:endParaRPr lang="en-US"/>
        </a:p>
      </dgm:t>
    </dgm:pt>
    <dgm:pt modelId="{D8022601-51D1-43B1-9E9F-10436C9F4B95}" type="pres">
      <dgm:prSet presAssocID="{CAE7ECD0-13D8-4C4D-987A-4FAC6C2459CE}" presName="Name0" presStyleCnt="0">
        <dgm:presLayoutVars>
          <dgm:dir/>
          <dgm:resizeHandles val="exact"/>
        </dgm:presLayoutVars>
      </dgm:prSet>
      <dgm:spPr/>
      <dgm:t>
        <a:bodyPr/>
        <a:lstStyle/>
        <a:p>
          <a:endParaRPr lang="en-US"/>
        </a:p>
      </dgm:t>
    </dgm:pt>
    <dgm:pt modelId="{F79306E3-BDED-49B7-80D5-8A6C88A55EB2}" type="pres">
      <dgm:prSet presAssocID="{CAE7ECD0-13D8-4C4D-987A-4FAC6C2459CE}" presName="fgShape" presStyleLbl="fgShp" presStyleIdx="0" presStyleCnt="1"/>
      <dgm:spPr/>
    </dgm:pt>
    <dgm:pt modelId="{CD59D75A-665A-4B10-8A53-67B458D873C6}" type="pres">
      <dgm:prSet presAssocID="{CAE7ECD0-13D8-4C4D-987A-4FAC6C2459CE}" presName="linComp" presStyleCnt="0"/>
      <dgm:spPr/>
    </dgm:pt>
    <dgm:pt modelId="{DCAAE8C6-B414-487D-A223-D6BCCF79AEBB}" type="pres">
      <dgm:prSet presAssocID="{37356956-BBDB-465D-A92E-735E6F9F0B9E}" presName="compNode" presStyleCnt="0"/>
      <dgm:spPr/>
    </dgm:pt>
    <dgm:pt modelId="{0E2EAA95-4AA5-4075-94F3-A32D7474F814}" type="pres">
      <dgm:prSet presAssocID="{37356956-BBDB-465D-A92E-735E6F9F0B9E}" presName="bkgdShape" presStyleLbl="node1" presStyleIdx="0" presStyleCnt="4"/>
      <dgm:spPr/>
      <dgm:t>
        <a:bodyPr/>
        <a:lstStyle/>
        <a:p>
          <a:endParaRPr lang="en-US"/>
        </a:p>
      </dgm:t>
    </dgm:pt>
    <dgm:pt modelId="{27D49672-BB98-48FF-B615-0507B1F1EE20}" type="pres">
      <dgm:prSet presAssocID="{37356956-BBDB-465D-A92E-735E6F9F0B9E}" presName="nodeTx" presStyleLbl="node1" presStyleIdx="0" presStyleCnt="4">
        <dgm:presLayoutVars>
          <dgm:bulletEnabled val="1"/>
        </dgm:presLayoutVars>
      </dgm:prSet>
      <dgm:spPr/>
      <dgm:t>
        <a:bodyPr/>
        <a:lstStyle/>
        <a:p>
          <a:endParaRPr lang="en-US"/>
        </a:p>
      </dgm:t>
    </dgm:pt>
    <dgm:pt modelId="{FC363601-9715-4389-8DCF-A203AFEEA8D4}" type="pres">
      <dgm:prSet presAssocID="{37356956-BBDB-465D-A92E-735E6F9F0B9E}" presName="invisiNode" presStyleLbl="node1" presStyleIdx="0" presStyleCnt="4"/>
      <dgm:spPr/>
    </dgm:pt>
    <dgm:pt modelId="{06FB1CAA-481A-403B-8F3E-7193E6B49A98}" type="pres">
      <dgm:prSet presAssocID="{37356956-BBDB-465D-A92E-735E6F9F0B9E}" presName="imagNode" presStyleLbl="fgImgPlace1" presStyleIdx="0" presStyleCnt="4"/>
      <dgm:spPr/>
    </dgm:pt>
    <dgm:pt modelId="{701BEB99-1457-4C57-ABCB-E05BF9E15207}" type="pres">
      <dgm:prSet presAssocID="{61263227-C483-4EED-974B-8B69DBC5ECA9}" presName="sibTrans" presStyleLbl="sibTrans2D1" presStyleIdx="0" presStyleCnt="0"/>
      <dgm:spPr/>
      <dgm:t>
        <a:bodyPr/>
        <a:lstStyle/>
        <a:p>
          <a:endParaRPr lang="en-US"/>
        </a:p>
      </dgm:t>
    </dgm:pt>
    <dgm:pt modelId="{2BD5C3EE-EE8A-4411-9CCA-638EF1FF8661}" type="pres">
      <dgm:prSet presAssocID="{BF7BD25E-882D-4444-8722-BC2A34C1CBB0}" presName="compNode" presStyleCnt="0"/>
      <dgm:spPr/>
    </dgm:pt>
    <dgm:pt modelId="{6E8E4DDC-4373-4D6B-AEA7-0996791A4F7A}" type="pres">
      <dgm:prSet presAssocID="{BF7BD25E-882D-4444-8722-BC2A34C1CBB0}" presName="bkgdShape" presStyleLbl="node1" presStyleIdx="1" presStyleCnt="4" custLinFactNeighborX="1250" custLinFactNeighborY="-14"/>
      <dgm:spPr/>
      <dgm:t>
        <a:bodyPr/>
        <a:lstStyle/>
        <a:p>
          <a:endParaRPr lang="en-US"/>
        </a:p>
      </dgm:t>
    </dgm:pt>
    <dgm:pt modelId="{099F9003-2119-4BC1-920A-617A3CE535A3}" type="pres">
      <dgm:prSet presAssocID="{BF7BD25E-882D-4444-8722-BC2A34C1CBB0}" presName="nodeTx" presStyleLbl="node1" presStyleIdx="1" presStyleCnt="4">
        <dgm:presLayoutVars>
          <dgm:bulletEnabled val="1"/>
        </dgm:presLayoutVars>
      </dgm:prSet>
      <dgm:spPr/>
      <dgm:t>
        <a:bodyPr/>
        <a:lstStyle/>
        <a:p>
          <a:endParaRPr lang="en-US"/>
        </a:p>
      </dgm:t>
    </dgm:pt>
    <dgm:pt modelId="{BD20EBEB-BAD0-413B-B789-677EF119A08B}" type="pres">
      <dgm:prSet presAssocID="{BF7BD25E-882D-4444-8722-BC2A34C1CBB0}" presName="invisiNode" presStyleLbl="node1" presStyleIdx="1" presStyleCnt="4"/>
      <dgm:spPr/>
    </dgm:pt>
    <dgm:pt modelId="{1CEA8B17-8EAB-469B-A2F7-F09C15FE3CDD}" type="pres">
      <dgm:prSet presAssocID="{BF7BD25E-882D-4444-8722-BC2A34C1CBB0}" presName="imagNode" presStyleLbl="fgImgPlace1" presStyleIdx="1" presStyleCnt="4" custLinFactNeighborX="-2961" custLinFactNeighborY="380"/>
      <dgm:spPr/>
    </dgm:pt>
    <dgm:pt modelId="{D273284B-5835-49AE-ACDE-E8A3C0BFBB1B}" type="pres">
      <dgm:prSet presAssocID="{3D926BDC-8D59-4DEF-89B5-6D4844DCC277}" presName="sibTrans" presStyleLbl="sibTrans2D1" presStyleIdx="0" presStyleCnt="0"/>
      <dgm:spPr/>
      <dgm:t>
        <a:bodyPr/>
        <a:lstStyle/>
        <a:p>
          <a:endParaRPr lang="en-US"/>
        </a:p>
      </dgm:t>
    </dgm:pt>
    <dgm:pt modelId="{077BB6B9-2BE6-462F-AD9D-0CD4752BF864}" type="pres">
      <dgm:prSet presAssocID="{B1E2D934-A6EB-4EF5-BCEC-F5A22EE1AD17}" presName="compNode" presStyleCnt="0"/>
      <dgm:spPr/>
    </dgm:pt>
    <dgm:pt modelId="{0135F707-BEF1-4761-8D63-953382CAEB71}" type="pres">
      <dgm:prSet presAssocID="{B1E2D934-A6EB-4EF5-BCEC-F5A22EE1AD17}" presName="bkgdShape" presStyleLbl="node1" presStyleIdx="2" presStyleCnt="4"/>
      <dgm:spPr/>
      <dgm:t>
        <a:bodyPr/>
        <a:lstStyle/>
        <a:p>
          <a:endParaRPr lang="en-US"/>
        </a:p>
      </dgm:t>
    </dgm:pt>
    <dgm:pt modelId="{71D8957B-4E5A-490E-B854-EB84FF4B0146}" type="pres">
      <dgm:prSet presAssocID="{B1E2D934-A6EB-4EF5-BCEC-F5A22EE1AD17}" presName="nodeTx" presStyleLbl="node1" presStyleIdx="2" presStyleCnt="4">
        <dgm:presLayoutVars>
          <dgm:bulletEnabled val="1"/>
        </dgm:presLayoutVars>
      </dgm:prSet>
      <dgm:spPr/>
      <dgm:t>
        <a:bodyPr/>
        <a:lstStyle/>
        <a:p>
          <a:endParaRPr lang="en-US"/>
        </a:p>
      </dgm:t>
    </dgm:pt>
    <dgm:pt modelId="{4369C669-B92B-4392-8186-0034923F43C6}" type="pres">
      <dgm:prSet presAssocID="{B1E2D934-A6EB-4EF5-BCEC-F5A22EE1AD17}" presName="invisiNode" presStyleLbl="node1" presStyleIdx="2" presStyleCnt="4"/>
      <dgm:spPr/>
    </dgm:pt>
    <dgm:pt modelId="{40EBEF17-F941-464F-B370-F3C7F7FC161F}" type="pres">
      <dgm:prSet presAssocID="{B1E2D934-A6EB-4EF5-BCEC-F5A22EE1AD17}" presName="imagNode" presStyleLbl="fgImgPlace1" presStyleIdx="2" presStyleCnt="4"/>
      <dgm:spPr/>
    </dgm:pt>
    <dgm:pt modelId="{9ED29680-52D5-4645-9D8D-8A4F03989A8E}" type="pres">
      <dgm:prSet presAssocID="{6DB1FBEB-3271-46FD-B393-22456F36077E}" presName="sibTrans" presStyleLbl="sibTrans2D1" presStyleIdx="0" presStyleCnt="0"/>
      <dgm:spPr/>
      <dgm:t>
        <a:bodyPr/>
        <a:lstStyle/>
        <a:p>
          <a:endParaRPr lang="en-US"/>
        </a:p>
      </dgm:t>
    </dgm:pt>
    <dgm:pt modelId="{13C2C7DB-47E5-467E-BDF6-2A7067AB356E}" type="pres">
      <dgm:prSet presAssocID="{C438B173-4705-4AC1-B62D-635F4297E9EA}" presName="compNode" presStyleCnt="0"/>
      <dgm:spPr/>
    </dgm:pt>
    <dgm:pt modelId="{37E37C1F-3CEA-433D-9E1A-4EE0C68F0369}" type="pres">
      <dgm:prSet presAssocID="{C438B173-4705-4AC1-B62D-635F4297E9EA}" presName="bkgdShape" presStyleLbl="node1" presStyleIdx="3" presStyleCnt="4" custLinFactNeighborX="9821" custLinFactNeighborY="-2061"/>
      <dgm:spPr/>
      <dgm:t>
        <a:bodyPr/>
        <a:lstStyle/>
        <a:p>
          <a:endParaRPr lang="en-US"/>
        </a:p>
      </dgm:t>
    </dgm:pt>
    <dgm:pt modelId="{9E8C32C1-60EF-4EBC-AFFD-FDB12E541AAB}" type="pres">
      <dgm:prSet presAssocID="{C438B173-4705-4AC1-B62D-635F4297E9EA}" presName="nodeTx" presStyleLbl="node1" presStyleIdx="3" presStyleCnt="4">
        <dgm:presLayoutVars>
          <dgm:bulletEnabled val="1"/>
        </dgm:presLayoutVars>
      </dgm:prSet>
      <dgm:spPr/>
      <dgm:t>
        <a:bodyPr/>
        <a:lstStyle/>
        <a:p>
          <a:endParaRPr lang="en-US"/>
        </a:p>
      </dgm:t>
    </dgm:pt>
    <dgm:pt modelId="{837DE7EF-C211-42C2-A04D-4325D946DEBB}" type="pres">
      <dgm:prSet presAssocID="{C438B173-4705-4AC1-B62D-635F4297E9EA}" presName="invisiNode" presStyleLbl="node1" presStyleIdx="3" presStyleCnt="4"/>
      <dgm:spPr/>
    </dgm:pt>
    <dgm:pt modelId="{0DF58135-4A19-4D57-A100-31F54C9C5505}" type="pres">
      <dgm:prSet presAssocID="{C438B173-4705-4AC1-B62D-635F4297E9EA}" presName="imagNode" presStyleLbl="fgImgPlace1" presStyleIdx="3" presStyleCnt="4"/>
      <dgm:spPr/>
    </dgm:pt>
  </dgm:ptLst>
  <dgm:cxnLst>
    <dgm:cxn modelId="{42BADAB5-423A-4D23-9C1C-1D720B6F0325}" type="presOf" srcId="{C438B173-4705-4AC1-B62D-635F4297E9EA}" destId="{9E8C32C1-60EF-4EBC-AFFD-FDB12E541AAB}" srcOrd="1" destOrd="0" presId="urn:microsoft.com/office/officeart/2005/8/layout/hList7#2"/>
    <dgm:cxn modelId="{56839423-BF38-46CD-A4CD-081B45DCA722}" srcId="{CAE7ECD0-13D8-4C4D-987A-4FAC6C2459CE}" destId="{BF7BD25E-882D-4444-8722-BC2A34C1CBB0}" srcOrd="1" destOrd="0" parTransId="{E92BEE0F-A5B3-4671-8E9F-C5F488ADB722}" sibTransId="{3D926BDC-8D59-4DEF-89B5-6D4844DCC277}"/>
    <dgm:cxn modelId="{ADC03CC0-3541-4FC2-858A-2AA27DC8F255}" srcId="{CAE7ECD0-13D8-4C4D-987A-4FAC6C2459CE}" destId="{B1E2D934-A6EB-4EF5-BCEC-F5A22EE1AD17}" srcOrd="2" destOrd="0" parTransId="{5D2CE6A8-B08B-46FF-AD50-0C726F393E47}" sibTransId="{6DB1FBEB-3271-46FD-B393-22456F36077E}"/>
    <dgm:cxn modelId="{492E027B-979B-474D-845F-FCB942C0BDBE}" type="presOf" srcId="{BF7BD25E-882D-4444-8722-BC2A34C1CBB0}" destId="{099F9003-2119-4BC1-920A-617A3CE535A3}" srcOrd="1" destOrd="0" presId="urn:microsoft.com/office/officeart/2005/8/layout/hList7#2"/>
    <dgm:cxn modelId="{1EB13C08-9567-4AC5-87FC-354652B10C7B}" type="presOf" srcId="{61263227-C483-4EED-974B-8B69DBC5ECA9}" destId="{701BEB99-1457-4C57-ABCB-E05BF9E15207}" srcOrd="0" destOrd="0" presId="urn:microsoft.com/office/officeart/2005/8/layout/hList7#2"/>
    <dgm:cxn modelId="{A86BDCD0-5912-48DF-90CB-F50D71CFA4C4}" type="presOf" srcId="{3D926BDC-8D59-4DEF-89B5-6D4844DCC277}" destId="{D273284B-5835-49AE-ACDE-E8A3C0BFBB1B}" srcOrd="0" destOrd="0" presId="urn:microsoft.com/office/officeart/2005/8/layout/hList7#2"/>
    <dgm:cxn modelId="{0608B10B-E17E-4AA0-9FAA-A9B95C0889DB}" type="presOf" srcId="{BF7BD25E-882D-4444-8722-BC2A34C1CBB0}" destId="{6E8E4DDC-4373-4D6B-AEA7-0996791A4F7A}" srcOrd="0" destOrd="0" presId="urn:microsoft.com/office/officeart/2005/8/layout/hList7#2"/>
    <dgm:cxn modelId="{F9087907-19FF-4DE1-896C-CEB172AB7CAA}" srcId="{CAE7ECD0-13D8-4C4D-987A-4FAC6C2459CE}" destId="{37356956-BBDB-465D-A92E-735E6F9F0B9E}" srcOrd="0" destOrd="0" parTransId="{E3539EA1-2178-4777-ADFC-7D387F22C798}" sibTransId="{61263227-C483-4EED-974B-8B69DBC5ECA9}"/>
    <dgm:cxn modelId="{08D9C713-57E3-4801-B01A-2308E934879F}" type="presOf" srcId="{CAE7ECD0-13D8-4C4D-987A-4FAC6C2459CE}" destId="{D8022601-51D1-43B1-9E9F-10436C9F4B95}" srcOrd="0" destOrd="0" presId="urn:microsoft.com/office/officeart/2005/8/layout/hList7#2"/>
    <dgm:cxn modelId="{FBC264CF-F5BA-4C43-AD06-559F1734351B}" type="presOf" srcId="{B1E2D934-A6EB-4EF5-BCEC-F5A22EE1AD17}" destId="{0135F707-BEF1-4761-8D63-953382CAEB71}" srcOrd="0" destOrd="0" presId="urn:microsoft.com/office/officeart/2005/8/layout/hList7#2"/>
    <dgm:cxn modelId="{AE149734-16DD-404C-96B8-C4B56B3267A8}" type="presOf" srcId="{6DB1FBEB-3271-46FD-B393-22456F36077E}" destId="{9ED29680-52D5-4645-9D8D-8A4F03989A8E}" srcOrd="0" destOrd="0" presId="urn:microsoft.com/office/officeart/2005/8/layout/hList7#2"/>
    <dgm:cxn modelId="{F464C51A-2F89-4969-B317-8AC8167C072D}" type="presOf" srcId="{B1E2D934-A6EB-4EF5-BCEC-F5A22EE1AD17}" destId="{71D8957B-4E5A-490E-B854-EB84FF4B0146}" srcOrd="1" destOrd="0" presId="urn:microsoft.com/office/officeart/2005/8/layout/hList7#2"/>
    <dgm:cxn modelId="{B29CD406-D111-4468-A96C-3E22C30E234E}" type="presOf" srcId="{C438B173-4705-4AC1-B62D-635F4297E9EA}" destId="{37E37C1F-3CEA-433D-9E1A-4EE0C68F0369}" srcOrd="0" destOrd="0" presId="urn:microsoft.com/office/officeart/2005/8/layout/hList7#2"/>
    <dgm:cxn modelId="{524C861F-BD4C-4162-9F7F-8139BF2959F0}" srcId="{CAE7ECD0-13D8-4C4D-987A-4FAC6C2459CE}" destId="{C438B173-4705-4AC1-B62D-635F4297E9EA}" srcOrd="3" destOrd="0" parTransId="{F39A8D2A-78A7-41BF-87ED-AF81CF46AB15}" sibTransId="{2AE20CE7-3BCB-42F9-84CC-4FC6939189B3}"/>
    <dgm:cxn modelId="{50EF1F85-FABC-4931-8DC0-6F4921164208}" type="presOf" srcId="{37356956-BBDB-465D-A92E-735E6F9F0B9E}" destId="{0E2EAA95-4AA5-4075-94F3-A32D7474F814}" srcOrd="0" destOrd="0" presId="urn:microsoft.com/office/officeart/2005/8/layout/hList7#2"/>
    <dgm:cxn modelId="{83AD6251-36CD-40FC-BFA9-667A6C3A0DE3}" type="presOf" srcId="{37356956-BBDB-465D-A92E-735E6F9F0B9E}" destId="{27D49672-BB98-48FF-B615-0507B1F1EE20}" srcOrd="1" destOrd="0" presId="urn:microsoft.com/office/officeart/2005/8/layout/hList7#2"/>
    <dgm:cxn modelId="{D6969F72-B087-4DB7-A20D-6C0E7F7C99DD}" type="presParOf" srcId="{D8022601-51D1-43B1-9E9F-10436C9F4B95}" destId="{F79306E3-BDED-49B7-80D5-8A6C88A55EB2}" srcOrd="0" destOrd="0" presId="urn:microsoft.com/office/officeart/2005/8/layout/hList7#2"/>
    <dgm:cxn modelId="{EE05593A-2CF1-4755-912F-051F74F242E2}" type="presParOf" srcId="{D8022601-51D1-43B1-9E9F-10436C9F4B95}" destId="{CD59D75A-665A-4B10-8A53-67B458D873C6}" srcOrd="1" destOrd="0" presId="urn:microsoft.com/office/officeart/2005/8/layout/hList7#2"/>
    <dgm:cxn modelId="{B14AE690-7503-48EF-B4CC-6A2C3FB31333}" type="presParOf" srcId="{CD59D75A-665A-4B10-8A53-67B458D873C6}" destId="{DCAAE8C6-B414-487D-A223-D6BCCF79AEBB}" srcOrd="0" destOrd="0" presId="urn:microsoft.com/office/officeart/2005/8/layout/hList7#2"/>
    <dgm:cxn modelId="{91842033-8E83-469E-A7ED-11D48D480D46}" type="presParOf" srcId="{DCAAE8C6-B414-487D-A223-D6BCCF79AEBB}" destId="{0E2EAA95-4AA5-4075-94F3-A32D7474F814}" srcOrd="0" destOrd="0" presId="urn:microsoft.com/office/officeart/2005/8/layout/hList7#2"/>
    <dgm:cxn modelId="{2A23BA4A-3636-4B45-A284-EBC92D6EF338}" type="presParOf" srcId="{DCAAE8C6-B414-487D-A223-D6BCCF79AEBB}" destId="{27D49672-BB98-48FF-B615-0507B1F1EE20}" srcOrd="1" destOrd="0" presId="urn:microsoft.com/office/officeart/2005/8/layout/hList7#2"/>
    <dgm:cxn modelId="{68B3E550-7F82-4AFD-911C-78B25ACD12D6}" type="presParOf" srcId="{DCAAE8C6-B414-487D-A223-D6BCCF79AEBB}" destId="{FC363601-9715-4389-8DCF-A203AFEEA8D4}" srcOrd="2" destOrd="0" presId="urn:microsoft.com/office/officeart/2005/8/layout/hList7#2"/>
    <dgm:cxn modelId="{E0DDF2D4-DF79-4C29-AA67-C7D9BA8AD22E}" type="presParOf" srcId="{DCAAE8C6-B414-487D-A223-D6BCCF79AEBB}" destId="{06FB1CAA-481A-403B-8F3E-7193E6B49A98}" srcOrd="3" destOrd="0" presId="urn:microsoft.com/office/officeart/2005/8/layout/hList7#2"/>
    <dgm:cxn modelId="{6F436604-4E87-4FEB-A3FD-BB6FB9B2A927}" type="presParOf" srcId="{CD59D75A-665A-4B10-8A53-67B458D873C6}" destId="{701BEB99-1457-4C57-ABCB-E05BF9E15207}" srcOrd="1" destOrd="0" presId="urn:microsoft.com/office/officeart/2005/8/layout/hList7#2"/>
    <dgm:cxn modelId="{2A985697-3139-4EB8-8CC5-9AC3E31E4C48}" type="presParOf" srcId="{CD59D75A-665A-4B10-8A53-67B458D873C6}" destId="{2BD5C3EE-EE8A-4411-9CCA-638EF1FF8661}" srcOrd="2" destOrd="0" presId="urn:microsoft.com/office/officeart/2005/8/layout/hList7#2"/>
    <dgm:cxn modelId="{E420689A-3EBB-4D8B-AA92-688CAB0845B6}" type="presParOf" srcId="{2BD5C3EE-EE8A-4411-9CCA-638EF1FF8661}" destId="{6E8E4DDC-4373-4D6B-AEA7-0996791A4F7A}" srcOrd="0" destOrd="0" presId="urn:microsoft.com/office/officeart/2005/8/layout/hList7#2"/>
    <dgm:cxn modelId="{86105FB7-BA3A-4F87-8E95-5C2045008EBB}" type="presParOf" srcId="{2BD5C3EE-EE8A-4411-9CCA-638EF1FF8661}" destId="{099F9003-2119-4BC1-920A-617A3CE535A3}" srcOrd="1" destOrd="0" presId="urn:microsoft.com/office/officeart/2005/8/layout/hList7#2"/>
    <dgm:cxn modelId="{39C1BA4F-D628-4649-AB79-DC9DFA8EC848}" type="presParOf" srcId="{2BD5C3EE-EE8A-4411-9CCA-638EF1FF8661}" destId="{BD20EBEB-BAD0-413B-B789-677EF119A08B}" srcOrd="2" destOrd="0" presId="urn:microsoft.com/office/officeart/2005/8/layout/hList7#2"/>
    <dgm:cxn modelId="{171726E9-E68B-4F47-A9BA-65B016ED0770}" type="presParOf" srcId="{2BD5C3EE-EE8A-4411-9CCA-638EF1FF8661}" destId="{1CEA8B17-8EAB-469B-A2F7-F09C15FE3CDD}" srcOrd="3" destOrd="0" presId="urn:microsoft.com/office/officeart/2005/8/layout/hList7#2"/>
    <dgm:cxn modelId="{C3E2E42F-E449-4EA4-BF15-4C12CE7CC556}" type="presParOf" srcId="{CD59D75A-665A-4B10-8A53-67B458D873C6}" destId="{D273284B-5835-49AE-ACDE-E8A3C0BFBB1B}" srcOrd="3" destOrd="0" presId="urn:microsoft.com/office/officeart/2005/8/layout/hList7#2"/>
    <dgm:cxn modelId="{AE187049-9AA6-4F5D-ABB7-96110C51C68E}" type="presParOf" srcId="{CD59D75A-665A-4B10-8A53-67B458D873C6}" destId="{077BB6B9-2BE6-462F-AD9D-0CD4752BF864}" srcOrd="4" destOrd="0" presId="urn:microsoft.com/office/officeart/2005/8/layout/hList7#2"/>
    <dgm:cxn modelId="{103027BB-4AD2-4924-AE59-581260F0A137}" type="presParOf" srcId="{077BB6B9-2BE6-462F-AD9D-0CD4752BF864}" destId="{0135F707-BEF1-4761-8D63-953382CAEB71}" srcOrd="0" destOrd="0" presId="urn:microsoft.com/office/officeart/2005/8/layout/hList7#2"/>
    <dgm:cxn modelId="{E9205598-4F12-45F6-ABD5-435D7BADEA63}" type="presParOf" srcId="{077BB6B9-2BE6-462F-AD9D-0CD4752BF864}" destId="{71D8957B-4E5A-490E-B854-EB84FF4B0146}" srcOrd="1" destOrd="0" presId="urn:microsoft.com/office/officeart/2005/8/layout/hList7#2"/>
    <dgm:cxn modelId="{FC4FB024-8E5A-4E7D-9856-C08F235EC6FE}" type="presParOf" srcId="{077BB6B9-2BE6-462F-AD9D-0CD4752BF864}" destId="{4369C669-B92B-4392-8186-0034923F43C6}" srcOrd="2" destOrd="0" presId="urn:microsoft.com/office/officeart/2005/8/layout/hList7#2"/>
    <dgm:cxn modelId="{B0763EBD-A153-4B51-8625-D7704106ADAA}" type="presParOf" srcId="{077BB6B9-2BE6-462F-AD9D-0CD4752BF864}" destId="{40EBEF17-F941-464F-B370-F3C7F7FC161F}" srcOrd="3" destOrd="0" presId="urn:microsoft.com/office/officeart/2005/8/layout/hList7#2"/>
    <dgm:cxn modelId="{C778EA88-01E7-44D2-BFD6-8133C303A889}" type="presParOf" srcId="{CD59D75A-665A-4B10-8A53-67B458D873C6}" destId="{9ED29680-52D5-4645-9D8D-8A4F03989A8E}" srcOrd="5" destOrd="0" presId="urn:microsoft.com/office/officeart/2005/8/layout/hList7#2"/>
    <dgm:cxn modelId="{58E2C15A-51A6-43D1-A4BB-68EE64E9EC80}" type="presParOf" srcId="{CD59D75A-665A-4B10-8A53-67B458D873C6}" destId="{13C2C7DB-47E5-467E-BDF6-2A7067AB356E}" srcOrd="6" destOrd="0" presId="urn:microsoft.com/office/officeart/2005/8/layout/hList7#2"/>
    <dgm:cxn modelId="{B5C905C7-9CB3-4C40-A98B-BAF043C0B5AE}" type="presParOf" srcId="{13C2C7DB-47E5-467E-BDF6-2A7067AB356E}" destId="{37E37C1F-3CEA-433D-9E1A-4EE0C68F0369}" srcOrd="0" destOrd="0" presId="urn:microsoft.com/office/officeart/2005/8/layout/hList7#2"/>
    <dgm:cxn modelId="{398E3F60-2958-4880-8331-6A901999D532}" type="presParOf" srcId="{13C2C7DB-47E5-467E-BDF6-2A7067AB356E}" destId="{9E8C32C1-60EF-4EBC-AFFD-FDB12E541AAB}" srcOrd="1" destOrd="0" presId="urn:microsoft.com/office/officeart/2005/8/layout/hList7#2"/>
    <dgm:cxn modelId="{E57EE0F5-5F62-47F5-B3D1-ED4B2B956258}" type="presParOf" srcId="{13C2C7DB-47E5-467E-BDF6-2A7067AB356E}" destId="{837DE7EF-C211-42C2-A04D-4325D946DEBB}" srcOrd="2" destOrd="0" presId="urn:microsoft.com/office/officeart/2005/8/layout/hList7#2"/>
    <dgm:cxn modelId="{3C548E7F-B44C-4E33-8125-B0510E52A4DF}" type="presParOf" srcId="{13C2C7DB-47E5-467E-BDF6-2A7067AB356E}" destId="{0DF58135-4A19-4D57-A100-31F54C9C5505}" srcOrd="3" destOrd="0" presId="urn:microsoft.com/office/officeart/2005/8/layout/hList7#2"/>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72CB07-9F37-47BE-B0AE-4ECD3DD50F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0908D6D7-4127-44AF-8122-1AD3F43CD1A7}">
      <dgm:prSet phldrT="[Text]" custT="1"/>
      <dgm:spPr/>
      <dgm:t>
        <a:bodyPr/>
        <a:lstStyle/>
        <a:p>
          <a:r>
            <a:rPr lang="es-MX" sz="1100" dirty="0" smtClean="0"/>
            <a:t>Ejercicio (</a:t>
          </a:r>
          <a:r>
            <a:rPr lang="es-MX" sz="900" dirty="0" smtClean="0"/>
            <a:t>consciente) de Libertad hacia el bien común</a:t>
          </a:r>
          <a:endParaRPr lang="es-MX" sz="1100" dirty="0"/>
        </a:p>
      </dgm:t>
    </dgm:pt>
    <dgm:pt modelId="{B01048D3-8FE3-410E-8813-F8616ED60D2B}" type="parTrans" cxnId="{BBFC8448-D515-4F9E-BB71-FA75223041FF}">
      <dgm:prSet/>
      <dgm:spPr/>
      <dgm:t>
        <a:bodyPr/>
        <a:lstStyle/>
        <a:p>
          <a:endParaRPr lang="es-MX"/>
        </a:p>
      </dgm:t>
    </dgm:pt>
    <dgm:pt modelId="{69DC2553-8D42-4B30-84DE-2B6EBCB248C3}" type="sibTrans" cxnId="{BBFC8448-D515-4F9E-BB71-FA75223041FF}">
      <dgm:prSet/>
      <dgm:spPr/>
      <dgm:t>
        <a:bodyPr/>
        <a:lstStyle/>
        <a:p>
          <a:endParaRPr lang="es-MX"/>
        </a:p>
      </dgm:t>
    </dgm:pt>
    <dgm:pt modelId="{4D2EEFFE-0CDB-4776-AB07-895BCF7414B3}">
      <dgm:prSet phldrT="[Text]" custT="1"/>
      <dgm:spPr/>
      <dgm:t>
        <a:bodyPr/>
        <a:lstStyle/>
        <a:p>
          <a:r>
            <a:rPr lang="es-MX" sz="1600" dirty="0" smtClean="0"/>
            <a:t>Empatía</a:t>
          </a:r>
        </a:p>
      </dgm:t>
    </dgm:pt>
    <dgm:pt modelId="{209197E6-0C93-48D4-8A94-5530B24B0C96}" type="parTrans" cxnId="{BD7442D9-206A-4975-A377-528E0E78D49C}">
      <dgm:prSet/>
      <dgm:spPr/>
      <dgm:t>
        <a:bodyPr/>
        <a:lstStyle/>
        <a:p>
          <a:endParaRPr lang="es-MX"/>
        </a:p>
      </dgm:t>
    </dgm:pt>
    <dgm:pt modelId="{FCE0DC8F-1F4F-4AE4-BCF3-E880EC5F6692}" type="sibTrans" cxnId="{BD7442D9-206A-4975-A377-528E0E78D49C}">
      <dgm:prSet/>
      <dgm:spPr/>
      <dgm:t>
        <a:bodyPr/>
        <a:lstStyle/>
        <a:p>
          <a:endParaRPr lang="es-MX"/>
        </a:p>
      </dgm:t>
    </dgm:pt>
    <dgm:pt modelId="{F9AA2858-D96E-47ED-B8A5-5919C40204E4}">
      <dgm:prSet phldrT="[Text]" custT="1"/>
      <dgm:spPr/>
      <dgm:t>
        <a:bodyPr/>
        <a:lstStyle/>
        <a:p>
          <a:r>
            <a:rPr lang="es-MX" sz="1200" dirty="0" smtClean="0"/>
            <a:t>Información</a:t>
          </a:r>
          <a:endParaRPr lang="es-MX" sz="1200" dirty="0"/>
        </a:p>
      </dgm:t>
    </dgm:pt>
    <dgm:pt modelId="{71D68ACF-8839-4221-B210-2ABF99D48C8F}" type="parTrans" cxnId="{781BA015-7079-4227-9D31-F65AD83A7552}">
      <dgm:prSet/>
      <dgm:spPr/>
      <dgm:t>
        <a:bodyPr/>
        <a:lstStyle/>
        <a:p>
          <a:endParaRPr lang="es-MX"/>
        </a:p>
      </dgm:t>
    </dgm:pt>
    <dgm:pt modelId="{84ECF1B7-07A6-4CFB-AE64-7C9DD2D74B43}" type="sibTrans" cxnId="{781BA015-7079-4227-9D31-F65AD83A7552}">
      <dgm:prSet/>
      <dgm:spPr/>
      <dgm:t>
        <a:bodyPr/>
        <a:lstStyle/>
        <a:p>
          <a:endParaRPr lang="es-MX"/>
        </a:p>
      </dgm:t>
    </dgm:pt>
    <dgm:pt modelId="{EF5F277A-5537-4EB4-8E81-3F2C09816360}" type="pres">
      <dgm:prSet presAssocID="{6772CB07-9F37-47BE-B0AE-4ECD3DD50FD9}" presName="hierChild1" presStyleCnt="0">
        <dgm:presLayoutVars>
          <dgm:chPref val="1"/>
          <dgm:dir/>
          <dgm:animOne val="branch"/>
          <dgm:animLvl val="lvl"/>
          <dgm:resizeHandles/>
        </dgm:presLayoutVars>
      </dgm:prSet>
      <dgm:spPr/>
      <dgm:t>
        <a:bodyPr/>
        <a:lstStyle/>
        <a:p>
          <a:endParaRPr lang="es-ES_tradnl"/>
        </a:p>
      </dgm:t>
    </dgm:pt>
    <dgm:pt modelId="{D5DBE9B3-F405-45A6-8F61-AAE2B38CDD58}" type="pres">
      <dgm:prSet presAssocID="{0908D6D7-4127-44AF-8122-1AD3F43CD1A7}" presName="hierRoot1" presStyleCnt="0"/>
      <dgm:spPr/>
    </dgm:pt>
    <dgm:pt modelId="{E4BC465E-579A-4250-810D-AD8AF728BB4E}" type="pres">
      <dgm:prSet presAssocID="{0908D6D7-4127-44AF-8122-1AD3F43CD1A7}" presName="composite" presStyleCnt="0"/>
      <dgm:spPr/>
    </dgm:pt>
    <dgm:pt modelId="{D264364B-2B3C-4E3A-AFC4-47B2C498196A}" type="pres">
      <dgm:prSet presAssocID="{0908D6D7-4127-44AF-8122-1AD3F43CD1A7}" presName="background" presStyleLbl="node0" presStyleIdx="0" presStyleCnt="1"/>
      <dgm:spPr/>
    </dgm:pt>
    <dgm:pt modelId="{74025DA2-B342-45A3-A48F-D65F2AA44389}" type="pres">
      <dgm:prSet presAssocID="{0908D6D7-4127-44AF-8122-1AD3F43CD1A7}" presName="text" presStyleLbl="fgAcc0" presStyleIdx="0" presStyleCnt="1">
        <dgm:presLayoutVars>
          <dgm:chPref val="3"/>
        </dgm:presLayoutVars>
      </dgm:prSet>
      <dgm:spPr/>
      <dgm:t>
        <a:bodyPr/>
        <a:lstStyle/>
        <a:p>
          <a:endParaRPr lang="es-MX"/>
        </a:p>
      </dgm:t>
    </dgm:pt>
    <dgm:pt modelId="{02752503-F5C6-496B-92AC-5D35E3CDB90B}" type="pres">
      <dgm:prSet presAssocID="{0908D6D7-4127-44AF-8122-1AD3F43CD1A7}" presName="hierChild2" presStyleCnt="0"/>
      <dgm:spPr/>
    </dgm:pt>
    <dgm:pt modelId="{FD868378-07C8-41DC-A83A-46C26FABFEE7}" type="pres">
      <dgm:prSet presAssocID="{209197E6-0C93-48D4-8A94-5530B24B0C96}" presName="Name10" presStyleLbl="parChTrans1D2" presStyleIdx="0" presStyleCnt="2"/>
      <dgm:spPr/>
      <dgm:t>
        <a:bodyPr/>
        <a:lstStyle/>
        <a:p>
          <a:endParaRPr lang="es-ES_tradnl"/>
        </a:p>
      </dgm:t>
    </dgm:pt>
    <dgm:pt modelId="{0209B845-734E-4981-A970-11C363968E57}" type="pres">
      <dgm:prSet presAssocID="{4D2EEFFE-0CDB-4776-AB07-895BCF7414B3}" presName="hierRoot2" presStyleCnt="0"/>
      <dgm:spPr/>
    </dgm:pt>
    <dgm:pt modelId="{CB7607A1-E0E4-4B7A-A236-F3DB8D738E66}" type="pres">
      <dgm:prSet presAssocID="{4D2EEFFE-0CDB-4776-AB07-895BCF7414B3}" presName="composite2" presStyleCnt="0"/>
      <dgm:spPr/>
    </dgm:pt>
    <dgm:pt modelId="{07F7029B-BE36-4234-925A-3BE6FE167202}" type="pres">
      <dgm:prSet presAssocID="{4D2EEFFE-0CDB-4776-AB07-895BCF7414B3}" presName="background2" presStyleLbl="node2" presStyleIdx="0" presStyleCnt="2"/>
      <dgm:spPr/>
    </dgm:pt>
    <dgm:pt modelId="{43EF6B2A-6815-4E98-B916-F5B45395FEC7}" type="pres">
      <dgm:prSet presAssocID="{4D2EEFFE-0CDB-4776-AB07-895BCF7414B3}" presName="text2" presStyleLbl="fgAcc2" presStyleIdx="0" presStyleCnt="2">
        <dgm:presLayoutVars>
          <dgm:chPref val="3"/>
        </dgm:presLayoutVars>
      </dgm:prSet>
      <dgm:spPr/>
      <dgm:t>
        <a:bodyPr/>
        <a:lstStyle/>
        <a:p>
          <a:endParaRPr lang="es-MX"/>
        </a:p>
      </dgm:t>
    </dgm:pt>
    <dgm:pt modelId="{C53C4F82-3772-40FE-A1DF-2BA6B1C98F98}" type="pres">
      <dgm:prSet presAssocID="{4D2EEFFE-0CDB-4776-AB07-895BCF7414B3}" presName="hierChild3" presStyleCnt="0"/>
      <dgm:spPr/>
    </dgm:pt>
    <dgm:pt modelId="{C6169A1D-886D-400D-98B2-04AC9A408894}" type="pres">
      <dgm:prSet presAssocID="{71D68ACF-8839-4221-B210-2ABF99D48C8F}" presName="Name10" presStyleLbl="parChTrans1D2" presStyleIdx="1" presStyleCnt="2"/>
      <dgm:spPr/>
      <dgm:t>
        <a:bodyPr/>
        <a:lstStyle/>
        <a:p>
          <a:endParaRPr lang="es-ES_tradnl"/>
        </a:p>
      </dgm:t>
    </dgm:pt>
    <dgm:pt modelId="{4CF0D087-5AE3-4A98-9055-DE3D885E60F2}" type="pres">
      <dgm:prSet presAssocID="{F9AA2858-D96E-47ED-B8A5-5919C40204E4}" presName="hierRoot2" presStyleCnt="0"/>
      <dgm:spPr/>
    </dgm:pt>
    <dgm:pt modelId="{C060C711-C4F9-4BA8-AA45-30FECFF16ED9}" type="pres">
      <dgm:prSet presAssocID="{F9AA2858-D96E-47ED-B8A5-5919C40204E4}" presName="composite2" presStyleCnt="0"/>
      <dgm:spPr/>
    </dgm:pt>
    <dgm:pt modelId="{EB4FF6B5-6081-42DC-892A-D123373019AB}" type="pres">
      <dgm:prSet presAssocID="{F9AA2858-D96E-47ED-B8A5-5919C40204E4}" presName="background2" presStyleLbl="node2" presStyleIdx="1" presStyleCnt="2"/>
      <dgm:spPr/>
    </dgm:pt>
    <dgm:pt modelId="{9E68531F-D52C-444B-A3FB-2B05D5C52C9D}" type="pres">
      <dgm:prSet presAssocID="{F9AA2858-D96E-47ED-B8A5-5919C40204E4}" presName="text2" presStyleLbl="fgAcc2" presStyleIdx="1" presStyleCnt="2">
        <dgm:presLayoutVars>
          <dgm:chPref val="3"/>
        </dgm:presLayoutVars>
      </dgm:prSet>
      <dgm:spPr/>
      <dgm:t>
        <a:bodyPr/>
        <a:lstStyle/>
        <a:p>
          <a:endParaRPr lang="es-MX"/>
        </a:p>
      </dgm:t>
    </dgm:pt>
    <dgm:pt modelId="{223F46CF-C7DA-4A34-9A3D-AD4F8A64DD22}" type="pres">
      <dgm:prSet presAssocID="{F9AA2858-D96E-47ED-B8A5-5919C40204E4}" presName="hierChild3" presStyleCnt="0"/>
      <dgm:spPr/>
    </dgm:pt>
  </dgm:ptLst>
  <dgm:cxnLst>
    <dgm:cxn modelId="{F06A497A-63FE-4928-9E6B-F1BF4A613047}" type="presOf" srcId="{4D2EEFFE-0CDB-4776-AB07-895BCF7414B3}" destId="{43EF6B2A-6815-4E98-B916-F5B45395FEC7}" srcOrd="0" destOrd="0" presId="urn:microsoft.com/office/officeart/2005/8/layout/hierarchy1"/>
    <dgm:cxn modelId="{4111015D-A321-4134-A360-3FEA82C7C70E}" type="presOf" srcId="{F9AA2858-D96E-47ED-B8A5-5919C40204E4}" destId="{9E68531F-D52C-444B-A3FB-2B05D5C52C9D}" srcOrd="0" destOrd="0" presId="urn:microsoft.com/office/officeart/2005/8/layout/hierarchy1"/>
    <dgm:cxn modelId="{781BA015-7079-4227-9D31-F65AD83A7552}" srcId="{0908D6D7-4127-44AF-8122-1AD3F43CD1A7}" destId="{F9AA2858-D96E-47ED-B8A5-5919C40204E4}" srcOrd="1" destOrd="0" parTransId="{71D68ACF-8839-4221-B210-2ABF99D48C8F}" sibTransId="{84ECF1B7-07A6-4CFB-AE64-7C9DD2D74B43}"/>
    <dgm:cxn modelId="{BD7442D9-206A-4975-A377-528E0E78D49C}" srcId="{0908D6D7-4127-44AF-8122-1AD3F43CD1A7}" destId="{4D2EEFFE-0CDB-4776-AB07-895BCF7414B3}" srcOrd="0" destOrd="0" parTransId="{209197E6-0C93-48D4-8A94-5530B24B0C96}" sibTransId="{FCE0DC8F-1F4F-4AE4-BCF3-E880EC5F6692}"/>
    <dgm:cxn modelId="{BBFC8448-D515-4F9E-BB71-FA75223041FF}" srcId="{6772CB07-9F37-47BE-B0AE-4ECD3DD50FD9}" destId="{0908D6D7-4127-44AF-8122-1AD3F43CD1A7}" srcOrd="0" destOrd="0" parTransId="{B01048D3-8FE3-410E-8813-F8616ED60D2B}" sibTransId="{69DC2553-8D42-4B30-84DE-2B6EBCB248C3}"/>
    <dgm:cxn modelId="{8639D26A-4240-4B95-A024-87DB96C53315}" type="presOf" srcId="{0908D6D7-4127-44AF-8122-1AD3F43CD1A7}" destId="{74025DA2-B342-45A3-A48F-D65F2AA44389}" srcOrd="0" destOrd="0" presId="urn:microsoft.com/office/officeart/2005/8/layout/hierarchy1"/>
    <dgm:cxn modelId="{9A7BB084-95A8-481D-A76C-1CDA4A1ADF42}" type="presOf" srcId="{71D68ACF-8839-4221-B210-2ABF99D48C8F}" destId="{C6169A1D-886D-400D-98B2-04AC9A408894}" srcOrd="0" destOrd="0" presId="urn:microsoft.com/office/officeart/2005/8/layout/hierarchy1"/>
    <dgm:cxn modelId="{10DDE1E8-7293-4483-B1D8-99CC155AA80F}" type="presOf" srcId="{209197E6-0C93-48D4-8A94-5530B24B0C96}" destId="{FD868378-07C8-41DC-A83A-46C26FABFEE7}" srcOrd="0" destOrd="0" presId="urn:microsoft.com/office/officeart/2005/8/layout/hierarchy1"/>
    <dgm:cxn modelId="{DE4A91D5-192E-4A53-AA7B-2172196BB12D}" type="presOf" srcId="{6772CB07-9F37-47BE-B0AE-4ECD3DD50FD9}" destId="{EF5F277A-5537-4EB4-8E81-3F2C09816360}" srcOrd="0" destOrd="0" presId="urn:microsoft.com/office/officeart/2005/8/layout/hierarchy1"/>
    <dgm:cxn modelId="{EC1F7B85-4D6B-46A3-9F98-B9E0A3477840}" type="presParOf" srcId="{EF5F277A-5537-4EB4-8E81-3F2C09816360}" destId="{D5DBE9B3-F405-45A6-8F61-AAE2B38CDD58}" srcOrd="0" destOrd="0" presId="urn:microsoft.com/office/officeart/2005/8/layout/hierarchy1"/>
    <dgm:cxn modelId="{DFDD1142-6267-4C00-ADA5-344B65FF36EA}" type="presParOf" srcId="{D5DBE9B3-F405-45A6-8F61-AAE2B38CDD58}" destId="{E4BC465E-579A-4250-810D-AD8AF728BB4E}" srcOrd="0" destOrd="0" presId="urn:microsoft.com/office/officeart/2005/8/layout/hierarchy1"/>
    <dgm:cxn modelId="{5B347229-2083-46C0-8638-79F7EDDA2650}" type="presParOf" srcId="{E4BC465E-579A-4250-810D-AD8AF728BB4E}" destId="{D264364B-2B3C-4E3A-AFC4-47B2C498196A}" srcOrd="0" destOrd="0" presId="urn:microsoft.com/office/officeart/2005/8/layout/hierarchy1"/>
    <dgm:cxn modelId="{AAD1B235-81DD-4DE9-9FAD-AC3FECF01217}" type="presParOf" srcId="{E4BC465E-579A-4250-810D-AD8AF728BB4E}" destId="{74025DA2-B342-45A3-A48F-D65F2AA44389}" srcOrd="1" destOrd="0" presId="urn:microsoft.com/office/officeart/2005/8/layout/hierarchy1"/>
    <dgm:cxn modelId="{45C22DBE-C4AE-4C82-B602-3FE4118B1F3D}" type="presParOf" srcId="{D5DBE9B3-F405-45A6-8F61-AAE2B38CDD58}" destId="{02752503-F5C6-496B-92AC-5D35E3CDB90B}" srcOrd="1" destOrd="0" presId="urn:microsoft.com/office/officeart/2005/8/layout/hierarchy1"/>
    <dgm:cxn modelId="{5D0F2132-F6C9-4F62-96C0-E39164428CAF}" type="presParOf" srcId="{02752503-F5C6-496B-92AC-5D35E3CDB90B}" destId="{FD868378-07C8-41DC-A83A-46C26FABFEE7}" srcOrd="0" destOrd="0" presId="urn:microsoft.com/office/officeart/2005/8/layout/hierarchy1"/>
    <dgm:cxn modelId="{2AA98A77-4E7E-4519-A7FB-0E525821B2C4}" type="presParOf" srcId="{02752503-F5C6-496B-92AC-5D35E3CDB90B}" destId="{0209B845-734E-4981-A970-11C363968E57}" srcOrd="1" destOrd="0" presId="urn:microsoft.com/office/officeart/2005/8/layout/hierarchy1"/>
    <dgm:cxn modelId="{5C32CA71-5AD9-41AE-B1C8-FC6B586CC1D0}" type="presParOf" srcId="{0209B845-734E-4981-A970-11C363968E57}" destId="{CB7607A1-E0E4-4B7A-A236-F3DB8D738E66}" srcOrd="0" destOrd="0" presId="urn:microsoft.com/office/officeart/2005/8/layout/hierarchy1"/>
    <dgm:cxn modelId="{EDDB1680-878C-4ECC-8047-E9EBC93DD563}" type="presParOf" srcId="{CB7607A1-E0E4-4B7A-A236-F3DB8D738E66}" destId="{07F7029B-BE36-4234-925A-3BE6FE167202}" srcOrd="0" destOrd="0" presId="urn:microsoft.com/office/officeart/2005/8/layout/hierarchy1"/>
    <dgm:cxn modelId="{CF0B3D51-BAE6-44BC-A36B-3A4329840D56}" type="presParOf" srcId="{CB7607A1-E0E4-4B7A-A236-F3DB8D738E66}" destId="{43EF6B2A-6815-4E98-B916-F5B45395FEC7}" srcOrd="1" destOrd="0" presId="urn:microsoft.com/office/officeart/2005/8/layout/hierarchy1"/>
    <dgm:cxn modelId="{1820FE4D-6CF3-4B42-AFA5-F84CBF4C8EA9}" type="presParOf" srcId="{0209B845-734E-4981-A970-11C363968E57}" destId="{C53C4F82-3772-40FE-A1DF-2BA6B1C98F98}" srcOrd="1" destOrd="0" presId="urn:microsoft.com/office/officeart/2005/8/layout/hierarchy1"/>
    <dgm:cxn modelId="{1D3E5CC0-90BD-44D9-9108-F564967C3171}" type="presParOf" srcId="{02752503-F5C6-496B-92AC-5D35E3CDB90B}" destId="{C6169A1D-886D-400D-98B2-04AC9A408894}" srcOrd="2" destOrd="0" presId="urn:microsoft.com/office/officeart/2005/8/layout/hierarchy1"/>
    <dgm:cxn modelId="{CFD57034-662D-401F-94D8-38F512103008}" type="presParOf" srcId="{02752503-F5C6-496B-92AC-5D35E3CDB90B}" destId="{4CF0D087-5AE3-4A98-9055-DE3D885E60F2}" srcOrd="3" destOrd="0" presId="urn:microsoft.com/office/officeart/2005/8/layout/hierarchy1"/>
    <dgm:cxn modelId="{2BCAA010-2DDB-41F5-B436-8350D1C14B77}" type="presParOf" srcId="{4CF0D087-5AE3-4A98-9055-DE3D885E60F2}" destId="{C060C711-C4F9-4BA8-AA45-30FECFF16ED9}" srcOrd="0" destOrd="0" presId="urn:microsoft.com/office/officeart/2005/8/layout/hierarchy1"/>
    <dgm:cxn modelId="{932AB213-6FB8-4253-B657-75FC072C81F4}" type="presParOf" srcId="{C060C711-C4F9-4BA8-AA45-30FECFF16ED9}" destId="{EB4FF6B5-6081-42DC-892A-D123373019AB}" srcOrd="0" destOrd="0" presId="urn:microsoft.com/office/officeart/2005/8/layout/hierarchy1"/>
    <dgm:cxn modelId="{A5F3A215-28BC-44A5-81FF-83DDA89B1672}" type="presParOf" srcId="{C060C711-C4F9-4BA8-AA45-30FECFF16ED9}" destId="{9E68531F-D52C-444B-A3FB-2B05D5C52C9D}" srcOrd="1" destOrd="0" presId="urn:microsoft.com/office/officeart/2005/8/layout/hierarchy1"/>
    <dgm:cxn modelId="{7A801408-B16C-4AB9-85D6-FB0C71A4BE99}" type="presParOf" srcId="{4CF0D087-5AE3-4A98-9055-DE3D885E60F2}" destId="{223F46CF-C7DA-4A34-9A3D-AD4F8A64DD22}" srcOrd="1" destOrd="0" presId="urn:microsoft.com/office/officeart/2005/8/layout/hierarchy1"/>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003D12-F57F-4191-B9D4-2151C28BE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B720291-004D-470E-959D-EAA572C5B2BF}">
      <dgm:prSet phldrT="[Text]"/>
      <dgm:spPr/>
      <dgm:t>
        <a:bodyPr/>
        <a:lstStyle/>
        <a:p>
          <a:r>
            <a:rPr lang="en-US" err="1" smtClean="0"/>
            <a:t>Equidad</a:t>
          </a:r>
          <a:r>
            <a:rPr lang="en-US" smtClean="0"/>
            <a:t> en </a:t>
          </a:r>
          <a:r>
            <a:rPr lang="en-US" err="1" smtClean="0"/>
            <a:t>Salud</a:t>
          </a:r>
          <a:endParaRPr lang="en-US"/>
        </a:p>
      </dgm:t>
    </dgm:pt>
    <dgm:pt modelId="{27B74E30-3DBE-4503-BB5F-B4147B8ECC0A}" type="parTrans" cxnId="{B34ED322-64DB-4A81-9A54-727A8BBE75E1}">
      <dgm:prSet/>
      <dgm:spPr/>
      <dgm:t>
        <a:bodyPr/>
        <a:lstStyle/>
        <a:p>
          <a:endParaRPr lang="en-US"/>
        </a:p>
      </dgm:t>
    </dgm:pt>
    <dgm:pt modelId="{E082E4C7-329E-40B4-B609-DE8FB5EE423D}" type="sibTrans" cxnId="{B34ED322-64DB-4A81-9A54-727A8BBE75E1}">
      <dgm:prSet/>
      <dgm:spPr/>
      <dgm:t>
        <a:bodyPr/>
        <a:lstStyle/>
        <a:p>
          <a:endParaRPr lang="en-US"/>
        </a:p>
      </dgm:t>
    </dgm:pt>
    <dgm:pt modelId="{2A387634-6E37-4156-8FB4-5589BBA6BB00}">
      <dgm:prSet phldrT="[Text]"/>
      <dgm:spPr/>
      <dgm:t>
        <a:bodyPr/>
        <a:lstStyle/>
        <a:p>
          <a:r>
            <a:rPr lang="en-US" err="1" smtClean="0"/>
            <a:t>Evolucion</a:t>
          </a:r>
          <a:r>
            <a:rPr lang="en-US" smtClean="0"/>
            <a:t> de la </a:t>
          </a:r>
          <a:r>
            <a:rPr lang="en-US" err="1" smtClean="0"/>
            <a:t>salud</a:t>
          </a:r>
          <a:endParaRPr lang="en-US"/>
        </a:p>
      </dgm:t>
    </dgm:pt>
    <dgm:pt modelId="{54250770-3165-4B60-9FDE-B5067EB565D1}" type="parTrans" cxnId="{A4859C3D-7745-4DC5-8E21-D76BBB98BA41}">
      <dgm:prSet/>
      <dgm:spPr/>
      <dgm:t>
        <a:bodyPr/>
        <a:lstStyle/>
        <a:p>
          <a:endParaRPr lang="en-US"/>
        </a:p>
      </dgm:t>
    </dgm:pt>
    <dgm:pt modelId="{FA1058F8-B8AB-4430-9960-0AB708F62155}" type="sibTrans" cxnId="{A4859C3D-7745-4DC5-8E21-D76BBB98BA41}">
      <dgm:prSet/>
      <dgm:spPr/>
      <dgm:t>
        <a:bodyPr/>
        <a:lstStyle/>
        <a:p>
          <a:endParaRPr lang="en-US"/>
        </a:p>
      </dgm:t>
    </dgm:pt>
    <dgm:pt modelId="{9AF81A81-F5E9-4B26-B9F5-AAE47DC6FC8A}">
      <dgm:prSet phldrT="[Text]"/>
      <dgm:spPr/>
      <dgm:t>
        <a:bodyPr/>
        <a:lstStyle/>
        <a:p>
          <a:r>
            <a:rPr lang="en-US" err="1" smtClean="0"/>
            <a:t>Distribucion</a:t>
          </a:r>
          <a:r>
            <a:rPr lang="en-US" smtClean="0"/>
            <a:t> de la </a:t>
          </a:r>
          <a:r>
            <a:rPr lang="en-US" err="1" smtClean="0"/>
            <a:t>salud</a:t>
          </a:r>
          <a:endParaRPr lang="en-US"/>
        </a:p>
      </dgm:t>
    </dgm:pt>
    <dgm:pt modelId="{448DBF59-11C0-484E-8C10-636FE3A268F9}" type="parTrans" cxnId="{DE75E845-08B0-4706-831E-E0905B046F70}">
      <dgm:prSet/>
      <dgm:spPr/>
      <dgm:t>
        <a:bodyPr/>
        <a:lstStyle/>
        <a:p>
          <a:endParaRPr lang="en-US"/>
        </a:p>
      </dgm:t>
    </dgm:pt>
    <dgm:pt modelId="{321DD7CB-D61E-4039-874B-C212AEFE0973}" type="sibTrans" cxnId="{DE75E845-08B0-4706-831E-E0905B046F70}">
      <dgm:prSet/>
      <dgm:spPr/>
      <dgm:t>
        <a:bodyPr/>
        <a:lstStyle/>
        <a:p>
          <a:endParaRPr lang="en-US"/>
        </a:p>
      </dgm:t>
    </dgm:pt>
    <dgm:pt modelId="{6B7E799B-9D9C-497B-9132-A9A5B7E8CD3F}" type="pres">
      <dgm:prSet presAssocID="{47003D12-F57F-4191-B9D4-2151C28BE6D0}" presName="hierChild1" presStyleCnt="0">
        <dgm:presLayoutVars>
          <dgm:orgChart val="1"/>
          <dgm:chPref val="1"/>
          <dgm:dir/>
          <dgm:animOne val="branch"/>
          <dgm:animLvl val="lvl"/>
          <dgm:resizeHandles/>
        </dgm:presLayoutVars>
      </dgm:prSet>
      <dgm:spPr/>
      <dgm:t>
        <a:bodyPr/>
        <a:lstStyle/>
        <a:p>
          <a:endParaRPr lang="en-US"/>
        </a:p>
      </dgm:t>
    </dgm:pt>
    <dgm:pt modelId="{ACC8AB62-FE1B-4BD5-9DA9-E1BB40CBBA7B}" type="pres">
      <dgm:prSet presAssocID="{4B720291-004D-470E-959D-EAA572C5B2BF}" presName="hierRoot1" presStyleCnt="0">
        <dgm:presLayoutVars>
          <dgm:hierBranch val="init"/>
        </dgm:presLayoutVars>
      </dgm:prSet>
      <dgm:spPr/>
    </dgm:pt>
    <dgm:pt modelId="{373DC1D0-0F16-40EC-8000-966762366A89}" type="pres">
      <dgm:prSet presAssocID="{4B720291-004D-470E-959D-EAA572C5B2BF}" presName="rootComposite1" presStyleCnt="0"/>
      <dgm:spPr/>
    </dgm:pt>
    <dgm:pt modelId="{0ABE9D83-B002-49A9-BE0A-9D9A0DFC2A9B}" type="pres">
      <dgm:prSet presAssocID="{4B720291-004D-470E-959D-EAA572C5B2BF}" presName="rootText1" presStyleLbl="node0" presStyleIdx="0" presStyleCnt="1">
        <dgm:presLayoutVars>
          <dgm:chPref val="3"/>
        </dgm:presLayoutVars>
      </dgm:prSet>
      <dgm:spPr/>
      <dgm:t>
        <a:bodyPr/>
        <a:lstStyle/>
        <a:p>
          <a:endParaRPr lang="en-US"/>
        </a:p>
      </dgm:t>
    </dgm:pt>
    <dgm:pt modelId="{F25069FD-D1F8-4EEB-B7E0-7525AEBC14A3}" type="pres">
      <dgm:prSet presAssocID="{4B720291-004D-470E-959D-EAA572C5B2BF}" presName="rootConnector1" presStyleLbl="node1" presStyleIdx="0" presStyleCnt="0"/>
      <dgm:spPr/>
      <dgm:t>
        <a:bodyPr/>
        <a:lstStyle/>
        <a:p>
          <a:endParaRPr lang="en-US"/>
        </a:p>
      </dgm:t>
    </dgm:pt>
    <dgm:pt modelId="{52E19417-6F77-4C46-AED5-5F31EBB6107B}" type="pres">
      <dgm:prSet presAssocID="{4B720291-004D-470E-959D-EAA572C5B2BF}" presName="hierChild2" presStyleCnt="0"/>
      <dgm:spPr/>
    </dgm:pt>
    <dgm:pt modelId="{AB33CCC1-2FA8-41BF-AEA4-AD1BEF27FB6B}" type="pres">
      <dgm:prSet presAssocID="{54250770-3165-4B60-9FDE-B5067EB565D1}" presName="Name37" presStyleLbl="parChTrans1D2" presStyleIdx="0" presStyleCnt="2"/>
      <dgm:spPr/>
      <dgm:t>
        <a:bodyPr/>
        <a:lstStyle/>
        <a:p>
          <a:endParaRPr lang="en-US"/>
        </a:p>
      </dgm:t>
    </dgm:pt>
    <dgm:pt modelId="{B0A81D5B-1E4A-437F-9A4A-356AE206FDEB}" type="pres">
      <dgm:prSet presAssocID="{2A387634-6E37-4156-8FB4-5589BBA6BB00}" presName="hierRoot2" presStyleCnt="0">
        <dgm:presLayoutVars>
          <dgm:hierBranch val="init"/>
        </dgm:presLayoutVars>
      </dgm:prSet>
      <dgm:spPr/>
    </dgm:pt>
    <dgm:pt modelId="{D0B1B7F0-8AAD-4B4C-8BDF-72241C315C91}" type="pres">
      <dgm:prSet presAssocID="{2A387634-6E37-4156-8FB4-5589BBA6BB00}" presName="rootComposite" presStyleCnt="0"/>
      <dgm:spPr/>
    </dgm:pt>
    <dgm:pt modelId="{E13E7A10-419F-40C5-9935-D38E9F296C93}" type="pres">
      <dgm:prSet presAssocID="{2A387634-6E37-4156-8FB4-5589BBA6BB00}" presName="rootText" presStyleLbl="node2" presStyleIdx="0" presStyleCnt="2">
        <dgm:presLayoutVars>
          <dgm:chPref val="3"/>
        </dgm:presLayoutVars>
      </dgm:prSet>
      <dgm:spPr/>
      <dgm:t>
        <a:bodyPr/>
        <a:lstStyle/>
        <a:p>
          <a:endParaRPr lang="en-US"/>
        </a:p>
      </dgm:t>
    </dgm:pt>
    <dgm:pt modelId="{0A5C4630-FF93-4657-A21A-2107FC21E581}" type="pres">
      <dgm:prSet presAssocID="{2A387634-6E37-4156-8FB4-5589BBA6BB00}" presName="rootConnector" presStyleLbl="node2" presStyleIdx="0" presStyleCnt="2"/>
      <dgm:spPr/>
      <dgm:t>
        <a:bodyPr/>
        <a:lstStyle/>
        <a:p>
          <a:endParaRPr lang="en-US"/>
        </a:p>
      </dgm:t>
    </dgm:pt>
    <dgm:pt modelId="{3B0959FD-19DF-4583-92BF-E60D9E8D83E7}" type="pres">
      <dgm:prSet presAssocID="{2A387634-6E37-4156-8FB4-5589BBA6BB00}" presName="hierChild4" presStyleCnt="0"/>
      <dgm:spPr/>
    </dgm:pt>
    <dgm:pt modelId="{34969261-5CCA-4BBD-A9FA-7D9911D15392}" type="pres">
      <dgm:prSet presAssocID="{2A387634-6E37-4156-8FB4-5589BBA6BB00}" presName="hierChild5" presStyleCnt="0"/>
      <dgm:spPr/>
    </dgm:pt>
    <dgm:pt modelId="{CA9B446E-18BC-4F79-AF0F-AF30C6C20866}" type="pres">
      <dgm:prSet presAssocID="{448DBF59-11C0-484E-8C10-636FE3A268F9}" presName="Name37" presStyleLbl="parChTrans1D2" presStyleIdx="1" presStyleCnt="2"/>
      <dgm:spPr/>
      <dgm:t>
        <a:bodyPr/>
        <a:lstStyle/>
        <a:p>
          <a:endParaRPr lang="en-US"/>
        </a:p>
      </dgm:t>
    </dgm:pt>
    <dgm:pt modelId="{423EFB97-EB79-4012-B164-A703B25F0953}" type="pres">
      <dgm:prSet presAssocID="{9AF81A81-F5E9-4B26-B9F5-AAE47DC6FC8A}" presName="hierRoot2" presStyleCnt="0">
        <dgm:presLayoutVars>
          <dgm:hierBranch val="init"/>
        </dgm:presLayoutVars>
      </dgm:prSet>
      <dgm:spPr/>
    </dgm:pt>
    <dgm:pt modelId="{66EB1307-8EF0-4A59-912D-782DD1BE632F}" type="pres">
      <dgm:prSet presAssocID="{9AF81A81-F5E9-4B26-B9F5-AAE47DC6FC8A}" presName="rootComposite" presStyleCnt="0"/>
      <dgm:spPr/>
    </dgm:pt>
    <dgm:pt modelId="{2ADCFE8D-9605-4530-9EE9-B9C194B67DC7}" type="pres">
      <dgm:prSet presAssocID="{9AF81A81-F5E9-4B26-B9F5-AAE47DC6FC8A}" presName="rootText" presStyleLbl="node2" presStyleIdx="1" presStyleCnt="2">
        <dgm:presLayoutVars>
          <dgm:chPref val="3"/>
        </dgm:presLayoutVars>
      </dgm:prSet>
      <dgm:spPr/>
      <dgm:t>
        <a:bodyPr/>
        <a:lstStyle/>
        <a:p>
          <a:endParaRPr lang="en-US"/>
        </a:p>
      </dgm:t>
    </dgm:pt>
    <dgm:pt modelId="{A1680359-82FC-47E4-8601-FEB115816EBB}" type="pres">
      <dgm:prSet presAssocID="{9AF81A81-F5E9-4B26-B9F5-AAE47DC6FC8A}" presName="rootConnector" presStyleLbl="node2" presStyleIdx="1" presStyleCnt="2"/>
      <dgm:spPr/>
      <dgm:t>
        <a:bodyPr/>
        <a:lstStyle/>
        <a:p>
          <a:endParaRPr lang="en-US"/>
        </a:p>
      </dgm:t>
    </dgm:pt>
    <dgm:pt modelId="{BF5D8F7D-60CF-411D-987A-7B7B7B19A9EE}" type="pres">
      <dgm:prSet presAssocID="{9AF81A81-F5E9-4B26-B9F5-AAE47DC6FC8A}" presName="hierChild4" presStyleCnt="0"/>
      <dgm:spPr/>
    </dgm:pt>
    <dgm:pt modelId="{53395CD9-5AA8-49C5-B084-145991D96406}" type="pres">
      <dgm:prSet presAssocID="{9AF81A81-F5E9-4B26-B9F5-AAE47DC6FC8A}" presName="hierChild5" presStyleCnt="0"/>
      <dgm:spPr/>
    </dgm:pt>
    <dgm:pt modelId="{F92E90E8-B082-4509-85CC-B3CB791567CC}" type="pres">
      <dgm:prSet presAssocID="{4B720291-004D-470E-959D-EAA572C5B2BF}" presName="hierChild3" presStyleCnt="0"/>
      <dgm:spPr/>
    </dgm:pt>
  </dgm:ptLst>
  <dgm:cxnLst>
    <dgm:cxn modelId="{8869E8DD-55A7-4480-9DCF-A033C2E779FD}" type="presOf" srcId="{448DBF59-11C0-484E-8C10-636FE3A268F9}" destId="{CA9B446E-18BC-4F79-AF0F-AF30C6C20866}" srcOrd="0" destOrd="0" presId="urn:microsoft.com/office/officeart/2005/8/layout/orgChart1"/>
    <dgm:cxn modelId="{DE75E845-08B0-4706-831E-E0905B046F70}" srcId="{4B720291-004D-470E-959D-EAA572C5B2BF}" destId="{9AF81A81-F5E9-4B26-B9F5-AAE47DC6FC8A}" srcOrd="1" destOrd="0" parTransId="{448DBF59-11C0-484E-8C10-636FE3A268F9}" sibTransId="{321DD7CB-D61E-4039-874B-C212AEFE0973}"/>
    <dgm:cxn modelId="{1A421E4E-BF55-4B72-A8E2-D8AD870B336B}" type="presOf" srcId="{47003D12-F57F-4191-B9D4-2151C28BE6D0}" destId="{6B7E799B-9D9C-497B-9132-A9A5B7E8CD3F}" srcOrd="0" destOrd="0" presId="urn:microsoft.com/office/officeart/2005/8/layout/orgChart1"/>
    <dgm:cxn modelId="{10238FA0-BACF-4561-A3ED-737F529A9924}" type="presOf" srcId="{2A387634-6E37-4156-8FB4-5589BBA6BB00}" destId="{0A5C4630-FF93-4657-A21A-2107FC21E581}" srcOrd="1" destOrd="0" presId="urn:microsoft.com/office/officeart/2005/8/layout/orgChart1"/>
    <dgm:cxn modelId="{B34ED322-64DB-4A81-9A54-727A8BBE75E1}" srcId="{47003D12-F57F-4191-B9D4-2151C28BE6D0}" destId="{4B720291-004D-470E-959D-EAA572C5B2BF}" srcOrd="0" destOrd="0" parTransId="{27B74E30-3DBE-4503-BB5F-B4147B8ECC0A}" sibTransId="{E082E4C7-329E-40B4-B609-DE8FB5EE423D}"/>
    <dgm:cxn modelId="{85E8228D-9FB0-4C37-9BC7-598A9EDC0B90}" type="presOf" srcId="{4B720291-004D-470E-959D-EAA572C5B2BF}" destId="{F25069FD-D1F8-4EEB-B7E0-7525AEBC14A3}" srcOrd="1" destOrd="0" presId="urn:microsoft.com/office/officeart/2005/8/layout/orgChart1"/>
    <dgm:cxn modelId="{D2DA72A6-6BC2-411E-A8D8-5FC5E8C446E6}" type="presOf" srcId="{2A387634-6E37-4156-8FB4-5589BBA6BB00}" destId="{E13E7A10-419F-40C5-9935-D38E9F296C93}" srcOrd="0" destOrd="0" presId="urn:microsoft.com/office/officeart/2005/8/layout/orgChart1"/>
    <dgm:cxn modelId="{E246AE82-CACA-4D90-B063-2B3CB73EEB80}" type="presOf" srcId="{4B720291-004D-470E-959D-EAA572C5B2BF}" destId="{0ABE9D83-B002-49A9-BE0A-9D9A0DFC2A9B}" srcOrd="0" destOrd="0" presId="urn:microsoft.com/office/officeart/2005/8/layout/orgChart1"/>
    <dgm:cxn modelId="{195FFC97-15C0-4742-B3C6-6B488A8ACCCA}" type="presOf" srcId="{9AF81A81-F5E9-4B26-B9F5-AAE47DC6FC8A}" destId="{A1680359-82FC-47E4-8601-FEB115816EBB}" srcOrd="1" destOrd="0" presId="urn:microsoft.com/office/officeart/2005/8/layout/orgChart1"/>
    <dgm:cxn modelId="{E3D59412-8BC6-47DC-A917-BFBA6E781659}" type="presOf" srcId="{54250770-3165-4B60-9FDE-B5067EB565D1}" destId="{AB33CCC1-2FA8-41BF-AEA4-AD1BEF27FB6B}" srcOrd="0" destOrd="0" presId="urn:microsoft.com/office/officeart/2005/8/layout/orgChart1"/>
    <dgm:cxn modelId="{A4859C3D-7745-4DC5-8E21-D76BBB98BA41}" srcId="{4B720291-004D-470E-959D-EAA572C5B2BF}" destId="{2A387634-6E37-4156-8FB4-5589BBA6BB00}" srcOrd="0" destOrd="0" parTransId="{54250770-3165-4B60-9FDE-B5067EB565D1}" sibTransId="{FA1058F8-B8AB-4430-9960-0AB708F62155}"/>
    <dgm:cxn modelId="{C414D452-39DC-4CD7-A897-8AA4D17A5E13}" type="presOf" srcId="{9AF81A81-F5E9-4B26-B9F5-AAE47DC6FC8A}" destId="{2ADCFE8D-9605-4530-9EE9-B9C194B67DC7}" srcOrd="0" destOrd="0" presId="urn:microsoft.com/office/officeart/2005/8/layout/orgChart1"/>
    <dgm:cxn modelId="{A9956754-0BC1-4CB7-8594-61059AE3A19E}" type="presParOf" srcId="{6B7E799B-9D9C-497B-9132-A9A5B7E8CD3F}" destId="{ACC8AB62-FE1B-4BD5-9DA9-E1BB40CBBA7B}" srcOrd="0" destOrd="0" presId="urn:microsoft.com/office/officeart/2005/8/layout/orgChart1"/>
    <dgm:cxn modelId="{8D5368E3-0A8A-4228-BFCA-AFE583DBA038}" type="presParOf" srcId="{ACC8AB62-FE1B-4BD5-9DA9-E1BB40CBBA7B}" destId="{373DC1D0-0F16-40EC-8000-966762366A89}" srcOrd="0" destOrd="0" presId="urn:microsoft.com/office/officeart/2005/8/layout/orgChart1"/>
    <dgm:cxn modelId="{60C581CA-7C6E-4ACD-8F7A-C2B3A2ED9D0A}" type="presParOf" srcId="{373DC1D0-0F16-40EC-8000-966762366A89}" destId="{0ABE9D83-B002-49A9-BE0A-9D9A0DFC2A9B}" srcOrd="0" destOrd="0" presId="urn:microsoft.com/office/officeart/2005/8/layout/orgChart1"/>
    <dgm:cxn modelId="{0C08CEFB-FE10-4789-BA6C-EB83736BD9CA}" type="presParOf" srcId="{373DC1D0-0F16-40EC-8000-966762366A89}" destId="{F25069FD-D1F8-4EEB-B7E0-7525AEBC14A3}" srcOrd="1" destOrd="0" presId="urn:microsoft.com/office/officeart/2005/8/layout/orgChart1"/>
    <dgm:cxn modelId="{246BCC9B-12D8-40AC-813A-8C07523185AB}" type="presParOf" srcId="{ACC8AB62-FE1B-4BD5-9DA9-E1BB40CBBA7B}" destId="{52E19417-6F77-4C46-AED5-5F31EBB6107B}" srcOrd="1" destOrd="0" presId="urn:microsoft.com/office/officeart/2005/8/layout/orgChart1"/>
    <dgm:cxn modelId="{6C343148-427C-42FD-9C60-B07C5E60E516}" type="presParOf" srcId="{52E19417-6F77-4C46-AED5-5F31EBB6107B}" destId="{AB33CCC1-2FA8-41BF-AEA4-AD1BEF27FB6B}" srcOrd="0" destOrd="0" presId="urn:microsoft.com/office/officeart/2005/8/layout/orgChart1"/>
    <dgm:cxn modelId="{F96F0D11-1972-4365-81AE-791750ACAC59}" type="presParOf" srcId="{52E19417-6F77-4C46-AED5-5F31EBB6107B}" destId="{B0A81D5B-1E4A-437F-9A4A-356AE206FDEB}" srcOrd="1" destOrd="0" presId="urn:microsoft.com/office/officeart/2005/8/layout/orgChart1"/>
    <dgm:cxn modelId="{C710BDE7-5C3C-4946-8C21-494790623C7C}" type="presParOf" srcId="{B0A81D5B-1E4A-437F-9A4A-356AE206FDEB}" destId="{D0B1B7F0-8AAD-4B4C-8BDF-72241C315C91}" srcOrd="0" destOrd="0" presId="urn:microsoft.com/office/officeart/2005/8/layout/orgChart1"/>
    <dgm:cxn modelId="{A1ABFA11-4F6C-4893-879F-017791953BBB}" type="presParOf" srcId="{D0B1B7F0-8AAD-4B4C-8BDF-72241C315C91}" destId="{E13E7A10-419F-40C5-9935-D38E9F296C93}" srcOrd="0" destOrd="0" presId="urn:microsoft.com/office/officeart/2005/8/layout/orgChart1"/>
    <dgm:cxn modelId="{12980517-F313-42F1-A78A-40E04ED71499}" type="presParOf" srcId="{D0B1B7F0-8AAD-4B4C-8BDF-72241C315C91}" destId="{0A5C4630-FF93-4657-A21A-2107FC21E581}" srcOrd="1" destOrd="0" presId="urn:microsoft.com/office/officeart/2005/8/layout/orgChart1"/>
    <dgm:cxn modelId="{9B57E470-7499-4776-BF64-EB1DD6E8DE5C}" type="presParOf" srcId="{B0A81D5B-1E4A-437F-9A4A-356AE206FDEB}" destId="{3B0959FD-19DF-4583-92BF-E60D9E8D83E7}" srcOrd="1" destOrd="0" presId="urn:microsoft.com/office/officeart/2005/8/layout/orgChart1"/>
    <dgm:cxn modelId="{2A9498F8-9114-49F6-A4D8-9F15F49E5F90}" type="presParOf" srcId="{B0A81D5B-1E4A-437F-9A4A-356AE206FDEB}" destId="{34969261-5CCA-4BBD-A9FA-7D9911D15392}" srcOrd="2" destOrd="0" presId="urn:microsoft.com/office/officeart/2005/8/layout/orgChart1"/>
    <dgm:cxn modelId="{EDFC7BFB-28BB-4365-AAEC-D8C820ABDD4A}" type="presParOf" srcId="{52E19417-6F77-4C46-AED5-5F31EBB6107B}" destId="{CA9B446E-18BC-4F79-AF0F-AF30C6C20866}" srcOrd="2" destOrd="0" presId="urn:microsoft.com/office/officeart/2005/8/layout/orgChart1"/>
    <dgm:cxn modelId="{4C1ADCF2-113B-4DE5-B201-30A2EB7A8461}" type="presParOf" srcId="{52E19417-6F77-4C46-AED5-5F31EBB6107B}" destId="{423EFB97-EB79-4012-B164-A703B25F0953}" srcOrd="3" destOrd="0" presId="urn:microsoft.com/office/officeart/2005/8/layout/orgChart1"/>
    <dgm:cxn modelId="{ECF93992-13F7-4985-BC74-6C4CDFF82AE3}" type="presParOf" srcId="{423EFB97-EB79-4012-B164-A703B25F0953}" destId="{66EB1307-8EF0-4A59-912D-782DD1BE632F}" srcOrd="0" destOrd="0" presId="urn:microsoft.com/office/officeart/2005/8/layout/orgChart1"/>
    <dgm:cxn modelId="{5903FB70-3959-432C-991E-8B6EECBDB3C7}" type="presParOf" srcId="{66EB1307-8EF0-4A59-912D-782DD1BE632F}" destId="{2ADCFE8D-9605-4530-9EE9-B9C194B67DC7}" srcOrd="0" destOrd="0" presId="urn:microsoft.com/office/officeart/2005/8/layout/orgChart1"/>
    <dgm:cxn modelId="{0FBE4562-E682-477C-8D87-21BFE8CC2D5A}" type="presParOf" srcId="{66EB1307-8EF0-4A59-912D-782DD1BE632F}" destId="{A1680359-82FC-47E4-8601-FEB115816EBB}" srcOrd="1" destOrd="0" presId="urn:microsoft.com/office/officeart/2005/8/layout/orgChart1"/>
    <dgm:cxn modelId="{3F79C16E-33A8-46D6-B8E0-CD2145F32CCC}" type="presParOf" srcId="{423EFB97-EB79-4012-B164-A703B25F0953}" destId="{BF5D8F7D-60CF-411D-987A-7B7B7B19A9EE}" srcOrd="1" destOrd="0" presId="urn:microsoft.com/office/officeart/2005/8/layout/orgChart1"/>
    <dgm:cxn modelId="{F9A29947-D345-43FD-8103-EB5846DBB07E}" type="presParOf" srcId="{423EFB97-EB79-4012-B164-A703B25F0953}" destId="{53395CD9-5AA8-49C5-B084-145991D96406}" srcOrd="2" destOrd="0" presId="urn:microsoft.com/office/officeart/2005/8/layout/orgChart1"/>
    <dgm:cxn modelId="{AE55DF5B-D447-48EC-8472-14BCBA14940B}" type="presParOf" srcId="{ACC8AB62-FE1B-4BD5-9DA9-E1BB40CBBA7B}" destId="{F92E90E8-B082-4509-85CC-B3CB791567CC}"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DAE126-6315-498B-A9B6-B3AD1128C4C3}" type="doc">
      <dgm:prSet loTypeId="urn:microsoft.com/office/officeart/2005/8/layout/pyramid2" loCatId="list" qsTypeId="urn:microsoft.com/office/officeart/2005/8/quickstyle/simple1" qsCatId="simple" csTypeId="urn:microsoft.com/office/officeart/2005/8/colors/accent1_2" csCatId="accent1" phldr="1"/>
      <dgm:spPr/>
    </dgm:pt>
    <dgm:pt modelId="{E7290F7A-8FB5-44D6-9E94-8A73065AD925}">
      <dgm:prSet phldrT="[Text]"/>
      <dgm:spPr/>
      <dgm:t>
        <a:bodyPr/>
        <a:lstStyle/>
        <a:p>
          <a:r>
            <a:rPr lang="en-US" err="1" smtClean="0"/>
            <a:t>Potencial</a:t>
          </a:r>
          <a:r>
            <a:rPr lang="en-US" smtClean="0"/>
            <a:t> </a:t>
          </a:r>
          <a:r>
            <a:rPr lang="en-US" err="1" smtClean="0"/>
            <a:t>fisico</a:t>
          </a:r>
          <a:r>
            <a:rPr lang="en-US" smtClean="0"/>
            <a:t> y </a:t>
          </a:r>
          <a:r>
            <a:rPr lang="en-US" err="1" smtClean="0"/>
            <a:t>psicosocial</a:t>
          </a:r>
          <a:endParaRPr lang="en-US"/>
        </a:p>
      </dgm:t>
    </dgm:pt>
    <dgm:pt modelId="{6FF90E24-77C3-474F-B401-6CE4090B0C00}" type="parTrans" cxnId="{AD9EBAB4-F91A-4229-9405-0EDD4AF87BEE}">
      <dgm:prSet/>
      <dgm:spPr/>
      <dgm:t>
        <a:bodyPr/>
        <a:lstStyle/>
        <a:p>
          <a:endParaRPr lang="es-ES_tradnl"/>
        </a:p>
      </dgm:t>
    </dgm:pt>
    <dgm:pt modelId="{800E0955-C5A6-4BCF-9368-33A69E297629}" type="sibTrans" cxnId="{AD9EBAB4-F91A-4229-9405-0EDD4AF87BEE}">
      <dgm:prSet/>
      <dgm:spPr/>
      <dgm:t>
        <a:bodyPr/>
        <a:lstStyle/>
        <a:p>
          <a:endParaRPr lang="es-ES_tradnl"/>
        </a:p>
      </dgm:t>
    </dgm:pt>
    <dgm:pt modelId="{ABE9B71E-B460-48B1-8D92-828E81ECB6E4}">
      <dgm:prSet phldrT="[Text]"/>
      <dgm:spPr/>
      <dgm:t>
        <a:bodyPr/>
        <a:lstStyle/>
        <a:p>
          <a:r>
            <a:rPr lang="en-US" err="1" smtClean="0"/>
            <a:t>Necesidades</a:t>
          </a:r>
          <a:r>
            <a:rPr lang="en-US" smtClean="0"/>
            <a:t> de </a:t>
          </a:r>
          <a:r>
            <a:rPr lang="en-US" err="1" smtClean="0"/>
            <a:t>seguridad</a:t>
          </a:r>
          <a:endParaRPr lang="en-US"/>
        </a:p>
      </dgm:t>
    </dgm:pt>
    <dgm:pt modelId="{897A0F8F-07C7-4624-B532-4C97B1A7607F}" type="parTrans" cxnId="{86901885-9958-4D6C-8F60-25264F0E0F84}">
      <dgm:prSet/>
      <dgm:spPr/>
      <dgm:t>
        <a:bodyPr/>
        <a:lstStyle/>
        <a:p>
          <a:endParaRPr lang="es-ES_tradnl"/>
        </a:p>
      </dgm:t>
    </dgm:pt>
    <dgm:pt modelId="{08BE9A4F-A5FE-42BA-B6CE-26FC3155B7CB}" type="sibTrans" cxnId="{86901885-9958-4D6C-8F60-25264F0E0F84}">
      <dgm:prSet/>
      <dgm:spPr/>
      <dgm:t>
        <a:bodyPr/>
        <a:lstStyle/>
        <a:p>
          <a:endParaRPr lang="es-ES_tradnl"/>
        </a:p>
      </dgm:t>
    </dgm:pt>
    <dgm:pt modelId="{40C95E97-6CA3-432D-BB65-5317F21CB984}">
      <dgm:prSet phldrT="[Text]"/>
      <dgm:spPr/>
      <dgm:t>
        <a:bodyPr/>
        <a:lstStyle/>
        <a:p>
          <a:r>
            <a:rPr lang="en-US" err="1" smtClean="0"/>
            <a:t>Necesidades</a:t>
          </a:r>
          <a:r>
            <a:rPr lang="en-US" smtClean="0"/>
            <a:t> </a:t>
          </a:r>
          <a:r>
            <a:rPr lang="en-US" err="1" smtClean="0"/>
            <a:t>basicas</a:t>
          </a:r>
          <a:endParaRPr lang="en-US"/>
        </a:p>
      </dgm:t>
    </dgm:pt>
    <dgm:pt modelId="{2933E84F-68EF-4B13-BFF5-50669CE5169E}" type="parTrans" cxnId="{3291F5ED-C7E1-4A5F-92F1-8523DA9A4F42}">
      <dgm:prSet/>
      <dgm:spPr/>
      <dgm:t>
        <a:bodyPr/>
        <a:lstStyle/>
        <a:p>
          <a:endParaRPr lang="es-ES_tradnl"/>
        </a:p>
      </dgm:t>
    </dgm:pt>
    <dgm:pt modelId="{25A63523-6C92-442D-A3E5-914BF3B8F890}" type="sibTrans" cxnId="{3291F5ED-C7E1-4A5F-92F1-8523DA9A4F42}">
      <dgm:prSet/>
      <dgm:spPr/>
      <dgm:t>
        <a:bodyPr/>
        <a:lstStyle/>
        <a:p>
          <a:endParaRPr lang="es-ES_tradnl"/>
        </a:p>
      </dgm:t>
    </dgm:pt>
    <dgm:pt modelId="{1EDA6361-3035-4E72-BAA1-6AA602B02319}" type="pres">
      <dgm:prSet presAssocID="{72DAE126-6315-498B-A9B6-B3AD1128C4C3}" presName="compositeShape" presStyleCnt="0">
        <dgm:presLayoutVars>
          <dgm:dir/>
          <dgm:resizeHandles/>
        </dgm:presLayoutVars>
      </dgm:prSet>
      <dgm:spPr/>
    </dgm:pt>
    <dgm:pt modelId="{4448B3C0-396A-4628-87F3-A8BF0AD710D1}" type="pres">
      <dgm:prSet presAssocID="{72DAE126-6315-498B-A9B6-B3AD1128C4C3}" presName="pyramid" presStyleLbl="node1" presStyleIdx="0" presStyleCnt="1"/>
      <dgm:spPr/>
    </dgm:pt>
    <dgm:pt modelId="{B5591AD6-80BE-45F2-8FAC-9C5063653D59}" type="pres">
      <dgm:prSet presAssocID="{72DAE126-6315-498B-A9B6-B3AD1128C4C3}" presName="theList" presStyleCnt="0"/>
      <dgm:spPr/>
    </dgm:pt>
    <dgm:pt modelId="{45909DF8-6445-4FE7-AD03-D791BF54678C}" type="pres">
      <dgm:prSet presAssocID="{E7290F7A-8FB5-44D6-9E94-8A73065AD925}" presName="aNode" presStyleLbl="fgAcc1" presStyleIdx="0" presStyleCnt="3">
        <dgm:presLayoutVars>
          <dgm:bulletEnabled val="1"/>
        </dgm:presLayoutVars>
      </dgm:prSet>
      <dgm:spPr/>
      <dgm:t>
        <a:bodyPr/>
        <a:lstStyle/>
        <a:p>
          <a:endParaRPr lang="en-US"/>
        </a:p>
      </dgm:t>
    </dgm:pt>
    <dgm:pt modelId="{3463FECC-0758-435F-A33E-265272BA2460}" type="pres">
      <dgm:prSet presAssocID="{E7290F7A-8FB5-44D6-9E94-8A73065AD925}" presName="aSpace" presStyleCnt="0"/>
      <dgm:spPr/>
    </dgm:pt>
    <dgm:pt modelId="{83024F8E-8831-43EF-BCFE-42023AA02532}" type="pres">
      <dgm:prSet presAssocID="{ABE9B71E-B460-48B1-8D92-828E81ECB6E4}" presName="aNode" presStyleLbl="fgAcc1" presStyleIdx="1" presStyleCnt="3">
        <dgm:presLayoutVars>
          <dgm:bulletEnabled val="1"/>
        </dgm:presLayoutVars>
      </dgm:prSet>
      <dgm:spPr/>
      <dgm:t>
        <a:bodyPr/>
        <a:lstStyle/>
        <a:p>
          <a:endParaRPr lang="en-US"/>
        </a:p>
      </dgm:t>
    </dgm:pt>
    <dgm:pt modelId="{1A39C8A5-DF86-4D9C-A095-A26026EAD285}" type="pres">
      <dgm:prSet presAssocID="{ABE9B71E-B460-48B1-8D92-828E81ECB6E4}" presName="aSpace" presStyleCnt="0"/>
      <dgm:spPr/>
    </dgm:pt>
    <dgm:pt modelId="{E041EDE4-934D-46F6-9DD0-9DB281D922D8}" type="pres">
      <dgm:prSet presAssocID="{40C95E97-6CA3-432D-BB65-5317F21CB984}" presName="aNode" presStyleLbl="fgAcc1" presStyleIdx="2" presStyleCnt="3">
        <dgm:presLayoutVars>
          <dgm:bulletEnabled val="1"/>
        </dgm:presLayoutVars>
      </dgm:prSet>
      <dgm:spPr/>
      <dgm:t>
        <a:bodyPr/>
        <a:lstStyle/>
        <a:p>
          <a:endParaRPr lang="en-US"/>
        </a:p>
      </dgm:t>
    </dgm:pt>
    <dgm:pt modelId="{BA2EEA4B-2319-4677-B68F-F146E1DBC1FD}" type="pres">
      <dgm:prSet presAssocID="{40C95E97-6CA3-432D-BB65-5317F21CB984}" presName="aSpace" presStyleCnt="0"/>
      <dgm:spPr/>
    </dgm:pt>
  </dgm:ptLst>
  <dgm:cxnLst>
    <dgm:cxn modelId="{1288BAC1-0E74-4CBF-A136-510C1653C7C0}" type="presOf" srcId="{E7290F7A-8FB5-44D6-9E94-8A73065AD925}" destId="{45909DF8-6445-4FE7-AD03-D791BF54678C}" srcOrd="0" destOrd="0" presId="urn:microsoft.com/office/officeart/2005/8/layout/pyramid2"/>
    <dgm:cxn modelId="{AD9EBAB4-F91A-4229-9405-0EDD4AF87BEE}" srcId="{72DAE126-6315-498B-A9B6-B3AD1128C4C3}" destId="{E7290F7A-8FB5-44D6-9E94-8A73065AD925}" srcOrd="0" destOrd="0" parTransId="{6FF90E24-77C3-474F-B401-6CE4090B0C00}" sibTransId="{800E0955-C5A6-4BCF-9368-33A69E297629}"/>
    <dgm:cxn modelId="{ED63EC55-7AB5-4F86-AF2E-A70DD4885733}" type="presOf" srcId="{72DAE126-6315-498B-A9B6-B3AD1128C4C3}" destId="{1EDA6361-3035-4E72-BAA1-6AA602B02319}" srcOrd="0" destOrd="0" presId="urn:microsoft.com/office/officeart/2005/8/layout/pyramid2"/>
    <dgm:cxn modelId="{86901885-9958-4D6C-8F60-25264F0E0F84}" srcId="{72DAE126-6315-498B-A9B6-B3AD1128C4C3}" destId="{ABE9B71E-B460-48B1-8D92-828E81ECB6E4}" srcOrd="1" destOrd="0" parTransId="{897A0F8F-07C7-4624-B532-4C97B1A7607F}" sibTransId="{08BE9A4F-A5FE-42BA-B6CE-26FC3155B7CB}"/>
    <dgm:cxn modelId="{3291F5ED-C7E1-4A5F-92F1-8523DA9A4F42}" srcId="{72DAE126-6315-498B-A9B6-B3AD1128C4C3}" destId="{40C95E97-6CA3-432D-BB65-5317F21CB984}" srcOrd="2" destOrd="0" parTransId="{2933E84F-68EF-4B13-BFF5-50669CE5169E}" sibTransId="{25A63523-6C92-442D-A3E5-914BF3B8F890}"/>
    <dgm:cxn modelId="{4A4F23AB-2664-4D7F-8E4A-FA9230356FF7}" type="presOf" srcId="{40C95E97-6CA3-432D-BB65-5317F21CB984}" destId="{E041EDE4-934D-46F6-9DD0-9DB281D922D8}" srcOrd="0" destOrd="0" presId="urn:microsoft.com/office/officeart/2005/8/layout/pyramid2"/>
    <dgm:cxn modelId="{21B6C41E-D6D7-4F6A-9F0E-3E5212E53252}" type="presOf" srcId="{ABE9B71E-B460-48B1-8D92-828E81ECB6E4}" destId="{83024F8E-8831-43EF-BCFE-42023AA02532}" srcOrd="0" destOrd="0" presId="urn:microsoft.com/office/officeart/2005/8/layout/pyramid2"/>
    <dgm:cxn modelId="{C6E100A2-3DD9-4F8B-9FAC-86A1DB2B981A}" type="presParOf" srcId="{1EDA6361-3035-4E72-BAA1-6AA602B02319}" destId="{4448B3C0-396A-4628-87F3-A8BF0AD710D1}" srcOrd="0" destOrd="0" presId="urn:microsoft.com/office/officeart/2005/8/layout/pyramid2"/>
    <dgm:cxn modelId="{FCEE1229-8E66-4401-A7FE-CBAA91626EEA}" type="presParOf" srcId="{1EDA6361-3035-4E72-BAA1-6AA602B02319}" destId="{B5591AD6-80BE-45F2-8FAC-9C5063653D59}" srcOrd="1" destOrd="0" presId="urn:microsoft.com/office/officeart/2005/8/layout/pyramid2"/>
    <dgm:cxn modelId="{6BC25645-21D9-464D-A08A-BA95D6B7A87B}" type="presParOf" srcId="{B5591AD6-80BE-45F2-8FAC-9C5063653D59}" destId="{45909DF8-6445-4FE7-AD03-D791BF54678C}" srcOrd="0" destOrd="0" presId="urn:microsoft.com/office/officeart/2005/8/layout/pyramid2"/>
    <dgm:cxn modelId="{C74D5092-4D94-45DF-B345-C487FD82C2B8}" type="presParOf" srcId="{B5591AD6-80BE-45F2-8FAC-9C5063653D59}" destId="{3463FECC-0758-435F-A33E-265272BA2460}" srcOrd="1" destOrd="0" presId="urn:microsoft.com/office/officeart/2005/8/layout/pyramid2"/>
    <dgm:cxn modelId="{E67D9C68-B617-4E93-A5E6-C1AA0F56139A}" type="presParOf" srcId="{B5591AD6-80BE-45F2-8FAC-9C5063653D59}" destId="{83024F8E-8831-43EF-BCFE-42023AA02532}" srcOrd="2" destOrd="0" presId="urn:microsoft.com/office/officeart/2005/8/layout/pyramid2"/>
    <dgm:cxn modelId="{F7392DC2-95BE-4BE3-82F6-807FF046F2AE}" type="presParOf" srcId="{B5591AD6-80BE-45F2-8FAC-9C5063653D59}" destId="{1A39C8A5-DF86-4D9C-A095-A26026EAD285}" srcOrd="3" destOrd="0" presId="urn:microsoft.com/office/officeart/2005/8/layout/pyramid2"/>
    <dgm:cxn modelId="{C7FCBA9B-99DD-497E-9C4C-08A2599C0364}" type="presParOf" srcId="{B5591AD6-80BE-45F2-8FAC-9C5063653D59}" destId="{E041EDE4-934D-46F6-9DD0-9DB281D922D8}" srcOrd="4" destOrd="0" presId="urn:microsoft.com/office/officeart/2005/8/layout/pyramid2"/>
    <dgm:cxn modelId="{BD1A3B27-29A5-4C8E-8A34-185056BA5876}" type="presParOf" srcId="{B5591AD6-80BE-45F2-8FAC-9C5063653D59}" destId="{BA2EEA4B-2319-4677-B68F-F146E1DBC1FD}"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E657185F-60C9-4720-ACD7-01FEBD2EECBF}" srcId="{FFCF63FA-1851-4FD1-9C13-FB87AC370CEE}" destId="{9B3F5BCC-CA8A-40DE-A3FD-002FF6904A29}" srcOrd="0" destOrd="0" parTransId="{19BCBD20-51D5-4862-933F-A2F575DDD83D}" sibTransId="{91A689A6-2F90-4750-B535-055EC0BCAC31}"/>
    <dgm:cxn modelId="{BD2CDF46-4EE7-4C46-A159-870D7570E4AC}" srcId="{FFCF63FA-1851-4FD1-9C13-FB87AC370CEE}" destId="{3FAA2C33-383F-4717-ACD3-EEECFDC0DCD8}" srcOrd="1" destOrd="0" parTransId="{EE0F6171-0DC9-496F-B82B-133F7C049C28}" sibTransId="{4733C6D2-50A4-42BC-8C8E-08CFCA87A58D}"/>
    <dgm:cxn modelId="{D1E142EB-765A-4897-9B0A-1C0895C96FEC}" type="presOf" srcId="{1A166156-9325-439C-ABC2-D0B920DCC7EF}" destId="{9B8454A3-3C19-436F-95DA-F418D94027AB}" srcOrd="0" destOrd="0" presId="urn:microsoft.com/office/officeart/2005/8/layout/hList7#1"/>
    <dgm:cxn modelId="{923DFA8F-E02E-476B-83D3-845E242DAF55}" type="presOf" srcId="{5BA23FC6-9D0C-4F99-8383-A2C995C99F32}" destId="{79582CEB-C9B5-4BEB-97FD-38A2CE199D47}" srcOrd="0" destOrd="0" presId="urn:microsoft.com/office/officeart/2005/8/layout/hList7#1"/>
    <dgm:cxn modelId="{25192ABB-937A-4384-A957-3504826F264B}" type="presOf" srcId="{9B3F5BCC-CA8A-40DE-A3FD-002FF6904A29}" destId="{C5B30A65-E514-48EF-8AEA-BF6401781B87}" srcOrd="1" destOrd="0" presId="urn:microsoft.com/office/officeart/2005/8/layout/hList7#1"/>
    <dgm:cxn modelId="{7745CD90-E764-4B09-9B18-0A37A5B5EF83}" type="presOf" srcId="{4733C6D2-50A4-42BC-8C8E-08CFCA87A58D}" destId="{E9C12394-D1D8-44FC-9B72-EB8723DDF6DC}" srcOrd="0" destOrd="0" presId="urn:microsoft.com/office/officeart/2005/8/layout/hList7#1"/>
    <dgm:cxn modelId="{2AA7D475-14C5-4D2E-ABCC-D630DBF67A80}" type="presOf" srcId="{3FAA2C33-383F-4717-ACD3-EEECFDC0DCD8}" destId="{3954D2F0-7110-45F8-8794-BE06FB35FCB5}" srcOrd="1" destOrd="0" presId="urn:microsoft.com/office/officeart/2005/8/layout/hList7#1"/>
    <dgm:cxn modelId="{48D12A34-E9D5-4256-9BCB-2A68ADA80D74}" type="presOf" srcId="{1A166156-9325-439C-ABC2-D0B920DCC7EF}" destId="{5CC1D70A-5060-422F-AD68-0CBCDE5875AE}" srcOrd="1"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3C7E8F21-0859-49AB-AEEC-4E8A2BA46AB5}" type="presOf" srcId="{3FAA2C33-383F-4717-ACD3-EEECFDC0DCD8}" destId="{DE5B24C9-D376-4E8F-A165-D3C060501148}" srcOrd="0" destOrd="0" presId="urn:microsoft.com/office/officeart/2005/8/layout/hList7#1"/>
    <dgm:cxn modelId="{3A97D8EF-EAD4-4B24-8DBE-160847C8D0A3}" type="presOf" srcId="{D4DF63E5-1513-4BA8-B358-61E5D72A53B6}" destId="{DA76DE42-965F-4430-ADF2-33F7B1F351E8}" srcOrd="0" destOrd="0" presId="urn:microsoft.com/office/officeart/2005/8/layout/hList7#1"/>
    <dgm:cxn modelId="{F6C94F28-1A27-4307-A21D-62EFCEC7308F}" type="presOf" srcId="{FFCF63FA-1851-4FD1-9C13-FB87AC370CEE}" destId="{0558579F-34CC-4420-85F5-77E46059CAD3}" srcOrd="0" destOrd="0" presId="urn:microsoft.com/office/officeart/2005/8/layout/hList7#1"/>
    <dgm:cxn modelId="{E167557B-2CB5-4DB9-BA97-8AD76BF3B501}" srcId="{FFCF63FA-1851-4FD1-9C13-FB87AC370CEE}" destId="{1A166156-9325-439C-ABC2-D0B920DCC7EF}" srcOrd="2" destOrd="0" parTransId="{702C980A-0DA8-4D79-A2A4-A7849FFAF173}" sibTransId="{D4DF63E5-1513-4BA8-B358-61E5D72A53B6}"/>
    <dgm:cxn modelId="{A61EDB8C-1050-4468-9411-18D5B6E26EA2}" type="presOf" srcId="{9B3F5BCC-CA8A-40DE-A3FD-002FF6904A29}" destId="{D0EA184F-7394-457F-AA33-10E839E40D69}" srcOrd="0" destOrd="0" presId="urn:microsoft.com/office/officeart/2005/8/layout/hList7#1"/>
    <dgm:cxn modelId="{CAA7F8FC-B4E0-4A7E-983C-C091BD3550B1}" type="presOf" srcId="{91A689A6-2F90-4750-B535-055EC0BCAC31}" destId="{C23406B7-3392-429C-9C71-DA0FB8B43F5C}" srcOrd="0" destOrd="0" presId="urn:microsoft.com/office/officeart/2005/8/layout/hList7#1"/>
    <dgm:cxn modelId="{69A39B1A-37D8-4083-A58B-E377E8DDFBBB}" type="presOf" srcId="{5BA23FC6-9D0C-4F99-8383-A2C995C99F32}" destId="{D81B4AE0-5B99-4E87-8FEA-F3A6C417C8EE}" srcOrd="1" destOrd="0" presId="urn:microsoft.com/office/officeart/2005/8/layout/hList7#1"/>
    <dgm:cxn modelId="{EAF17821-BB21-46CD-AC79-B9D1C451B0A1}" type="presParOf" srcId="{0558579F-34CC-4420-85F5-77E46059CAD3}" destId="{9DCC7E42-55B4-43C2-8A02-56E8D78D8791}" srcOrd="0" destOrd="0" presId="urn:microsoft.com/office/officeart/2005/8/layout/hList7#1"/>
    <dgm:cxn modelId="{1FA92A95-2844-459A-9C3A-AABCBF076415}" type="presParOf" srcId="{0558579F-34CC-4420-85F5-77E46059CAD3}" destId="{CFB5C395-3137-477E-87D9-CECC7CC5C193}" srcOrd="1" destOrd="0" presId="urn:microsoft.com/office/officeart/2005/8/layout/hList7#1"/>
    <dgm:cxn modelId="{A798AA49-9E20-43F6-BB0C-C0B3FB0B112E}" type="presParOf" srcId="{CFB5C395-3137-477E-87D9-CECC7CC5C193}" destId="{9BE09DAF-771F-4C86-9036-795AD71A7EF3}" srcOrd="0" destOrd="0" presId="urn:microsoft.com/office/officeart/2005/8/layout/hList7#1"/>
    <dgm:cxn modelId="{D40370F7-C031-4624-B8B3-5C7D0A599A63}" type="presParOf" srcId="{9BE09DAF-771F-4C86-9036-795AD71A7EF3}" destId="{D0EA184F-7394-457F-AA33-10E839E40D69}" srcOrd="0" destOrd="0" presId="urn:microsoft.com/office/officeart/2005/8/layout/hList7#1"/>
    <dgm:cxn modelId="{7C3AB7D8-2366-412D-872F-712F07064EA5}" type="presParOf" srcId="{9BE09DAF-771F-4C86-9036-795AD71A7EF3}" destId="{C5B30A65-E514-48EF-8AEA-BF6401781B87}" srcOrd="1" destOrd="0" presId="urn:microsoft.com/office/officeart/2005/8/layout/hList7#1"/>
    <dgm:cxn modelId="{7665DF02-DCCF-4978-A205-4C9367723190}" type="presParOf" srcId="{9BE09DAF-771F-4C86-9036-795AD71A7EF3}" destId="{6435F5E1-7D8B-48E9-8F9C-B9785AFCA38C}" srcOrd="2" destOrd="0" presId="urn:microsoft.com/office/officeart/2005/8/layout/hList7#1"/>
    <dgm:cxn modelId="{23DC3D2C-3AB6-4442-9484-E2ECFBEFEB62}" type="presParOf" srcId="{9BE09DAF-771F-4C86-9036-795AD71A7EF3}" destId="{24E6AADD-7115-4CD6-81E1-379444ECE46C}" srcOrd="3" destOrd="0" presId="urn:microsoft.com/office/officeart/2005/8/layout/hList7#1"/>
    <dgm:cxn modelId="{D964A661-BA8F-422B-A9B5-9E6FEF427679}" type="presParOf" srcId="{CFB5C395-3137-477E-87D9-CECC7CC5C193}" destId="{C23406B7-3392-429C-9C71-DA0FB8B43F5C}" srcOrd="1" destOrd="0" presId="urn:microsoft.com/office/officeart/2005/8/layout/hList7#1"/>
    <dgm:cxn modelId="{F5BE482D-4168-4521-A71D-87F6E5145649}" type="presParOf" srcId="{CFB5C395-3137-477E-87D9-CECC7CC5C193}" destId="{3F48FAF9-81EB-4345-85D7-FEB96409E3A5}" srcOrd="2" destOrd="0" presId="urn:microsoft.com/office/officeart/2005/8/layout/hList7#1"/>
    <dgm:cxn modelId="{89B7AFAB-57F7-4711-AB11-1DC7B44273A7}" type="presParOf" srcId="{3F48FAF9-81EB-4345-85D7-FEB96409E3A5}" destId="{DE5B24C9-D376-4E8F-A165-D3C060501148}" srcOrd="0" destOrd="0" presId="urn:microsoft.com/office/officeart/2005/8/layout/hList7#1"/>
    <dgm:cxn modelId="{EB9BEF10-F617-4856-A27C-506416FD245D}" type="presParOf" srcId="{3F48FAF9-81EB-4345-85D7-FEB96409E3A5}" destId="{3954D2F0-7110-45F8-8794-BE06FB35FCB5}" srcOrd="1" destOrd="0" presId="urn:microsoft.com/office/officeart/2005/8/layout/hList7#1"/>
    <dgm:cxn modelId="{E6096A25-186C-4B19-AB27-20CAB202FCDA}" type="presParOf" srcId="{3F48FAF9-81EB-4345-85D7-FEB96409E3A5}" destId="{4CFECCC1-55C6-478B-91E9-94B7E1C307EE}" srcOrd="2" destOrd="0" presId="urn:microsoft.com/office/officeart/2005/8/layout/hList7#1"/>
    <dgm:cxn modelId="{86BA4D89-5E58-47E8-80EF-BD84AD2E319B}" type="presParOf" srcId="{3F48FAF9-81EB-4345-85D7-FEB96409E3A5}" destId="{9CC565CA-42D5-4AB9-909F-EACD7761070F}" srcOrd="3" destOrd="0" presId="urn:microsoft.com/office/officeart/2005/8/layout/hList7#1"/>
    <dgm:cxn modelId="{14C0A5A8-B032-497C-9E80-CE37E793DF83}" type="presParOf" srcId="{CFB5C395-3137-477E-87D9-CECC7CC5C193}" destId="{E9C12394-D1D8-44FC-9B72-EB8723DDF6DC}" srcOrd="3" destOrd="0" presId="urn:microsoft.com/office/officeart/2005/8/layout/hList7#1"/>
    <dgm:cxn modelId="{1E1367EC-7976-4302-86B6-C8D759BB849D}" type="presParOf" srcId="{CFB5C395-3137-477E-87D9-CECC7CC5C193}" destId="{53526EC3-77F1-457D-8A1F-469A2A7E477D}" srcOrd="4" destOrd="0" presId="urn:microsoft.com/office/officeart/2005/8/layout/hList7#1"/>
    <dgm:cxn modelId="{EFCC0A30-6882-4279-A421-13DB4E048031}" type="presParOf" srcId="{53526EC3-77F1-457D-8A1F-469A2A7E477D}" destId="{9B8454A3-3C19-436F-95DA-F418D94027AB}" srcOrd="0" destOrd="0" presId="urn:microsoft.com/office/officeart/2005/8/layout/hList7#1"/>
    <dgm:cxn modelId="{46234939-93DC-4EB9-9BFD-8EC02BFEC894}" type="presParOf" srcId="{53526EC3-77F1-457D-8A1F-469A2A7E477D}" destId="{5CC1D70A-5060-422F-AD68-0CBCDE5875AE}" srcOrd="1" destOrd="0" presId="urn:microsoft.com/office/officeart/2005/8/layout/hList7#1"/>
    <dgm:cxn modelId="{64ABA762-500F-482A-AAAB-FCDF389B1455}" type="presParOf" srcId="{53526EC3-77F1-457D-8A1F-469A2A7E477D}" destId="{8FEEB674-EED1-4D74-9801-14F075CF02B9}" srcOrd="2" destOrd="0" presId="urn:microsoft.com/office/officeart/2005/8/layout/hList7#1"/>
    <dgm:cxn modelId="{6843DCF0-2EF1-40E9-8A64-11EAD44E26BB}" type="presParOf" srcId="{53526EC3-77F1-457D-8A1F-469A2A7E477D}" destId="{82B4E753-DC83-4912-B262-8A45CC9D2B95}" srcOrd="3" destOrd="0" presId="urn:microsoft.com/office/officeart/2005/8/layout/hList7#1"/>
    <dgm:cxn modelId="{93492C53-C1BA-4D92-9C1B-2EA3E9D48634}" type="presParOf" srcId="{CFB5C395-3137-477E-87D9-CECC7CC5C193}" destId="{DA76DE42-965F-4430-ADF2-33F7B1F351E8}" srcOrd="5" destOrd="0" presId="urn:microsoft.com/office/officeart/2005/8/layout/hList7#1"/>
    <dgm:cxn modelId="{9B666E19-D2DF-4BF6-B9D4-DE8BBF07578A}" type="presParOf" srcId="{CFB5C395-3137-477E-87D9-CECC7CC5C193}" destId="{9AF6E848-F6F0-4A38-8F72-0B2A25BC37C4}" srcOrd="6" destOrd="0" presId="urn:microsoft.com/office/officeart/2005/8/layout/hList7#1"/>
    <dgm:cxn modelId="{923430D9-C192-4007-8828-9CB32F9D9072}" type="presParOf" srcId="{9AF6E848-F6F0-4A38-8F72-0B2A25BC37C4}" destId="{79582CEB-C9B5-4BEB-97FD-38A2CE199D47}" srcOrd="0" destOrd="0" presId="urn:microsoft.com/office/officeart/2005/8/layout/hList7#1"/>
    <dgm:cxn modelId="{FC4753F4-3496-42C4-9D38-72B1AA21E562}" type="presParOf" srcId="{9AF6E848-F6F0-4A38-8F72-0B2A25BC37C4}" destId="{D81B4AE0-5B99-4E87-8FEA-F3A6C417C8EE}" srcOrd="1" destOrd="0" presId="urn:microsoft.com/office/officeart/2005/8/layout/hList7#1"/>
    <dgm:cxn modelId="{A545ED75-DF67-4C3C-8DF8-2DC7E752F26A}" type="presParOf" srcId="{9AF6E848-F6F0-4A38-8F72-0B2A25BC37C4}" destId="{8D670AE6-1128-4309-B46F-D19A5F700632}" srcOrd="2" destOrd="0" presId="urn:microsoft.com/office/officeart/2005/8/layout/hList7#1"/>
    <dgm:cxn modelId="{4FF414A9-4F2B-45F9-88DE-5F09DDA83331}"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E7ECD0-13D8-4C4D-987A-4FAC6C2459CE}" type="doc">
      <dgm:prSet loTypeId="urn:microsoft.com/office/officeart/2005/8/layout/hList7#2" loCatId="relationship" qsTypeId="urn:microsoft.com/office/officeart/2005/8/quickstyle/simple1" qsCatId="simple" csTypeId="urn:microsoft.com/office/officeart/2005/8/colors/accent1_2" csCatId="accent1" phldr="1"/>
      <dgm:spPr/>
      <dgm:t>
        <a:bodyPr/>
        <a:lstStyle/>
        <a:p>
          <a:endParaRPr lang="en-US"/>
        </a:p>
      </dgm:t>
    </dgm:pt>
    <dgm:pt modelId="{37356956-BBDB-465D-A92E-735E6F9F0B9E}">
      <dgm:prSet phldrT="[Text]"/>
      <dgm:spPr/>
      <dgm:t>
        <a:bodyPr/>
        <a:lstStyle/>
        <a:p>
          <a:r>
            <a:rPr lang="en-US" err="1" smtClean="0"/>
            <a:t>Huella</a:t>
          </a:r>
          <a:r>
            <a:rPr lang="en-US" smtClean="0"/>
            <a:t> de </a:t>
          </a:r>
          <a:r>
            <a:rPr lang="en-US" err="1" smtClean="0"/>
            <a:t>carbono</a:t>
          </a:r>
          <a:endParaRPr lang="en-US"/>
        </a:p>
      </dgm:t>
    </dgm:pt>
    <dgm:pt modelId="{E3539EA1-2178-4777-ADFC-7D387F22C798}" type="parTrans" cxnId="{F9087907-19FF-4DE1-896C-CEB172AB7CAA}">
      <dgm:prSet/>
      <dgm:spPr/>
      <dgm:t>
        <a:bodyPr/>
        <a:lstStyle/>
        <a:p>
          <a:endParaRPr lang="en-US"/>
        </a:p>
      </dgm:t>
    </dgm:pt>
    <dgm:pt modelId="{61263227-C483-4EED-974B-8B69DBC5ECA9}" type="sibTrans" cxnId="{F9087907-19FF-4DE1-896C-CEB172AB7CAA}">
      <dgm:prSet/>
      <dgm:spPr/>
      <dgm:t>
        <a:bodyPr/>
        <a:lstStyle/>
        <a:p>
          <a:endParaRPr lang="en-US"/>
        </a:p>
      </dgm:t>
    </dgm:pt>
    <dgm:pt modelId="{BF7BD25E-882D-4444-8722-BC2A34C1CBB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err="1" smtClean="0"/>
            <a:t>Consumo</a:t>
          </a:r>
          <a:r>
            <a:rPr lang="en-US" smtClean="0"/>
            <a:t> y </a:t>
          </a:r>
          <a:r>
            <a:rPr lang="en-US" err="1" smtClean="0"/>
            <a:t>ahorro</a:t>
          </a:r>
          <a:r>
            <a:rPr lang="en-US" smtClean="0"/>
            <a:t> </a:t>
          </a:r>
          <a:r>
            <a:rPr lang="en-US" err="1" smtClean="0"/>
            <a:t>etico</a:t>
          </a:r>
          <a:endParaRPr lang="en-US" smtClean="0"/>
        </a:p>
      </dgm:t>
    </dgm:pt>
    <dgm:pt modelId="{E92BEE0F-A5B3-4671-8E9F-C5F488ADB722}" type="parTrans" cxnId="{56839423-BF38-46CD-A4CD-081B45DCA722}">
      <dgm:prSet/>
      <dgm:spPr/>
      <dgm:t>
        <a:bodyPr/>
        <a:lstStyle/>
        <a:p>
          <a:endParaRPr lang="en-US"/>
        </a:p>
      </dgm:t>
    </dgm:pt>
    <dgm:pt modelId="{3D926BDC-8D59-4DEF-89B5-6D4844DCC277}" type="sibTrans" cxnId="{56839423-BF38-46CD-A4CD-081B45DCA722}">
      <dgm:prSet/>
      <dgm:spPr/>
      <dgm:t>
        <a:bodyPr/>
        <a:lstStyle/>
        <a:p>
          <a:endParaRPr lang="en-US"/>
        </a:p>
      </dgm:t>
    </dgm:pt>
    <dgm:pt modelId="{B1E2D934-A6EB-4EF5-BCEC-F5A22EE1AD17}">
      <dgm:prSet phldrT="[Text]"/>
      <dgm:spPr/>
      <dgm:t>
        <a:bodyPr/>
        <a:lstStyle/>
        <a:p>
          <a:r>
            <a:rPr lang="en-US" err="1" smtClean="0"/>
            <a:t>Voto</a:t>
          </a:r>
          <a:r>
            <a:rPr lang="en-US" smtClean="0"/>
            <a:t> </a:t>
          </a:r>
          <a:r>
            <a:rPr lang="en-US" err="1" smtClean="0"/>
            <a:t>consciente</a:t>
          </a:r>
          <a:endParaRPr lang="en-US"/>
        </a:p>
      </dgm:t>
    </dgm:pt>
    <dgm:pt modelId="{5D2CE6A8-B08B-46FF-AD50-0C726F393E47}" type="parTrans" cxnId="{ADC03CC0-3541-4FC2-858A-2AA27DC8F255}">
      <dgm:prSet/>
      <dgm:spPr/>
      <dgm:t>
        <a:bodyPr/>
        <a:lstStyle/>
        <a:p>
          <a:endParaRPr lang="en-US"/>
        </a:p>
      </dgm:t>
    </dgm:pt>
    <dgm:pt modelId="{6DB1FBEB-3271-46FD-B393-22456F36077E}" type="sibTrans" cxnId="{ADC03CC0-3541-4FC2-858A-2AA27DC8F255}">
      <dgm:prSet/>
      <dgm:spPr/>
      <dgm:t>
        <a:bodyPr/>
        <a:lstStyle/>
        <a:p>
          <a:endParaRPr lang="en-US"/>
        </a:p>
      </dgm:t>
    </dgm:pt>
    <dgm:pt modelId="{C438B173-4705-4AC1-B62D-635F4297E9EA}">
      <dgm:prSet phldrT="[Text]"/>
      <dgm:spPr/>
      <dgm:t>
        <a:bodyPr/>
        <a:lstStyle/>
        <a:p>
          <a:r>
            <a:rPr lang="en-US" err="1" smtClean="0"/>
            <a:t>Impuesto</a:t>
          </a:r>
          <a:r>
            <a:rPr lang="en-US" smtClean="0"/>
            <a:t> </a:t>
          </a:r>
          <a:r>
            <a:rPr lang="en-US" err="1" smtClean="0"/>
            <a:t>responsable</a:t>
          </a:r>
          <a:endParaRPr lang="en-US"/>
        </a:p>
      </dgm:t>
    </dgm:pt>
    <dgm:pt modelId="{F39A8D2A-78A7-41BF-87ED-AF81CF46AB15}" type="parTrans" cxnId="{524C861F-BD4C-4162-9F7F-8139BF2959F0}">
      <dgm:prSet/>
      <dgm:spPr/>
      <dgm:t>
        <a:bodyPr/>
        <a:lstStyle/>
        <a:p>
          <a:endParaRPr lang="en-US"/>
        </a:p>
      </dgm:t>
    </dgm:pt>
    <dgm:pt modelId="{2AE20CE7-3BCB-42F9-84CC-4FC6939189B3}" type="sibTrans" cxnId="{524C861F-BD4C-4162-9F7F-8139BF2959F0}">
      <dgm:prSet/>
      <dgm:spPr/>
      <dgm:t>
        <a:bodyPr/>
        <a:lstStyle/>
        <a:p>
          <a:endParaRPr lang="en-US"/>
        </a:p>
      </dgm:t>
    </dgm:pt>
    <dgm:pt modelId="{D8022601-51D1-43B1-9E9F-10436C9F4B95}" type="pres">
      <dgm:prSet presAssocID="{CAE7ECD0-13D8-4C4D-987A-4FAC6C2459CE}" presName="Name0" presStyleCnt="0">
        <dgm:presLayoutVars>
          <dgm:dir/>
          <dgm:resizeHandles val="exact"/>
        </dgm:presLayoutVars>
      </dgm:prSet>
      <dgm:spPr/>
      <dgm:t>
        <a:bodyPr/>
        <a:lstStyle/>
        <a:p>
          <a:endParaRPr lang="en-US"/>
        </a:p>
      </dgm:t>
    </dgm:pt>
    <dgm:pt modelId="{F79306E3-BDED-49B7-80D5-8A6C88A55EB2}" type="pres">
      <dgm:prSet presAssocID="{CAE7ECD0-13D8-4C4D-987A-4FAC6C2459CE}" presName="fgShape" presStyleLbl="fgShp" presStyleIdx="0" presStyleCnt="1"/>
      <dgm:spPr/>
    </dgm:pt>
    <dgm:pt modelId="{CD59D75A-665A-4B10-8A53-67B458D873C6}" type="pres">
      <dgm:prSet presAssocID="{CAE7ECD0-13D8-4C4D-987A-4FAC6C2459CE}" presName="linComp" presStyleCnt="0"/>
      <dgm:spPr/>
    </dgm:pt>
    <dgm:pt modelId="{DCAAE8C6-B414-487D-A223-D6BCCF79AEBB}" type="pres">
      <dgm:prSet presAssocID="{37356956-BBDB-465D-A92E-735E6F9F0B9E}" presName="compNode" presStyleCnt="0"/>
      <dgm:spPr/>
    </dgm:pt>
    <dgm:pt modelId="{0E2EAA95-4AA5-4075-94F3-A32D7474F814}" type="pres">
      <dgm:prSet presAssocID="{37356956-BBDB-465D-A92E-735E6F9F0B9E}" presName="bkgdShape" presStyleLbl="node1" presStyleIdx="0" presStyleCnt="4"/>
      <dgm:spPr/>
      <dgm:t>
        <a:bodyPr/>
        <a:lstStyle/>
        <a:p>
          <a:endParaRPr lang="en-US"/>
        </a:p>
      </dgm:t>
    </dgm:pt>
    <dgm:pt modelId="{27D49672-BB98-48FF-B615-0507B1F1EE20}" type="pres">
      <dgm:prSet presAssocID="{37356956-BBDB-465D-A92E-735E6F9F0B9E}" presName="nodeTx" presStyleLbl="node1" presStyleIdx="0" presStyleCnt="4">
        <dgm:presLayoutVars>
          <dgm:bulletEnabled val="1"/>
        </dgm:presLayoutVars>
      </dgm:prSet>
      <dgm:spPr/>
      <dgm:t>
        <a:bodyPr/>
        <a:lstStyle/>
        <a:p>
          <a:endParaRPr lang="en-US"/>
        </a:p>
      </dgm:t>
    </dgm:pt>
    <dgm:pt modelId="{FC363601-9715-4389-8DCF-A203AFEEA8D4}" type="pres">
      <dgm:prSet presAssocID="{37356956-BBDB-465D-A92E-735E6F9F0B9E}" presName="invisiNode" presStyleLbl="node1" presStyleIdx="0" presStyleCnt="4"/>
      <dgm:spPr/>
    </dgm:pt>
    <dgm:pt modelId="{06FB1CAA-481A-403B-8F3E-7193E6B49A98}" type="pres">
      <dgm:prSet presAssocID="{37356956-BBDB-465D-A92E-735E6F9F0B9E}" presName="imagNode" presStyleLbl="fgImgPlace1" presStyleIdx="0" presStyleCnt="4"/>
      <dgm:spPr/>
    </dgm:pt>
    <dgm:pt modelId="{701BEB99-1457-4C57-ABCB-E05BF9E15207}" type="pres">
      <dgm:prSet presAssocID="{61263227-C483-4EED-974B-8B69DBC5ECA9}" presName="sibTrans" presStyleLbl="sibTrans2D1" presStyleIdx="0" presStyleCnt="0"/>
      <dgm:spPr/>
      <dgm:t>
        <a:bodyPr/>
        <a:lstStyle/>
        <a:p>
          <a:endParaRPr lang="en-US"/>
        </a:p>
      </dgm:t>
    </dgm:pt>
    <dgm:pt modelId="{2BD5C3EE-EE8A-4411-9CCA-638EF1FF8661}" type="pres">
      <dgm:prSet presAssocID="{BF7BD25E-882D-4444-8722-BC2A34C1CBB0}" presName="compNode" presStyleCnt="0"/>
      <dgm:spPr/>
    </dgm:pt>
    <dgm:pt modelId="{6E8E4DDC-4373-4D6B-AEA7-0996791A4F7A}" type="pres">
      <dgm:prSet presAssocID="{BF7BD25E-882D-4444-8722-BC2A34C1CBB0}" presName="bkgdShape" presStyleLbl="node1" presStyleIdx="1" presStyleCnt="4" custLinFactNeighborX="1250" custLinFactNeighborY="-14"/>
      <dgm:spPr/>
      <dgm:t>
        <a:bodyPr/>
        <a:lstStyle/>
        <a:p>
          <a:endParaRPr lang="en-US"/>
        </a:p>
      </dgm:t>
    </dgm:pt>
    <dgm:pt modelId="{099F9003-2119-4BC1-920A-617A3CE535A3}" type="pres">
      <dgm:prSet presAssocID="{BF7BD25E-882D-4444-8722-BC2A34C1CBB0}" presName="nodeTx" presStyleLbl="node1" presStyleIdx="1" presStyleCnt="4">
        <dgm:presLayoutVars>
          <dgm:bulletEnabled val="1"/>
        </dgm:presLayoutVars>
      </dgm:prSet>
      <dgm:spPr/>
      <dgm:t>
        <a:bodyPr/>
        <a:lstStyle/>
        <a:p>
          <a:endParaRPr lang="en-US"/>
        </a:p>
      </dgm:t>
    </dgm:pt>
    <dgm:pt modelId="{BD20EBEB-BAD0-413B-B789-677EF119A08B}" type="pres">
      <dgm:prSet presAssocID="{BF7BD25E-882D-4444-8722-BC2A34C1CBB0}" presName="invisiNode" presStyleLbl="node1" presStyleIdx="1" presStyleCnt="4"/>
      <dgm:spPr/>
    </dgm:pt>
    <dgm:pt modelId="{1CEA8B17-8EAB-469B-A2F7-F09C15FE3CDD}" type="pres">
      <dgm:prSet presAssocID="{BF7BD25E-882D-4444-8722-BC2A34C1CBB0}" presName="imagNode" presStyleLbl="fgImgPlace1" presStyleIdx="1" presStyleCnt="4" custLinFactNeighborX="-2961" custLinFactNeighborY="380"/>
      <dgm:spPr/>
    </dgm:pt>
    <dgm:pt modelId="{D273284B-5835-49AE-ACDE-E8A3C0BFBB1B}" type="pres">
      <dgm:prSet presAssocID="{3D926BDC-8D59-4DEF-89B5-6D4844DCC277}" presName="sibTrans" presStyleLbl="sibTrans2D1" presStyleIdx="0" presStyleCnt="0"/>
      <dgm:spPr/>
      <dgm:t>
        <a:bodyPr/>
        <a:lstStyle/>
        <a:p>
          <a:endParaRPr lang="en-US"/>
        </a:p>
      </dgm:t>
    </dgm:pt>
    <dgm:pt modelId="{077BB6B9-2BE6-462F-AD9D-0CD4752BF864}" type="pres">
      <dgm:prSet presAssocID="{B1E2D934-A6EB-4EF5-BCEC-F5A22EE1AD17}" presName="compNode" presStyleCnt="0"/>
      <dgm:spPr/>
    </dgm:pt>
    <dgm:pt modelId="{0135F707-BEF1-4761-8D63-953382CAEB71}" type="pres">
      <dgm:prSet presAssocID="{B1E2D934-A6EB-4EF5-BCEC-F5A22EE1AD17}" presName="bkgdShape" presStyleLbl="node1" presStyleIdx="2" presStyleCnt="4"/>
      <dgm:spPr/>
      <dgm:t>
        <a:bodyPr/>
        <a:lstStyle/>
        <a:p>
          <a:endParaRPr lang="en-US"/>
        </a:p>
      </dgm:t>
    </dgm:pt>
    <dgm:pt modelId="{71D8957B-4E5A-490E-B854-EB84FF4B0146}" type="pres">
      <dgm:prSet presAssocID="{B1E2D934-A6EB-4EF5-BCEC-F5A22EE1AD17}" presName="nodeTx" presStyleLbl="node1" presStyleIdx="2" presStyleCnt="4">
        <dgm:presLayoutVars>
          <dgm:bulletEnabled val="1"/>
        </dgm:presLayoutVars>
      </dgm:prSet>
      <dgm:spPr/>
      <dgm:t>
        <a:bodyPr/>
        <a:lstStyle/>
        <a:p>
          <a:endParaRPr lang="en-US"/>
        </a:p>
      </dgm:t>
    </dgm:pt>
    <dgm:pt modelId="{4369C669-B92B-4392-8186-0034923F43C6}" type="pres">
      <dgm:prSet presAssocID="{B1E2D934-A6EB-4EF5-BCEC-F5A22EE1AD17}" presName="invisiNode" presStyleLbl="node1" presStyleIdx="2" presStyleCnt="4"/>
      <dgm:spPr/>
    </dgm:pt>
    <dgm:pt modelId="{40EBEF17-F941-464F-B370-F3C7F7FC161F}" type="pres">
      <dgm:prSet presAssocID="{B1E2D934-A6EB-4EF5-BCEC-F5A22EE1AD17}" presName="imagNode" presStyleLbl="fgImgPlace1" presStyleIdx="2" presStyleCnt="4"/>
      <dgm:spPr/>
    </dgm:pt>
    <dgm:pt modelId="{9ED29680-52D5-4645-9D8D-8A4F03989A8E}" type="pres">
      <dgm:prSet presAssocID="{6DB1FBEB-3271-46FD-B393-22456F36077E}" presName="sibTrans" presStyleLbl="sibTrans2D1" presStyleIdx="0" presStyleCnt="0"/>
      <dgm:spPr/>
      <dgm:t>
        <a:bodyPr/>
        <a:lstStyle/>
        <a:p>
          <a:endParaRPr lang="en-US"/>
        </a:p>
      </dgm:t>
    </dgm:pt>
    <dgm:pt modelId="{13C2C7DB-47E5-467E-BDF6-2A7067AB356E}" type="pres">
      <dgm:prSet presAssocID="{C438B173-4705-4AC1-B62D-635F4297E9EA}" presName="compNode" presStyleCnt="0"/>
      <dgm:spPr/>
    </dgm:pt>
    <dgm:pt modelId="{37E37C1F-3CEA-433D-9E1A-4EE0C68F0369}" type="pres">
      <dgm:prSet presAssocID="{C438B173-4705-4AC1-B62D-635F4297E9EA}" presName="bkgdShape" presStyleLbl="node1" presStyleIdx="3" presStyleCnt="4" custLinFactNeighborX="9821" custLinFactNeighborY="-2061"/>
      <dgm:spPr/>
      <dgm:t>
        <a:bodyPr/>
        <a:lstStyle/>
        <a:p>
          <a:endParaRPr lang="en-US"/>
        </a:p>
      </dgm:t>
    </dgm:pt>
    <dgm:pt modelId="{9E8C32C1-60EF-4EBC-AFFD-FDB12E541AAB}" type="pres">
      <dgm:prSet presAssocID="{C438B173-4705-4AC1-B62D-635F4297E9EA}" presName="nodeTx" presStyleLbl="node1" presStyleIdx="3" presStyleCnt="4">
        <dgm:presLayoutVars>
          <dgm:bulletEnabled val="1"/>
        </dgm:presLayoutVars>
      </dgm:prSet>
      <dgm:spPr/>
      <dgm:t>
        <a:bodyPr/>
        <a:lstStyle/>
        <a:p>
          <a:endParaRPr lang="en-US"/>
        </a:p>
      </dgm:t>
    </dgm:pt>
    <dgm:pt modelId="{837DE7EF-C211-42C2-A04D-4325D946DEBB}" type="pres">
      <dgm:prSet presAssocID="{C438B173-4705-4AC1-B62D-635F4297E9EA}" presName="invisiNode" presStyleLbl="node1" presStyleIdx="3" presStyleCnt="4"/>
      <dgm:spPr/>
    </dgm:pt>
    <dgm:pt modelId="{0DF58135-4A19-4D57-A100-31F54C9C5505}" type="pres">
      <dgm:prSet presAssocID="{C438B173-4705-4AC1-B62D-635F4297E9EA}" presName="imagNode" presStyleLbl="fgImgPlace1" presStyleIdx="3" presStyleCnt="4"/>
      <dgm:spPr/>
    </dgm:pt>
  </dgm:ptLst>
  <dgm:cxnLst>
    <dgm:cxn modelId="{CEB92C1B-87B5-4063-B068-2F66F29E4D92}" type="presOf" srcId="{C438B173-4705-4AC1-B62D-635F4297E9EA}" destId="{37E37C1F-3CEA-433D-9E1A-4EE0C68F0369}" srcOrd="0" destOrd="0" presId="urn:microsoft.com/office/officeart/2005/8/layout/hList7#2"/>
    <dgm:cxn modelId="{56839423-BF38-46CD-A4CD-081B45DCA722}" srcId="{CAE7ECD0-13D8-4C4D-987A-4FAC6C2459CE}" destId="{BF7BD25E-882D-4444-8722-BC2A34C1CBB0}" srcOrd="1" destOrd="0" parTransId="{E92BEE0F-A5B3-4671-8E9F-C5F488ADB722}" sibTransId="{3D926BDC-8D59-4DEF-89B5-6D4844DCC277}"/>
    <dgm:cxn modelId="{34F0DBCB-154C-4545-B7D4-50C1AD616B82}" type="presOf" srcId="{3D926BDC-8D59-4DEF-89B5-6D4844DCC277}" destId="{D273284B-5835-49AE-ACDE-E8A3C0BFBB1B}" srcOrd="0" destOrd="0" presId="urn:microsoft.com/office/officeart/2005/8/layout/hList7#2"/>
    <dgm:cxn modelId="{ADC03CC0-3541-4FC2-858A-2AA27DC8F255}" srcId="{CAE7ECD0-13D8-4C4D-987A-4FAC6C2459CE}" destId="{B1E2D934-A6EB-4EF5-BCEC-F5A22EE1AD17}" srcOrd="2" destOrd="0" parTransId="{5D2CE6A8-B08B-46FF-AD50-0C726F393E47}" sibTransId="{6DB1FBEB-3271-46FD-B393-22456F36077E}"/>
    <dgm:cxn modelId="{CC4242B8-ED90-4051-8A5E-E4C064982889}" type="presOf" srcId="{B1E2D934-A6EB-4EF5-BCEC-F5A22EE1AD17}" destId="{71D8957B-4E5A-490E-B854-EB84FF4B0146}" srcOrd="1" destOrd="0" presId="urn:microsoft.com/office/officeart/2005/8/layout/hList7#2"/>
    <dgm:cxn modelId="{33D8BF50-4DB5-4689-B2DB-923994F6D475}" type="presOf" srcId="{BF7BD25E-882D-4444-8722-BC2A34C1CBB0}" destId="{099F9003-2119-4BC1-920A-617A3CE535A3}" srcOrd="1" destOrd="0" presId="urn:microsoft.com/office/officeart/2005/8/layout/hList7#2"/>
    <dgm:cxn modelId="{F9087907-19FF-4DE1-896C-CEB172AB7CAA}" srcId="{CAE7ECD0-13D8-4C4D-987A-4FAC6C2459CE}" destId="{37356956-BBDB-465D-A92E-735E6F9F0B9E}" srcOrd="0" destOrd="0" parTransId="{E3539EA1-2178-4777-ADFC-7D387F22C798}" sibTransId="{61263227-C483-4EED-974B-8B69DBC5ECA9}"/>
    <dgm:cxn modelId="{F3020632-55AE-4780-843A-DCCDBDFD6808}" type="presOf" srcId="{CAE7ECD0-13D8-4C4D-987A-4FAC6C2459CE}" destId="{D8022601-51D1-43B1-9E9F-10436C9F4B95}" srcOrd="0" destOrd="0" presId="urn:microsoft.com/office/officeart/2005/8/layout/hList7#2"/>
    <dgm:cxn modelId="{C79E1B9B-43C7-4A7B-A644-ED3D5091AE66}" type="presOf" srcId="{37356956-BBDB-465D-A92E-735E6F9F0B9E}" destId="{27D49672-BB98-48FF-B615-0507B1F1EE20}" srcOrd="1" destOrd="0" presId="urn:microsoft.com/office/officeart/2005/8/layout/hList7#2"/>
    <dgm:cxn modelId="{B9E51117-5F15-47F1-BBE5-BA611547FE4B}" type="presOf" srcId="{B1E2D934-A6EB-4EF5-BCEC-F5A22EE1AD17}" destId="{0135F707-BEF1-4761-8D63-953382CAEB71}" srcOrd="0" destOrd="0" presId="urn:microsoft.com/office/officeart/2005/8/layout/hList7#2"/>
    <dgm:cxn modelId="{3BECEA20-65D8-450E-BA1E-A3B6E02569E3}" type="presOf" srcId="{C438B173-4705-4AC1-B62D-635F4297E9EA}" destId="{9E8C32C1-60EF-4EBC-AFFD-FDB12E541AAB}" srcOrd="1" destOrd="0" presId="urn:microsoft.com/office/officeart/2005/8/layout/hList7#2"/>
    <dgm:cxn modelId="{6EBBEBFE-564A-44C2-87AD-F709D009BE66}" type="presOf" srcId="{BF7BD25E-882D-4444-8722-BC2A34C1CBB0}" destId="{6E8E4DDC-4373-4D6B-AEA7-0996791A4F7A}" srcOrd="0" destOrd="0" presId="urn:microsoft.com/office/officeart/2005/8/layout/hList7#2"/>
    <dgm:cxn modelId="{524C861F-BD4C-4162-9F7F-8139BF2959F0}" srcId="{CAE7ECD0-13D8-4C4D-987A-4FAC6C2459CE}" destId="{C438B173-4705-4AC1-B62D-635F4297E9EA}" srcOrd="3" destOrd="0" parTransId="{F39A8D2A-78A7-41BF-87ED-AF81CF46AB15}" sibTransId="{2AE20CE7-3BCB-42F9-84CC-4FC6939189B3}"/>
    <dgm:cxn modelId="{906BECD1-C793-4774-B2A3-6EFCBE69279B}" type="presOf" srcId="{6DB1FBEB-3271-46FD-B393-22456F36077E}" destId="{9ED29680-52D5-4645-9D8D-8A4F03989A8E}" srcOrd="0" destOrd="0" presId="urn:microsoft.com/office/officeart/2005/8/layout/hList7#2"/>
    <dgm:cxn modelId="{27AF8C6E-BAC9-441B-AA6F-7A47F9EFC7F3}" type="presOf" srcId="{37356956-BBDB-465D-A92E-735E6F9F0B9E}" destId="{0E2EAA95-4AA5-4075-94F3-A32D7474F814}" srcOrd="0" destOrd="0" presId="urn:microsoft.com/office/officeart/2005/8/layout/hList7#2"/>
    <dgm:cxn modelId="{2D1DA560-4013-4917-AE95-1F6C7334B93E}" type="presOf" srcId="{61263227-C483-4EED-974B-8B69DBC5ECA9}" destId="{701BEB99-1457-4C57-ABCB-E05BF9E15207}" srcOrd="0" destOrd="0" presId="urn:microsoft.com/office/officeart/2005/8/layout/hList7#2"/>
    <dgm:cxn modelId="{407A33B7-6C3B-477E-B9AD-D64748E1D562}" type="presParOf" srcId="{D8022601-51D1-43B1-9E9F-10436C9F4B95}" destId="{F79306E3-BDED-49B7-80D5-8A6C88A55EB2}" srcOrd="0" destOrd="0" presId="urn:microsoft.com/office/officeart/2005/8/layout/hList7#2"/>
    <dgm:cxn modelId="{5521730B-03E8-41E3-907E-A3757BEBD19A}" type="presParOf" srcId="{D8022601-51D1-43B1-9E9F-10436C9F4B95}" destId="{CD59D75A-665A-4B10-8A53-67B458D873C6}" srcOrd="1" destOrd="0" presId="urn:microsoft.com/office/officeart/2005/8/layout/hList7#2"/>
    <dgm:cxn modelId="{7CEF34DE-FA75-40A6-AB33-2ADFBE564722}" type="presParOf" srcId="{CD59D75A-665A-4B10-8A53-67B458D873C6}" destId="{DCAAE8C6-B414-487D-A223-D6BCCF79AEBB}" srcOrd="0" destOrd="0" presId="urn:microsoft.com/office/officeart/2005/8/layout/hList7#2"/>
    <dgm:cxn modelId="{B9A710F3-E746-4C91-89F7-1A3A47800B5F}" type="presParOf" srcId="{DCAAE8C6-B414-487D-A223-D6BCCF79AEBB}" destId="{0E2EAA95-4AA5-4075-94F3-A32D7474F814}" srcOrd="0" destOrd="0" presId="urn:microsoft.com/office/officeart/2005/8/layout/hList7#2"/>
    <dgm:cxn modelId="{8AC705D1-278A-4D50-97C2-F1318027E110}" type="presParOf" srcId="{DCAAE8C6-B414-487D-A223-D6BCCF79AEBB}" destId="{27D49672-BB98-48FF-B615-0507B1F1EE20}" srcOrd="1" destOrd="0" presId="urn:microsoft.com/office/officeart/2005/8/layout/hList7#2"/>
    <dgm:cxn modelId="{23C5D924-E5E7-47E7-9EA7-6100999D4DE8}" type="presParOf" srcId="{DCAAE8C6-B414-487D-A223-D6BCCF79AEBB}" destId="{FC363601-9715-4389-8DCF-A203AFEEA8D4}" srcOrd="2" destOrd="0" presId="urn:microsoft.com/office/officeart/2005/8/layout/hList7#2"/>
    <dgm:cxn modelId="{5EFB5732-A7B1-4CB4-9571-0C82B11369FD}" type="presParOf" srcId="{DCAAE8C6-B414-487D-A223-D6BCCF79AEBB}" destId="{06FB1CAA-481A-403B-8F3E-7193E6B49A98}" srcOrd="3" destOrd="0" presId="urn:microsoft.com/office/officeart/2005/8/layout/hList7#2"/>
    <dgm:cxn modelId="{AAA3CB1E-1A54-4B4E-A2FE-F0DB64E38931}" type="presParOf" srcId="{CD59D75A-665A-4B10-8A53-67B458D873C6}" destId="{701BEB99-1457-4C57-ABCB-E05BF9E15207}" srcOrd="1" destOrd="0" presId="urn:microsoft.com/office/officeart/2005/8/layout/hList7#2"/>
    <dgm:cxn modelId="{2FAC3741-9777-4950-B60C-9098D1406254}" type="presParOf" srcId="{CD59D75A-665A-4B10-8A53-67B458D873C6}" destId="{2BD5C3EE-EE8A-4411-9CCA-638EF1FF8661}" srcOrd="2" destOrd="0" presId="urn:microsoft.com/office/officeart/2005/8/layout/hList7#2"/>
    <dgm:cxn modelId="{C87A53EF-80EF-47E9-A632-445CD632549F}" type="presParOf" srcId="{2BD5C3EE-EE8A-4411-9CCA-638EF1FF8661}" destId="{6E8E4DDC-4373-4D6B-AEA7-0996791A4F7A}" srcOrd="0" destOrd="0" presId="urn:microsoft.com/office/officeart/2005/8/layout/hList7#2"/>
    <dgm:cxn modelId="{CF7CE0FB-97FF-49CE-B667-9F06D5AAAB85}" type="presParOf" srcId="{2BD5C3EE-EE8A-4411-9CCA-638EF1FF8661}" destId="{099F9003-2119-4BC1-920A-617A3CE535A3}" srcOrd="1" destOrd="0" presId="urn:microsoft.com/office/officeart/2005/8/layout/hList7#2"/>
    <dgm:cxn modelId="{5CDBAB98-169A-4996-8445-C08038BFC877}" type="presParOf" srcId="{2BD5C3EE-EE8A-4411-9CCA-638EF1FF8661}" destId="{BD20EBEB-BAD0-413B-B789-677EF119A08B}" srcOrd="2" destOrd="0" presId="urn:microsoft.com/office/officeart/2005/8/layout/hList7#2"/>
    <dgm:cxn modelId="{252F97BB-0E76-4138-A7AC-2FA6CA18205B}" type="presParOf" srcId="{2BD5C3EE-EE8A-4411-9CCA-638EF1FF8661}" destId="{1CEA8B17-8EAB-469B-A2F7-F09C15FE3CDD}" srcOrd="3" destOrd="0" presId="urn:microsoft.com/office/officeart/2005/8/layout/hList7#2"/>
    <dgm:cxn modelId="{0AF1FFF0-E597-46D7-997A-E4C1242ECAE0}" type="presParOf" srcId="{CD59D75A-665A-4B10-8A53-67B458D873C6}" destId="{D273284B-5835-49AE-ACDE-E8A3C0BFBB1B}" srcOrd="3" destOrd="0" presId="urn:microsoft.com/office/officeart/2005/8/layout/hList7#2"/>
    <dgm:cxn modelId="{8467AA7D-49EA-4824-9BDB-0049C703D14B}" type="presParOf" srcId="{CD59D75A-665A-4B10-8A53-67B458D873C6}" destId="{077BB6B9-2BE6-462F-AD9D-0CD4752BF864}" srcOrd="4" destOrd="0" presId="urn:microsoft.com/office/officeart/2005/8/layout/hList7#2"/>
    <dgm:cxn modelId="{86B53111-5B26-42D2-94BB-4DC7E515A2C1}" type="presParOf" srcId="{077BB6B9-2BE6-462F-AD9D-0CD4752BF864}" destId="{0135F707-BEF1-4761-8D63-953382CAEB71}" srcOrd="0" destOrd="0" presId="urn:microsoft.com/office/officeart/2005/8/layout/hList7#2"/>
    <dgm:cxn modelId="{7807388D-4D43-4847-8E9F-497B5F6D8FFC}" type="presParOf" srcId="{077BB6B9-2BE6-462F-AD9D-0CD4752BF864}" destId="{71D8957B-4E5A-490E-B854-EB84FF4B0146}" srcOrd="1" destOrd="0" presId="urn:microsoft.com/office/officeart/2005/8/layout/hList7#2"/>
    <dgm:cxn modelId="{35A8CD18-CE25-4918-8DFD-9035E6C159C2}" type="presParOf" srcId="{077BB6B9-2BE6-462F-AD9D-0CD4752BF864}" destId="{4369C669-B92B-4392-8186-0034923F43C6}" srcOrd="2" destOrd="0" presId="urn:microsoft.com/office/officeart/2005/8/layout/hList7#2"/>
    <dgm:cxn modelId="{F25940F3-C18B-446B-916E-AC6D0B48E849}" type="presParOf" srcId="{077BB6B9-2BE6-462F-AD9D-0CD4752BF864}" destId="{40EBEF17-F941-464F-B370-F3C7F7FC161F}" srcOrd="3" destOrd="0" presId="urn:microsoft.com/office/officeart/2005/8/layout/hList7#2"/>
    <dgm:cxn modelId="{3D82E296-1636-4300-B6FF-823A65AA2CB9}" type="presParOf" srcId="{CD59D75A-665A-4B10-8A53-67B458D873C6}" destId="{9ED29680-52D5-4645-9D8D-8A4F03989A8E}" srcOrd="5" destOrd="0" presId="urn:microsoft.com/office/officeart/2005/8/layout/hList7#2"/>
    <dgm:cxn modelId="{700CE3EA-B43D-4716-9193-1EB6E1F45D7A}" type="presParOf" srcId="{CD59D75A-665A-4B10-8A53-67B458D873C6}" destId="{13C2C7DB-47E5-467E-BDF6-2A7067AB356E}" srcOrd="6" destOrd="0" presId="urn:microsoft.com/office/officeart/2005/8/layout/hList7#2"/>
    <dgm:cxn modelId="{9A4F59B6-1168-4BE8-931F-AADBD37D27F7}" type="presParOf" srcId="{13C2C7DB-47E5-467E-BDF6-2A7067AB356E}" destId="{37E37C1F-3CEA-433D-9E1A-4EE0C68F0369}" srcOrd="0" destOrd="0" presId="urn:microsoft.com/office/officeart/2005/8/layout/hList7#2"/>
    <dgm:cxn modelId="{BB5F0874-5D80-41B2-B1AB-00A0C5036812}" type="presParOf" srcId="{13C2C7DB-47E5-467E-BDF6-2A7067AB356E}" destId="{9E8C32C1-60EF-4EBC-AFFD-FDB12E541AAB}" srcOrd="1" destOrd="0" presId="urn:microsoft.com/office/officeart/2005/8/layout/hList7#2"/>
    <dgm:cxn modelId="{741624DF-F7CF-4D0C-9C69-E9BE09D6C26A}" type="presParOf" srcId="{13C2C7DB-47E5-467E-BDF6-2A7067AB356E}" destId="{837DE7EF-C211-42C2-A04D-4325D946DEBB}" srcOrd="2" destOrd="0" presId="urn:microsoft.com/office/officeart/2005/8/layout/hList7#2"/>
    <dgm:cxn modelId="{B598F7F3-6464-41B5-AC11-5BE4B111BF2F}" type="presParOf" srcId="{13C2C7DB-47E5-467E-BDF6-2A7067AB356E}" destId="{0DF58135-4A19-4D57-A100-31F54C9C5505}" srcOrd="3" destOrd="0" presId="urn:microsoft.com/office/officeart/2005/8/layout/hList7#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72CB07-9F37-47BE-B0AE-4ECD3DD50F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0908D6D7-4127-44AF-8122-1AD3F43CD1A7}">
      <dgm:prSet phldrT="[Text]" custT="1"/>
      <dgm:spPr/>
      <dgm:t>
        <a:bodyPr/>
        <a:lstStyle/>
        <a:p>
          <a:r>
            <a:rPr lang="es-MX" sz="2800" dirty="0" smtClean="0"/>
            <a:t>Ejercicio (consciente) de Libertad hacia el bien común</a:t>
          </a:r>
          <a:endParaRPr lang="es-MX" sz="2800" dirty="0"/>
        </a:p>
      </dgm:t>
    </dgm:pt>
    <dgm:pt modelId="{B01048D3-8FE3-410E-8813-F8616ED60D2B}" type="parTrans" cxnId="{BBFC8448-D515-4F9E-BB71-FA75223041FF}">
      <dgm:prSet/>
      <dgm:spPr/>
      <dgm:t>
        <a:bodyPr/>
        <a:lstStyle/>
        <a:p>
          <a:endParaRPr lang="es-MX"/>
        </a:p>
      </dgm:t>
    </dgm:pt>
    <dgm:pt modelId="{69DC2553-8D42-4B30-84DE-2B6EBCB248C3}" type="sibTrans" cxnId="{BBFC8448-D515-4F9E-BB71-FA75223041FF}">
      <dgm:prSet/>
      <dgm:spPr/>
      <dgm:t>
        <a:bodyPr/>
        <a:lstStyle/>
        <a:p>
          <a:endParaRPr lang="es-MX"/>
        </a:p>
      </dgm:t>
    </dgm:pt>
    <dgm:pt modelId="{4D2EEFFE-0CDB-4776-AB07-895BCF7414B3}">
      <dgm:prSet phldrT="[Text]" custT="1"/>
      <dgm:spPr/>
      <dgm:t>
        <a:bodyPr/>
        <a:lstStyle/>
        <a:p>
          <a:r>
            <a:rPr lang="es-MX" sz="2800" smtClean="0"/>
            <a:t>Empatía</a:t>
          </a:r>
        </a:p>
      </dgm:t>
    </dgm:pt>
    <dgm:pt modelId="{209197E6-0C93-48D4-8A94-5530B24B0C96}" type="parTrans" cxnId="{BD7442D9-206A-4975-A377-528E0E78D49C}">
      <dgm:prSet/>
      <dgm:spPr/>
      <dgm:t>
        <a:bodyPr/>
        <a:lstStyle/>
        <a:p>
          <a:endParaRPr lang="es-MX"/>
        </a:p>
      </dgm:t>
    </dgm:pt>
    <dgm:pt modelId="{FCE0DC8F-1F4F-4AE4-BCF3-E880EC5F6692}" type="sibTrans" cxnId="{BD7442D9-206A-4975-A377-528E0E78D49C}">
      <dgm:prSet/>
      <dgm:spPr/>
      <dgm:t>
        <a:bodyPr/>
        <a:lstStyle/>
        <a:p>
          <a:endParaRPr lang="es-MX"/>
        </a:p>
      </dgm:t>
    </dgm:pt>
    <dgm:pt modelId="{F9AA2858-D96E-47ED-B8A5-5919C40204E4}">
      <dgm:prSet phldrT="[Text]" custT="1"/>
      <dgm:spPr/>
      <dgm:t>
        <a:bodyPr/>
        <a:lstStyle/>
        <a:p>
          <a:r>
            <a:rPr lang="es-MX" sz="2800" smtClean="0"/>
            <a:t>Información</a:t>
          </a:r>
          <a:endParaRPr lang="es-MX" sz="2800"/>
        </a:p>
      </dgm:t>
    </dgm:pt>
    <dgm:pt modelId="{71D68ACF-8839-4221-B210-2ABF99D48C8F}" type="parTrans" cxnId="{781BA015-7079-4227-9D31-F65AD83A7552}">
      <dgm:prSet/>
      <dgm:spPr/>
      <dgm:t>
        <a:bodyPr/>
        <a:lstStyle/>
        <a:p>
          <a:endParaRPr lang="es-MX"/>
        </a:p>
      </dgm:t>
    </dgm:pt>
    <dgm:pt modelId="{84ECF1B7-07A6-4CFB-AE64-7C9DD2D74B43}" type="sibTrans" cxnId="{781BA015-7079-4227-9D31-F65AD83A7552}">
      <dgm:prSet/>
      <dgm:spPr/>
      <dgm:t>
        <a:bodyPr/>
        <a:lstStyle/>
        <a:p>
          <a:endParaRPr lang="es-MX"/>
        </a:p>
      </dgm:t>
    </dgm:pt>
    <dgm:pt modelId="{EF5F277A-5537-4EB4-8E81-3F2C09816360}" type="pres">
      <dgm:prSet presAssocID="{6772CB07-9F37-47BE-B0AE-4ECD3DD50FD9}" presName="hierChild1" presStyleCnt="0">
        <dgm:presLayoutVars>
          <dgm:chPref val="1"/>
          <dgm:dir/>
          <dgm:animOne val="branch"/>
          <dgm:animLvl val="lvl"/>
          <dgm:resizeHandles/>
        </dgm:presLayoutVars>
      </dgm:prSet>
      <dgm:spPr/>
      <dgm:t>
        <a:bodyPr/>
        <a:lstStyle/>
        <a:p>
          <a:endParaRPr lang="es-ES_tradnl"/>
        </a:p>
      </dgm:t>
    </dgm:pt>
    <dgm:pt modelId="{D5DBE9B3-F405-45A6-8F61-AAE2B38CDD58}" type="pres">
      <dgm:prSet presAssocID="{0908D6D7-4127-44AF-8122-1AD3F43CD1A7}" presName="hierRoot1" presStyleCnt="0"/>
      <dgm:spPr/>
    </dgm:pt>
    <dgm:pt modelId="{E4BC465E-579A-4250-810D-AD8AF728BB4E}" type="pres">
      <dgm:prSet presAssocID="{0908D6D7-4127-44AF-8122-1AD3F43CD1A7}" presName="composite" presStyleCnt="0"/>
      <dgm:spPr/>
    </dgm:pt>
    <dgm:pt modelId="{D264364B-2B3C-4E3A-AFC4-47B2C498196A}" type="pres">
      <dgm:prSet presAssocID="{0908D6D7-4127-44AF-8122-1AD3F43CD1A7}" presName="background" presStyleLbl="node0" presStyleIdx="0" presStyleCnt="1"/>
      <dgm:spPr/>
    </dgm:pt>
    <dgm:pt modelId="{74025DA2-B342-45A3-A48F-D65F2AA44389}" type="pres">
      <dgm:prSet presAssocID="{0908D6D7-4127-44AF-8122-1AD3F43CD1A7}" presName="text" presStyleLbl="fgAcc0" presStyleIdx="0" presStyleCnt="1">
        <dgm:presLayoutVars>
          <dgm:chPref val="3"/>
        </dgm:presLayoutVars>
      </dgm:prSet>
      <dgm:spPr/>
      <dgm:t>
        <a:bodyPr/>
        <a:lstStyle/>
        <a:p>
          <a:endParaRPr lang="es-MX"/>
        </a:p>
      </dgm:t>
    </dgm:pt>
    <dgm:pt modelId="{02752503-F5C6-496B-92AC-5D35E3CDB90B}" type="pres">
      <dgm:prSet presAssocID="{0908D6D7-4127-44AF-8122-1AD3F43CD1A7}" presName="hierChild2" presStyleCnt="0"/>
      <dgm:spPr/>
    </dgm:pt>
    <dgm:pt modelId="{FD868378-07C8-41DC-A83A-46C26FABFEE7}" type="pres">
      <dgm:prSet presAssocID="{209197E6-0C93-48D4-8A94-5530B24B0C96}" presName="Name10" presStyleLbl="parChTrans1D2" presStyleIdx="0" presStyleCnt="2"/>
      <dgm:spPr/>
      <dgm:t>
        <a:bodyPr/>
        <a:lstStyle/>
        <a:p>
          <a:endParaRPr lang="es-ES_tradnl"/>
        </a:p>
      </dgm:t>
    </dgm:pt>
    <dgm:pt modelId="{0209B845-734E-4981-A970-11C363968E57}" type="pres">
      <dgm:prSet presAssocID="{4D2EEFFE-0CDB-4776-AB07-895BCF7414B3}" presName="hierRoot2" presStyleCnt="0"/>
      <dgm:spPr/>
    </dgm:pt>
    <dgm:pt modelId="{CB7607A1-E0E4-4B7A-A236-F3DB8D738E66}" type="pres">
      <dgm:prSet presAssocID="{4D2EEFFE-0CDB-4776-AB07-895BCF7414B3}" presName="composite2" presStyleCnt="0"/>
      <dgm:spPr/>
    </dgm:pt>
    <dgm:pt modelId="{07F7029B-BE36-4234-925A-3BE6FE167202}" type="pres">
      <dgm:prSet presAssocID="{4D2EEFFE-0CDB-4776-AB07-895BCF7414B3}" presName="background2" presStyleLbl="node2" presStyleIdx="0" presStyleCnt="2"/>
      <dgm:spPr/>
    </dgm:pt>
    <dgm:pt modelId="{43EF6B2A-6815-4E98-B916-F5B45395FEC7}" type="pres">
      <dgm:prSet presAssocID="{4D2EEFFE-0CDB-4776-AB07-895BCF7414B3}" presName="text2" presStyleLbl="fgAcc2" presStyleIdx="0" presStyleCnt="2">
        <dgm:presLayoutVars>
          <dgm:chPref val="3"/>
        </dgm:presLayoutVars>
      </dgm:prSet>
      <dgm:spPr/>
      <dgm:t>
        <a:bodyPr/>
        <a:lstStyle/>
        <a:p>
          <a:endParaRPr lang="es-MX"/>
        </a:p>
      </dgm:t>
    </dgm:pt>
    <dgm:pt modelId="{C53C4F82-3772-40FE-A1DF-2BA6B1C98F98}" type="pres">
      <dgm:prSet presAssocID="{4D2EEFFE-0CDB-4776-AB07-895BCF7414B3}" presName="hierChild3" presStyleCnt="0"/>
      <dgm:spPr/>
    </dgm:pt>
    <dgm:pt modelId="{C6169A1D-886D-400D-98B2-04AC9A408894}" type="pres">
      <dgm:prSet presAssocID="{71D68ACF-8839-4221-B210-2ABF99D48C8F}" presName="Name10" presStyleLbl="parChTrans1D2" presStyleIdx="1" presStyleCnt="2"/>
      <dgm:spPr/>
      <dgm:t>
        <a:bodyPr/>
        <a:lstStyle/>
        <a:p>
          <a:endParaRPr lang="es-ES_tradnl"/>
        </a:p>
      </dgm:t>
    </dgm:pt>
    <dgm:pt modelId="{4CF0D087-5AE3-4A98-9055-DE3D885E60F2}" type="pres">
      <dgm:prSet presAssocID="{F9AA2858-D96E-47ED-B8A5-5919C40204E4}" presName="hierRoot2" presStyleCnt="0"/>
      <dgm:spPr/>
    </dgm:pt>
    <dgm:pt modelId="{C060C711-C4F9-4BA8-AA45-30FECFF16ED9}" type="pres">
      <dgm:prSet presAssocID="{F9AA2858-D96E-47ED-B8A5-5919C40204E4}" presName="composite2" presStyleCnt="0"/>
      <dgm:spPr/>
    </dgm:pt>
    <dgm:pt modelId="{EB4FF6B5-6081-42DC-892A-D123373019AB}" type="pres">
      <dgm:prSet presAssocID="{F9AA2858-D96E-47ED-B8A5-5919C40204E4}" presName="background2" presStyleLbl="node2" presStyleIdx="1" presStyleCnt="2"/>
      <dgm:spPr/>
    </dgm:pt>
    <dgm:pt modelId="{9E68531F-D52C-444B-A3FB-2B05D5C52C9D}" type="pres">
      <dgm:prSet presAssocID="{F9AA2858-D96E-47ED-B8A5-5919C40204E4}" presName="text2" presStyleLbl="fgAcc2" presStyleIdx="1" presStyleCnt="2">
        <dgm:presLayoutVars>
          <dgm:chPref val="3"/>
        </dgm:presLayoutVars>
      </dgm:prSet>
      <dgm:spPr/>
      <dgm:t>
        <a:bodyPr/>
        <a:lstStyle/>
        <a:p>
          <a:endParaRPr lang="es-MX"/>
        </a:p>
      </dgm:t>
    </dgm:pt>
    <dgm:pt modelId="{223F46CF-C7DA-4A34-9A3D-AD4F8A64DD22}" type="pres">
      <dgm:prSet presAssocID="{F9AA2858-D96E-47ED-B8A5-5919C40204E4}" presName="hierChild3" presStyleCnt="0"/>
      <dgm:spPr/>
    </dgm:pt>
  </dgm:ptLst>
  <dgm:cxnLst>
    <dgm:cxn modelId="{2843E48C-88F6-49F7-8406-8CC9E386599F}" type="presOf" srcId="{F9AA2858-D96E-47ED-B8A5-5919C40204E4}" destId="{9E68531F-D52C-444B-A3FB-2B05D5C52C9D}" srcOrd="0" destOrd="0" presId="urn:microsoft.com/office/officeart/2005/8/layout/hierarchy1"/>
    <dgm:cxn modelId="{4A349454-DA14-4A75-97AE-78BF810348F8}" type="presOf" srcId="{4D2EEFFE-0CDB-4776-AB07-895BCF7414B3}" destId="{43EF6B2A-6815-4E98-B916-F5B45395FEC7}" srcOrd="0" destOrd="0" presId="urn:microsoft.com/office/officeart/2005/8/layout/hierarchy1"/>
    <dgm:cxn modelId="{781BA015-7079-4227-9D31-F65AD83A7552}" srcId="{0908D6D7-4127-44AF-8122-1AD3F43CD1A7}" destId="{F9AA2858-D96E-47ED-B8A5-5919C40204E4}" srcOrd="1" destOrd="0" parTransId="{71D68ACF-8839-4221-B210-2ABF99D48C8F}" sibTransId="{84ECF1B7-07A6-4CFB-AE64-7C9DD2D74B43}"/>
    <dgm:cxn modelId="{BD7442D9-206A-4975-A377-528E0E78D49C}" srcId="{0908D6D7-4127-44AF-8122-1AD3F43CD1A7}" destId="{4D2EEFFE-0CDB-4776-AB07-895BCF7414B3}" srcOrd="0" destOrd="0" parTransId="{209197E6-0C93-48D4-8A94-5530B24B0C96}" sibTransId="{FCE0DC8F-1F4F-4AE4-BCF3-E880EC5F6692}"/>
    <dgm:cxn modelId="{0C836588-7B62-4416-B734-80D87CC65F95}" type="presOf" srcId="{6772CB07-9F37-47BE-B0AE-4ECD3DD50FD9}" destId="{EF5F277A-5537-4EB4-8E81-3F2C09816360}" srcOrd="0" destOrd="0" presId="urn:microsoft.com/office/officeart/2005/8/layout/hierarchy1"/>
    <dgm:cxn modelId="{BBFC8448-D515-4F9E-BB71-FA75223041FF}" srcId="{6772CB07-9F37-47BE-B0AE-4ECD3DD50FD9}" destId="{0908D6D7-4127-44AF-8122-1AD3F43CD1A7}" srcOrd="0" destOrd="0" parTransId="{B01048D3-8FE3-410E-8813-F8616ED60D2B}" sibTransId="{69DC2553-8D42-4B30-84DE-2B6EBCB248C3}"/>
    <dgm:cxn modelId="{05F7BDA9-ADFA-4541-B72C-5C96E38F1458}" type="presOf" srcId="{0908D6D7-4127-44AF-8122-1AD3F43CD1A7}" destId="{74025DA2-B342-45A3-A48F-D65F2AA44389}" srcOrd="0" destOrd="0" presId="urn:microsoft.com/office/officeart/2005/8/layout/hierarchy1"/>
    <dgm:cxn modelId="{965F6FCB-61D1-4A20-86D1-AE7D06608B77}" type="presOf" srcId="{209197E6-0C93-48D4-8A94-5530B24B0C96}" destId="{FD868378-07C8-41DC-A83A-46C26FABFEE7}" srcOrd="0" destOrd="0" presId="urn:microsoft.com/office/officeart/2005/8/layout/hierarchy1"/>
    <dgm:cxn modelId="{AFF0ECC7-3E4B-4481-9A15-58D4C10B5B86}" type="presOf" srcId="{71D68ACF-8839-4221-B210-2ABF99D48C8F}" destId="{C6169A1D-886D-400D-98B2-04AC9A408894}" srcOrd="0" destOrd="0" presId="urn:microsoft.com/office/officeart/2005/8/layout/hierarchy1"/>
    <dgm:cxn modelId="{300D73F5-9C11-409A-B5C9-12FF3CEAC519}" type="presParOf" srcId="{EF5F277A-5537-4EB4-8E81-3F2C09816360}" destId="{D5DBE9B3-F405-45A6-8F61-AAE2B38CDD58}" srcOrd="0" destOrd="0" presId="urn:microsoft.com/office/officeart/2005/8/layout/hierarchy1"/>
    <dgm:cxn modelId="{3227E629-5120-4477-BFE9-16B022641BE7}" type="presParOf" srcId="{D5DBE9B3-F405-45A6-8F61-AAE2B38CDD58}" destId="{E4BC465E-579A-4250-810D-AD8AF728BB4E}" srcOrd="0" destOrd="0" presId="urn:microsoft.com/office/officeart/2005/8/layout/hierarchy1"/>
    <dgm:cxn modelId="{D50AD1B0-D3F2-4688-B10D-8177BBEF9D8C}" type="presParOf" srcId="{E4BC465E-579A-4250-810D-AD8AF728BB4E}" destId="{D264364B-2B3C-4E3A-AFC4-47B2C498196A}" srcOrd="0" destOrd="0" presId="urn:microsoft.com/office/officeart/2005/8/layout/hierarchy1"/>
    <dgm:cxn modelId="{1480C883-1F3D-4DD3-9E5B-67FE7B415BF7}" type="presParOf" srcId="{E4BC465E-579A-4250-810D-AD8AF728BB4E}" destId="{74025DA2-B342-45A3-A48F-D65F2AA44389}" srcOrd="1" destOrd="0" presId="urn:microsoft.com/office/officeart/2005/8/layout/hierarchy1"/>
    <dgm:cxn modelId="{5891E9FF-488D-409D-8FDC-EBAF3E6F5C4C}" type="presParOf" srcId="{D5DBE9B3-F405-45A6-8F61-AAE2B38CDD58}" destId="{02752503-F5C6-496B-92AC-5D35E3CDB90B}" srcOrd="1" destOrd="0" presId="urn:microsoft.com/office/officeart/2005/8/layout/hierarchy1"/>
    <dgm:cxn modelId="{8B27BD56-C58B-4793-9EDE-3E2C5B604355}" type="presParOf" srcId="{02752503-F5C6-496B-92AC-5D35E3CDB90B}" destId="{FD868378-07C8-41DC-A83A-46C26FABFEE7}" srcOrd="0" destOrd="0" presId="urn:microsoft.com/office/officeart/2005/8/layout/hierarchy1"/>
    <dgm:cxn modelId="{3206F67B-CA91-4754-AD35-2DFB1A00495F}" type="presParOf" srcId="{02752503-F5C6-496B-92AC-5D35E3CDB90B}" destId="{0209B845-734E-4981-A970-11C363968E57}" srcOrd="1" destOrd="0" presId="urn:microsoft.com/office/officeart/2005/8/layout/hierarchy1"/>
    <dgm:cxn modelId="{84E78666-23C2-454C-89AA-58C47674A8F1}" type="presParOf" srcId="{0209B845-734E-4981-A970-11C363968E57}" destId="{CB7607A1-E0E4-4B7A-A236-F3DB8D738E66}" srcOrd="0" destOrd="0" presId="urn:microsoft.com/office/officeart/2005/8/layout/hierarchy1"/>
    <dgm:cxn modelId="{61A1C6D4-C01B-424D-A1B8-131ADA9D8416}" type="presParOf" srcId="{CB7607A1-E0E4-4B7A-A236-F3DB8D738E66}" destId="{07F7029B-BE36-4234-925A-3BE6FE167202}" srcOrd="0" destOrd="0" presId="urn:microsoft.com/office/officeart/2005/8/layout/hierarchy1"/>
    <dgm:cxn modelId="{CBA0BD91-4FA0-4BF9-8ABA-F9AF80DFA641}" type="presParOf" srcId="{CB7607A1-E0E4-4B7A-A236-F3DB8D738E66}" destId="{43EF6B2A-6815-4E98-B916-F5B45395FEC7}" srcOrd="1" destOrd="0" presId="urn:microsoft.com/office/officeart/2005/8/layout/hierarchy1"/>
    <dgm:cxn modelId="{F81B895A-F680-4DC0-BA1C-A9FEF915834E}" type="presParOf" srcId="{0209B845-734E-4981-A970-11C363968E57}" destId="{C53C4F82-3772-40FE-A1DF-2BA6B1C98F98}" srcOrd="1" destOrd="0" presId="urn:microsoft.com/office/officeart/2005/8/layout/hierarchy1"/>
    <dgm:cxn modelId="{89CAAB36-3C68-4BBD-BAC5-A7BC59173059}" type="presParOf" srcId="{02752503-F5C6-496B-92AC-5D35E3CDB90B}" destId="{C6169A1D-886D-400D-98B2-04AC9A408894}" srcOrd="2" destOrd="0" presId="urn:microsoft.com/office/officeart/2005/8/layout/hierarchy1"/>
    <dgm:cxn modelId="{111954BD-7F9B-4505-B4A3-814877C07C59}" type="presParOf" srcId="{02752503-F5C6-496B-92AC-5D35E3CDB90B}" destId="{4CF0D087-5AE3-4A98-9055-DE3D885E60F2}" srcOrd="3" destOrd="0" presId="urn:microsoft.com/office/officeart/2005/8/layout/hierarchy1"/>
    <dgm:cxn modelId="{7AC3A990-25E5-4688-B555-37B38F87A082}" type="presParOf" srcId="{4CF0D087-5AE3-4A98-9055-DE3D885E60F2}" destId="{C060C711-C4F9-4BA8-AA45-30FECFF16ED9}" srcOrd="0" destOrd="0" presId="urn:microsoft.com/office/officeart/2005/8/layout/hierarchy1"/>
    <dgm:cxn modelId="{3DFFA58B-3E8B-4CD2-9FCE-1A736846F6DB}" type="presParOf" srcId="{C060C711-C4F9-4BA8-AA45-30FECFF16ED9}" destId="{EB4FF6B5-6081-42DC-892A-D123373019AB}" srcOrd="0" destOrd="0" presId="urn:microsoft.com/office/officeart/2005/8/layout/hierarchy1"/>
    <dgm:cxn modelId="{5F6E91C6-69C7-4DA7-AE62-59F99E9FA7A9}" type="presParOf" srcId="{C060C711-C4F9-4BA8-AA45-30FECFF16ED9}" destId="{9E68531F-D52C-444B-A3FB-2B05D5C52C9D}" srcOrd="1" destOrd="0" presId="urn:microsoft.com/office/officeart/2005/8/layout/hierarchy1"/>
    <dgm:cxn modelId="{58C33AE9-7811-4E2B-AC31-5F73F03821C8}" type="presParOf" srcId="{4CF0D087-5AE3-4A98-9055-DE3D885E60F2}" destId="{223F46CF-C7DA-4A34-9A3D-AD4F8A64DD2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CE6BA0-2E9D-4E05-B706-C4B4CA001195}" type="datetimeFigureOut">
              <a:rPr lang="es-CR" smtClean="0"/>
              <a:pPr/>
              <a:t>19/04/2015</a:t>
            </a:fld>
            <a:endParaRPr lang="es-CR"/>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44F77C-654C-4703-8738-19E96703272B}" type="slidenum">
              <a:rPr lang="es-CR" smtClean="0"/>
              <a:pPr/>
              <a:t>‹#›</a:t>
            </a:fld>
            <a:endParaRPr lang="es-CR"/>
          </a:p>
        </p:txBody>
      </p:sp>
    </p:spTree>
    <p:extLst>
      <p:ext uri="{BB962C8B-B14F-4D97-AF65-F5344CB8AC3E}">
        <p14:creationId xmlns="" xmlns:p14="http://schemas.microsoft.com/office/powerpoint/2010/main" val="408782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CA297-62A8-462E-A495-D47F2C1DC220}" type="datetimeFigureOut">
              <a:rPr lang="en-US" smtClean="0"/>
              <a:pPr/>
              <a:t>4/19/2015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982A9C-A25A-4262-B5BE-0B0CFCCAA5BE}" type="slidenum">
              <a:rPr lang="en-US" smtClean="0"/>
              <a:pPr/>
              <a:t>‹#›</a:t>
            </a:fld>
            <a:endParaRPr lang="en-US"/>
          </a:p>
        </p:txBody>
      </p:sp>
    </p:spTree>
    <p:extLst>
      <p:ext uri="{BB962C8B-B14F-4D97-AF65-F5344CB8AC3E}">
        <p14:creationId xmlns="" xmlns:p14="http://schemas.microsoft.com/office/powerpoint/2010/main" val="412635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n-US" altLang="es-ES" sz="1200" smtClean="0"/>
              <a:t>Protocolo </a:t>
            </a:r>
            <a:r>
              <a:rPr lang="en-US" altLang="es-ES" sz="1200" err="1" smtClean="0"/>
              <a:t>opcional</a:t>
            </a:r>
            <a:r>
              <a:rPr lang="en-US" altLang="es-ES" sz="1200" smtClean="0"/>
              <a:t> del PIDESC, </a:t>
            </a:r>
            <a:r>
              <a:rPr lang="en-US" altLang="es-ES" sz="1200" err="1" smtClean="0"/>
              <a:t>adoptado</a:t>
            </a:r>
            <a:r>
              <a:rPr lang="en-US" altLang="es-ES" sz="1200" smtClean="0"/>
              <a:t> en 2008</a:t>
            </a:r>
          </a:p>
          <a:p>
            <a:pPr eaLnBrk="1" hangingPunct="1"/>
            <a:r>
              <a:rPr lang="en-US" altLang="es-ES" sz="1200" err="1" smtClean="0"/>
              <a:t>Entro</a:t>
            </a:r>
            <a:r>
              <a:rPr lang="en-US" altLang="es-ES" sz="1200" smtClean="0"/>
              <a:t> en vigor al </a:t>
            </a:r>
            <a:r>
              <a:rPr lang="en-US" altLang="es-ES" sz="1200" err="1" smtClean="0"/>
              <a:t>firmar</a:t>
            </a:r>
            <a:r>
              <a:rPr lang="en-US" altLang="es-ES" sz="1200" smtClean="0"/>
              <a:t> el </a:t>
            </a:r>
            <a:r>
              <a:rPr lang="en-US" altLang="es-ES" sz="1200" err="1" smtClean="0"/>
              <a:t>decimo</a:t>
            </a:r>
            <a:r>
              <a:rPr lang="en-US" altLang="es-ES" sz="1200" smtClean="0"/>
              <a:t> Estado, en 2013.</a:t>
            </a:r>
          </a:p>
          <a:p>
            <a:r>
              <a:rPr lang="en-US" altLang="es-ES" sz="1200" smtClean="0"/>
              <a:t>Hasta la </a:t>
            </a:r>
            <a:r>
              <a:rPr lang="en-US" altLang="es-ES" sz="1200" err="1" smtClean="0"/>
              <a:t>fecha</a:t>
            </a:r>
            <a:r>
              <a:rPr lang="en-US" altLang="es-ES" sz="1200" smtClean="0"/>
              <a:t> lo </a:t>
            </a:r>
            <a:r>
              <a:rPr lang="en-US" altLang="es-ES" sz="1200" err="1" smtClean="0"/>
              <a:t>han</a:t>
            </a:r>
            <a:r>
              <a:rPr lang="en-US" altLang="es-ES" sz="1200" smtClean="0"/>
              <a:t> </a:t>
            </a:r>
            <a:r>
              <a:rPr lang="en-US" altLang="es-ES" sz="1200" err="1" smtClean="0"/>
              <a:t>firmado</a:t>
            </a:r>
            <a:r>
              <a:rPr lang="en-US" altLang="es-ES" sz="1200" smtClean="0"/>
              <a:t> 13 </a:t>
            </a:r>
            <a:r>
              <a:rPr lang="en-US" altLang="es-ES" sz="1200" err="1" smtClean="0"/>
              <a:t>Estados</a:t>
            </a:r>
            <a:r>
              <a:rPr lang="en-US" altLang="es-ES" sz="1200" smtClean="0"/>
              <a:t> : </a:t>
            </a:r>
            <a:r>
              <a:rPr lang="es-ES" sz="1200" smtClean="0"/>
              <a:t>Argentina, Bosnia, Ecuador, Salvador, Finlandia, </a:t>
            </a:r>
            <a:r>
              <a:rPr lang="es-ES" sz="1200" err="1" smtClean="0"/>
              <a:t>Gabon</a:t>
            </a:r>
            <a:r>
              <a:rPr lang="es-ES" sz="1200" smtClean="0"/>
              <a:t>, Mongolia, Montenegro, Portugal, </a:t>
            </a:r>
            <a:r>
              <a:rPr lang="es-ES" sz="1200" err="1" smtClean="0"/>
              <a:t>Slovakia</a:t>
            </a:r>
            <a:r>
              <a:rPr lang="es-ES" sz="1200" smtClean="0"/>
              <a:t>, </a:t>
            </a:r>
            <a:r>
              <a:rPr lang="es-ES" sz="1200" err="1" smtClean="0"/>
              <a:t>Spain</a:t>
            </a:r>
            <a:r>
              <a:rPr lang="es-ES" sz="1200" smtClean="0"/>
              <a:t>, Uruguay.</a:t>
            </a:r>
          </a:p>
          <a:p>
            <a:pPr eaLnBrk="1" hangingPunct="1"/>
            <a:endParaRPr lang="en-GB" altLang="es-ES" sz="1800" smtClean="0"/>
          </a:p>
          <a:p>
            <a:endParaRPr lang="es-ES"/>
          </a:p>
        </p:txBody>
      </p:sp>
      <p:sp>
        <p:nvSpPr>
          <p:cNvPr id="4" name="Marcador de número de diapositiva 3"/>
          <p:cNvSpPr>
            <a:spLocks noGrp="1"/>
          </p:cNvSpPr>
          <p:nvPr>
            <p:ph type="sldNum" sz="quarter" idx="10"/>
          </p:nvPr>
        </p:nvSpPr>
        <p:spPr/>
        <p:txBody>
          <a:bodyPr/>
          <a:lstStyle/>
          <a:p>
            <a:fld id="{F96D72F4-7900-4A47-949A-CE9173FE9053}" type="slidenum">
              <a:rPr lang="es-ES" smtClean="0"/>
              <a:pPr/>
              <a:t>6</a:t>
            </a:fld>
            <a:endParaRPr lang="es-ES"/>
          </a:p>
        </p:txBody>
      </p:sp>
    </p:spTree>
    <p:extLst>
      <p:ext uri="{BB962C8B-B14F-4D97-AF65-F5344CB8AC3E}">
        <p14:creationId xmlns="" xmlns:p14="http://schemas.microsoft.com/office/powerpoint/2010/main" val="292676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mtClean="0"/>
              <a:t>2004, OMS : </a:t>
            </a:r>
            <a:r>
              <a:rPr lang="en-US" err="1" smtClean="0"/>
              <a:t>Informe</a:t>
            </a:r>
            <a:r>
              <a:rPr lang="en-US" smtClean="0"/>
              <a:t> </a:t>
            </a:r>
            <a:r>
              <a:rPr lang="en-US" err="1" smtClean="0"/>
              <a:t>mundial</a:t>
            </a:r>
            <a:r>
              <a:rPr lang="en-US" smtClean="0"/>
              <a:t> de 24 </a:t>
            </a:r>
            <a:r>
              <a:rPr lang="en-US" err="1" smtClean="0"/>
              <a:t>riesgos</a:t>
            </a:r>
            <a:r>
              <a:rPr lang="en-US" smtClean="0"/>
              <a:t> : </a:t>
            </a:r>
          </a:p>
          <a:p>
            <a:pPr lvl="1"/>
            <a:r>
              <a:rPr lang="en-US" sz="2000" err="1" smtClean="0"/>
              <a:t>Incluyen</a:t>
            </a:r>
            <a:r>
              <a:rPr lang="en-US" sz="2000" smtClean="0"/>
              <a:t> </a:t>
            </a:r>
            <a:r>
              <a:rPr lang="en-US" sz="2000" err="1" smtClean="0"/>
              <a:t>exposicion</a:t>
            </a:r>
            <a:r>
              <a:rPr lang="en-US" sz="2000" smtClean="0"/>
              <a:t> a </a:t>
            </a:r>
            <a:r>
              <a:rPr lang="en-US" sz="2000" err="1" smtClean="0"/>
              <a:t>dinamicas</a:t>
            </a:r>
            <a:r>
              <a:rPr lang="en-US" sz="2000" smtClean="0"/>
              <a:t> </a:t>
            </a:r>
            <a:r>
              <a:rPr lang="en-US" sz="2000" err="1" smtClean="0"/>
              <a:t>globales</a:t>
            </a:r>
            <a:r>
              <a:rPr lang="en-US" sz="2000" smtClean="0"/>
              <a:t> (el. </a:t>
            </a:r>
            <a:r>
              <a:rPr lang="en-US" sz="2000" err="1" smtClean="0"/>
              <a:t>Cambio</a:t>
            </a:r>
            <a:r>
              <a:rPr lang="en-US" sz="2000" smtClean="0"/>
              <a:t> </a:t>
            </a:r>
            <a:r>
              <a:rPr lang="en-US" sz="2000" err="1" smtClean="0"/>
              <a:t>climatico</a:t>
            </a:r>
            <a:r>
              <a:rPr lang="en-US" sz="2000" smtClean="0"/>
              <a:t>), </a:t>
            </a:r>
            <a:r>
              <a:rPr lang="en-US" sz="2000" err="1" smtClean="0"/>
              <a:t>medioambientales</a:t>
            </a:r>
            <a:r>
              <a:rPr lang="en-US" sz="2000" smtClean="0"/>
              <a:t> (</a:t>
            </a:r>
            <a:r>
              <a:rPr lang="en-US" sz="2000" err="1" smtClean="0"/>
              <a:t>ej</a:t>
            </a:r>
            <a:r>
              <a:rPr lang="en-US" sz="2000" smtClean="0"/>
              <a:t>. </a:t>
            </a:r>
            <a:r>
              <a:rPr lang="en-US" sz="2000" err="1" smtClean="0"/>
              <a:t>Contaminacion</a:t>
            </a:r>
            <a:r>
              <a:rPr lang="en-US" sz="2000" smtClean="0"/>
              <a:t> </a:t>
            </a:r>
            <a:r>
              <a:rPr lang="en-US" sz="2000" err="1" smtClean="0"/>
              <a:t>atmosferica</a:t>
            </a:r>
            <a:r>
              <a:rPr lang="en-US" sz="2000" smtClean="0"/>
              <a:t>) o </a:t>
            </a:r>
            <a:r>
              <a:rPr lang="en-US" sz="2000" err="1" smtClean="0"/>
              <a:t>sociales</a:t>
            </a:r>
            <a:r>
              <a:rPr lang="en-US" sz="2000" smtClean="0"/>
              <a:t> (</a:t>
            </a:r>
            <a:r>
              <a:rPr lang="en-US" sz="2000" err="1" smtClean="0"/>
              <a:t>ej</a:t>
            </a:r>
            <a:r>
              <a:rPr lang="en-US" sz="2000" smtClean="0"/>
              <a:t>. </a:t>
            </a:r>
            <a:r>
              <a:rPr lang="en-US" sz="2000" err="1" smtClean="0"/>
              <a:t>Abuso</a:t>
            </a:r>
            <a:r>
              <a:rPr lang="en-US" sz="2000" smtClean="0"/>
              <a:t> sexual </a:t>
            </a:r>
            <a:r>
              <a:rPr lang="en-US" sz="2000" err="1" smtClean="0"/>
              <a:t>infantil</a:t>
            </a:r>
            <a:r>
              <a:rPr lang="en-US" sz="2000" smtClean="0"/>
              <a:t>), </a:t>
            </a:r>
            <a:r>
              <a:rPr lang="en-US" sz="2000" err="1" smtClean="0"/>
              <a:t>estilos</a:t>
            </a:r>
            <a:r>
              <a:rPr lang="en-US" sz="2000" smtClean="0"/>
              <a:t> de </a:t>
            </a:r>
            <a:r>
              <a:rPr lang="en-US" sz="2000" err="1" smtClean="0"/>
              <a:t>vida</a:t>
            </a:r>
            <a:r>
              <a:rPr lang="en-US" sz="2000" smtClean="0"/>
              <a:t> (</a:t>
            </a:r>
            <a:r>
              <a:rPr lang="en-US" sz="2000" err="1" smtClean="0"/>
              <a:t>ej</a:t>
            </a:r>
            <a:r>
              <a:rPr lang="en-US" sz="2000" smtClean="0"/>
              <a:t>. </a:t>
            </a:r>
            <a:r>
              <a:rPr lang="en-US" sz="2000" err="1" smtClean="0"/>
              <a:t>Sexo</a:t>
            </a:r>
            <a:r>
              <a:rPr lang="en-US" sz="2000" smtClean="0"/>
              <a:t> no </a:t>
            </a:r>
            <a:r>
              <a:rPr lang="en-US" sz="2000" err="1" smtClean="0"/>
              <a:t>seguro</a:t>
            </a:r>
            <a:r>
              <a:rPr lang="en-US" sz="2000" smtClean="0"/>
              <a:t>, </a:t>
            </a:r>
            <a:r>
              <a:rPr lang="en-US" sz="2000" err="1" smtClean="0"/>
              <a:t>vida</a:t>
            </a:r>
            <a:r>
              <a:rPr lang="en-US" sz="2000" smtClean="0"/>
              <a:t> </a:t>
            </a:r>
            <a:r>
              <a:rPr lang="en-US" sz="2000" err="1" smtClean="0"/>
              <a:t>sedentaria</a:t>
            </a:r>
            <a:r>
              <a:rPr lang="en-US" sz="2000" smtClean="0"/>
              <a:t>, o </a:t>
            </a:r>
            <a:r>
              <a:rPr lang="en-US" sz="2000" err="1" smtClean="0"/>
              <a:t>baja</a:t>
            </a:r>
            <a:r>
              <a:rPr lang="en-US" sz="2000" smtClean="0"/>
              <a:t> </a:t>
            </a:r>
            <a:r>
              <a:rPr lang="en-US" sz="2000" err="1" smtClean="0"/>
              <a:t>igesta</a:t>
            </a:r>
            <a:r>
              <a:rPr lang="en-US" sz="2000" smtClean="0"/>
              <a:t> de </a:t>
            </a:r>
            <a:r>
              <a:rPr lang="en-US" sz="2000" err="1" smtClean="0"/>
              <a:t>frutas</a:t>
            </a:r>
            <a:r>
              <a:rPr lang="en-US" sz="2000" smtClean="0"/>
              <a:t>) o </a:t>
            </a:r>
            <a:r>
              <a:rPr lang="en-US" sz="2000" err="1" smtClean="0"/>
              <a:t>toxicos</a:t>
            </a:r>
            <a:r>
              <a:rPr lang="en-US" sz="2000" smtClean="0"/>
              <a:t> (alcohol o </a:t>
            </a:r>
            <a:r>
              <a:rPr lang="en-US" sz="2000" err="1" smtClean="0"/>
              <a:t>tabaco</a:t>
            </a:r>
            <a:r>
              <a:rPr lang="en-US" sz="2000" smtClean="0"/>
              <a:t>), </a:t>
            </a:r>
            <a:r>
              <a:rPr lang="en-US" sz="2000" err="1" smtClean="0"/>
              <a:t>efectos</a:t>
            </a:r>
            <a:r>
              <a:rPr lang="en-US" sz="2000" smtClean="0"/>
              <a:t> en </a:t>
            </a:r>
            <a:r>
              <a:rPr lang="en-US" sz="2000" err="1" smtClean="0"/>
              <a:t>marcadores</a:t>
            </a:r>
            <a:r>
              <a:rPr lang="en-US" sz="2000" smtClean="0"/>
              <a:t> en </a:t>
            </a:r>
            <a:r>
              <a:rPr lang="en-US" sz="2000" err="1" smtClean="0"/>
              <a:t>sangre</a:t>
            </a:r>
            <a:r>
              <a:rPr lang="en-US" sz="2000" smtClean="0"/>
              <a:t>  (</a:t>
            </a:r>
            <a:r>
              <a:rPr lang="en-US" sz="2000" err="1" smtClean="0"/>
              <a:t>como</a:t>
            </a:r>
            <a:r>
              <a:rPr lang="en-US" sz="2000" smtClean="0"/>
              <a:t> Zinc, </a:t>
            </a:r>
            <a:r>
              <a:rPr lang="en-US" sz="2000" err="1" smtClean="0"/>
              <a:t>hierro</a:t>
            </a:r>
            <a:r>
              <a:rPr lang="en-US" sz="2000" smtClean="0"/>
              <a:t>, </a:t>
            </a:r>
            <a:r>
              <a:rPr lang="en-US" sz="2000" err="1" smtClean="0"/>
              <a:t>vitamina</a:t>
            </a:r>
            <a:r>
              <a:rPr lang="en-US" sz="2000" smtClean="0"/>
              <a:t> A, cholesterol, </a:t>
            </a:r>
            <a:r>
              <a:rPr lang="en-US" sz="2000" err="1" smtClean="0"/>
              <a:t>glucisa</a:t>
            </a:r>
            <a:r>
              <a:rPr lang="en-US" sz="2000" smtClean="0"/>
              <a:t>), </a:t>
            </a:r>
            <a:r>
              <a:rPr lang="en-US" sz="2000" err="1" smtClean="0"/>
              <a:t>hllazgos</a:t>
            </a:r>
            <a:r>
              <a:rPr lang="en-US" sz="2000" smtClean="0"/>
              <a:t> </a:t>
            </a:r>
            <a:r>
              <a:rPr lang="en-US" sz="2000" err="1" smtClean="0"/>
              <a:t>clinicos</a:t>
            </a:r>
            <a:r>
              <a:rPr lang="en-US" sz="2000" smtClean="0"/>
              <a:t>(tales </a:t>
            </a:r>
            <a:r>
              <a:rPr lang="en-US" sz="2000" err="1" smtClean="0"/>
              <a:t>como</a:t>
            </a:r>
            <a:r>
              <a:rPr lang="en-US" sz="2000" smtClean="0"/>
              <a:t> HTA) or </a:t>
            </a:r>
            <a:r>
              <a:rPr lang="en-US" sz="2000" err="1" smtClean="0"/>
              <a:t>acceso</a:t>
            </a:r>
            <a:r>
              <a:rPr lang="en-US" sz="2000" smtClean="0"/>
              <a:t> a </a:t>
            </a:r>
            <a:r>
              <a:rPr lang="en-US" sz="2000" err="1" smtClean="0"/>
              <a:t>intervenciones</a:t>
            </a:r>
            <a:r>
              <a:rPr lang="en-US" sz="2000" smtClean="0"/>
              <a:t> de </a:t>
            </a:r>
            <a:r>
              <a:rPr lang="en-US" sz="2000" err="1" smtClean="0"/>
              <a:t>salud</a:t>
            </a:r>
            <a:r>
              <a:rPr lang="en-US" sz="2000" smtClean="0"/>
              <a:t> (</a:t>
            </a:r>
            <a:r>
              <a:rPr lang="en-US" sz="2000" err="1" smtClean="0"/>
              <a:t>como</a:t>
            </a:r>
            <a:r>
              <a:rPr lang="en-US" sz="2000" smtClean="0"/>
              <a:t> </a:t>
            </a:r>
            <a:r>
              <a:rPr lang="en-US" sz="2000" err="1" smtClean="0"/>
              <a:t>contraceptivos</a:t>
            </a:r>
            <a:r>
              <a:rPr lang="en-US" sz="2000" smtClean="0"/>
              <a:t>). </a:t>
            </a:r>
            <a:endParaRPr lang="es-ES" sz="2000" smtClean="0"/>
          </a:p>
          <a:p>
            <a:r>
              <a:rPr lang="en-GB" smtClean="0"/>
              <a:t>2009, </a:t>
            </a:r>
            <a:r>
              <a:rPr lang="en-GB" err="1" smtClean="0"/>
              <a:t>analisis</a:t>
            </a:r>
            <a:r>
              <a:rPr lang="en-GB" smtClean="0"/>
              <a:t> de la CDSS : </a:t>
            </a:r>
            <a:r>
              <a:rPr lang="en-GB" err="1" smtClean="0"/>
              <a:t>acciones</a:t>
            </a:r>
            <a:r>
              <a:rPr lang="en-GB" smtClean="0"/>
              <a:t> en 16 areas</a:t>
            </a:r>
          </a:p>
          <a:p>
            <a:pPr lvl="1"/>
            <a:r>
              <a:rPr lang="en-US" sz="1800" smtClean="0"/>
              <a:t>Early child development, healthier and safer cities, quality housing, rural land tenure and rights; agricultural development, full and fair employment and decent work, universal comprehensive social protection, health-care services with the principle of universal coverage of quality services, progressive taxation,  international finance for health equity, health and health equity impact assessments in national and international economic agreements , gender equity, fair representation in decision-making, supports to marginalized groups, in particular indigenous peoples and improvement of civil registration for births and deaths. </a:t>
            </a:r>
          </a:p>
          <a:p>
            <a:r>
              <a:rPr lang="en-US" sz="2400" smtClean="0"/>
              <a:t>2013, GBD 2010 : 67 </a:t>
            </a:r>
            <a:r>
              <a:rPr lang="en-US" sz="2400" err="1" smtClean="0"/>
              <a:t>factores</a:t>
            </a:r>
            <a:r>
              <a:rPr lang="en-US" sz="2400" smtClean="0"/>
              <a:t> de </a:t>
            </a:r>
            <a:r>
              <a:rPr lang="en-US" sz="2400" err="1" smtClean="0"/>
              <a:t>riesgo</a:t>
            </a:r>
            <a:r>
              <a:rPr lang="en-US" sz="2400" smtClean="0"/>
              <a:t> </a:t>
            </a:r>
            <a:r>
              <a:rPr lang="en-US" sz="2400" err="1" smtClean="0"/>
              <a:t>atribuible</a:t>
            </a:r>
            <a:endParaRPr lang="en-US" sz="2400" smtClean="0"/>
          </a:p>
          <a:p>
            <a:pPr lvl="1"/>
            <a:r>
              <a:rPr lang="en-US" sz="2000" smtClean="0"/>
              <a:t>Again mixes the different hierarchies of causes from the 2004 report, it includes many new environmental and occupational chemical risks, and unhealthy dietary behaviors (though surprising advocating for cow’s milk), and surprisingly excludes others such as unsafe sex, claimed in 2004 to be the second attributable risk of ill health globally. </a:t>
            </a:r>
            <a:endParaRPr lang="en-US" sz="2200" smtClean="0"/>
          </a:p>
          <a:p>
            <a:endParaRPr lang="es-ES"/>
          </a:p>
        </p:txBody>
      </p:sp>
      <p:sp>
        <p:nvSpPr>
          <p:cNvPr id="4" name="Marcador de número de diapositiva 3"/>
          <p:cNvSpPr>
            <a:spLocks noGrp="1"/>
          </p:cNvSpPr>
          <p:nvPr>
            <p:ph type="sldNum" sz="quarter" idx="10"/>
          </p:nvPr>
        </p:nvSpPr>
        <p:spPr/>
        <p:txBody>
          <a:bodyPr/>
          <a:lstStyle/>
          <a:p>
            <a:fld id="{F96D72F4-7900-4A47-949A-CE9173FE9053}" type="slidenum">
              <a:rPr lang="es-ES" smtClean="0"/>
              <a:pPr/>
              <a:t>20</a:t>
            </a:fld>
            <a:endParaRPr lang="es-ES"/>
          </a:p>
        </p:txBody>
      </p:sp>
    </p:spTree>
    <p:extLst>
      <p:ext uri="{BB962C8B-B14F-4D97-AF65-F5344CB8AC3E}">
        <p14:creationId xmlns="" xmlns:p14="http://schemas.microsoft.com/office/powerpoint/2010/main" val="39748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982A9C-A25A-4262-B5BE-0B0CFCCAA5BE}" type="slidenum">
              <a:rPr lang="en-US" smtClean="0"/>
              <a:pPr/>
              <a:t>133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982A9C-A25A-4262-B5BE-0B0CFCCAA5BE}" type="slidenum">
              <a:rPr lang="en-US" smtClean="0"/>
              <a:pPr/>
              <a:t>167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
        <p:nvSpPr>
          <p:cNvPr id="8" name="2 Marcador de texto"/>
          <p:cNvSpPr>
            <a:spLocks noGrp="1"/>
          </p:cNvSpPr>
          <p:nvPr>
            <p:ph idx="13" hasCustomPrompt="1"/>
          </p:nvPr>
        </p:nvSpPr>
        <p:spPr>
          <a:xfrm>
            <a:off x="4716016" y="476672"/>
            <a:ext cx="4114800" cy="1512168"/>
          </a:xfrm>
          <a:prstGeom prst="rect">
            <a:avLst/>
          </a:prstGeom>
        </p:spPr>
        <p:txBody>
          <a:bodyPr vert="horz" lIns="91440" tIns="45720" rIns="91440" bIns="45720" rtlCol="0">
            <a:normAutofit/>
          </a:bodyPr>
          <a:lstStyle>
            <a:lvl1pPr>
              <a:defRPr baseline="0"/>
            </a:lvl1pPr>
          </a:lstStyle>
          <a:p>
            <a:pPr lvl="0"/>
            <a:r>
              <a:rPr lang="es-ES" dirty="0" smtClean="0"/>
              <a:t>Aquí el título del trabajo científico</a:t>
            </a:r>
            <a:endParaRPr lang="es-CR" dirty="0"/>
          </a:p>
        </p:txBody>
      </p:sp>
      <p:sp>
        <p:nvSpPr>
          <p:cNvPr id="12" name="Rectangle 1"/>
          <p:cNvSpPr>
            <a:spLocks noChangeArrowheads="1"/>
          </p:cNvSpPr>
          <p:nvPr userDrawn="1"/>
        </p:nvSpPr>
        <p:spPr bwMode="auto">
          <a:xfrm>
            <a:off x="35496" y="5085184"/>
            <a:ext cx="410344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4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SALUD GLOBAL EN LA AGENDA DE DESARROLLO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CR" sz="14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POST-2015:  DESAFÍOS DESDE LAS AMÉRICAS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CR" sz="1000" b="0"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 </a:t>
            </a:r>
            <a:endParaRPr kumimoji="0" lang="es-CR" sz="1000" b="0" i="0" u="none" strike="noStrike" cap="none" normalizeH="0" baseline="0" smtClean="0">
              <a:ln>
                <a:noFill/>
              </a:ln>
              <a:solidFill>
                <a:schemeClr val="tx1"/>
              </a:solidFill>
              <a:effectLst>
                <a:outerShdw blurRad="38100" dist="38100" dir="2700000" algn="tl">
                  <a:srgbClr val="000000">
                    <a:alpha val="43137"/>
                  </a:srgbClr>
                </a:outerShdw>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R" sz="1000" b="1" i="0" u="none" strike="noStrike" cap="none" normalizeH="0" baseline="0" smtClean="0">
                <a:ln>
                  <a:noFill/>
                </a:ln>
                <a:solidFill>
                  <a:schemeClr val="tx1"/>
                </a:solidFill>
                <a:effectLst/>
                <a:latin typeface="+mn-lt"/>
                <a:ea typeface="Calibri" pitchFamily="34" charset="0"/>
                <a:cs typeface="Arial" pitchFamily="34" charset="0"/>
              </a:rPr>
              <a:t>19, 20 y 21 de noviembre, 2014</a:t>
            </a:r>
            <a:endParaRPr kumimoji="0" lang="es-CR" sz="1000" b="0" i="0" u="none" strike="noStrike" cap="none" normalizeH="0" baseline="0" smtClean="0">
              <a:ln>
                <a:noFill/>
              </a:ln>
              <a:solidFill>
                <a:schemeClr val="tx1"/>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R" sz="1000" b="1" i="0" u="none" strike="noStrike" cap="none" normalizeH="0" baseline="0" smtClean="0">
                <a:ln>
                  <a:noFill/>
                </a:ln>
                <a:solidFill>
                  <a:schemeClr val="tx1"/>
                </a:solidFill>
                <a:effectLst/>
                <a:latin typeface="+mn-lt"/>
                <a:ea typeface="Calibri" pitchFamily="34" charset="0"/>
                <a:cs typeface="Arial" pitchFamily="34" charset="0"/>
              </a:rPr>
              <a:t>Ciudad de la Investigación, Universidad de Costa Rica</a:t>
            </a:r>
            <a:endParaRPr kumimoji="0" lang="es-CR" sz="1000" b="0" i="0" u="none" strike="noStrike" cap="none" normalizeH="0" baseline="0" smtClean="0">
              <a:ln>
                <a:noFill/>
              </a:ln>
              <a:solidFill>
                <a:schemeClr val="tx1"/>
              </a:solidFill>
              <a:effectLst/>
              <a:latin typeface="+mn-lt"/>
              <a:cs typeface="Arial" pitchFamily="34" charset="0"/>
            </a:endParaRPr>
          </a:p>
        </p:txBody>
      </p:sp>
      <p:cxnSp>
        <p:nvCxnSpPr>
          <p:cNvPr id="13" name="12 Conector recto"/>
          <p:cNvCxnSpPr/>
          <p:nvPr userDrawn="1"/>
        </p:nvCxnSpPr>
        <p:spPr>
          <a:xfrm flipV="1">
            <a:off x="4427984" y="116632"/>
            <a:ext cx="0" cy="658800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2 Marcador de texto"/>
          <p:cNvSpPr>
            <a:spLocks noGrp="1"/>
          </p:cNvSpPr>
          <p:nvPr>
            <p:ph idx="14" hasCustomPrompt="1"/>
          </p:nvPr>
        </p:nvSpPr>
        <p:spPr>
          <a:xfrm>
            <a:off x="4716016" y="4077072"/>
            <a:ext cx="4114800" cy="1512168"/>
          </a:xfrm>
          <a:prstGeom prst="rect">
            <a:avLst/>
          </a:prstGeom>
        </p:spPr>
        <p:txBody>
          <a:bodyPr vert="horz" lIns="91440" tIns="45720" rIns="91440" bIns="45720" rtlCol="0">
            <a:normAutofit/>
          </a:bodyPr>
          <a:lstStyle>
            <a:lvl1pPr>
              <a:defRPr baseline="0"/>
            </a:lvl1pPr>
          </a:lstStyle>
          <a:p>
            <a:pPr lvl="0"/>
            <a:r>
              <a:rPr lang="es-ES" dirty="0" smtClean="0"/>
              <a:t>Aquí el nombre de autores(as) trabajo científico</a:t>
            </a:r>
            <a:endParaRPr lang="es-C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s-ES_tradnl"/>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DF8C416B-9B98-4CF1-B066-A0625DB9B2D3}" type="slidenum">
              <a:rPr lang="cs-CZ"/>
              <a:pPr>
                <a:defRPr/>
              </a:pPr>
              <a:t>‹#›</a:t>
            </a:fld>
            <a:endParaRPr lang="cs-CZ"/>
          </a:p>
        </p:txBody>
      </p:sp>
    </p:spTree>
    <p:extLst>
      <p:ext uri="{BB962C8B-B14F-4D97-AF65-F5344CB8AC3E}">
        <p14:creationId xmlns="" xmlns:p14="http://schemas.microsoft.com/office/powerpoint/2010/main" val="46987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tx1"/>
                </a:solidFill>
              </a:defRPr>
            </a:lvl1pPr>
          </a:lstStyle>
          <a:p>
            <a:r>
              <a:rPr lang="es-ES" dirty="0" smtClean="0"/>
              <a:t>Haga clic para modificar el estilo de título del patrón</a:t>
            </a:r>
            <a:endParaRPr lang="es-CR"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gresosaludglob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CR" dirty="0"/>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19/04/2015</a:t>
            </a:fld>
            <a:endParaRPr lang="es-C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a:t>
            </a:fld>
            <a:endParaRPr lang="es-C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cxnSp>
        <p:nvCxnSpPr>
          <p:cNvPr id="13" name="12 Conector recto"/>
          <p:cNvCxnSpPr/>
          <p:nvPr/>
        </p:nvCxnSpPr>
        <p:spPr>
          <a:xfrm>
            <a:off x="0" y="6381328"/>
            <a:ext cx="9144000" cy="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980728"/>
            <a:ext cx="9144000" cy="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1 Marcador de título"/>
          <p:cNvSpPr>
            <a:spLocks noGrp="1"/>
          </p:cNvSpPr>
          <p:nvPr>
            <p:ph type="title"/>
          </p:nvPr>
        </p:nvSpPr>
        <p:spPr>
          <a:xfrm>
            <a:off x="457200" y="1196752"/>
            <a:ext cx="82296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CR" dirty="0"/>
          </a:p>
        </p:txBody>
      </p:sp>
      <p:sp>
        <p:nvSpPr>
          <p:cNvPr id="3" name="2 Marcador de texto"/>
          <p:cNvSpPr>
            <a:spLocks noGrp="1"/>
          </p:cNvSpPr>
          <p:nvPr>
            <p:ph type="body" idx="1"/>
          </p:nvPr>
        </p:nvSpPr>
        <p:spPr>
          <a:xfrm>
            <a:off x="457200" y="2564904"/>
            <a:ext cx="8229600" cy="3517851"/>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R" dirty="0"/>
          </a:p>
        </p:txBody>
      </p:sp>
      <p:sp>
        <p:nvSpPr>
          <p:cNvPr id="11" name="Slide Number Placeholder 10"/>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F4DA1-83F5-46EE-888C-731009F51348}" type="slidenum">
              <a:rPr lang="en-US" smtClean="0"/>
              <a:pPr/>
              <a:t>‹#›</a:t>
            </a:fld>
            <a:endParaRPr lang="en-US"/>
          </a:p>
        </p:txBody>
      </p:sp>
      <p:sp>
        <p:nvSpPr>
          <p:cNvPr id="12" name="Footer Placeholder 1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smtClean="0"/>
              <a:t>Equidad</a:t>
            </a:r>
            <a:r>
              <a:rPr lang="en-US" smtClean="0"/>
              <a:t> y </a:t>
            </a:r>
            <a:r>
              <a:rPr lang="en-US" err="1" smtClean="0"/>
              <a:t>salud</a:t>
            </a:r>
            <a:r>
              <a:rPr lang="en-US" smtClean="0"/>
              <a:t>. Madrid 27-29 de </a:t>
            </a:r>
            <a:r>
              <a:rPr lang="en-US" err="1" smtClean="0"/>
              <a:t>noviembre</a:t>
            </a:r>
            <a:r>
              <a:rPr lang="en-US" smtClean="0"/>
              <a:t> 2014</a:t>
            </a: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txStyles>
    <p:titleStyle>
      <a:lvl1pPr algn="ctr" defTabSz="914400" rtl="0" eaLnBrk="1" latinLnBrk="0" hangingPunct="1">
        <a:spcBef>
          <a:spcPct val="0"/>
        </a:spcBef>
        <a:buNone/>
        <a:defRPr sz="2400" kern="1200">
          <a:solidFill>
            <a:srgbClr val="FFC000"/>
          </a:solidFill>
          <a:effectLst>
            <a:outerShdw blurRad="38100" dist="38100" dir="2700000" algn="tl">
              <a:srgbClr val="000000">
                <a:alpha val="43137"/>
              </a:srgbClr>
            </a:outerShdw>
          </a:effectLst>
          <a:latin typeface="Bookman Old Style" pitchFamily="18"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18.png"/></Relationships>
</file>

<file path=ppt/slides/_rels/slide10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png"/></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9.xml"/><Relationship Id="rId5" Type="http://schemas.openxmlformats.org/officeDocument/2006/relationships/image" Target="../media/image127.png"/><Relationship Id="rId4" Type="http://schemas.openxmlformats.org/officeDocument/2006/relationships/image" Target="../media/image126.png"/></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 Id="rId5" Type="http://schemas.openxmlformats.org/officeDocument/2006/relationships/image" Target="../media/image135.png"/><Relationship Id="rId4" Type="http://schemas.openxmlformats.org/officeDocument/2006/relationships/image" Target="../media/image134.png"/></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9.xml"/><Relationship Id="rId4" Type="http://schemas.openxmlformats.org/officeDocument/2006/relationships/image" Target="../media/image138.png"/></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image" Target="../media/image149.png"/></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xml"/><Relationship Id="rId4" Type="http://schemas.openxmlformats.org/officeDocument/2006/relationships/image" Target="../media/image16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4" Type="http://schemas.openxmlformats.org/officeDocument/2006/relationships/image" Target="../media/image168.jpeg"/></Relationships>
</file>

<file path=ppt/slides/_rels/slide1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13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indicators.ohchr.org/"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81.png"/><Relationship Id="rId1" Type="http://schemas.openxmlformats.org/officeDocument/2006/relationships/slideLayout" Target="../slideLayouts/slideLayout10.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66.png"/></Relationships>
</file>

<file path=ppt/slides/_rels/slide14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0.xml"/><Relationship Id="rId4" Type="http://schemas.openxmlformats.org/officeDocument/2006/relationships/image" Target="../media/image186.jpeg"/></Relationships>
</file>

<file path=ppt/slides/_rels/slide14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1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90.jpeg"/><Relationship Id="rId1" Type="http://schemas.openxmlformats.org/officeDocument/2006/relationships/slideLayout" Target="../slideLayouts/slideLayout10.xml"/><Relationship Id="rId4" Type="http://schemas.openxmlformats.org/officeDocument/2006/relationships/image" Target="../media/image188.png"/></Relationships>
</file>

<file path=ppt/slides/_rels/slide144.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89.png"/><Relationship Id="rId7" Type="http://schemas.openxmlformats.org/officeDocument/2006/relationships/image" Target="../media/image194.jpe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jpeg"/><Relationship Id="rId9" Type="http://schemas.openxmlformats.org/officeDocument/2006/relationships/image" Target="../media/image196.jpeg"/></Relationships>
</file>

<file path=ppt/slides/_rels/slide1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225.jpeg"/><Relationship Id="rId1" Type="http://schemas.openxmlformats.org/officeDocument/2006/relationships/slideLayout" Target="../slideLayouts/slideLayout10.xml"/><Relationship Id="rId5" Type="http://schemas.openxmlformats.org/officeDocument/2006/relationships/image" Target="../media/image227.jpeg"/><Relationship Id="rId4" Type="http://schemas.openxmlformats.org/officeDocument/2006/relationships/image" Target="../media/image226.jpeg"/></Relationships>
</file>

<file path=ppt/slides/_rels/slide18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Layout" Target="../diagrams/layout1.xml"/><Relationship Id="rId21" Type="http://schemas.openxmlformats.org/officeDocument/2006/relationships/diagramColors" Target="../diagrams/colors4.xml"/><Relationship Id="rId7" Type="http://schemas.openxmlformats.org/officeDocument/2006/relationships/diagramData" Target="../diagrams/data2.xml"/><Relationship Id="rId12" Type="http://schemas.openxmlformats.org/officeDocument/2006/relationships/image" Target="../media/image13.jpeg"/><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QuickStyle" Target="../diagrams/quickStyle3.xml"/><Relationship Id="rId10" Type="http://schemas.openxmlformats.org/officeDocument/2006/relationships/diagramColors" Target="../diagrams/colors2.xml"/><Relationship Id="rId19" Type="http://schemas.openxmlformats.org/officeDocument/2006/relationships/diagramLayout" Target="../diagrams/layout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7.xml"/><Relationship Id="rId7" Type="http://schemas.openxmlformats.org/officeDocument/2006/relationships/image" Target="../media/image1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7.jpeg"/><Relationship Id="rId4" Type="http://schemas.openxmlformats.org/officeDocument/2006/relationships/diagramQuickStyle" Target="../diagrams/quickStyle7.xml"/><Relationship Id="rId9"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8.xml"/><Relationship Id="rId7" Type="http://schemas.openxmlformats.org/officeDocument/2006/relationships/image" Target="../media/image18.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21.jpeg"/><Relationship Id="rId4" Type="http://schemas.openxmlformats.org/officeDocument/2006/relationships/diagramQuickStyle" Target="../diagrams/quickStyle8.xml"/><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700808"/>
            <a:ext cx="7772400" cy="1362075"/>
          </a:xfrm>
        </p:spPr>
        <p:txBody>
          <a:bodyPr>
            <a:normAutofit fontScale="90000"/>
          </a:bodyPr>
          <a:lstStyle/>
          <a:p>
            <a:r>
              <a:rPr lang="es-ES" sz="3100" b="0" dirty="0" smtClean="0"/>
              <a:t>Medición de la </a:t>
            </a:r>
            <a:br>
              <a:rPr lang="es-ES" sz="3100" b="0" dirty="0" smtClean="0"/>
            </a:br>
            <a:r>
              <a:rPr lang="es-ES" sz="3100" dirty="0" smtClean="0"/>
              <a:t>equidad en salud</a:t>
            </a:r>
            <a:r>
              <a:rPr lang="es-ES" sz="3100" b="0" dirty="0" smtClean="0"/>
              <a:t> </a:t>
            </a:r>
            <a:br>
              <a:rPr lang="es-ES" sz="3100" b="0" dirty="0" smtClean="0"/>
            </a:br>
            <a:r>
              <a:rPr lang="es-ES" sz="3100" b="0" dirty="0" smtClean="0"/>
              <a:t>como transformación hacia sociedades justas y sostenibles.</a:t>
            </a:r>
            <a:r>
              <a:rPr lang="es-ES" b="0" dirty="0" smtClean="0"/>
              <a:t/>
            </a:r>
            <a:br>
              <a:rPr lang="es-ES" b="0" dirty="0" smtClean="0"/>
            </a:br>
            <a:r>
              <a:rPr lang="es-ES" b="0" dirty="0" smtClean="0"/>
              <a:t/>
            </a:r>
            <a:br>
              <a:rPr lang="es-ES" b="0" dirty="0" smtClean="0"/>
            </a:br>
            <a:r>
              <a:rPr lang="es-ES" sz="2200" b="0" dirty="0" smtClean="0"/>
              <a:t>Juan Garay</a:t>
            </a:r>
            <a:br>
              <a:rPr lang="es-ES" sz="2200" b="0" dirty="0" smtClean="0"/>
            </a:br>
            <a:r>
              <a:rPr lang="es-ES" sz="1800" b="0" dirty="0" smtClean="0"/>
              <a:t>Cooperación UE, salud, cohesión social</a:t>
            </a:r>
            <a:br>
              <a:rPr lang="es-ES" sz="1800" b="0" dirty="0" smtClean="0"/>
            </a:br>
            <a:r>
              <a:rPr lang="es-ES" sz="1800" b="0" dirty="0" smtClean="0"/>
              <a:t>Profesor de equidad y salud global</a:t>
            </a:r>
            <a:br>
              <a:rPr lang="es-ES" sz="1800" b="0" dirty="0" smtClean="0"/>
            </a:br>
            <a:r>
              <a:rPr lang="es-ES" sz="1800" b="0" dirty="0" smtClean="0"/>
              <a:t>UC Berkeley, EASP Granada</a:t>
            </a:r>
            <a:r>
              <a:rPr lang="es-ES" sz="2200" b="0" dirty="0" smtClean="0"/>
              <a:t/>
            </a:r>
            <a:br>
              <a:rPr lang="es-ES" sz="2200" b="0" dirty="0" smtClean="0"/>
            </a:br>
            <a:r>
              <a:rPr lang="es-ES" sz="2200" b="0" dirty="0" smtClean="0"/>
              <a:t/>
            </a:r>
            <a:br>
              <a:rPr lang="es-ES" sz="2200" b="0" dirty="0" smtClean="0"/>
            </a:br>
            <a:r>
              <a:rPr lang="es-ES" sz="2000" b="0" dirty="0" smtClean="0"/>
              <a:t/>
            </a:r>
            <a:br>
              <a:rPr lang="es-ES" sz="2000" b="0" dirty="0" smtClean="0"/>
            </a:b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080"/>
            <a:ext cx="8229600" cy="1143000"/>
          </a:xfrm>
        </p:spPr>
        <p:txBody>
          <a:bodyPr>
            <a:normAutofit/>
          </a:bodyPr>
          <a:lstStyle/>
          <a:p>
            <a:r>
              <a:rPr lang="es-ES" sz="3200" b="1" dirty="0">
                <a:solidFill>
                  <a:srgbClr val="FFC000"/>
                </a:solidFill>
              </a:rPr>
              <a:t>CG 14, art 12 PIDESC. 2000</a:t>
            </a:r>
            <a:r>
              <a:rPr lang="es-ES" sz="3200" b="1" dirty="0" smtClean="0">
                <a:solidFill>
                  <a:srgbClr val="FFC000"/>
                </a:solidFill>
              </a:rPr>
              <a:t>. (Cont.)</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5</a:t>
            </a:r>
            <a:r>
              <a:rPr lang="es-ES" dirty="0"/>
              <a:t>. </a:t>
            </a:r>
            <a:r>
              <a:rPr lang="es-ES" dirty="0" smtClean="0"/>
              <a:t>…el </a:t>
            </a:r>
            <a:r>
              <a:rPr lang="es-ES" dirty="0"/>
              <a:t>pleno disfrute del derecho a la salud </a:t>
            </a:r>
            <a:r>
              <a:rPr lang="es-ES" dirty="0" smtClean="0"/>
              <a:t>…objetivo </a:t>
            </a:r>
            <a:r>
              <a:rPr lang="es-ES" dirty="0"/>
              <a:t>es cada vez más remoto. </a:t>
            </a:r>
            <a:r>
              <a:rPr lang="es-ES" dirty="0" smtClean="0">
                <a:solidFill>
                  <a:srgbClr val="FFFF00"/>
                </a:solidFill>
              </a:rPr>
              <a:t>..factores </a:t>
            </a:r>
            <a:r>
              <a:rPr lang="es-ES" dirty="0">
                <a:solidFill>
                  <a:srgbClr val="FFFF00"/>
                </a:solidFill>
              </a:rPr>
              <a:t>internacionales y otros factores fuera del control de los Estados</a:t>
            </a:r>
            <a:r>
              <a:rPr lang="es-ES" dirty="0">
                <a:solidFill>
                  <a:srgbClr val="FF0000"/>
                </a:solidFill>
              </a:rPr>
              <a:t> </a:t>
            </a:r>
            <a:r>
              <a:rPr lang="es-ES" dirty="0"/>
              <a:t>impiden la plena realización del artículo 12 en muchos Estados Partes. </a:t>
            </a:r>
          </a:p>
          <a:p>
            <a:r>
              <a:rPr lang="es-ES" dirty="0" smtClean="0"/>
              <a:t>Art 6</a:t>
            </a:r>
            <a:r>
              <a:rPr lang="es-ES" dirty="0"/>
              <a:t>. </a:t>
            </a:r>
            <a:r>
              <a:rPr lang="es-ES" dirty="0" smtClean="0"/>
              <a:t>… contenido </a:t>
            </a:r>
            <a:r>
              <a:rPr lang="es-ES" dirty="0">
                <a:solidFill>
                  <a:srgbClr val="FFFF00"/>
                </a:solidFill>
              </a:rPr>
              <a:t>normativo</a:t>
            </a:r>
            <a:r>
              <a:rPr lang="es-ES" dirty="0"/>
              <a:t> del artículo 12 (parte I), en las </a:t>
            </a:r>
            <a:r>
              <a:rPr lang="es-ES" dirty="0">
                <a:solidFill>
                  <a:srgbClr val="FFFF00"/>
                </a:solidFill>
              </a:rPr>
              <a:t>obligaciones de los Estados Partes </a:t>
            </a:r>
            <a:r>
              <a:rPr lang="es-ES" dirty="0"/>
              <a:t>(parte II), en las </a:t>
            </a:r>
            <a:r>
              <a:rPr lang="es-ES" dirty="0">
                <a:solidFill>
                  <a:srgbClr val="FFFF00"/>
                </a:solidFill>
              </a:rPr>
              <a:t>violaciones</a:t>
            </a:r>
            <a:r>
              <a:rPr lang="es-ES" dirty="0"/>
              <a:t> (parte III) y en la </a:t>
            </a:r>
            <a:r>
              <a:rPr lang="es-ES" dirty="0">
                <a:solidFill>
                  <a:srgbClr val="FFFF00"/>
                </a:solidFill>
              </a:rPr>
              <a:t>aplicación en el plano nacional</a:t>
            </a:r>
            <a:r>
              <a:rPr lang="es-ES" dirty="0"/>
              <a:t> (parte IV), mientras que la parte V versa sobre las </a:t>
            </a:r>
            <a:r>
              <a:rPr lang="es-ES" dirty="0">
                <a:solidFill>
                  <a:srgbClr val="FFFF00"/>
                </a:solidFill>
              </a:rPr>
              <a:t>obligaciones de actores distintos de los Estados Partes</a:t>
            </a:r>
            <a:r>
              <a:rPr lang="es-ES" dirty="0"/>
              <a:t>. </a:t>
            </a:r>
            <a:endParaRPr lang="en-GB" dirty="0"/>
          </a:p>
        </p:txBody>
      </p:sp>
    </p:spTree>
    <p:extLst>
      <p:ext uri="{BB962C8B-B14F-4D97-AF65-F5344CB8AC3E}">
        <p14:creationId xmlns:p14="http://schemas.microsoft.com/office/powerpoint/2010/main" xmlns="" val="37018664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864096"/>
          </a:xfrm>
        </p:spPr>
        <p:txBody>
          <a:bodyPr>
            <a:noAutofit/>
          </a:bodyPr>
          <a:lstStyle/>
          <a:p>
            <a:r>
              <a:rPr lang="en-US" sz="2000" err="1" smtClean="0"/>
              <a:t>Principales</a:t>
            </a:r>
            <a:r>
              <a:rPr lang="en-US" sz="2000" smtClean="0"/>
              <a:t> </a:t>
            </a:r>
            <a:r>
              <a:rPr lang="en-US" sz="2000" err="1" smtClean="0"/>
              <a:t>paises</a:t>
            </a:r>
            <a:r>
              <a:rPr lang="en-US" sz="2000" smtClean="0"/>
              <a:t> con </a:t>
            </a:r>
            <a:r>
              <a:rPr lang="en-US" sz="2000" err="1" smtClean="0"/>
              <a:t>numero</a:t>
            </a:r>
            <a:r>
              <a:rPr lang="en-US" sz="2000" smtClean="0"/>
              <a:t> total de </a:t>
            </a:r>
            <a:r>
              <a:rPr lang="en-US" sz="2000" err="1" smtClean="0"/>
              <a:t>muertes</a:t>
            </a:r>
            <a:r>
              <a:rPr lang="en-US" sz="2000" smtClean="0"/>
              <a:t> </a:t>
            </a:r>
            <a:r>
              <a:rPr lang="en-US" sz="2000" err="1" smtClean="0"/>
              <a:t>evitables</a:t>
            </a:r>
            <a:r>
              <a:rPr lang="en-US" sz="2000" smtClean="0"/>
              <a:t>  :</a:t>
            </a:r>
            <a:br>
              <a:rPr lang="en-US" sz="2000" smtClean="0"/>
            </a:br>
            <a:r>
              <a:rPr lang="en-US" sz="2000" err="1" smtClean="0"/>
              <a:t>evolucion</a:t>
            </a:r>
            <a:r>
              <a:rPr lang="en-US" sz="2000" smtClean="0"/>
              <a:t> </a:t>
            </a:r>
            <a:r>
              <a:rPr lang="en-US" sz="2000" err="1" smtClean="0"/>
              <a:t>en</a:t>
            </a:r>
            <a:r>
              <a:rPr lang="en-US" sz="2000" smtClean="0"/>
              <a:t> el </a:t>
            </a:r>
            <a:r>
              <a:rPr lang="en-US" sz="2000" err="1" smtClean="0"/>
              <a:t>tiempo</a:t>
            </a:r>
            <a:endParaRPr lang="en-US" sz="200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1268760"/>
            <a:ext cx="7848872" cy="4628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es-ES" smtClean="0"/>
              <a:t>Proporción global de muertes evitables</a:t>
            </a:r>
            <a:endParaRPr lang="en-GB"/>
          </a:p>
        </p:txBody>
      </p:sp>
      <p:graphicFrame>
        <p:nvGraphicFramePr>
          <p:cNvPr id="4" name="Table 3"/>
          <p:cNvGraphicFramePr>
            <a:graphicFrameLocks noGrp="1"/>
          </p:cNvGraphicFramePr>
          <p:nvPr>
            <p:extLst>
              <p:ext uri="{D42A27DB-BD31-4B8C-83A1-F6EECF244321}">
                <p14:modId xmlns="" xmlns:p14="http://schemas.microsoft.com/office/powerpoint/2010/main" val="1668981060"/>
              </p:ext>
            </p:extLst>
          </p:nvPr>
        </p:nvGraphicFramePr>
        <p:xfrm>
          <a:off x="755576" y="1556797"/>
          <a:ext cx="7272807" cy="4664569"/>
        </p:xfrm>
        <a:graphic>
          <a:graphicData uri="http://schemas.openxmlformats.org/drawingml/2006/table">
            <a:tbl>
              <a:tblPr>
                <a:tableStyleId>{5C22544A-7EE6-4342-B048-85BDC9FD1C3A}</a:tableStyleId>
              </a:tblPr>
              <a:tblGrid>
                <a:gridCol w="2624774"/>
                <a:gridCol w="4648033"/>
              </a:tblGrid>
              <a:tr h="358813">
                <a:tc>
                  <a:txBody>
                    <a:bodyPr/>
                    <a:lstStyle/>
                    <a:p>
                      <a:pPr algn="l" fontAlgn="b"/>
                      <a:r>
                        <a:rPr lang="en-GB" sz="2000" u="none" strike="noStrike">
                          <a:effectLst/>
                        </a:rPr>
                        <a:t>Period </a:t>
                      </a:r>
                      <a:endParaRPr lang="en-GB" sz="2000" b="0" i="0" u="none" strike="noStrike">
                        <a:solidFill>
                          <a:srgbClr val="000000"/>
                        </a:solidFill>
                        <a:effectLst/>
                        <a:latin typeface="Calibri"/>
                      </a:endParaRPr>
                    </a:p>
                  </a:txBody>
                  <a:tcPr marL="7742" marR="7742" marT="7742" marB="0" anchor="b"/>
                </a:tc>
                <a:tc>
                  <a:txBody>
                    <a:bodyPr/>
                    <a:lstStyle/>
                    <a:p>
                      <a:pPr algn="l" fontAlgn="b"/>
                      <a:r>
                        <a:rPr lang="en-GB" sz="2000" u="none" strike="noStrike">
                          <a:effectLst/>
                        </a:rPr>
                        <a:t>% global av deaths</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1950-1955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46.9%</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1955-1960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47.6%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1960-1965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49.3%</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1965-1970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42.4%</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1970-1975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39.3%</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1975-1980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40.9%</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1980-1985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1985-1990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40.7%</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1990-1995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42.1%</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1995-2000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43.5%</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2000-2005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2005-2010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39.4%</a:t>
                      </a:r>
                      <a:endParaRPr lang="en-GB" sz="2000" b="0" i="0" u="none" strike="noStrike">
                        <a:solidFill>
                          <a:srgbClr val="000000"/>
                        </a:solidFill>
                        <a:effectLst/>
                        <a:latin typeface="Calibri"/>
                      </a:endParaRPr>
                    </a:p>
                  </a:txBody>
                  <a:tcPr marL="7742" marR="7742" marT="7742" marB="0" anchor="b"/>
                </a:tc>
              </a:tr>
            </a:tbl>
          </a:graphicData>
        </a:graphic>
      </p:graphicFrame>
    </p:spTree>
    <p:extLst>
      <p:ext uri="{BB962C8B-B14F-4D97-AF65-F5344CB8AC3E}">
        <p14:creationId xmlns="" xmlns:p14="http://schemas.microsoft.com/office/powerpoint/2010/main" val="198808313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 </a:t>
            </a:r>
            <a:r>
              <a:rPr lang="en-US" sz="2000" dirty="0" err="1" smtClean="0"/>
              <a:t>evolucion</a:t>
            </a:r>
            <a:r>
              <a:rPr lang="en-US" sz="2000" dirty="0" smtClean="0"/>
              <a:t> en el </a:t>
            </a:r>
            <a:r>
              <a:rPr lang="en-US" sz="2000" dirty="0" err="1" smtClean="0"/>
              <a:t>tiempo</a:t>
            </a:r>
            <a:r>
              <a:rPr lang="en-US" sz="2000" dirty="0" smtClean="0"/>
              <a:t> (interactive database)</a:t>
            </a:r>
            <a:endParaRPr lang="en-US" sz="2000" dirty="0"/>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124744"/>
            <a:ext cx="8856980" cy="4968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6529406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a:t>
            </a:r>
            <a:r>
              <a:rPr lang="en-US" sz="2000" dirty="0" err="1" smtClean="0"/>
              <a:t>distribucion</a:t>
            </a:r>
            <a:r>
              <a:rPr lang="en-US" sz="2000" dirty="0" smtClean="0"/>
              <a:t> </a:t>
            </a:r>
            <a:r>
              <a:rPr lang="en-US" sz="2000" dirty="0" err="1" smtClean="0"/>
              <a:t>por</a:t>
            </a:r>
            <a:r>
              <a:rPr lang="en-US" sz="2000" dirty="0" smtClean="0"/>
              <a:t> </a:t>
            </a:r>
            <a:r>
              <a:rPr lang="en-US" sz="2000" dirty="0" err="1" smtClean="0"/>
              <a:t>edades</a:t>
            </a:r>
            <a:r>
              <a:rPr lang="en-US" sz="2000" dirty="0" smtClean="0"/>
              <a:t> (interactive database)</a:t>
            </a:r>
            <a:endParaRPr lang="en-US" sz="2000" dirty="0"/>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124744"/>
            <a:ext cx="8728607" cy="4896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1359413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 </a:t>
            </a:r>
            <a:r>
              <a:rPr lang="en-US" sz="2000" dirty="0" err="1" smtClean="0"/>
              <a:t>distribucion</a:t>
            </a:r>
            <a:r>
              <a:rPr lang="en-US" sz="2000" dirty="0" smtClean="0"/>
              <a:t> </a:t>
            </a:r>
            <a:r>
              <a:rPr lang="en-US" sz="2000" dirty="0" err="1" smtClean="0"/>
              <a:t>por</a:t>
            </a:r>
            <a:r>
              <a:rPr lang="en-US" sz="2000" dirty="0" smtClean="0"/>
              <a:t> </a:t>
            </a:r>
            <a:r>
              <a:rPr lang="en-US" sz="2000" dirty="0" err="1" smtClean="0"/>
              <a:t>sexos</a:t>
            </a:r>
            <a:r>
              <a:rPr lang="en-US" sz="2000" dirty="0" smtClean="0"/>
              <a:t> (interactive database)</a:t>
            </a:r>
            <a:endParaRPr lang="en-US" sz="2000" dirty="0"/>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18" y="1340768"/>
            <a:ext cx="8471858" cy="4752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3286393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Autofit/>
          </a:bodyPr>
          <a:lstStyle/>
          <a:p>
            <a:r>
              <a:rPr lang="en-US" sz="1800" dirty="0" err="1" smtClean="0"/>
              <a:t>Proporcion</a:t>
            </a:r>
            <a:r>
              <a:rPr lang="en-US" sz="1800" dirty="0" smtClean="0"/>
              <a:t> de </a:t>
            </a:r>
            <a:r>
              <a:rPr lang="en-US" sz="1800" dirty="0" err="1" smtClean="0"/>
              <a:t>muertes</a:t>
            </a:r>
            <a:r>
              <a:rPr lang="en-US" sz="1800" dirty="0" smtClean="0"/>
              <a:t> </a:t>
            </a:r>
            <a:r>
              <a:rPr lang="en-US" sz="1800" dirty="0" err="1" smtClean="0"/>
              <a:t>q.s</a:t>
            </a:r>
            <a:r>
              <a:rPr lang="en-US" sz="1800" dirty="0" smtClean="0"/>
              <a:t>. </a:t>
            </a:r>
            <a:r>
              <a:rPr lang="en-US" sz="1800" dirty="0" err="1" smtClean="0"/>
              <a:t>evitables</a:t>
            </a:r>
            <a:r>
              <a:rPr lang="en-US" sz="1800" dirty="0" smtClean="0"/>
              <a:t>  en </a:t>
            </a:r>
            <a:r>
              <a:rPr lang="en-US" sz="1800" dirty="0" err="1" smtClean="0"/>
              <a:t>menores</a:t>
            </a:r>
            <a:r>
              <a:rPr lang="en-US" sz="1800" dirty="0" smtClean="0"/>
              <a:t> de 5 </a:t>
            </a:r>
            <a:r>
              <a:rPr lang="en-US" sz="1800" dirty="0" err="1" smtClean="0"/>
              <a:t>años</a:t>
            </a:r>
            <a:r>
              <a:rPr lang="en-US" sz="1800" dirty="0" smtClean="0"/>
              <a:t> </a:t>
            </a:r>
            <a:r>
              <a:rPr lang="en-US" sz="1800" dirty="0" err="1" smtClean="0"/>
              <a:t>por</a:t>
            </a:r>
            <a:r>
              <a:rPr lang="en-US" sz="1800" dirty="0" smtClean="0"/>
              <a:t> </a:t>
            </a:r>
            <a:r>
              <a:rPr lang="en-US" sz="1800" dirty="0" err="1" smtClean="0"/>
              <a:t>equidad</a:t>
            </a:r>
            <a:r>
              <a:rPr lang="en-US" sz="1800" dirty="0" smtClean="0"/>
              <a:t> global : </a:t>
            </a:r>
            <a:r>
              <a:rPr lang="en-US" sz="1800" dirty="0" err="1" smtClean="0"/>
              <a:t>mapa</a:t>
            </a:r>
            <a:r>
              <a:rPr lang="en-US" sz="1800" dirty="0" smtClean="0"/>
              <a:t> de </a:t>
            </a:r>
            <a:r>
              <a:rPr lang="en-US" sz="1800" dirty="0" err="1" smtClean="0"/>
              <a:t>distribucion</a:t>
            </a:r>
            <a:r>
              <a:rPr lang="en-US" sz="1800" dirty="0" smtClean="0"/>
              <a:t> </a:t>
            </a:r>
            <a:r>
              <a:rPr lang="en-US" sz="1800" dirty="0" err="1" smtClean="0"/>
              <a:t>geografica</a:t>
            </a:r>
            <a:r>
              <a:rPr lang="en-US" sz="1800" dirty="0" smtClean="0"/>
              <a:t> (video </a:t>
            </a:r>
            <a:r>
              <a:rPr lang="en-US" sz="1800" dirty="0" err="1" smtClean="0"/>
              <a:t>Staplanet</a:t>
            </a:r>
            <a:r>
              <a:rPr lang="en-US" sz="1800" dirty="0" smtClean="0"/>
              <a:t> 1950-2010, both, male and female)</a:t>
            </a:r>
            <a:endParaRPr lang="en-US" sz="1800" dirty="0"/>
          </a:p>
        </p:txBody>
      </p:sp>
      <p:pic>
        <p:nvPicPr>
          <p:cNvPr id="71682" name="Picture 2"/>
          <p:cNvPicPr>
            <a:picLocks noChangeAspect="1" noChangeArrowheads="1"/>
          </p:cNvPicPr>
          <p:nvPr/>
        </p:nvPicPr>
        <p:blipFill>
          <a:blip r:embed="rId2" cstate="print"/>
          <a:srcRect/>
          <a:stretch>
            <a:fillRect/>
          </a:stretch>
        </p:blipFill>
        <p:spPr bwMode="auto">
          <a:xfrm>
            <a:off x="0" y="1124744"/>
            <a:ext cx="4482686" cy="2520280"/>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4644008" y="1124744"/>
            <a:ext cx="4499992" cy="2530010"/>
          </a:xfrm>
          <a:prstGeom prst="rect">
            <a:avLst/>
          </a:prstGeom>
          <a:noFill/>
          <a:ln w="9525">
            <a:noFill/>
            <a:miter lim="800000"/>
            <a:headEnd/>
            <a:tailEnd/>
          </a:ln>
        </p:spPr>
      </p:pic>
      <p:pic>
        <p:nvPicPr>
          <p:cNvPr id="71684" name="Picture 4"/>
          <p:cNvPicPr>
            <a:picLocks noChangeAspect="1" noChangeArrowheads="1"/>
          </p:cNvPicPr>
          <p:nvPr/>
        </p:nvPicPr>
        <p:blipFill>
          <a:blip r:embed="rId4" cstate="print"/>
          <a:srcRect/>
          <a:stretch>
            <a:fillRect/>
          </a:stretch>
        </p:blipFill>
        <p:spPr bwMode="auto">
          <a:xfrm>
            <a:off x="0" y="3717032"/>
            <a:ext cx="4499992" cy="2530010"/>
          </a:xfrm>
          <a:prstGeom prst="rect">
            <a:avLst/>
          </a:prstGeom>
          <a:noFill/>
          <a:ln w="9525">
            <a:noFill/>
            <a:miter lim="800000"/>
            <a:headEnd/>
            <a:tailEnd/>
          </a:ln>
        </p:spPr>
      </p:pic>
      <p:pic>
        <p:nvPicPr>
          <p:cNvPr id="71685" name="Picture 5"/>
          <p:cNvPicPr>
            <a:picLocks noChangeAspect="1" noChangeArrowheads="1"/>
          </p:cNvPicPr>
          <p:nvPr/>
        </p:nvPicPr>
        <p:blipFill>
          <a:blip r:embed="rId5" cstate="print"/>
          <a:srcRect/>
          <a:stretch>
            <a:fillRect/>
          </a:stretch>
        </p:blipFill>
        <p:spPr bwMode="auto">
          <a:xfrm>
            <a:off x="4716016" y="3717032"/>
            <a:ext cx="4427984" cy="2489526"/>
          </a:xfrm>
          <a:prstGeom prst="rect">
            <a:avLst/>
          </a:prstGeom>
          <a:noFill/>
          <a:ln w="9525">
            <a:noFill/>
            <a:miter lim="800000"/>
            <a:headEnd/>
            <a:tailEnd/>
          </a:ln>
        </p:spPr>
      </p:pic>
    </p:spTree>
    <p:extLst>
      <p:ext uri="{BB962C8B-B14F-4D97-AF65-F5344CB8AC3E}">
        <p14:creationId xmlns="" xmlns:p14="http://schemas.microsoft.com/office/powerpoint/2010/main" val="299453596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Autofit/>
          </a:bodyPr>
          <a:lstStyle/>
          <a:p>
            <a:r>
              <a:rPr lang="en-US" sz="2000" err="1" smtClean="0"/>
              <a:t>Proporcion</a:t>
            </a:r>
            <a:r>
              <a:rPr lang="en-US" sz="2000" smtClean="0"/>
              <a:t> de </a:t>
            </a:r>
            <a:r>
              <a:rPr lang="en-US" sz="2000" err="1" smtClean="0"/>
              <a:t>muertes</a:t>
            </a:r>
            <a:r>
              <a:rPr lang="en-US" sz="2000" smtClean="0"/>
              <a:t> </a:t>
            </a:r>
            <a:r>
              <a:rPr lang="en-US" sz="2000" err="1" smtClean="0"/>
              <a:t>q.s</a:t>
            </a:r>
            <a:r>
              <a:rPr lang="en-US" sz="2000" smtClean="0"/>
              <a:t>. </a:t>
            </a:r>
            <a:r>
              <a:rPr lang="en-US" sz="2000" err="1" smtClean="0"/>
              <a:t>evitables</a:t>
            </a:r>
            <a:r>
              <a:rPr lang="en-US" sz="2000" smtClean="0"/>
              <a:t>  entre 15 y 60 </a:t>
            </a:r>
            <a:r>
              <a:rPr lang="en-US" sz="2000" err="1" smtClean="0"/>
              <a:t>años</a:t>
            </a:r>
            <a:r>
              <a:rPr lang="en-US" sz="2000" smtClean="0"/>
              <a:t> </a:t>
            </a:r>
            <a:r>
              <a:rPr lang="en-US" sz="2000" err="1" smtClean="0"/>
              <a:t>por</a:t>
            </a:r>
            <a:r>
              <a:rPr lang="en-US" sz="2000" smtClean="0"/>
              <a:t> </a:t>
            </a:r>
            <a:r>
              <a:rPr lang="en-US" sz="2000" err="1" smtClean="0"/>
              <a:t>equidad</a:t>
            </a:r>
            <a:r>
              <a:rPr lang="en-US" sz="2000" smtClean="0"/>
              <a:t> global : </a:t>
            </a:r>
            <a:r>
              <a:rPr lang="en-US" sz="2000" err="1" smtClean="0"/>
              <a:t>mapa</a:t>
            </a:r>
            <a:r>
              <a:rPr lang="en-US" sz="2000" smtClean="0"/>
              <a:t> de </a:t>
            </a:r>
            <a:r>
              <a:rPr lang="en-US" sz="2000" err="1" smtClean="0"/>
              <a:t>distribucion</a:t>
            </a:r>
            <a:r>
              <a:rPr lang="en-US" sz="2000" smtClean="0"/>
              <a:t> </a:t>
            </a:r>
            <a:r>
              <a:rPr lang="en-US" sz="2000" err="1" smtClean="0"/>
              <a:t>geografica</a:t>
            </a:r>
            <a:r>
              <a:rPr lang="en-US" sz="2000" smtClean="0"/>
              <a:t> (video </a:t>
            </a:r>
            <a:r>
              <a:rPr lang="en-US" sz="2000" err="1" smtClean="0"/>
              <a:t>Staplanet</a:t>
            </a:r>
            <a:r>
              <a:rPr lang="en-US" sz="2000" smtClean="0"/>
              <a:t> 1950-2010, both, male and female)</a:t>
            </a:r>
            <a:endParaRPr lang="en-US" sz="2000"/>
          </a:p>
        </p:txBody>
      </p:sp>
      <p:pic>
        <p:nvPicPr>
          <p:cNvPr id="72706" name="Picture 2"/>
          <p:cNvPicPr>
            <a:picLocks noChangeAspect="1" noChangeArrowheads="1"/>
          </p:cNvPicPr>
          <p:nvPr/>
        </p:nvPicPr>
        <p:blipFill>
          <a:blip r:embed="rId2" cstate="print"/>
          <a:srcRect/>
          <a:stretch>
            <a:fillRect/>
          </a:stretch>
        </p:blipFill>
        <p:spPr bwMode="auto">
          <a:xfrm>
            <a:off x="4533236" y="3573016"/>
            <a:ext cx="4610764" cy="2592288"/>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0" y="3573016"/>
            <a:ext cx="4610763" cy="2592288"/>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4644008" y="1050183"/>
            <a:ext cx="4499992" cy="2530011"/>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0" y="980728"/>
            <a:ext cx="4644008" cy="2610979"/>
          </a:xfrm>
          <a:prstGeom prst="rect">
            <a:avLst/>
          </a:prstGeom>
          <a:noFill/>
          <a:ln w="9525">
            <a:noFill/>
            <a:miter lim="800000"/>
            <a:headEnd/>
            <a:tailEnd/>
          </a:ln>
        </p:spPr>
      </p:pic>
    </p:spTree>
    <p:extLst>
      <p:ext uri="{BB962C8B-B14F-4D97-AF65-F5344CB8AC3E}">
        <p14:creationId xmlns="" xmlns:p14="http://schemas.microsoft.com/office/powerpoint/2010/main" val="376057036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a:solidFill>
                  <a:srgbClr val="FFC000"/>
                </a:solidFill>
                <a:effectLst>
                  <a:outerShdw blurRad="38100" dist="38100" dir="2700000" algn="tl">
                    <a:srgbClr val="000000">
                      <a:alpha val="43137"/>
                    </a:srgbClr>
                  </a:outerShdw>
                </a:effectLst>
                <a:latin typeface="Bookman Old Style" pitchFamily="18" charset="0"/>
                <a:ea typeface="+mj-ea"/>
                <a:cs typeface="Arial" pitchFamily="34" charset="0"/>
              </a:defRPr>
            </a:lvl1pPr>
          </a:lstStyle>
          <a:p>
            <a:r>
              <a:rPr lang="en-US" sz="1800" err="1" smtClean="0"/>
              <a:t>Proporcion</a:t>
            </a:r>
            <a:r>
              <a:rPr lang="en-US" sz="1800" smtClean="0"/>
              <a:t> de </a:t>
            </a:r>
            <a:r>
              <a:rPr lang="en-US" sz="1800" err="1" smtClean="0"/>
              <a:t>muertes</a:t>
            </a:r>
            <a:r>
              <a:rPr lang="en-US" sz="1800" smtClean="0"/>
              <a:t> </a:t>
            </a:r>
            <a:r>
              <a:rPr lang="en-US" sz="1800" err="1" smtClean="0"/>
              <a:t>q.s</a:t>
            </a:r>
            <a:r>
              <a:rPr lang="en-US" sz="1800" smtClean="0"/>
              <a:t>. </a:t>
            </a:r>
            <a:r>
              <a:rPr lang="en-US" sz="1800" err="1" smtClean="0"/>
              <a:t>evitables</a:t>
            </a:r>
            <a:r>
              <a:rPr lang="en-US" sz="1800" smtClean="0"/>
              <a:t>  en </a:t>
            </a:r>
            <a:r>
              <a:rPr lang="en-US" sz="1800" err="1" smtClean="0"/>
              <a:t>mayores</a:t>
            </a:r>
            <a:r>
              <a:rPr lang="en-US" sz="1800" smtClean="0"/>
              <a:t> de 65 </a:t>
            </a:r>
            <a:r>
              <a:rPr lang="en-US" sz="1800" err="1" smtClean="0"/>
              <a:t>años</a:t>
            </a:r>
            <a:r>
              <a:rPr lang="en-US" sz="1800" smtClean="0"/>
              <a:t> </a:t>
            </a:r>
            <a:r>
              <a:rPr lang="en-US" sz="1800" err="1" smtClean="0"/>
              <a:t>por</a:t>
            </a:r>
            <a:r>
              <a:rPr lang="en-US" sz="1800" smtClean="0"/>
              <a:t> </a:t>
            </a:r>
            <a:r>
              <a:rPr lang="en-US" sz="1800" err="1" smtClean="0"/>
              <a:t>equidad</a:t>
            </a:r>
            <a:r>
              <a:rPr lang="en-US" sz="1800" smtClean="0"/>
              <a:t> global : </a:t>
            </a:r>
            <a:r>
              <a:rPr lang="en-US" sz="1800" err="1" smtClean="0"/>
              <a:t>mapa</a:t>
            </a:r>
            <a:r>
              <a:rPr lang="en-US" sz="1800" smtClean="0"/>
              <a:t> de </a:t>
            </a:r>
            <a:r>
              <a:rPr lang="en-US" sz="1800" err="1" smtClean="0"/>
              <a:t>distribucion</a:t>
            </a:r>
            <a:r>
              <a:rPr lang="en-US" sz="1800" smtClean="0"/>
              <a:t> </a:t>
            </a:r>
            <a:r>
              <a:rPr lang="en-US" sz="1800" err="1" smtClean="0"/>
              <a:t>geografica</a:t>
            </a:r>
            <a:r>
              <a:rPr lang="en-US" sz="1800" smtClean="0"/>
              <a:t> (video </a:t>
            </a:r>
            <a:r>
              <a:rPr lang="en-US" sz="1800" err="1" smtClean="0"/>
              <a:t>Staplanet</a:t>
            </a:r>
            <a:r>
              <a:rPr lang="en-US" sz="1800" smtClean="0"/>
              <a:t> 1950-2010, both, male and female)</a:t>
            </a:r>
            <a:endParaRPr lang="en-US" sz="1800"/>
          </a:p>
        </p:txBody>
      </p:sp>
      <p:pic>
        <p:nvPicPr>
          <p:cNvPr id="73730" name="Picture 2"/>
          <p:cNvPicPr>
            <a:picLocks noChangeAspect="1" noChangeArrowheads="1"/>
          </p:cNvPicPr>
          <p:nvPr/>
        </p:nvPicPr>
        <p:blipFill>
          <a:blip r:embed="rId2" cstate="print"/>
          <a:srcRect/>
          <a:stretch>
            <a:fillRect/>
          </a:stretch>
        </p:blipFill>
        <p:spPr bwMode="auto">
          <a:xfrm>
            <a:off x="4661315" y="3501008"/>
            <a:ext cx="4482685" cy="2520280"/>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79512" y="3501008"/>
            <a:ext cx="4482686" cy="2520280"/>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4661314" y="1052736"/>
            <a:ext cx="4482686" cy="2520280"/>
          </a:xfrm>
          <a:prstGeom prst="rect">
            <a:avLst/>
          </a:prstGeom>
          <a:noFill/>
          <a:ln w="9525">
            <a:noFill/>
            <a:miter lim="800000"/>
            <a:headEnd/>
            <a:tailEnd/>
          </a:ln>
        </p:spPr>
      </p:pic>
      <p:pic>
        <p:nvPicPr>
          <p:cNvPr id="73733" name="Picture 5"/>
          <p:cNvPicPr>
            <a:picLocks noChangeAspect="1" noChangeArrowheads="1"/>
          </p:cNvPicPr>
          <p:nvPr/>
        </p:nvPicPr>
        <p:blipFill>
          <a:blip r:embed="rId5" cstate="print"/>
          <a:srcRect/>
          <a:stretch>
            <a:fillRect/>
          </a:stretch>
        </p:blipFill>
        <p:spPr bwMode="auto">
          <a:xfrm>
            <a:off x="179512" y="1052736"/>
            <a:ext cx="4482686" cy="2520280"/>
          </a:xfrm>
          <a:prstGeom prst="rect">
            <a:avLst/>
          </a:prstGeom>
          <a:noFill/>
          <a:ln w="9525">
            <a:noFill/>
            <a:miter lim="800000"/>
            <a:headEnd/>
            <a:tailEnd/>
          </a:ln>
        </p:spPr>
      </p:pic>
    </p:spTree>
    <p:extLst>
      <p:ext uri="{BB962C8B-B14F-4D97-AF65-F5344CB8AC3E}">
        <p14:creationId xmlns="" xmlns:p14="http://schemas.microsoft.com/office/powerpoint/2010/main" val="164760417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540"/>
            <a:ext cx="8229600" cy="1143000"/>
          </a:xfrm>
        </p:spPr>
        <p:txBody>
          <a:bodyPr>
            <a:noAutofit/>
          </a:bodyPr>
          <a:lstStyle/>
          <a:p>
            <a:r>
              <a:rPr lang="en-US" sz="1800" err="1" smtClean="0"/>
              <a:t>Proporcion</a:t>
            </a:r>
            <a:r>
              <a:rPr lang="en-US" sz="1800" smtClean="0"/>
              <a:t> de </a:t>
            </a:r>
            <a:r>
              <a:rPr lang="en-US" sz="1800" err="1" smtClean="0"/>
              <a:t>muertes</a:t>
            </a:r>
            <a:r>
              <a:rPr lang="en-US" sz="1800" smtClean="0"/>
              <a:t> </a:t>
            </a:r>
            <a:r>
              <a:rPr lang="en-US" sz="1800" err="1" smtClean="0"/>
              <a:t>q.s</a:t>
            </a:r>
            <a:r>
              <a:rPr lang="en-US" sz="1800" smtClean="0"/>
              <a:t>. </a:t>
            </a:r>
            <a:r>
              <a:rPr lang="en-US" sz="1800" err="1" smtClean="0"/>
              <a:t>evitables</a:t>
            </a:r>
            <a:r>
              <a:rPr lang="en-US" sz="1800" smtClean="0"/>
              <a:t> </a:t>
            </a:r>
            <a:r>
              <a:rPr lang="en-US" sz="1800" err="1" smtClean="0"/>
              <a:t>por</a:t>
            </a:r>
            <a:r>
              <a:rPr lang="en-US" sz="1800" smtClean="0"/>
              <a:t> </a:t>
            </a:r>
            <a:r>
              <a:rPr lang="en-US" sz="1800" err="1" smtClean="0"/>
              <a:t>equidad</a:t>
            </a:r>
            <a:r>
              <a:rPr lang="en-US" sz="1800" smtClean="0"/>
              <a:t> global :</a:t>
            </a:r>
            <a:br>
              <a:rPr lang="en-US" sz="1800" smtClean="0"/>
            </a:br>
            <a:r>
              <a:rPr lang="en-US" sz="1800" err="1" smtClean="0"/>
              <a:t>mapa</a:t>
            </a:r>
            <a:r>
              <a:rPr lang="en-US" sz="1800" smtClean="0"/>
              <a:t> de </a:t>
            </a:r>
            <a:r>
              <a:rPr lang="en-US" sz="1800" err="1" smtClean="0"/>
              <a:t>distribucion</a:t>
            </a:r>
            <a:r>
              <a:rPr lang="en-US" sz="1800" smtClean="0"/>
              <a:t> </a:t>
            </a:r>
            <a:r>
              <a:rPr lang="en-US" sz="1800" err="1" smtClean="0"/>
              <a:t>geografica</a:t>
            </a:r>
            <a:r>
              <a:rPr lang="en-US" sz="1800" smtClean="0"/>
              <a:t> (video </a:t>
            </a:r>
            <a:r>
              <a:rPr lang="en-US" sz="1800" err="1" smtClean="0"/>
              <a:t>Staplanet</a:t>
            </a:r>
            <a:r>
              <a:rPr lang="en-US" sz="1800" smtClean="0"/>
              <a:t> 1950-2010, both, male and female)</a:t>
            </a:r>
            <a:endParaRPr lang="en-US" sz="1800"/>
          </a:p>
        </p:txBody>
      </p:sp>
      <p:pic>
        <p:nvPicPr>
          <p:cNvPr id="74754" name="Picture 2"/>
          <p:cNvPicPr>
            <a:picLocks noChangeAspect="1" noChangeArrowheads="1"/>
          </p:cNvPicPr>
          <p:nvPr/>
        </p:nvPicPr>
        <p:blipFill>
          <a:blip r:embed="rId2" cstate="print"/>
          <a:srcRect/>
          <a:stretch>
            <a:fillRect/>
          </a:stretch>
        </p:blipFill>
        <p:spPr bwMode="auto">
          <a:xfrm>
            <a:off x="4572000" y="3861048"/>
            <a:ext cx="4355976" cy="244904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179512" y="3861048"/>
            <a:ext cx="4392488" cy="2469568"/>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4563392" y="1268760"/>
            <a:ext cx="4354608" cy="2448272"/>
          </a:xfrm>
          <a:prstGeom prst="rect">
            <a:avLst/>
          </a:prstGeom>
          <a:noFill/>
          <a:ln w="9525">
            <a:noFill/>
            <a:miter lim="800000"/>
            <a:headEnd/>
            <a:tailEnd/>
          </a:ln>
        </p:spPr>
      </p:pic>
      <p:pic>
        <p:nvPicPr>
          <p:cNvPr id="74757" name="Picture 5"/>
          <p:cNvPicPr>
            <a:picLocks noChangeAspect="1" noChangeArrowheads="1"/>
          </p:cNvPicPr>
          <p:nvPr/>
        </p:nvPicPr>
        <p:blipFill>
          <a:blip r:embed="rId5" cstate="print"/>
          <a:srcRect/>
          <a:stretch>
            <a:fillRect/>
          </a:stretch>
        </p:blipFill>
        <p:spPr bwMode="auto">
          <a:xfrm>
            <a:off x="179511" y="1268760"/>
            <a:ext cx="4354609" cy="2448272"/>
          </a:xfrm>
          <a:prstGeom prst="rect">
            <a:avLst/>
          </a:prstGeom>
          <a:noFill/>
          <a:ln w="9525">
            <a:noFill/>
            <a:miter lim="800000"/>
            <a:headEnd/>
            <a:tailEnd/>
          </a:ln>
        </p:spPr>
      </p:pic>
    </p:spTree>
    <p:extLst>
      <p:ext uri="{BB962C8B-B14F-4D97-AF65-F5344CB8AC3E}">
        <p14:creationId xmlns="" xmlns:p14="http://schemas.microsoft.com/office/powerpoint/2010/main" val="223800069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fontScale="90000"/>
          </a:bodyPr>
          <a:lstStyle/>
          <a:p>
            <a:r>
              <a:rPr lang="es-ES" dirty="0" err="1" smtClean="0"/>
              <a:t>Distribucion</a:t>
            </a:r>
            <a:r>
              <a:rPr lang="es-ES" dirty="0" smtClean="0"/>
              <a:t> en el tiempo de carga de inequidad en años de vida perdidos por inequidad global</a:t>
            </a:r>
            <a:r>
              <a:rPr lang="en-US" dirty="0" smtClean="0"/>
              <a:t> </a:t>
            </a:r>
            <a:br>
              <a:rPr lang="en-US" dirty="0" smtClean="0"/>
            </a:br>
            <a:r>
              <a:rPr lang="en-US" dirty="0" smtClean="0"/>
              <a:t>(interactive database)</a:t>
            </a:r>
            <a:endParaRPr lang="en-GB" dirty="0"/>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124744"/>
            <a:ext cx="8712968" cy="474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768520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792088"/>
          </a:xfrm>
        </p:spPr>
        <p:txBody>
          <a:bodyPr>
            <a:noAutofit/>
          </a:bodyPr>
          <a:lstStyle/>
          <a:p>
            <a:r>
              <a:rPr lang="es-ES" sz="2800" b="1" dirty="0" smtClean="0">
                <a:solidFill>
                  <a:srgbClr val="FFC000"/>
                </a:solidFill>
              </a:rPr>
              <a:t>Art 12 del CG 14 sobre el art 12 PIDESC</a:t>
            </a:r>
            <a:endParaRPr lang="en-GB" sz="2800" b="1" dirty="0">
              <a:solidFill>
                <a:srgbClr val="FFC000"/>
              </a:solidFill>
            </a:endParaRPr>
          </a:p>
        </p:txBody>
      </p:sp>
      <p:sp>
        <p:nvSpPr>
          <p:cNvPr id="3" name="Content Placeholder 2"/>
          <p:cNvSpPr>
            <a:spLocks noGrp="1"/>
          </p:cNvSpPr>
          <p:nvPr>
            <p:ph idx="1"/>
          </p:nvPr>
        </p:nvSpPr>
        <p:spPr>
          <a:xfrm>
            <a:off x="457200" y="1124744"/>
            <a:ext cx="8229600" cy="5472608"/>
          </a:xfrm>
        </p:spPr>
        <p:txBody>
          <a:bodyPr>
            <a:normAutofit/>
          </a:bodyPr>
          <a:lstStyle/>
          <a:p>
            <a:r>
              <a:rPr lang="es-ES" sz="1600" dirty="0"/>
              <a:t>12. </a:t>
            </a:r>
            <a:r>
              <a:rPr lang="es-ES" sz="1600" dirty="0" smtClean="0"/>
              <a:t>Elementos </a:t>
            </a:r>
            <a:r>
              <a:rPr lang="es-ES" sz="1600" dirty="0"/>
              <a:t>esenciales e interrelacionados, </a:t>
            </a:r>
            <a:r>
              <a:rPr lang="es-ES" sz="1600" dirty="0" smtClean="0"/>
              <a:t>: </a:t>
            </a:r>
            <a:endParaRPr lang="es-ES" sz="1600" dirty="0"/>
          </a:p>
          <a:p>
            <a:r>
              <a:rPr lang="es-ES" sz="1600" dirty="0"/>
              <a:t>a) </a:t>
            </a:r>
            <a:r>
              <a:rPr lang="es-ES" sz="1600" i="1" dirty="0" smtClean="0">
                <a:solidFill>
                  <a:srgbClr val="FFFF00"/>
                </a:solidFill>
              </a:rPr>
              <a:t>Disponibilidad</a:t>
            </a:r>
            <a:r>
              <a:rPr lang="es-ES" sz="1600" i="1" dirty="0" smtClean="0"/>
              <a:t> de </a:t>
            </a:r>
            <a:r>
              <a:rPr lang="es-ES" sz="1600" dirty="0" err="1" smtClean="0"/>
              <a:t>de</a:t>
            </a:r>
            <a:r>
              <a:rPr lang="es-ES" sz="1600" dirty="0" smtClean="0"/>
              <a:t> </a:t>
            </a:r>
            <a:r>
              <a:rPr lang="es-ES" sz="1600" dirty="0"/>
              <a:t>establecimientos, bienes y servicios públicos de salud y centros de atención de la salud, </a:t>
            </a:r>
            <a:r>
              <a:rPr lang="es-ES" sz="1600" dirty="0" smtClean="0"/>
              <a:t>incluyendo servicios  de los </a:t>
            </a:r>
            <a:r>
              <a:rPr lang="es-ES" sz="1600" dirty="0"/>
              <a:t>factores determinantes básicos de la salud, </a:t>
            </a:r>
            <a:r>
              <a:rPr lang="es-ES" sz="1600" dirty="0" smtClean="0"/>
              <a:t>.</a:t>
            </a:r>
          </a:p>
          <a:p>
            <a:endParaRPr lang="es-ES" sz="1600" dirty="0"/>
          </a:p>
          <a:p>
            <a:r>
              <a:rPr lang="es-ES" sz="1600" dirty="0"/>
              <a:t>b) </a:t>
            </a:r>
            <a:r>
              <a:rPr lang="es-ES" sz="1600" i="1" dirty="0">
                <a:solidFill>
                  <a:srgbClr val="FFFF00"/>
                </a:solidFill>
              </a:rPr>
              <a:t>Accesibilidad</a:t>
            </a:r>
            <a:r>
              <a:rPr lang="es-ES" sz="1600" dirty="0"/>
              <a:t>. Los establecimientos, bienes y servicios de </a:t>
            </a:r>
            <a:r>
              <a:rPr lang="es-ES" sz="1600" dirty="0" smtClean="0"/>
              <a:t>salud </a:t>
            </a:r>
            <a:r>
              <a:rPr lang="es-ES" sz="1600" dirty="0"/>
              <a:t>deben ser accesibles a todos, sin discriminación alguna, dentro de la jurisdicción del Estado Parte. La accesibilidad presenta cuatro dimensiones superpuestas: </a:t>
            </a:r>
          </a:p>
          <a:p>
            <a:pPr lvl="1"/>
            <a:r>
              <a:rPr lang="es-ES" sz="1300" dirty="0"/>
              <a:t>i) No </a:t>
            </a:r>
            <a:r>
              <a:rPr lang="es-ES" sz="1300" dirty="0" smtClean="0"/>
              <a:t>discriminación</a:t>
            </a:r>
          </a:p>
          <a:p>
            <a:pPr lvl="1"/>
            <a:endParaRPr lang="es-ES" sz="1300" dirty="0" smtClean="0"/>
          </a:p>
          <a:p>
            <a:pPr lvl="1"/>
            <a:r>
              <a:rPr lang="es-ES" sz="1300" dirty="0" smtClean="0"/>
              <a:t>ii</a:t>
            </a:r>
            <a:r>
              <a:rPr lang="es-ES" sz="1300" dirty="0"/>
              <a:t>) Accesibilidad </a:t>
            </a:r>
            <a:r>
              <a:rPr lang="es-ES" sz="1300" dirty="0" smtClean="0"/>
              <a:t>física : al </a:t>
            </a:r>
            <a:r>
              <a:rPr lang="es-ES" sz="1300" dirty="0"/>
              <a:t>alcance geográfico de todos los sectores de la población, </a:t>
            </a:r>
            <a:endParaRPr lang="es-ES" sz="1300" dirty="0" smtClean="0"/>
          </a:p>
          <a:p>
            <a:pPr marL="457200" lvl="1" indent="0">
              <a:buNone/>
            </a:pPr>
            <a:endParaRPr lang="es-ES" sz="1300" dirty="0"/>
          </a:p>
          <a:p>
            <a:pPr lvl="1"/>
            <a:r>
              <a:rPr lang="es-ES" sz="1300" dirty="0"/>
              <a:t>iii) Accesibilidad económica (asequibilidad): </a:t>
            </a:r>
            <a:r>
              <a:rPr lang="es-ES" sz="1300" dirty="0" smtClean="0"/>
              <a:t>Los </a:t>
            </a:r>
            <a:r>
              <a:rPr lang="es-ES" sz="1300" dirty="0"/>
              <a:t>pagos por servicios de atención de la salud y servicios relacionados con los factores determinantes básicos de la salud deberán basarse en el </a:t>
            </a:r>
            <a:r>
              <a:rPr lang="es-ES" sz="1300" dirty="0">
                <a:solidFill>
                  <a:srgbClr val="FFFF00"/>
                </a:solidFill>
              </a:rPr>
              <a:t>principio de la equidad, </a:t>
            </a:r>
            <a:endParaRPr lang="es-ES" sz="1300" dirty="0" smtClean="0">
              <a:solidFill>
                <a:srgbClr val="FFFF00"/>
              </a:solidFill>
            </a:endParaRPr>
          </a:p>
          <a:p>
            <a:pPr lvl="1"/>
            <a:endParaRPr lang="es-ES" sz="1300" dirty="0"/>
          </a:p>
          <a:p>
            <a:pPr lvl="1"/>
            <a:r>
              <a:rPr lang="es-ES" sz="1300" dirty="0" smtClean="0"/>
              <a:t>iv</a:t>
            </a:r>
            <a:r>
              <a:rPr lang="es-ES" sz="1300" dirty="0"/>
              <a:t>) Acceso a la </a:t>
            </a:r>
            <a:r>
              <a:rPr lang="es-ES" sz="1300" dirty="0" smtClean="0"/>
              <a:t>información vs. confidencialidad</a:t>
            </a:r>
            <a:r>
              <a:rPr lang="es-ES" sz="1300" dirty="0"/>
              <a:t>. </a:t>
            </a:r>
            <a:endParaRPr lang="es-ES" sz="1300" dirty="0" smtClean="0"/>
          </a:p>
          <a:p>
            <a:r>
              <a:rPr lang="es-ES" sz="1500" i="1" dirty="0"/>
              <a:t>c</a:t>
            </a:r>
            <a:r>
              <a:rPr lang="es-ES" sz="1500" i="1" dirty="0" smtClean="0"/>
              <a:t>) </a:t>
            </a:r>
            <a:r>
              <a:rPr lang="es-ES" sz="1500" i="1" dirty="0" smtClean="0">
                <a:solidFill>
                  <a:srgbClr val="FFFF00"/>
                </a:solidFill>
              </a:rPr>
              <a:t>Aceptabilidad</a:t>
            </a:r>
            <a:r>
              <a:rPr lang="es-ES" sz="1500" dirty="0"/>
              <a:t>. </a:t>
            </a:r>
            <a:r>
              <a:rPr lang="es-ES" sz="1500" dirty="0" smtClean="0"/>
              <a:t>ética </a:t>
            </a:r>
            <a:r>
              <a:rPr lang="es-ES" sz="1500" dirty="0"/>
              <a:t>médica y culturalmente apropiados, </a:t>
            </a:r>
            <a:r>
              <a:rPr lang="es-ES" sz="1500" dirty="0" smtClean="0"/>
              <a:t>, sensibles </a:t>
            </a:r>
            <a:r>
              <a:rPr lang="es-ES" sz="1500" dirty="0"/>
              <a:t>a los requisitos del género y el ciclo de </a:t>
            </a:r>
            <a:r>
              <a:rPr lang="es-ES" sz="1500" dirty="0" smtClean="0"/>
              <a:t>vida. </a:t>
            </a:r>
            <a:endParaRPr lang="es-ES" sz="1500" dirty="0"/>
          </a:p>
          <a:p>
            <a:r>
              <a:rPr lang="es-ES" sz="1500" dirty="0"/>
              <a:t>d) </a:t>
            </a:r>
            <a:r>
              <a:rPr lang="es-ES" sz="1500" i="1" dirty="0">
                <a:solidFill>
                  <a:srgbClr val="FFFF00"/>
                </a:solidFill>
              </a:rPr>
              <a:t>Calidad</a:t>
            </a:r>
            <a:r>
              <a:rPr lang="es-ES" sz="1500" dirty="0">
                <a:solidFill>
                  <a:srgbClr val="FFFF00"/>
                </a:solidFill>
              </a:rPr>
              <a:t>. </a:t>
            </a:r>
            <a:r>
              <a:rPr lang="es-ES" sz="1500" dirty="0" smtClean="0"/>
              <a:t>apropiados </a:t>
            </a:r>
            <a:r>
              <a:rPr lang="es-ES" sz="1500" dirty="0"/>
              <a:t>desde el punto de vista científico y médico y ser de buena calidad. </a:t>
            </a:r>
            <a:endParaRPr lang="es-ES" sz="1500" dirty="0" smtClean="0"/>
          </a:p>
          <a:p>
            <a:endParaRPr lang="es-ES" dirty="0"/>
          </a:p>
        </p:txBody>
      </p:sp>
    </p:spTree>
    <p:extLst>
      <p:ext uri="{BB962C8B-B14F-4D97-AF65-F5344CB8AC3E}">
        <p14:creationId xmlns:p14="http://schemas.microsoft.com/office/powerpoint/2010/main" xmlns="" val="1252516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116632"/>
            <a:ext cx="8229600" cy="1143000"/>
          </a:xfrm>
        </p:spPr>
        <p:txBody>
          <a:bodyPr>
            <a:normAutofit fontScale="90000"/>
          </a:bodyPr>
          <a:lstStyle/>
          <a:p>
            <a:r>
              <a:rPr lang="es-ES" dirty="0" err="1" smtClean="0"/>
              <a:t>Distribucion</a:t>
            </a:r>
            <a:r>
              <a:rPr lang="es-ES" dirty="0" smtClean="0"/>
              <a:t> entre grupos de edad de la carga de inequidad en años de vida perdidos por inequidad global</a:t>
            </a:r>
            <a:r>
              <a:rPr lang="en-US" dirty="0" smtClean="0"/>
              <a:t> (interactive database)</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2262" y="1340768"/>
            <a:ext cx="8497887" cy="4743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5340994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rmAutofit fontScale="90000"/>
          </a:bodyPr>
          <a:lstStyle/>
          <a:p>
            <a:r>
              <a:rPr lang="es-ES" dirty="0" smtClean="0"/>
              <a:t>Distribución entre grupos de edad y sexos de la carga de inequidad en años de vida perdidos por inequidad global</a:t>
            </a:r>
            <a:r>
              <a:rPr lang="en-US" dirty="0" smtClean="0"/>
              <a:t> (interactive database)</a:t>
            </a:r>
            <a:endParaRPr lang="en-GB" dirty="0"/>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073918"/>
            <a:ext cx="8666174" cy="4947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0851649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normAutofit fontScale="90000"/>
          </a:bodyPr>
          <a:lstStyle/>
          <a:p>
            <a:r>
              <a:rPr lang="es-ES" b="1" dirty="0" smtClean="0"/>
              <a:t>Mapa de distribución de carga de inequidad medida en años de vida por muertes prematuras y evitables</a:t>
            </a:r>
            <a:endParaRPr lang="en-GB" b="1" dirty="0"/>
          </a:p>
        </p:txBody>
      </p:sp>
      <p:graphicFrame>
        <p:nvGraphicFramePr>
          <p:cNvPr id="3" name="Table 2"/>
          <p:cNvGraphicFramePr>
            <a:graphicFrameLocks noGrp="1"/>
          </p:cNvGraphicFramePr>
          <p:nvPr>
            <p:extLst>
              <p:ext uri="{D42A27DB-BD31-4B8C-83A1-F6EECF244321}">
                <p14:modId xmlns="" xmlns:p14="http://schemas.microsoft.com/office/powerpoint/2010/main" val="143745969"/>
              </p:ext>
            </p:extLst>
          </p:nvPr>
        </p:nvGraphicFramePr>
        <p:xfrm>
          <a:off x="539552" y="1124740"/>
          <a:ext cx="8280920" cy="5040566"/>
        </p:xfrm>
        <a:graphic>
          <a:graphicData uri="http://schemas.openxmlformats.org/drawingml/2006/table">
            <a:tbl>
              <a:tblPr>
                <a:tableStyleId>{5C22544A-7EE6-4342-B048-85BDC9FD1C3A}</a:tableStyleId>
              </a:tblPr>
              <a:tblGrid>
                <a:gridCol w="2070230"/>
                <a:gridCol w="2070230"/>
                <a:gridCol w="2070230"/>
                <a:gridCol w="2070230"/>
              </a:tblGrid>
              <a:tr h="660638">
                <a:tc>
                  <a:txBody>
                    <a:bodyPr/>
                    <a:lstStyle/>
                    <a:p>
                      <a:pPr algn="l" fontAlgn="b"/>
                      <a:r>
                        <a:rPr lang="en-GB" sz="1800" u="none" strike="noStrike">
                          <a:effectLst/>
                        </a:rPr>
                        <a:t>Period</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AVADs x Ineq Gl</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Pobl </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 lost AVAD pcy</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1950-1955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523061410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2812128132</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18.60%</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1955-1960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634511137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3199903317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19.83%</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1960-1965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771676573</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3542162207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21.79%</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1965-1970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678823240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3921030792</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17.31%</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1970-1975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670783737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4292543844</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15.63%</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1975-1980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677787215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4684568499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14.47%</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1980-1985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677720360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5111098313</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13.26%</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1985-1990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688617471</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5551862639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12.40%</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1990-1995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690111246</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5965482560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11.57%</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1995-2000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690555496</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6360035459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10.86%</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2000-2005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637973314</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6752392208</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9.45%</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2005-2010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606818689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7155578115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8.48%</a:t>
                      </a:r>
                      <a:endParaRPr lang="en-GB" sz="1800" b="0" i="0" u="none" strike="noStrike">
                        <a:solidFill>
                          <a:srgbClr val="000000"/>
                        </a:solidFill>
                        <a:effectLst/>
                        <a:latin typeface="Calibri"/>
                      </a:endParaRPr>
                    </a:p>
                  </a:txBody>
                  <a:tcPr marL="9525" marR="9525" marT="9525" marB="0" anchor="b"/>
                </a:tc>
              </a:tr>
            </a:tbl>
          </a:graphicData>
        </a:graphic>
      </p:graphicFrame>
    </p:spTree>
    <p:extLst>
      <p:ext uri="{BB962C8B-B14F-4D97-AF65-F5344CB8AC3E}">
        <p14:creationId xmlns="" xmlns:p14="http://schemas.microsoft.com/office/powerpoint/2010/main" val="22719843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036"/>
            <a:ext cx="8229600" cy="1008112"/>
          </a:xfrm>
        </p:spPr>
        <p:txBody>
          <a:bodyPr/>
          <a:lstStyle/>
          <a:p>
            <a:r>
              <a:rPr lang="en-US" b="1" dirty="0" err="1" smtClean="0"/>
              <a:t>Piramides</a:t>
            </a:r>
            <a:r>
              <a:rPr lang="en-US" b="1" dirty="0" smtClean="0"/>
              <a:t> de </a:t>
            </a:r>
            <a:r>
              <a:rPr lang="en-US" b="1" dirty="0" err="1" smtClean="0"/>
              <a:t>supervivencia</a:t>
            </a:r>
            <a:r>
              <a:rPr lang="en-US" b="1" dirty="0" smtClean="0"/>
              <a:t/>
            </a:r>
            <a:br>
              <a:rPr lang="en-US" b="1" dirty="0" smtClean="0"/>
            </a:br>
            <a:r>
              <a:rPr lang="en-US" dirty="0" smtClean="0"/>
              <a:t> (interactive database)</a:t>
            </a:r>
            <a:endParaRPr lang="en-US" b="1" dirty="0"/>
          </a:p>
        </p:txBody>
      </p:sp>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1" y="1268760"/>
            <a:ext cx="8590174" cy="4779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s-ES" sz="2800" b="1" dirty="0" smtClean="0">
                <a:solidFill>
                  <a:srgbClr val="FFC000"/>
                </a:solidFill>
              </a:rPr>
              <a:t>Metodología de análisis de la carga de inequidad global en salud</a:t>
            </a:r>
            <a:br>
              <a:rPr lang="es-ES" sz="2800" b="1" dirty="0" smtClean="0">
                <a:solidFill>
                  <a:srgbClr val="FFC000"/>
                </a:solidFill>
              </a:rPr>
            </a:br>
            <a:endParaRPr lang="en-GB" b="1" dirty="0">
              <a:solidFill>
                <a:srgbClr val="FFC000"/>
              </a:solidFill>
            </a:endParaRPr>
          </a:p>
        </p:txBody>
      </p:sp>
      <p:sp>
        <p:nvSpPr>
          <p:cNvPr id="3" name="Content Placeholder 2"/>
          <p:cNvSpPr>
            <a:spLocks noGrp="1"/>
          </p:cNvSpPr>
          <p:nvPr>
            <p:ph idx="1"/>
          </p:nvPr>
        </p:nvSpPr>
        <p:spPr>
          <a:xfrm>
            <a:off x="457200" y="1196752"/>
            <a:ext cx="8229600" cy="5256584"/>
          </a:xfrm>
        </p:spPr>
        <p:txBody>
          <a:bodyPr>
            <a:normAutofit/>
          </a:bodyPr>
          <a:lstStyle/>
          <a:p>
            <a:pPr marL="0" indent="0" algn="ctr">
              <a:buNone/>
            </a:pPr>
            <a:r>
              <a:rPr lang="es-ES" sz="2000" b="1" dirty="0" smtClean="0">
                <a:solidFill>
                  <a:srgbClr val="FFC000"/>
                </a:solidFill>
              </a:rPr>
              <a:t>III: Umbral de dignidad y niveles de </a:t>
            </a:r>
            <a:r>
              <a:rPr lang="es-ES" sz="2000" b="1" dirty="0" err="1" smtClean="0">
                <a:solidFill>
                  <a:srgbClr val="FFC000"/>
                </a:solidFill>
              </a:rPr>
              <a:t>redistribicion</a:t>
            </a:r>
            <a:r>
              <a:rPr lang="es-ES" sz="2000" b="1" dirty="0" smtClean="0">
                <a:solidFill>
                  <a:srgbClr val="FFC000"/>
                </a:solidFill>
              </a:rPr>
              <a:t> vital.</a:t>
            </a:r>
          </a:p>
          <a:p>
            <a:pPr marL="0" indent="0" algn="ctr">
              <a:buNone/>
            </a:pPr>
            <a:r>
              <a:rPr lang="es-ES" sz="2000" b="1" dirty="0" smtClean="0">
                <a:solidFill>
                  <a:srgbClr val="FFC000"/>
                </a:solidFill>
              </a:rPr>
              <a:t> </a:t>
            </a:r>
            <a:endParaRPr lang="es-ES" sz="2000" dirty="0" smtClean="0"/>
          </a:p>
          <a:p>
            <a:pPr marL="914400" lvl="1" indent="-514350">
              <a:buFont typeface="+mj-lt"/>
              <a:buAutoNum type="arabicPeriod"/>
            </a:pPr>
            <a:r>
              <a:rPr lang="es-ES" sz="2000" dirty="0" smtClean="0"/>
              <a:t>Umbral mínimo de dignidad (</a:t>
            </a:r>
            <a:r>
              <a:rPr lang="es-ES" sz="2000" dirty="0" err="1" smtClean="0"/>
              <a:t>UmD</a:t>
            </a:r>
            <a:r>
              <a:rPr lang="es-ES" sz="2000" dirty="0" smtClean="0"/>
              <a:t>) : nivel de </a:t>
            </a:r>
            <a:r>
              <a:rPr lang="es-ES" sz="2000" dirty="0" err="1" smtClean="0"/>
              <a:t>PIBpc</a:t>
            </a:r>
            <a:r>
              <a:rPr lang="es-ES" sz="2000" dirty="0" smtClean="0"/>
              <a:t> medio de los países SES y </a:t>
            </a:r>
            <a:r>
              <a:rPr lang="es-ES" sz="2000" dirty="0" err="1" smtClean="0"/>
              <a:t>estimacion</a:t>
            </a:r>
            <a:r>
              <a:rPr lang="es-ES" sz="2000" dirty="0" smtClean="0"/>
              <a:t> de limite superior de PIB para </a:t>
            </a:r>
            <a:r>
              <a:rPr lang="es-ES" sz="2000" dirty="0" err="1" smtClean="0"/>
              <a:t>distribucion</a:t>
            </a:r>
            <a:r>
              <a:rPr lang="es-ES" sz="2000" dirty="0" smtClean="0"/>
              <a:t> de recursos compatible con la equidad en salud (</a:t>
            </a:r>
            <a:r>
              <a:rPr lang="es-ES" sz="2000" dirty="0" err="1" smtClean="0"/>
              <a:t>LSEq</a:t>
            </a:r>
            <a:r>
              <a:rPr lang="es-ES" sz="2000" dirty="0" smtClean="0"/>
              <a:t>)</a:t>
            </a:r>
          </a:p>
          <a:p>
            <a:pPr marL="914400" lvl="1" indent="-514350">
              <a:buFont typeface="+mj-lt"/>
              <a:buAutoNum type="arabicPeriod"/>
            </a:pPr>
            <a:r>
              <a:rPr lang="es-ES" sz="2000" dirty="0" err="1" smtClean="0"/>
              <a:t>Problacion</a:t>
            </a:r>
            <a:r>
              <a:rPr lang="es-ES" sz="2000" dirty="0" smtClean="0"/>
              <a:t> y </a:t>
            </a:r>
            <a:r>
              <a:rPr lang="es-ES" sz="2000" dirty="0" err="1" smtClean="0"/>
              <a:t>deficit</a:t>
            </a:r>
            <a:r>
              <a:rPr lang="es-ES" sz="2000" dirty="0" smtClean="0"/>
              <a:t> PIB de los países por debajo de </a:t>
            </a:r>
            <a:r>
              <a:rPr lang="es-ES" sz="2000" dirty="0" err="1" smtClean="0"/>
              <a:t>UmD</a:t>
            </a:r>
            <a:r>
              <a:rPr lang="es-ES" sz="2000" dirty="0"/>
              <a:t> </a:t>
            </a:r>
            <a:r>
              <a:rPr lang="es-ES" sz="2000" dirty="0" smtClean="0"/>
              <a:t>y </a:t>
            </a:r>
            <a:r>
              <a:rPr lang="es-ES" sz="2000" dirty="0" err="1" smtClean="0"/>
              <a:t>poblacion</a:t>
            </a:r>
            <a:r>
              <a:rPr lang="es-ES" sz="2000" dirty="0" smtClean="0"/>
              <a:t> y exceso PIB de los </a:t>
            </a:r>
            <a:r>
              <a:rPr lang="es-ES" sz="2000" dirty="0" err="1" smtClean="0"/>
              <a:t>paises</a:t>
            </a:r>
            <a:r>
              <a:rPr lang="es-ES" sz="2000" dirty="0" smtClean="0"/>
              <a:t> por encima del  </a:t>
            </a:r>
            <a:r>
              <a:rPr lang="es-ES" sz="2000" dirty="0" err="1" smtClean="0"/>
              <a:t>LSEq</a:t>
            </a:r>
            <a:r>
              <a:rPr lang="es-ES" sz="2000" dirty="0" smtClean="0"/>
              <a:t>.</a:t>
            </a:r>
          </a:p>
          <a:p>
            <a:pPr marL="914400" lvl="1" indent="-514350">
              <a:buFont typeface="+mj-lt"/>
              <a:buAutoNum type="arabicPeriod"/>
            </a:pPr>
            <a:r>
              <a:rPr lang="es-ES" sz="2000" dirty="0" smtClean="0"/>
              <a:t>Redistribución necesaria para la equidad en salud (</a:t>
            </a:r>
            <a:r>
              <a:rPr lang="es-ES" sz="2000" dirty="0" err="1" smtClean="0"/>
              <a:t>RNEq</a:t>
            </a:r>
            <a:r>
              <a:rPr lang="es-ES" sz="2000" dirty="0" smtClean="0"/>
              <a:t>) de los </a:t>
            </a:r>
            <a:r>
              <a:rPr lang="es-ES" sz="2000" dirty="0" err="1" smtClean="0"/>
              <a:t>paises</a:t>
            </a:r>
            <a:r>
              <a:rPr lang="es-ES" sz="2000" dirty="0" smtClean="0"/>
              <a:t> &gt; </a:t>
            </a:r>
            <a:r>
              <a:rPr lang="es-ES" sz="2000" dirty="0" err="1" smtClean="0"/>
              <a:t>LSEq</a:t>
            </a:r>
            <a:r>
              <a:rPr lang="es-ES" sz="2000" dirty="0" smtClean="0"/>
              <a:t> a los </a:t>
            </a:r>
            <a:r>
              <a:rPr lang="es-ES" sz="2000" dirty="0" err="1" smtClean="0"/>
              <a:t>paises</a:t>
            </a:r>
            <a:r>
              <a:rPr lang="es-ES" sz="2000" dirty="0" smtClean="0"/>
              <a:t> &lt; </a:t>
            </a:r>
            <a:r>
              <a:rPr lang="es-ES" sz="2000" dirty="0" err="1" smtClean="0"/>
              <a:t>UmD</a:t>
            </a:r>
            <a:r>
              <a:rPr lang="es-ES" sz="2000" dirty="0" smtClean="0"/>
              <a:t>.</a:t>
            </a:r>
          </a:p>
          <a:p>
            <a:pPr marL="914400" lvl="1" indent="-514350">
              <a:buFont typeface="+mj-lt"/>
              <a:buAutoNum type="arabicPeriod"/>
            </a:pPr>
            <a:r>
              <a:rPr lang="es-ES" sz="2000" dirty="0" smtClean="0"/>
              <a:t>Relación de </a:t>
            </a:r>
            <a:r>
              <a:rPr lang="es-ES" sz="2000" dirty="0" err="1" smtClean="0"/>
              <a:t>RNEq</a:t>
            </a:r>
            <a:r>
              <a:rPr lang="es-ES" sz="2000" dirty="0" smtClean="0"/>
              <a:t> con AOD.</a:t>
            </a:r>
          </a:p>
          <a:p>
            <a:pPr marL="914400" lvl="1" indent="-514350">
              <a:buFont typeface="+mj-lt"/>
              <a:buAutoNum type="arabicPeriod"/>
            </a:pPr>
            <a:r>
              <a:rPr lang="es-ES" sz="2000" dirty="0" smtClean="0"/>
              <a:t>Representación en tablas, gráficos y mapas.</a:t>
            </a:r>
          </a:p>
          <a:p>
            <a:pPr marL="914400" lvl="1" indent="-514350">
              <a:buFont typeface="+mj-lt"/>
              <a:buAutoNum type="arabicPeriod"/>
            </a:pPr>
            <a:endParaRPr lang="es-ES" sz="2600" dirty="0" smtClean="0"/>
          </a:p>
          <a:p>
            <a:pPr marL="914400" lvl="1" indent="-514350">
              <a:buFont typeface="+mj-lt"/>
              <a:buAutoNum type="arabicPeriod"/>
            </a:pPr>
            <a:endParaRPr lang="en-GB" dirty="0"/>
          </a:p>
        </p:txBody>
      </p:sp>
    </p:spTree>
    <p:extLst>
      <p:ext uri="{BB962C8B-B14F-4D97-AF65-F5344CB8AC3E}">
        <p14:creationId xmlns="" xmlns:p14="http://schemas.microsoft.com/office/powerpoint/2010/main" val="92890349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04056"/>
          </a:xfrm>
        </p:spPr>
        <p:txBody>
          <a:bodyPr>
            <a:noAutofit/>
          </a:bodyPr>
          <a:lstStyle/>
          <a:p>
            <a:r>
              <a:rPr lang="en-US" sz="2000" dirty="0" err="1" smtClean="0"/>
              <a:t>Paises</a:t>
            </a:r>
            <a:r>
              <a:rPr lang="en-US" sz="2000" dirty="0" smtClean="0"/>
              <a:t> con PIB pc &lt;  (14 SES) =</a:t>
            </a:r>
            <a:r>
              <a:rPr lang="en-US" sz="2000" dirty="0" err="1" smtClean="0"/>
              <a:t>UmD</a:t>
            </a:r>
            <a:r>
              <a:rPr lang="en-US" sz="2000" dirty="0" smtClean="0"/>
              <a:t> : </a:t>
            </a:r>
            <a:r>
              <a:rPr lang="en-US" sz="2000" dirty="0" err="1" smtClean="0"/>
              <a:t>evolucion</a:t>
            </a:r>
            <a:r>
              <a:rPr lang="en-US" sz="2000" dirty="0" smtClean="0"/>
              <a:t> en el </a:t>
            </a:r>
            <a:r>
              <a:rPr lang="en-US" sz="2000" dirty="0" err="1" smtClean="0"/>
              <a:t>tiempo</a:t>
            </a:r>
            <a:r>
              <a:rPr lang="en-US" sz="2000" dirty="0" smtClean="0"/>
              <a:t/>
            </a:r>
            <a:br>
              <a:rPr lang="en-US" sz="2000" dirty="0" smtClean="0"/>
            </a:br>
            <a:r>
              <a:rPr lang="en-US" sz="2000" dirty="0" smtClean="0"/>
              <a:t>(</a:t>
            </a:r>
            <a:r>
              <a:rPr lang="en-US" sz="2000" dirty="0" err="1" smtClean="0"/>
              <a:t>Statplanet</a:t>
            </a:r>
            <a:r>
              <a:rPr lang="en-US" sz="2000" dirty="0" smtClean="0"/>
              <a:t>)</a:t>
            </a:r>
            <a:endParaRPr lang="en-US" sz="3200" dirty="0"/>
          </a:p>
        </p:txBody>
      </p:sp>
      <p:pic>
        <p:nvPicPr>
          <p:cNvPr id="75778" name="Picture 2"/>
          <p:cNvPicPr>
            <a:picLocks noChangeAspect="1" noChangeArrowheads="1"/>
          </p:cNvPicPr>
          <p:nvPr/>
        </p:nvPicPr>
        <p:blipFill>
          <a:blip r:embed="rId2" cstate="print"/>
          <a:srcRect/>
          <a:stretch>
            <a:fillRect/>
          </a:stretch>
        </p:blipFill>
        <p:spPr bwMode="auto">
          <a:xfrm>
            <a:off x="0" y="1124744"/>
            <a:ext cx="4482687" cy="2520281"/>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467193" y="1124744"/>
            <a:ext cx="4482685" cy="2520280"/>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0" y="3645024"/>
            <a:ext cx="4511393" cy="2536420"/>
          </a:xfrm>
          <a:prstGeom prst="rect">
            <a:avLst/>
          </a:prstGeom>
          <a:noFill/>
          <a:ln w="9525">
            <a:noFill/>
            <a:miter lim="800000"/>
            <a:headEnd/>
            <a:tailEnd/>
          </a:ln>
        </p:spPr>
      </p:pic>
      <p:pic>
        <p:nvPicPr>
          <p:cNvPr id="75781" name="Picture 5"/>
          <p:cNvPicPr>
            <a:picLocks noChangeAspect="1" noChangeArrowheads="1"/>
          </p:cNvPicPr>
          <p:nvPr/>
        </p:nvPicPr>
        <p:blipFill>
          <a:blip r:embed="rId5" cstate="print"/>
          <a:srcRect/>
          <a:stretch>
            <a:fillRect/>
          </a:stretch>
        </p:blipFill>
        <p:spPr bwMode="auto">
          <a:xfrm>
            <a:off x="4499992" y="3645024"/>
            <a:ext cx="4482686" cy="25202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04056"/>
          </a:xfrm>
        </p:spPr>
        <p:txBody>
          <a:bodyPr>
            <a:noAutofit/>
          </a:bodyPr>
          <a:lstStyle/>
          <a:p>
            <a:r>
              <a:rPr lang="en-US" sz="2000" dirty="0" smtClean="0"/>
              <a:t>% </a:t>
            </a:r>
            <a:r>
              <a:rPr lang="en-US" sz="2000" b="1" dirty="0" smtClean="0"/>
              <a:t>de </a:t>
            </a:r>
            <a:r>
              <a:rPr lang="en-US" sz="2000" b="1" dirty="0" err="1" smtClean="0"/>
              <a:t>poblacion</a:t>
            </a:r>
            <a:r>
              <a:rPr lang="en-US" sz="2000" b="1" dirty="0" smtClean="0"/>
              <a:t> </a:t>
            </a:r>
            <a:r>
              <a:rPr lang="en-US" sz="2000" b="1" dirty="0" err="1" smtClean="0"/>
              <a:t>mundial</a:t>
            </a:r>
            <a:r>
              <a:rPr lang="en-US" sz="2000" b="1" dirty="0" smtClean="0"/>
              <a:t> con PIB pc &lt;  (14 SES) =</a:t>
            </a:r>
            <a:r>
              <a:rPr lang="en-US" sz="2000" b="1" dirty="0" err="1" smtClean="0"/>
              <a:t>UmD</a:t>
            </a:r>
            <a:r>
              <a:rPr lang="en-US" sz="2000" b="1" dirty="0" smtClean="0"/>
              <a:t> : </a:t>
            </a:r>
            <a:r>
              <a:rPr lang="en-US" sz="2000" b="1" dirty="0" err="1" smtClean="0"/>
              <a:t>evolucion</a:t>
            </a:r>
            <a:r>
              <a:rPr lang="en-US" sz="2000" b="1" dirty="0" smtClean="0"/>
              <a:t> en el </a:t>
            </a:r>
            <a:r>
              <a:rPr lang="en-US" sz="2000" b="1" dirty="0" err="1" smtClean="0"/>
              <a:t>tiempo</a:t>
            </a:r>
            <a:endParaRPr lang="en-US" sz="3200" b="1"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484784"/>
            <a:ext cx="4176464" cy="2952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040" y="1484784"/>
            <a:ext cx="4008636" cy="2952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7642" y="4437112"/>
            <a:ext cx="4584700" cy="1872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088"/>
            <a:ext cx="8229600" cy="1143000"/>
          </a:xfrm>
        </p:spPr>
        <p:txBody>
          <a:bodyPr/>
          <a:lstStyle/>
          <a:p>
            <a:r>
              <a:rPr lang="es-ES" b="1" dirty="0" smtClean="0"/>
              <a:t>% de muertes evitables que tienen lugar en </a:t>
            </a:r>
            <a:r>
              <a:rPr lang="es-ES" b="1" dirty="0" err="1" smtClean="0"/>
              <a:t>paises</a:t>
            </a:r>
            <a:r>
              <a:rPr lang="es-ES" b="1" dirty="0" smtClean="0"/>
              <a:t> por debajo del </a:t>
            </a:r>
            <a:r>
              <a:rPr lang="es-ES" b="1" dirty="0" err="1" smtClean="0"/>
              <a:t>UmD</a:t>
            </a:r>
            <a:endParaRPr lang="en-GB" b="1"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5" y="1484784"/>
            <a:ext cx="4248472"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62041" y="1484784"/>
            <a:ext cx="4230439" cy="3096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13185" y="4581128"/>
            <a:ext cx="4664075" cy="1512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77260" y="5075602"/>
            <a:ext cx="2123728" cy="523220"/>
          </a:xfrm>
          <a:prstGeom prst="rect">
            <a:avLst/>
          </a:prstGeom>
          <a:noFill/>
        </p:spPr>
        <p:txBody>
          <a:bodyPr wrap="square" rtlCol="0">
            <a:spAutoFit/>
          </a:bodyPr>
          <a:lstStyle/>
          <a:p>
            <a:r>
              <a:rPr lang="es-ES" sz="1400" err="1" smtClean="0"/>
              <a:t>Ev</a:t>
            </a:r>
            <a:r>
              <a:rPr lang="es-ES" sz="1400" smtClean="0"/>
              <a:t> </a:t>
            </a:r>
            <a:r>
              <a:rPr lang="es-ES" sz="1400" err="1" smtClean="0"/>
              <a:t>av</a:t>
            </a:r>
            <a:r>
              <a:rPr lang="es-ES" sz="1400" smtClean="0"/>
              <a:t> </a:t>
            </a:r>
            <a:r>
              <a:rPr lang="es-ES" sz="1400" err="1" smtClean="0"/>
              <a:t>deaths</a:t>
            </a:r>
            <a:r>
              <a:rPr lang="es-ES" sz="1400" smtClean="0"/>
              <a:t> in China 1990-2010</a:t>
            </a:r>
            <a:endParaRPr lang="en-GB" sz="1400"/>
          </a:p>
        </p:txBody>
      </p:sp>
    </p:spTree>
    <p:extLst>
      <p:ext uri="{BB962C8B-B14F-4D97-AF65-F5344CB8AC3E}">
        <p14:creationId xmlns="" xmlns:p14="http://schemas.microsoft.com/office/powerpoint/2010/main" val="374194240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088"/>
          </a:xfrm>
        </p:spPr>
        <p:txBody>
          <a:bodyPr>
            <a:noAutofit/>
          </a:bodyPr>
          <a:lstStyle/>
          <a:p>
            <a:r>
              <a:rPr lang="en-US" sz="3200" dirty="0" smtClean="0"/>
              <a:t/>
            </a:r>
            <a:br>
              <a:rPr lang="en-US" sz="3200" dirty="0" smtClean="0"/>
            </a:br>
            <a:r>
              <a:rPr lang="en-US" sz="2800" b="1" dirty="0" smtClean="0"/>
              <a:t>PIB total de </a:t>
            </a:r>
            <a:r>
              <a:rPr lang="en-US" sz="2800" b="1" dirty="0" err="1" smtClean="0"/>
              <a:t>países</a:t>
            </a:r>
            <a:r>
              <a:rPr lang="en-US" sz="2800" b="1" dirty="0" smtClean="0"/>
              <a:t> con PIB pc &lt; </a:t>
            </a:r>
            <a:r>
              <a:rPr lang="en-US" sz="2800" b="1" dirty="0" err="1" smtClean="0"/>
              <a:t>UmD</a:t>
            </a:r>
            <a:r>
              <a:rPr lang="en-US" sz="2800" b="1" dirty="0" smtClean="0"/>
              <a:t> </a:t>
            </a:r>
            <a:br>
              <a:rPr lang="en-US" sz="2800" b="1" dirty="0" smtClean="0"/>
            </a:br>
            <a:r>
              <a:rPr lang="en-US" sz="2800" b="1" dirty="0" smtClean="0"/>
              <a:t>vs. </a:t>
            </a:r>
            <a:r>
              <a:rPr lang="en-US" sz="2800" b="1" dirty="0" err="1" smtClean="0"/>
              <a:t>resto</a:t>
            </a:r>
            <a:r>
              <a:rPr lang="en-US" sz="2800" b="1" dirty="0" smtClean="0"/>
              <a:t> del </a:t>
            </a:r>
            <a:r>
              <a:rPr lang="en-US" sz="2800" b="1" dirty="0" err="1" smtClean="0"/>
              <a:t>mundo</a:t>
            </a:r>
            <a:endParaRPr lang="en-US" sz="2800" b="1"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1" y="1268760"/>
            <a:ext cx="4392487" cy="4320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1262410"/>
            <a:ext cx="4206949" cy="4326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normAutofit/>
          </a:bodyPr>
          <a:lstStyle/>
          <a:p>
            <a:r>
              <a:rPr lang="es-ES" sz="2000" b="1" dirty="0" smtClean="0"/>
              <a:t>Proporción  de la población y del PIB de los países &lt;</a:t>
            </a:r>
            <a:r>
              <a:rPr lang="es-ES" sz="2000" b="1" dirty="0" err="1" smtClean="0"/>
              <a:t>UmD</a:t>
            </a:r>
            <a:endParaRPr lang="en-GB" sz="2000" b="1"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196752"/>
            <a:ext cx="4011613" cy="4536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040" y="1217712"/>
            <a:ext cx="3609976" cy="4515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3275856" y="4077072"/>
            <a:ext cx="23042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275856" y="1844824"/>
            <a:ext cx="2304256" cy="16201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43064" y="5229200"/>
            <a:ext cx="1569839" cy="13052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934886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p:spPr>
        <p:txBody>
          <a:bodyPr>
            <a:normAutofit/>
          </a:bodyPr>
          <a:lstStyle/>
          <a:p>
            <a:r>
              <a:rPr lang="es-ES" sz="3200" b="1" dirty="0" smtClean="0">
                <a:solidFill>
                  <a:srgbClr val="FFC000"/>
                </a:solidFill>
              </a:rPr>
              <a:t>Obligaciones del Estado</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53 : …el </a:t>
            </a:r>
            <a:r>
              <a:rPr lang="es-ES" dirty="0"/>
              <a:t>Pacto impone claramente a cada </a:t>
            </a:r>
            <a:r>
              <a:rPr lang="es-ES" dirty="0">
                <a:solidFill>
                  <a:srgbClr val="FFFF00"/>
                </a:solidFill>
              </a:rPr>
              <a:t>Estado la obligación de adoptar las medidas que sean necesarias para que toda persona tenga acceso a</a:t>
            </a:r>
            <a:r>
              <a:rPr lang="es-ES" dirty="0"/>
              <a:t> los establecimientos, bienes y servicios de salud </a:t>
            </a:r>
            <a:r>
              <a:rPr lang="es-ES" dirty="0">
                <a:solidFill>
                  <a:srgbClr val="FFFF00"/>
                </a:solidFill>
              </a:rPr>
              <a:t>y pueda gozar cuanto antes del más alto nivel posible de salud física y mental</a:t>
            </a:r>
            <a:r>
              <a:rPr lang="es-ES" dirty="0"/>
              <a:t>. Para ello es necesario adoptar una </a:t>
            </a:r>
            <a:r>
              <a:rPr lang="es-ES" dirty="0">
                <a:solidFill>
                  <a:srgbClr val="FFFF00"/>
                </a:solidFill>
              </a:rPr>
              <a:t>estrategia nacional </a:t>
            </a:r>
            <a:r>
              <a:rPr lang="es-ES" dirty="0"/>
              <a:t>que permita a todos el disfrute del derecho a la salud, basada en los principios de derechos humanos que definan los objetivos de esa estrategia, y formular políticas y </a:t>
            </a:r>
            <a:r>
              <a:rPr lang="es-ES" dirty="0">
                <a:solidFill>
                  <a:srgbClr val="FFFF00"/>
                </a:solidFill>
              </a:rPr>
              <a:t>establecer los indicadores y las bases de referencia correspondientes del derecho a la salud</a:t>
            </a:r>
            <a:endParaRPr lang="en-GB" dirty="0">
              <a:solidFill>
                <a:srgbClr val="FFFF00"/>
              </a:solidFill>
            </a:endParaRPr>
          </a:p>
        </p:txBody>
      </p:sp>
    </p:spTree>
    <p:extLst>
      <p:ext uri="{BB962C8B-B14F-4D97-AF65-F5344CB8AC3E}">
        <p14:creationId xmlns:p14="http://schemas.microsoft.com/office/powerpoint/2010/main" xmlns="" val="1862087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smtClean="0"/>
              <a:t>Surplus per capita, </a:t>
            </a:r>
            <a:r>
              <a:rPr lang="en-US" err="1" smtClean="0"/>
              <a:t>evolucion</a:t>
            </a:r>
            <a:r>
              <a:rPr lang="en-US" smtClean="0"/>
              <a:t> 1960-2012</a:t>
            </a:r>
            <a:endParaRPr lang="en-US"/>
          </a:p>
        </p:txBody>
      </p:sp>
      <p:pic>
        <p:nvPicPr>
          <p:cNvPr id="72706" name="Picture 2"/>
          <p:cNvPicPr>
            <a:picLocks noChangeAspect="1" noChangeArrowheads="1"/>
          </p:cNvPicPr>
          <p:nvPr/>
        </p:nvPicPr>
        <p:blipFill>
          <a:blip r:embed="rId2" cstate="print"/>
          <a:srcRect/>
          <a:stretch>
            <a:fillRect/>
          </a:stretch>
        </p:blipFill>
        <p:spPr bwMode="auto">
          <a:xfrm>
            <a:off x="179512" y="1268760"/>
            <a:ext cx="4226531" cy="2376264"/>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4427984" y="1268760"/>
            <a:ext cx="4226534" cy="2376264"/>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179512" y="3789040"/>
            <a:ext cx="4231049" cy="2378804"/>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4499992" y="3789040"/>
            <a:ext cx="4104456" cy="2380682"/>
          </a:xfrm>
          <a:prstGeom prst="rect">
            <a:avLst/>
          </a:prstGeom>
          <a:noFill/>
          <a:ln w="9525">
            <a:noFill/>
            <a:miter lim="800000"/>
            <a:headEnd/>
            <a:tailEnd/>
          </a:ln>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r>
              <a:rPr lang="es-ES" err="1" smtClean="0"/>
              <a:t>Distribucion</a:t>
            </a:r>
            <a:r>
              <a:rPr lang="es-ES" smtClean="0"/>
              <a:t> actual de la riqueza (</a:t>
            </a:r>
            <a:r>
              <a:rPr lang="es-ES" err="1" smtClean="0"/>
              <a:t>econ.</a:t>
            </a:r>
            <a:r>
              <a:rPr lang="es-ES" smtClean="0"/>
              <a:t>) en el mundo</a:t>
            </a:r>
            <a:endParaRPr lang="en-GB"/>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71538" y="1256531"/>
            <a:ext cx="7400925" cy="23884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75656" y="3684860"/>
            <a:ext cx="5975350" cy="2362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7779697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normAutofit/>
          </a:bodyPr>
          <a:lstStyle/>
          <a:p>
            <a:r>
              <a:rPr lang="es-ES" sz="1800" smtClean="0"/>
              <a:t>PIB pc medio, </a:t>
            </a:r>
            <a:r>
              <a:rPr lang="es-ES" sz="1800" err="1" smtClean="0"/>
              <a:t>UmD</a:t>
            </a:r>
            <a:r>
              <a:rPr lang="es-ES" sz="1800" smtClean="0"/>
              <a:t> y </a:t>
            </a:r>
            <a:r>
              <a:rPr lang="es-ES" sz="1800" err="1" smtClean="0"/>
              <a:t>maximo</a:t>
            </a:r>
            <a:r>
              <a:rPr lang="es-ES" sz="1800" smtClean="0"/>
              <a:t>, en </a:t>
            </a:r>
            <a:r>
              <a:rPr lang="es-ES" sz="1800" err="1" smtClean="0"/>
              <a:t>distribucion</a:t>
            </a:r>
            <a:r>
              <a:rPr lang="es-ES" sz="1800" smtClean="0"/>
              <a:t> normal (+/- 2.6 </a:t>
            </a:r>
            <a:r>
              <a:rPr lang="es-ES" sz="1800" err="1" smtClean="0"/>
              <a:t>Ds</a:t>
            </a:r>
            <a:r>
              <a:rPr lang="es-ES" sz="1800" smtClean="0"/>
              <a:t>)</a:t>
            </a:r>
            <a:endParaRPr lang="en-GB" sz="1800"/>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186953"/>
            <a:ext cx="7920880" cy="4761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8082426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s-ES" sz="2000" err="1" smtClean="0"/>
              <a:t>Distribucion</a:t>
            </a:r>
            <a:r>
              <a:rPr lang="es-ES" sz="2000" smtClean="0"/>
              <a:t> normal en equidad</a:t>
            </a:r>
            <a:endParaRPr lang="en-GB" sz="2000"/>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3568" y="1196752"/>
            <a:ext cx="7620000" cy="4819650"/>
          </a:xfrm>
          <a:prstGeom prst="rect">
            <a:avLst/>
          </a:prstGeom>
        </p:spPr>
      </p:pic>
      <p:cxnSp>
        <p:nvCxnSpPr>
          <p:cNvPr id="5" name="Straight Connector 4"/>
          <p:cNvCxnSpPr/>
          <p:nvPr/>
        </p:nvCxnSpPr>
        <p:spPr>
          <a:xfrm flipV="1">
            <a:off x="2555776" y="4221088"/>
            <a:ext cx="0"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660232" y="4221088"/>
            <a:ext cx="0" cy="129614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51720" y="3860512"/>
            <a:ext cx="1296144" cy="369332"/>
          </a:xfrm>
          <a:prstGeom prst="rect">
            <a:avLst/>
          </a:prstGeom>
          <a:noFill/>
        </p:spPr>
        <p:txBody>
          <a:bodyPr wrap="square" rtlCol="0">
            <a:spAutoFit/>
          </a:bodyPr>
          <a:lstStyle/>
          <a:p>
            <a:r>
              <a:rPr lang="es-ES" smtClean="0">
                <a:solidFill>
                  <a:schemeClr val="bg1"/>
                </a:solidFill>
              </a:rPr>
              <a:t>5400 $ pc</a:t>
            </a:r>
            <a:endParaRPr lang="en-GB">
              <a:solidFill>
                <a:schemeClr val="bg1"/>
              </a:solidFill>
            </a:endParaRPr>
          </a:p>
        </p:txBody>
      </p:sp>
      <p:sp>
        <p:nvSpPr>
          <p:cNvPr id="9" name="TextBox 8"/>
          <p:cNvSpPr txBox="1"/>
          <p:nvPr/>
        </p:nvSpPr>
        <p:spPr>
          <a:xfrm>
            <a:off x="3921696" y="1530232"/>
            <a:ext cx="1440160" cy="369332"/>
          </a:xfrm>
          <a:prstGeom prst="rect">
            <a:avLst/>
          </a:prstGeom>
          <a:noFill/>
        </p:spPr>
        <p:txBody>
          <a:bodyPr wrap="square" rtlCol="0">
            <a:spAutoFit/>
          </a:bodyPr>
          <a:lstStyle/>
          <a:p>
            <a:r>
              <a:rPr lang="es-ES" smtClean="0">
                <a:solidFill>
                  <a:schemeClr val="bg1"/>
                </a:solidFill>
              </a:rPr>
              <a:t> 13600 $ pc</a:t>
            </a:r>
            <a:endParaRPr lang="en-GB">
              <a:solidFill>
                <a:schemeClr val="bg1"/>
              </a:solidFill>
            </a:endParaRPr>
          </a:p>
        </p:txBody>
      </p:sp>
      <p:sp>
        <p:nvSpPr>
          <p:cNvPr id="10" name="TextBox 9"/>
          <p:cNvSpPr txBox="1"/>
          <p:nvPr/>
        </p:nvSpPr>
        <p:spPr>
          <a:xfrm>
            <a:off x="6048164" y="3851756"/>
            <a:ext cx="1224136" cy="369332"/>
          </a:xfrm>
          <a:prstGeom prst="rect">
            <a:avLst/>
          </a:prstGeom>
          <a:noFill/>
        </p:spPr>
        <p:txBody>
          <a:bodyPr wrap="square" rtlCol="0">
            <a:spAutoFit/>
          </a:bodyPr>
          <a:lstStyle/>
          <a:p>
            <a:r>
              <a:rPr lang="es-ES" smtClean="0">
                <a:solidFill>
                  <a:schemeClr val="bg1"/>
                </a:solidFill>
              </a:rPr>
              <a:t>22800$pc</a:t>
            </a:r>
            <a:endParaRPr lang="en-GB">
              <a:solidFill>
                <a:schemeClr val="bg1"/>
              </a:solidFill>
            </a:endParaRPr>
          </a:p>
        </p:txBody>
      </p:sp>
    </p:spTree>
    <p:extLst>
      <p:ext uri="{BB962C8B-B14F-4D97-AF65-F5344CB8AC3E}">
        <p14:creationId xmlns="" xmlns:p14="http://schemas.microsoft.com/office/powerpoint/2010/main" val="138384430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s-ES" sz="2000" err="1" smtClean="0"/>
              <a:t>Proporcion</a:t>
            </a:r>
            <a:r>
              <a:rPr lang="es-ES" sz="2000" smtClean="0"/>
              <a:t> del PIB de los países por encima (acaparadores) del límite superior (ético) de la equidad en salud</a:t>
            </a:r>
            <a:endParaRPr lang="en-GB" sz="200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784" y="1197372"/>
            <a:ext cx="4211960" cy="4896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01096" y="1196752"/>
            <a:ext cx="4291384" cy="4897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423025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s-ES" smtClean="0"/>
              <a:t>Población de los paises con acaparamiento (&gt; </a:t>
            </a:r>
            <a:r>
              <a:rPr lang="es-ES" err="1" smtClean="0"/>
              <a:t>max</a:t>
            </a:r>
            <a:r>
              <a:rPr lang="es-ES" smtClean="0"/>
              <a:t>)</a:t>
            </a:r>
            <a:endParaRPr lang="en-GB"/>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412" y="1196752"/>
            <a:ext cx="4104456" cy="4968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1196752"/>
            <a:ext cx="4296668" cy="4968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7829910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s-ES" sz="2000" err="1" smtClean="0"/>
              <a:t>Distribucion</a:t>
            </a:r>
            <a:r>
              <a:rPr lang="es-ES" sz="2000" smtClean="0"/>
              <a:t> del PIB y </a:t>
            </a:r>
            <a:r>
              <a:rPr lang="es-ES" sz="2000" err="1" smtClean="0"/>
              <a:t>poblacion</a:t>
            </a:r>
            <a:r>
              <a:rPr lang="es-ES" sz="2000" smtClean="0"/>
              <a:t> en paises &gt; limite </a:t>
            </a:r>
            <a:r>
              <a:rPr lang="es-ES" sz="2000" err="1" smtClean="0"/>
              <a:t>max</a:t>
            </a:r>
            <a:r>
              <a:rPr lang="es-ES" sz="2000" smtClean="0"/>
              <a:t>.</a:t>
            </a:r>
            <a:endParaRPr lang="en-GB" sz="2000"/>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0" y="1130077"/>
            <a:ext cx="4292600" cy="496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130077"/>
            <a:ext cx="4067944" cy="496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3347864" y="4005064"/>
            <a:ext cx="2448272"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8032005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es-ES" smtClean="0"/>
              <a:t>Distribución de población y PIB según paises/</a:t>
            </a:r>
            <a:r>
              <a:rPr lang="es-ES" err="1" smtClean="0"/>
              <a:t>UmD</a:t>
            </a:r>
            <a:endParaRPr lang="en-GB"/>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6108" y="1225104"/>
            <a:ext cx="4355976" cy="4752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2172" y="1209080"/>
            <a:ext cx="4139952" cy="4752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3371006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008112"/>
          </a:xfrm>
        </p:spPr>
        <p:txBody>
          <a:bodyPr/>
          <a:lstStyle/>
          <a:p>
            <a:r>
              <a:rPr lang="es-ES" smtClean="0"/>
              <a:t>Distribución del PIB según grupos de paises/</a:t>
            </a:r>
            <a:r>
              <a:rPr lang="es-ES" err="1" smtClean="0"/>
              <a:t>UmD</a:t>
            </a:r>
            <a:endParaRPr lang="en-GB"/>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124744"/>
            <a:ext cx="4248472" cy="4896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1132508"/>
            <a:ext cx="4296668" cy="48887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258682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944" y="197768"/>
            <a:ext cx="8229600" cy="1143000"/>
          </a:xfrm>
        </p:spPr>
        <p:txBody>
          <a:bodyPr/>
          <a:lstStyle/>
          <a:p>
            <a:r>
              <a:rPr lang="es-ES" smtClean="0"/>
              <a:t>GDP </a:t>
            </a:r>
            <a:r>
              <a:rPr lang="es-ES" err="1" smtClean="0"/>
              <a:t>unequitable</a:t>
            </a:r>
            <a:r>
              <a:rPr lang="es-ES" smtClean="0"/>
              <a:t> (</a:t>
            </a:r>
            <a:r>
              <a:rPr lang="es-ES" err="1" smtClean="0"/>
              <a:t>unethical</a:t>
            </a:r>
            <a:r>
              <a:rPr lang="es-ES" smtClean="0"/>
              <a:t>?) </a:t>
            </a:r>
            <a:r>
              <a:rPr lang="es-ES" err="1" smtClean="0"/>
              <a:t>distribution</a:t>
            </a:r>
            <a:endParaRPr lang="en-GB"/>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28082" y="4357712"/>
            <a:ext cx="2952328" cy="1649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944" y="1340768"/>
            <a:ext cx="4297363" cy="4889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01939" y="2132856"/>
            <a:ext cx="3476625" cy="1652662"/>
          </a:xfrm>
          <a:prstGeom prst="rect">
            <a:avLst/>
          </a:prstGeom>
        </p:spPr>
      </p:pic>
      <p:sp>
        <p:nvSpPr>
          <p:cNvPr id="4" name="Down Arrow 3"/>
          <p:cNvSpPr/>
          <p:nvPr/>
        </p:nvSpPr>
        <p:spPr>
          <a:xfrm>
            <a:off x="6372198" y="3912220"/>
            <a:ext cx="864097" cy="432048"/>
          </a:xfrm>
          <a:prstGeom prst="downArrow">
            <a:avLst>
              <a:gd name="adj1" fmla="val 50000"/>
              <a:gd name="adj2" fmla="val 41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V="1">
            <a:off x="2915816" y="3212976"/>
            <a:ext cx="4320479" cy="11312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840034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940"/>
            <a:ext cx="8229600" cy="1143000"/>
          </a:xfrm>
        </p:spPr>
        <p:txBody>
          <a:bodyPr>
            <a:normAutofit/>
          </a:bodyPr>
          <a:lstStyle/>
          <a:p>
            <a:r>
              <a:rPr lang="es-ES" sz="3200" b="1" dirty="0" smtClean="0">
                <a:solidFill>
                  <a:srgbClr val="FFC000"/>
                </a:solidFill>
              </a:rPr>
              <a:t>Obligaciones internacionales</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38 : … papel </a:t>
            </a:r>
            <a:r>
              <a:rPr lang="es-ES" dirty="0"/>
              <a:t>fundamental de la </a:t>
            </a:r>
            <a:r>
              <a:rPr lang="es-ES" dirty="0">
                <a:solidFill>
                  <a:srgbClr val="FFFF00"/>
                </a:solidFill>
              </a:rPr>
              <a:t>cooperación internacional </a:t>
            </a:r>
            <a:r>
              <a:rPr lang="es-ES" dirty="0"/>
              <a:t>y cumplir su compromiso de adoptar </a:t>
            </a:r>
            <a:r>
              <a:rPr lang="es-ES" dirty="0">
                <a:solidFill>
                  <a:srgbClr val="FFFF00"/>
                </a:solidFill>
              </a:rPr>
              <a:t>medidas conjuntas o individuales para dar plena efectividad al derecho a la salud. </a:t>
            </a:r>
            <a:r>
              <a:rPr lang="es-ES" dirty="0"/>
              <a:t>A este respecto, se remite a los Estados Partes a la Declaración de Alma-Ata, que proclama que la </a:t>
            </a:r>
            <a:r>
              <a:rPr lang="es-ES" dirty="0">
                <a:solidFill>
                  <a:srgbClr val="FFFF00"/>
                </a:solidFill>
              </a:rPr>
              <a:t>grave desigualdad existente en el estado de salud de la población, especialmente entre los países desarrollados y los país en desarrollo, así como dentro de cada país, es política, social y económicamente inaceptable </a:t>
            </a:r>
            <a:r>
              <a:rPr lang="es-ES" dirty="0"/>
              <a:t>y, por tanto, motivo de preocupación común para todos los país</a:t>
            </a:r>
            <a:endParaRPr lang="en-GB" dirty="0"/>
          </a:p>
        </p:txBody>
      </p:sp>
    </p:spTree>
    <p:extLst>
      <p:ext uri="{BB962C8B-B14F-4D97-AF65-F5344CB8AC3E}">
        <p14:creationId xmlns:p14="http://schemas.microsoft.com/office/powerpoint/2010/main" xmlns="" val="41014834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Autofit/>
          </a:bodyPr>
          <a:lstStyle/>
          <a:p>
            <a:r>
              <a:rPr lang="en-US" sz="2000" dirty="0" err="1" smtClean="0"/>
              <a:t>Relacion</a:t>
            </a:r>
            <a:r>
              <a:rPr lang="en-US" sz="2000" dirty="0" smtClean="0"/>
              <a:t> del </a:t>
            </a:r>
            <a:r>
              <a:rPr lang="en-US" sz="2000" dirty="0" err="1" smtClean="0"/>
              <a:t>exceso</a:t>
            </a:r>
            <a:r>
              <a:rPr lang="en-US" sz="2000" dirty="0" smtClean="0"/>
              <a:t> de PIB con el deficit en </a:t>
            </a:r>
            <a:r>
              <a:rPr lang="en-US" sz="2000" dirty="0" err="1" smtClean="0"/>
              <a:t>paises</a:t>
            </a:r>
            <a:r>
              <a:rPr lang="en-US" sz="2000" dirty="0" smtClean="0"/>
              <a:t> &lt; </a:t>
            </a:r>
            <a:r>
              <a:rPr lang="en-US" sz="2000" dirty="0" err="1" smtClean="0"/>
              <a:t>UmD</a:t>
            </a:r>
            <a:r>
              <a:rPr lang="en-US" sz="2400" dirty="0" smtClean="0"/>
              <a:t/>
            </a:r>
            <a:br>
              <a:rPr lang="en-US" sz="2400" dirty="0" smtClean="0"/>
            </a:br>
            <a:r>
              <a:rPr lang="en-US" sz="2400" dirty="0" smtClean="0"/>
              <a:t> </a:t>
            </a:r>
            <a:endParaRPr lang="en-US" sz="2400" dirty="0"/>
          </a:p>
        </p:txBody>
      </p:sp>
      <p:graphicFrame>
        <p:nvGraphicFramePr>
          <p:cNvPr id="3" name="Chart 2"/>
          <p:cNvGraphicFramePr/>
          <p:nvPr>
            <p:extLst>
              <p:ext uri="{D42A27DB-BD31-4B8C-83A1-F6EECF244321}">
                <p14:modId xmlns="" xmlns:p14="http://schemas.microsoft.com/office/powerpoint/2010/main" val="3182340375"/>
              </p:ext>
            </p:extLst>
          </p:nvPr>
        </p:nvGraphicFramePr>
        <p:xfrm>
          <a:off x="467544" y="1556792"/>
          <a:ext cx="4724400" cy="4648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5257800" y="2667000"/>
          <a:ext cx="3505200"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Arrow 4"/>
          <p:cNvSpPr/>
          <p:nvPr/>
        </p:nvSpPr>
        <p:spPr>
          <a:xfrm>
            <a:off x="4114800" y="4038600"/>
            <a:ext cx="1752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sCAN5Z3ZV.jpg"/>
          <p:cNvPicPr>
            <a:picLocks noChangeAspect="1"/>
          </p:cNvPicPr>
          <p:nvPr/>
        </p:nvPicPr>
        <p:blipFill>
          <a:blip r:embed="rId4" cstate="print"/>
          <a:stretch>
            <a:fillRect/>
          </a:stretch>
        </p:blipFill>
        <p:spPr>
          <a:xfrm>
            <a:off x="4139952" y="4653136"/>
            <a:ext cx="1638326" cy="1395611"/>
          </a:xfrm>
          <a:prstGeom prst="rect">
            <a:avLst/>
          </a:prstGeom>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endParaRPr lang="en-GB"/>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9792" y="1408460"/>
            <a:ext cx="4140200" cy="4754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9992" y="1408460"/>
            <a:ext cx="4297363" cy="4754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Up Arrow 4"/>
          <p:cNvSpPr/>
          <p:nvPr/>
        </p:nvSpPr>
        <p:spPr>
          <a:xfrm>
            <a:off x="6084168" y="1700808"/>
            <a:ext cx="360040" cy="1728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a:off x="1979712" y="3068960"/>
            <a:ext cx="288032"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6406980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s-ES" err="1" smtClean="0"/>
              <a:t>Proporcion</a:t>
            </a:r>
            <a:r>
              <a:rPr lang="es-ES" smtClean="0"/>
              <a:t> del exceso para mitigar el </a:t>
            </a:r>
            <a:r>
              <a:rPr lang="es-ES" err="1" smtClean="0"/>
              <a:t>deficit</a:t>
            </a:r>
            <a:r>
              <a:rPr lang="es-ES" smtClean="0"/>
              <a:t> vital</a:t>
            </a:r>
            <a:endParaRPr lang="en-GB"/>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052736"/>
            <a:ext cx="4176464" cy="4824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1052736"/>
            <a:ext cx="4392488" cy="4824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9850973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mtClean="0"/>
              <a:t>MDT </a:t>
            </a:r>
            <a:r>
              <a:rPr lang="en-US" err="1" smtClean="0"/>
              <a:t>segun</a:t>
            </a:r>
            <a:r>
              <a:rPr lang="en-US" smtClean="0"/>
              <a:t> </a:t>
            </a:r>
            <a:r>
              <a:rPr lang="en-US" err="1" smtClean="0"/>
              <a:t>modelos</a:t>
            </a:r>
            <a:r>
              <a:rPr lang="en-US" smtClean="0"/>
              <a:t> </a:t>
            </a:r>
            <a:r>
              <a:rPr lang="en-US" err="1" smtClean="0"/>
              <a:t>mas</a:t>
            </a:r>
            <a:r>
              <a:rPr lang="en-US" smtClean="0"/>
              <a:t> </a:t>
            </a:r>
            <a:r>
              <a:rPr lang="en-US" err="1" smtClean="0"/>
              <a:t>eficientes</a:t>
            </a:r>
            <a:r>
              <a:rPr lang="en-US" smtClean="0"/>
              <a:t> (SL-Vietnam)</a:t>
            </a:r>
            <a:endParaRPr lang="en-US"/>
          </a:p>
        </p:txBody>
      </p:sp>
      <p:graphicFrame>
        <p:nvGraphicFramePr>
          <p:cNvPr id="3" name="Chart 2"/>
          <p:cNvGraphicFramePr/>
          <p:nvPr/>
        </p:nvGraphicFramePr>
        <p:xfrm>
          <a:off x="4788024" y="1412776"/>
          <a:ext cx="4067944" cy="4176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nvGraphicFramePr>
        <p:xfrm>
          <a:off x="179512" y="1484784"/>
          <a:ext cx="4536504" cy="432048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268760"/>
            <a:ext cx="4176464"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467544" y="188640"/>
            <a:ext cx="8229600" cy="1143000"/>
          </a:xfrm>
        </p:spPr>
        <p:txBody>
          <a:bodyPr/>
          <a:lstStyle/>
          <a:p>
            <a:r>
              <a:rPr lang="en-US" err="1" smtClean="0"/>
              <a:t>Distr</a:t>
            </a:r>
            <a:r>
              <a:rPr lang="en-US" smtClean="0"/>
              <a:t> </a:t>
            </a:r>
            <a:r>
              <a:rPr lang="en-US" err="1" smtClean="0"/>
              <a:t>Poblacion</a:t>
            </a:r>
            <a:r>
              <a:rPr lang="en-US" smtClean="0"/>
              <a:t> </a:t>
            </a:r>
            <a:r>
              <a:rPr lang="en-US" err="1" smtClean="0"/>
              <a:t>mundial</a:t>
            </a:r>
            <a:r>
              <a:rPr lang="en-US" smtClean="0"/>
              <a:t> media vs. min 14SFS</a:t>
            </a:r>
            <a:endParaRPr lang="en-US"/>
          </a:p>
        </p:txBody>
      </p:sp>
      <p:pic>
        <p:nvPicPr>
          <p:cNvPr id="74755" name="Picture 3"/>
          <p:cNvPicPr>
            <a:picLocks noChangeAspect="1" noChangeArrowheads="1"/>
          </p:cNvPicPr>
          <p:nvPr/>
        </p:nvPicPr>
        <p:blipFill>
          <a:blip r:embed="rId3" cstate="print"/>
          <a:srcRect/>
          <a:stretch>
            <a:fillRect/>
          </a:stretch>
        </p:blipFill>
        <p:spPr bwMode="auto">
          <a:xfrm>
            <a:off x="4788024" y="1268760"/>
            <a:ext cx="4018161" cy="446449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116632"/>
            <a:ext cx="8229600" cy="1143000"/>
          </a:xfrm>
        </p:spPr>
        <p:txBody>
          <a:bodyPr/>
          <a:lstStyle/>
          <a:p>
            <a:r>
              <a:rPr lang="en-US" err="1" smtClean="0"/>
              <a:t>Distr</a:t>
            </a:r>
            <a:r>
              <a:rPr lang="en-US" smtClean="0"/>
              <a:t> GDP </a:t>
            </a:r>
            <a:r>
              <a:rPr lang="en-US" err="1" smtClean="0"/>
              <a:t>mundial</a:t>
            </a:r>
            <a:r>
              <a:rPr lang="en-US" smtClean="0"/>
              <a:t> media vs. min 14SFSP</a:t>
            </a:r>
            <a:endParaRPr lang="en-US"/>
          </a:p>
        </p:txBody>
      </p:sp>
      <p:pic>
        <p:nvPicPr>
          <p:cNvPr id="6"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96752"/>
            <a:ext cx="4320479" cy="4754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5779" name="Picture 3"/>
          <p:cNvPicPr>
            <a:picLocks noChangeAspect="1" noChangeArrowheads="1"/>
          </p:cNvPicPr>
          <p:nvPr/>
        </p:nvPicPr>
        <p:blipFill>
          <a:blip r:embed="rId3" cstate="print"/>
          <a:srcRect/>
          <a:stretch>
            <a:fillRect/>
          </a:stretch>
        </p:blipFill>
        <p:spPr bwMode="auto">
          <a:xfrm>
            <a:off x="4427984" y="1196752"/>
            <a:ext cx="3888432" cy="475252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US" smtClean="0"/>
              <a:t>% del PIB &gt;</a:t>
            </a:r>
            <a:r>
              <a:rPr lang="en-US" err="1" smtClean="0"/>
              <a:t>LMx</a:t>
            </a:r>
            <a:r>
              <a:rPr lang="en-US" smtClean="0"/>
              <a:t>, media </a:t>
            </a:r>
            <a:r>
              <a:rPr lang="en-US" err="1" smtClean="0"/>
              <a:t>vs</a:t>
            </a:r>
            <a:r>
              <a:rPr lang="en-US" smtClean="0"/>
              <a:t> </a:t>
            </a:r>
            <a:r>
              <a:rPr lang="en-US" err="1" smtClean="0"/>
              <a:t>minimo</a:t>
            </a:r>
            <a:r>
              <a:rPr lang="en-US" smtClean="0"/>
              <a:t> 14SFS </a:t>
            </a:r>
            <a:endParaRPr lang="en-US"/>
          </a:p>
        </p:txBody>
      </p:sp>
      <p:pic>
        <p:nvPicPr>
          <p:cNvPr id="76804" name="Picture 4"/>
          <p:cNvPicPr>
            <a:picLocks noChangeAspect="1" noChangeArrowheads="1"/>
          </p:cNvPicPr>
          <p:nvPr/>
        </p:nvPicPr>
        <p:blipFill>
          <a:blip r:embed="rId2" cstate="print"/>
          <a:srcRect/>
          <a:stretch>
            <a:fillRect/>
          </a:stretch>
        </p:blipFill>
        <p:spPr bwMode="auto">
          <a:xfrm>
            <a:off x="4556125" y="1124744"/>
            <a:ext cx="4587875" cy="4824536"/>
          </a:xfrm>
          <a:prstGeom prst="rect">
            <a:avLst/>
          </a:prstGeom>
          <a:noFill/>
          <a:ln w="9525">
            <a:noFill/>
            <a:miter lim="800000"/>
            <a:headEnd/>
            <a:tailEnd/>
          </a:ln>
          <a:effectLst/>
        </p:spPr>
      </p:pic>
      <p:pic>
        <p:nvPicPr>
          <p:cNvPr id="76805" name="Picture 5"/>
          <p:cNvPicPr>
            <a:picLocks noChangeAspect="1" noChangeArrowheads="1"/>
          </p:cNvPicPr>
          <p:nvPr/>
        </p:nvPicPr>
        <p:blipFill>
          <a:blip r:embed="rId3" cstate="print"/>
          <a:srcRect/>
          <a:stretch>
            <a:fillRect/>
          </a:stretch>
        </p:blipFill>
        <p:spPr bwMode="auto">
          <a:xfrm>
            <a:off x="0" y="1124744"/>
            <a:ext cx="4594225" cy="482453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lstStyle/>
          <a:p>
            <a:r>
              <a:rPr lang="es-ES" smtClean="0"/>
              <a:t>Paises con mayor responsabilidad redistributiva</a:t>
            </a:r>
            <a:endParaRPr lang="en-GB"/>
          </a:p>
        </p:txBody>
      </p:sp>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0187" y="1124744"/>
            <a:ext cx="6142013" cy="4968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72200" y="1124744"/>
            <a:ext cx="2771800" cy="26465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60740" y="3771266"/>
            <a:ext cx="2783260" cy="23220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98250511"/>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319" y="116632"/>
            <a:ext cx="8229600" cy="1143000"/>
          </a:xfrm>
        </p:spPr>
        <p:txBody>
          <a:bodyPr>
            <a:normAutofit/>
          </a:bodyPr>
          <a:lstStyle/>
          <a:p>
            <a:r>
              <a:rPr lang="es-ES" sz="2000" dirty="0" smtClean="0"/>
              <a:t>Mapa de </a:t>
            </a:r>
            <a:r>
              <a:rPr lang="es-ES" sz="2000" dirty="0" err="1" smtClean="0"/>
              <a:t>paises</a:t>
            </a:r>
            <a:r>
              <a:rPr lang="es-ES" sz="2000" dirty="0" smtClean="0"/>
              <a:t> acaparadores y niveles de redistribución necesaria (proporción de PIB/PIB </a:t>
            </a:r>
            <a:r>
              <a:rPr lang="es-ES" sz="2000" dirty="0" err="1" smtClean="0"/>
              <a:t>pc</a:t>
            </a:r>
            <a:r>
              <a:rPr lang="es-ES" sz="2000" dirty="0" smtClean="0"/>
              <a:t>)</a:t>
            </a:r>
            <a:br>
              <a:rPr lang="es-ES" sz="2000" dirty="0" smtClean="0"/>
            </a:br>
            <a:r>
              <a:rPr lang="es-ES" sz="2000" dirty="0" smtClean="0"/>
              <a:t>(</a:t>
            </a:r>
            <a:r>
              <a:rPr lang="es-ES" sz="2000" dirty="0" err="1" smtClean="0"/>
              <a:t>Statplanet</a:t>
            </a:r>
            <a:r>
              <a:rPr lang="es-ES" sz="2000" dirty="0" smtClean="0"/>
              <a:t>)</a:t>
            </a:r>
            <a:endParaRPr lang="en-GB" sz="2000" dirty="0"/>
          </a:p>
        </p:txBody>
      </p:sp>
      <p:pic>
        <p:nvPicPr>
          <p:cNvPr id="4" name="Picture 2"/>
          <p:cNvPicPr>
            <a:picLocks noChangeAspect="1" noChangeArrowheads="1"/>
          </p:cNvPicPr>
          <p:nvPr/>
        </p:nvPicPr>
        <p:blipFill>
          <a:blip r:embed="rId2" cstate="print"/>
          <a:srcRect/>
          <a:stretch>
            <a:fillRect/>
          </a:stretch>
        </p:blipFill>
        <p:spPr bwMode="auto">
          <a:xfrm>
            <a:off x="251520" y="1196752"/>
            <a:ext cx="8690670" cy="48861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185980" y="1052736"/>
            <a:ext cx="8958020" cy="503642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human rights treaties.png"/>
          <p:cNvPicPr>
            <a:picLocks noChangeAspect="1"/>
          </p:cNvPicPr>
          <p:nvPr/>
        </p:nvPicPr>
        <p:blipFill>
          <a:blip r:embed="rId2" cstate="print"/>
          <a:stretch>
            <a:fillRect/>
          </a:stretch>
        </p:blipFill>
        <p:spPr>
          <a:xfrm>
            <a:off x="395536" y="1340768"/>
            <a:ext cx="8371471" cy="3805214"/>
          </a:xfrm>
          <a:prstGeom prst="rect">
            <a:avLst/>
          </a:prstGeom>
          <a:solidFill>
            <a:schemeClr val="bg2">
              <a:lumMod val="20000"/>
              <a:lumOff val="80000"/>
            </a:schemeClr>
          </a:solidFill>
        </p:spPr>
      </p:pic>
      <p:sp>
        <p:nvSpPr>
          <p:cNvPr id="6" name="Rectangle 5"/>
          <p:cNvSpPr/>
          <p:nvPr/>
        </p:nvSpPr>
        <p:spPr>
          <a:xfrm>
            <a:off x="467544" y="5445224"/>
            <a:ext cx="7992888" cy="369332"/>
          </a:xfrm>
          <a:prstGeom prst="rect">
            <a:avLst/>
          </a:prstGeom>
          <a:solidFill>
            <a:schemeClr val="tx1"/>
          </a:solidFill>
          <a:ln>
            <a:solidFill>
              <a:srgbClr val="FFFF00"/>
            </a:solidFill>
          </a:ln>
        </p:spPr>
        <p:txBody>
          <a:bodyPr wrap="square">
            <a:spAutoFit/>
          </a:bodyPr>
          <a:lstStyle/>
          <a:p>
            <a:r>
              <a:rPr lang="en-US" dirty="0" smtClean="0">
                <a:solidFill>
                  <a:srgbClr val="FFFF00"/>
                </a:solidFill>
                <a:latin typeface="Arial" pitchFamily="34" charset="0"/>
                <a:cs typeface="Arial" pitchFamily="34" charset="0"/>
                <a:hlinkClick r:id="rId3"/>
              </a:rPr>
              <a:t>http://indicators.ohchr.org/</a:t>
            </a:r>
            <a:r>
              <a:rPr lang="en-US" dirty="0" smtClean="0">
                <a:solidFill>
                  <a:srgbClr val="FFFF00"/>
                </a:solidFill>
                <a:latin typeface="Arial" pitchFamily="34" charset="0"/>
                <a:cs typeface="Arial" pitchFamily="34" charset="0"/>
              </a:rPr>
              <a:t> </a:t>
            </a:r>
            <a:r>
              <a:rPr lang="en-US" dirty="0" smtClean="0">
                <a:solidFill>
                  <a:srgbClr val="FFFF00"/>
                </a:solidFill>
              </a:rPr>
              <a:t>: </a:t>
            </a:r>
            <a:r>
              <a:rPr lang="en-US" dirty="0" smtClean="0">
                <a:solidFill>
                  <a:srgbClr val="C00000"/>
                </a:solidFill>
              </a:rPr>
              <a:t>0-4,</a:t>
            </a:r>
            <a:r>
              <a:rPr lang="en-US" dirty="0" smtClean="0"/>
              <a:t> </a:t>
            </a:r>
            <a:r>
              <a:rPr lang="en-US" dirty="0" smtClean="0">
                <a:solidFill>
                  <a:srgbClr val="FFC000"/>
                </a:solidFill>
              </a:rPr>
              <a:t>5-9,</a:t>
            </a:r>
            <a:r>
              <a:rPr lang="en-US" dirty="0" smtClean="0"/>
              <a:t> </a:t>
            </a:r>
            <a:r>
              <a:rPr lang="en-US" dirty="0" smtClean="0">
                <a:solidFill>
                  <a:schemeClr val="bg2">
                    <a:lumMod val="40000"/>
                    <a:lumOff val="60000"/>
                  </a:schemeClr>
                </a:solidFill>
              </a:rPr>
              <a:t>10-14</a:t>
            </a:r>
            <a:r>
              <a:rPr lang="en-US" dirty="0" smtClean="0"/>
              <a:t>, </a:t>
            </a:r>
            <a:r>
              <a:rPr lang="en-US" b="1" dirty="0" smtClean="0">
                <a:solidFill>
                  <a:schemeClr val="bg2"/>
                </a:solidFill>
              </a:rPr>
              <a:t>15-18</a:t>
            </a:r>
            <a:endParaRPr lang="en-US" b="1" dirty="0">
              <a:solidFill>
                <a:schemeClr val="bg2"/>
              </a:solidFill>
            </a:endParaRPr>
          </a:p>
        </p:txBody>
      </p:sp>
      <p:sp>
        <p:nvSpPr>
          <p:cNvPr id="7" name="Title 6"/>
          <p:cNvSpPr>
            <a:spLocks noGrp="1"/>
          </p:cNvSpPr>
          <p:nvPr>
            <p:ph type="title"/>
          </p:nvPr>
        </p:nvSpPr>
        <p:spPr>
          <a:xfrm>
            <a:off x="539552" y="0"/>
            <a:ext cx="8229600" cy="1143000"/>
          </a:xfrm>
        </p:spPr>
        <p:txBody>
          <a:bodyPr/>
          <a:lstStyle/>
          <a:p>
            <a:r>
              <a:rPr lang="en-US" b="1" dirty="0" err="1" smtClean="0"/>
              <a:t>Mapa</a:t>
            </a:r>
            <a:r>
              <a:rPr lang="en-US" b="1" dirty="0" smtClean="0"/>
              <a:t> del </a:t>
            </a:r>
            <a:r>
              <a:rPr lang="en-US" b="1" dirty="0" err="1" smtClean="0"/>
              <a:t>numero</a:t>
            </a:r>
            <a:r>
              <a:rPr lang="en-US" b="1" dirty="0" smtClean="0"/>
              <a:t> de </a:t>
            </a:r>
            <a:r>
              <a:rPr lang="en-US" b="1" dirty="0" err="1" smtClean="0"/>
              <a:t>ratificaciones</a:t>
            </a:r>
            <a:r>
              <a:rPr lang="en-US" b="1" dirty="0" smtClean="0"/>
              <a:t> de </a:t>
            </a:r>
            <a:r>
              <a:rPr lang="en-US" b="1" dirty="0" err="1" smtClean="0"/>
              <a:t>tratados</a:t>
            </a:r>
            <a:r>
              <a:rPr lang="en-US" b="1" dirty="0" smtClean="0"/>
              <a:t> </a:t>
            </a:r>
            <a:r>
              <a:rPr lang="en-US" b="1" dirty="0" err="1" smtClean="0"/>
              <a:t>internacionales</a:t>
            </a:r>
            <a:r>
              <a:rPr lang="en-US" b="1" dirty="0" smtClean="0"/>
              <a:t> de </a:t>
            </a:r>
            <a:r>
              <a:rPr lang="en-US" b="1" dirty="0" err="1" smtClean="0"/>
              <a:t>derechos</a:t>
            </a:r>
            <a:r>
              <a:rPr lang="en-US" b="1" dirty="0" smtClean="0"/>
              <a:t> </a:t>
            </a:r>
            <a:r>
              <a:rPr lang="en-US" b="1" dirty="0" err="1" smtClean="0"/>
              <a:t>humanos</a:t>
            </a:r>
            <a:endParaRPr lang="en-US" b="1" dirty="0"/>
          </a:p>
        </p:txBody>
      </p:sp>
      <p:sp>
        <p:nvSpPr>
          <p:cNvPr id="1734" name="Rectangle 710"/>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inherit"/>
                <a:cs typeface="Arial" pitchFamily="34" charset="0"/>
              </a:rPr>
              <a:t>Status of Ratifications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15-18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10-14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5-9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0-4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339752" y="1052736"/>
            <a:ext cx="4464496" cy="51435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24744"/>
            <a:ext cx="2267744"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11752" y="1124744"/>
            <a:ext cx="2232248" cy="2232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403648" y="1556792"/>
            <a:ext cx="172819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19672" y="2492896"/>
            <a:ext cx="230425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19672" y="2636912"/>
            <a:ext cx="338437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91880" y="1196752"/>
            <a:ext cx="3600400"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83968" y="1556792"/>
            <a:ext cx="288032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20072" y="2348880"/>
            <a:ext cx="201622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7826" name="Picture 2"/>
          <p:cNvPicPr>
            <a:picLocks noChangeAspect="1" noChangeArrowheads="1"/>
          </p:cNvPicPr>
          <p:nvPr/>
        </p:nvPicPr>
        <p:blipFill>
          <a:blip r:embed="rId5" cstate="print"/>
          <a:srcRect/>
          <a:stretch>
            <a:fillRect/>
          </a:stretch>
        </p:blipFill>
        <p:spPr bwMode="auto">
          <a:xfrm>
            <a:off x="323528" y="4797152"/>
            <a:ext cx="1988811" cy="1388517"/>
          </a:xfrm>
          <a:prstGeom prst="rect">
            <a:avLst/>
          </a:prstGeom>
          <a:noFill/>
          <a:ln w="9525">
            <a:noFill/>
            <a:miter lim="800000"/>
            <a:headEnd/>
            <a:tailEnd/>
          </a:ln>
          <a:effectLst/>
        </p:spPr>
      </p:pic>
      <p:cxnSp>
        <p:nvCxnSpPr>
          <p:cNvPr id="24" name="Straight Arrow Connector 23"/>
          <p:cNvCxnSpPr/>
          <p:nvPr/>
        </p:nvCxnSpPr>
        <p:spPr>
          <a:xfrm>
            <a:off x="1331640" y="5229200"/>
            <a:ext cx="266429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331640" y="5805264"/>
            <a:ext cx="316835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7827" name="Picture 3"/>
          <p:cNvPicPr>
            <a:picLocks noChangeAspect="1" noChangeArrowheads="1"/>
          </p:cNvPicPr>
          <p:nvPr/>
        </p:nvPicPr>
        <p:blipFill>
          <a:blip r:embed="rId6" cstate="print"/>
          <a:srcRect/>
          <a:stretch>
            <a:fillRect/>
          </a:stretch>
        </p:blipFill>
        <p:spPr bwMode="auto">
          <a:xfrm>
            <a:off x="6876256" y="4797152"/>
            <a:ext cx="2049645" cy="1418207"/>
          </a:xfrm>
          <a:prstGeom prst="rect">
            <a:avLst/>
          </a:prstGeom>
          <a:noFill/>
          <a:ln w="9525">
            <a:noFill/>
            <a:miter lim="800000"/>
            <a:headEnd/>
            <a:tailEnd/>
          </a:ln>
          <a:effectLst/>
        </p:spPr>
      </p:pic>
      <p:cxnSp>
        <p:nvCxnSpPr>
          <p:cNvPr id="30" name="Straight Arrow Connector 29"/>
          <p:cNvCxnSpPr/>
          <p:nvPr/>
        </p:nvCxnSpPr>
        <p:spPr>
          <a:xfrm flipH="1">
            <a:off x="4499992" y="5229200"/>
            <a:ext cx="324036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067944" y="5877272"/>
            <a:ext cx="374441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p:cNvPicPr>
            <a:picLocks noChangeAspect="1" noChangeArrowheads="1"/>
          </p:cNvPicPr>
          <p:nvPr/>
        </p:nvPicPr>
        <p:blipFill>
          <a:blip r:embed="rId2" cstate="print"/>
          <a:srcRect/>
          <a:stretch>
            <a:fillRect/>
          </a:stretch>
        </p:blipFill>
        <p:spPr bwMode="auto">
          <a:xfrm>
            <a:off x="1619672" y="0"/>
            <a:ext cx="6120680" cy="3212976"/>
          </a:xfrm>
          <a:prstGeom prst="rect">
            <a:avLst/>
          </a:prstGeom>
          <a:noFill/>
          <a:ln w="9525">
            <a:noFill/>
            <a:miter lim="800000"/>
            <a:headEnd/>
            <a:tailEnd/>
          </a:ln>
          <a:effectLst/>
        </p:spPr>
      </p:pic>
      <p:sp>
        <p:nvSpPr>
          <p:cNvPr id="19" name="TextBox 18"/>
          <p:cNvSpPr txBox="1"/>
          <p:nvPr/>
        </p:nvSpPr>
        <p:spPr>
          <a:xfrm>
            <a:off x="4716016" y="1916832"/>
            <a:ext cx="864096" cy="369332"/>
          </a:xfrm>
          <a:prstGeom prst="rect">
            <a:avLst/>
          </a:prstGeom>
          <a:noFill/>
        </p:spPr>
        <p:txBody>
          <a:bodyPr wrap="square" rtlCol="0">
            <a:spAutoFit/>
          </a:bodyPr>
          <a:lstStyle/>
          <a:p>
            <a:r>
              <a:rPr lang="en-US" smtClean="0">
                <a:solidFill>
                  <a:schemeClr val="bg1"/>
                </a:solidFill>
              </a:rPr>
              <a:t>0.645</a:t>
            </a:r>
            <a:endParaRPr lang="en-US">
              <a:solidFill>
                <a:schemeClr val="bg1"/>
              </a:solidFill>
            </a:endParaRPr>
          </a:p>
        </p:txBody>
      </p:sp>
      <p:pic>
        <p:nvPicPr>
          <p:cNvPr id="26626" name="Picture 2"/>
          <p:cNvPicPr>
            <a:picLocks noChangeAspect="1" noChangeArrowheads="1"/>
          </p:cNvPicPr>
          <p:nvPr/>
        </p:nvPicPr>
        <p:blipFill>
          <a:blip r:embed="rId3" cstate="print"/>
          <a:srcRect/>
          <a:stretch>
            <a:fillRect/>
          </a:stretch>
        </p:blipFill>
        <p:spPr bwMode="auto">
          <a:xfrm>
            <a:off x="179512" y="3429000"/>
            <a:ext cx="4199984" cy="2520280"/>
          </a:xfrm>
          <a:prstGeom prst="rect">
            <a:avLst/>
          </a:prstGeom>
          <a:noFill/>
          <a:ln w="9525">
            <a:noFill/>
            <a:miter lim="800000"/>
            <a:headEnd/>
            <a:tailEnd/>
          </a:ln>
          <a:effectLst/>
        </p:spPr>
      </p:pic>
      <p:pic>
        <p:nvPicPr>
          <p:cNvPr id="26627" name="Picture 3"/>
          <p:cNvPicPr>
            <a:picLocks noChangeAspect="1" noChangeArrowheads="1"/>
          </p:cNvPicPr>
          <p:nvPr/>
        </p:nvPicPr>
        <p:blipFill>
          <a:blip r:embed="rId4" cstate="print"/>
          <a:srcRect/>
          <a:stretch>
            <a:fillRect/>
          </a:stretch>
        </p:blipFill>
        <p:spPr bwMode="auto">
          <a:xfrm>
            <a:off x="4716016" y="3429000"/>
            <a:ext cx="4235342" cy="2549401"/>
          </a:xfrm>
          <a:prstGeom prst="rect">
            <a:avLst/>
          </a:prstGeom>
          <a:noFill/>
          <a:ln w="9525">
            <a:noFill/>
            <a:miter lim="800000"/>
            <a:headEnd/>
            <a:tailEnd/>
          </a:ln>
          <a:effec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1259632" y="1484784"/>
            <a:ext cx="5904656" cy="4686300"/>
          </a:xfrm>
          <a:prstGeom prst="rect">
            <a:avLst/>
          </a:prstGeom>
          <a:noFill/>
          <a:ln w="9525">
            <a:noFill/>
            <a:miter lim="800000"/>
            <a:headEnd/>
            <a:tailEnd/>
          </a:ln>
          <a:effectLst/>
        </p:spPr>
      </p:pic>
      <p:pic>
        <p:nvPicPr>
          <p:cNvPr id="3" name="Picture 8"/>
          <p:cNvPicPr>
            <a:picLocks noChangeAspect="1" noChangeArrowheads="1"/>
          </p:cNvPicPr>
          <p:nvPr/>
        </p:nvPicPr>
        <p:blipFill>
          <a:blip r:embed="rId3" cstate="print"/>
          <a:srcRect/>
          <a:stretch>
            <a:fillRect/>
          </a:stretch>
        </p:blipFill>
        <p:spPr bwMode="auto">
          <a:xfrm>
            <a:off x="6300192" y="1844824"/>
            <a:ext cx="1379984" cy="936104"/>
          </a:xfrm>
          <a:prstGeom prst="rect">
            <a:avLst/>
          </a:prstGeom>
          <a:noFill/>
          <a:ln w="9525">
            <a:noFill/>
            <a:miter lim="800000"/>
            <a:headEnd/>
            <a:tailEnd/>
          </a:ln>
        </p:spPr>
      </p:pic>
      <p:pic>
        <p:nvPicPr>
          <p:cNvPr id="4" name="Picture 7"/>
          <p:cNvPicPr>
            <a:picLocks noChangeAspect="1" noChangeArrowheads="1"/>
          </p:cNvPicPr>
          <p:nvPr/>
        </p:nvPicPr>
        <p:blipFill>
          <a:blip r:embed="rId4" cstate="print"/>
          <a:srcRect/>
          <a:stretch>
            <a:fillRect/>
          </a:stretch>
        </p:blipFill>
        <p:spPr bwMode="auto">
          <a:xfrm>
            <a:off x="6372200" y="4437112"/>
            <a:ext cx="1259210" cy="977740"/>
          </a:xfrm>
          <a:prstGeom prst="rect">
            <a:avLst/>
          </a:prstGeom>
          <a:noFill/>
          <a:ln w="9525">
            <a:noFill/>
            <a:miter lim="800000"/>
            <a:headEnd/>
            <a:tailEnd/>
          </a:ln>
        </p:spPr>
      </p:pic>
      <p:cxnSp>
        <p:nvCxnSpPr>
          <p:cNvPr id="6" name="Straight Arrow Connector 5"/>
          <p:cNvCxnSpPr/>
          <p:nvPr/>
        </p:nvCxnSpPr>
        <p:spPr>
          <a:xfrm>
            <a:off x="5940152" y="2636912"/>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52120" y="4221088"/>
            <a:ext cx="79208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Up Arrow 8"/>
          <p:cNvSpPr/>
          <p:nvPr/>
        </p:nvSpPr>
        <p:spPr>
          <a:xfrm>
            <a:off x="5940152" y="2708920"/>
            <a:ext cx="14401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156176" y="3284984"/>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395536" y="188640"/>
            <a:ext cx="8229600" cy="1143000"/>
          </a:xfrm>
        </p:spPr>
        <p:txBody>
          <a:bodyPr>
            <a:normAutofit/>
          </a:bodyPr>
          <a:lstStyle/>
          <a:p>
            <a:r>
              <a:rPr lang="en-US" sz="2000" smtClean="0"/>
              <a:t>Transition to skewed equity by average 14HFS models</a:t>
            </a:r>
            <a:endParaRPr lang="en-US" sz="2000"/>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8" name="Picture 6"/>
          <p:cNvPicPr>
            <a:picLocks noChangeAspect="1" noChangeArrowheads="1"/>
          </p:cNvPicPr>
          <p:nvPr/>
        </p:nvPicPr>
        <p:blipFill>
          <a:blip r:embed="rId2" cstate="print"/>
          <a:srcRect/>
          <a:stretch>
            <a:fillRect/>
          </a:stretch>
        </p:blipFill>
        <p:spPr bwMode="auto">
          <a:xfrm>
            <a:off x="1403648" y="1268760"/>
            <a:ext cx="6080125" cy="4862067"/>
          </a:xfrm>
          <a:prstGeom prst="rect">
            <a:avLst/>
          </a:prstGeom>
          <a:noFill/>
          <a:ln w="9525">
            <a:noFill/>
            <a:miter lim="800000"/>
            <a:headEnd/>
            <a:tailEnd/>
          </a:ln>
          <a:effectLst/>
        </p:spPr>
      </p:pic>
      <p:pic>
        <p:nvPicPr>
          <p:cNvPr id="79879" name="Picture 7"/>
          <p:cNvPicPr>
            <a:picLocks noChangeAspect="1" noChangeArrowheads="1"/>
          </p:cNvPicPr>
          <p:nvPr/>
        </p:nvPicPr>
        <p:blipFill>
          <a:blip r:embed="rId3" cstate="print"/>
          <a:srcRect/>
          <a:stretch>
            <a:fillRect/>
          </a:stretch>
        </p:blipFill>
        <p:spPr bwMode="auto">
          <a:xfrm>
            <a:off x="5652120" y="4365104"/>
            <a:ext cx="1259210" cy="977740"/>
          </a:xfrm>
          <a:prstGeom prst="rect">
            <a:avLst/>
          </a:prstGeom>
          <a:noFill/>
          <a:ln w="9525">
            <a:noFill/>
            <a:miter lim="800000"/>
            <a:headEnd/>
            <a:tailEnd/>
          </a:ln>
        </p:spPr>
      </p:pic>
      <p:pic>
        <p:nvPicPr>
          <p:cNvPr id="79880" name="Picture 8"/>
          <p:cNvPicPr>
            <a:picLocks noChangeAspect="1" noChangeArrowheads="1"/>
          </p:cNvPicPr>
          <p:nvPr/>
        </p:nvPicPr>
        <p:blipFill>
          <a:blip r:embed="rId4" cstate="print"/>
          <a:srcRect/>
          <a:stretch>
            <a:fillRect/>
          </a:stretch>
        </p:blipFill>
        <p:spPr bwMode="auto">
          <a:xfrm>
            <a:off x="5652120" y="1628800"/>
            <a:ext cx="1379984" cy="936104"/>
          </a:xfrm>
          <a:prstGeom prst="rect">
            <a:avLst/>
          </a:prstGeom>
          <a:noFill/>
          <a:ln w="9525">
            <a:noFill/>
            <a:miter lim="800000"/>
            <a:headEnd/>
            <a:tailEnd/>
          </a:ln>
        </p:spPr>
      </p:pic>
      <p:sp>
        <p:nvSpPr>
          <p:cNvPr id="15" name="Up Arrow 14"/>
          <p:cNvSpPr/>
          <p:nvPr/>
        </p:nvSpPr>
        <p:spPr>
          <a:xfrm>
            <a:off x="5220072" y="2204864"/>
            <a:ext cx="144016" cy="792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220072" y="3284984"/>
            <a:ext cx="14401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5148064" y="4149080"/>
            <a:ext cx="6480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292080" y="198884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itle 10"/>
          <p:cNvSpPr txBox="1">
            <a:spLocks/>
          </p:cNvSpPr>
          <p:nvPr/>
        </p:nvSpPr>
        <p:spPr>
          <a:xfrm>
            <a:off x="395536" y="18864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Transition to skewed equity by best efficiency HFS models</a:t>
            </a:r>
            <a:endParaRPr kumimoji="0" lang="en-US" sz="2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a:bodyPr>
          <a:lstStyle/>
          <a:p>
            <a:r>
              <a:rPr lang="en-US" sz="2000" smtClean="0"/>
              <a:t>Transition from skewed inequity to progressive equity models</a:t>
            </a:r>
            <a:endParaRPr lang="en-US" sz="2000"/>
          </a:p>
        </p:txBody>
      </p:sp>
      <p:pic>
        <p:nvPicPr>
          <p:cNvPr id="5" name="Picture 8"/>
          <p:cNvPicPr>
            <a:picLocks noChangeAspect="1" noChangeArrowheads="1"/>
          </p:cNvPicPr>
          <p:nvPr/>
        </p:nvPicPr>
        <p:blipFill>
          <a:blip r:embed="rId2" cstate="print"/>
          <a:srcRect/>
          <a:stretch>
            <a:fillRect/>
          </a:stretch>
        </p:blipFill>
        <p:spPr bwMode="auto">
          <a:xfrm>
            <a:off x="4644008" y="3429000"/>
            <a:ext cx="1379984" cy="1008112"/>
          </a:xfrm>
          <a:prstGeom prst="rect">
            <a:avLst/>
          </a:prstGeom>
          <a:noFill/>
          <a:ln w="9525">
            <a:noFill/>
            <a:miter lim="800000"/>
            <a:headEnd/>
            <a:tailEnd/>
          </a:ln>
        </p:spPr>
      </p:pic>
      <p:pic>
        <p:nvPicPr>
          <p:cNvPr id="6" name="Picture 8"/>
          <p:cNvPicPr>
            <a:picLocks noChangeAspect="1" noChangeArrowheads="1"/>
          </p:cNvPicPr>
          <p:nvPr/>
        </p:nvPicPr>
        <p:blipFill>
          <a:blip r:embed="rId2" cstate="print"/>
          <a:srcRect/>
          <a:stretch>
            <a:fillRect/>
          </a:stretch>
        </p:blipFill>
        <p:spPr bwMode="auto">
          <a:xfrm>
            <a:off x="7884368" y="3429000"/>
            <a:ext cx="1019944" cy="1008112"/>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300192" y="3429000"/>
            <a:ext cx="971178" cy="97774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2987824" y="3429000"/>
            <a:ext cx="1440160" cy="1008112"/>
          </a:xfrm>
          <a:prstGeom prst="rect">
            <a:avLst/>
          </a:prstGeom>
          <a:noFill/>
          <a:ln w="9525">
            <a:noFill/>
            <a:miter lim="800000"/>
            <a:headEnd/>
            <a:tailEnd/>
          </a:ln>
        </p:spPr>
      </p:pic>
      <p:pic>
        <p:nvPicPr>
          <p:cNvPr id="81923" name="Picture 3"/>
          <p:cNvPicPr>
            <a:picLocks noChangeAspect="1" noChangeArrowheads="1"/>
          </p:cNvPicPr>
          <p:nvPr/>
        </p:nvPicPr>
        <p:blipFill>
          <a:blip r:embed="rId4" cstate="print"/>
          <a:srcRect/>
          <a:stretch>
            <a:fillRect/>
          </a:stretch>
        </p:blipFill>
        <p:spPr bwMode="auto">
          <a:xfrm>
            <a:off x="1403648" y="4941168"/>
            <a:ext cx="1570552" cy="1116178"/>
          </a:xfrm>
          <a:prstGeom prst="rect">
            <a:avLst/>
          </a:prstGeom>
          <a:noFill/>
          <a:ln w="9525">
            <a:noFill/>
            <a:miter lim="800000"/>
            <a:headEnd/>
            <a:tailEnd/>
          </a:ln>
          <a:effectLst/>
        </p:spPr>
      </p:pic>
      <p:pic>
        <p:nvPicPr>
          <p:cNvPr id="81924" name="Picture 4"/>
          <p:cNvPicPr>
            <a:picLocks noChangeAspect="1" noChangeArrowheads="1"/>
          </p:cNvPicPr>
          <p:nvPr/>
        </p:nvPicPr>
        <p:blipFill>
          <a:blip r:embed="rId5" cstate="print"/>
          <a:srcRect/>
          <a:stretch>
            <a:fillRect/>
          </a:stretch>
        </p:blipFill>
        <p:spPr bwMode="auto">
          <a:xfrm>
            <a:off x="1043608" y="3429000"/>
            <a:ext cx="1961009" cy="1008111"/>
          </a:xfrm>
          <a:prstGeom prst="rect">
            <a:avLst/>
          </a:prstGeom>
          <a:noFill/>
          <a:ln w="9525">
            <a:noFill/>
            <a:miter lim="800000"/>
            <a:headEnd/>
            <a:tailEnd/>
          </a:ln>
        </p:spPr>
      </p:pic>
      <p:pic>
        <p:nvPicPr>
          <p:cNvPr id="81925" name="Picture 5"/>
          <p:cNvPicPr>
            <a:picLocks noChangeAspect="1" noChangeArrowheads="1"/>
          </p:cNvPicPr>
          <p:nvPr/>
        </p:nvPicPr>
        <p:blipFill>
          <a:blip r:embed="rId6" cstate="print"/>
          <a:srcRect/>
          <a:stretch>
            <a:fillRect/>
          </a:stretch>
        </p:blipFill>
        <p:spPr bwMode="auto">
          <a:xfrm>
            <a:off x="2987824" y="5085184"/>
            <a:ext cx="1512168" cy="986046"/>
          </a:xfrm>
          <a:prstGeom prst="rect">
            <a:avLst/>
          </a:prstGeom>
          <a:noFill/>
          <a:ln w="9525">
            <a:noFill/>
            <a:miter lim="800000"/>
            <a:headEnd/>
            <a:tailEnd/>
          </a:ln>
          <a:effectLst/>
        </p:spPr>
      </p:pic>
      <p:pic>
        <p:nvPicPr>
          <p:cNvPr id="81926" name="Picture 6"/>
          <p:cNvPicPr>
            <a:picLocks noChangeAspect="1" noChangeArrowheads="1"/>
          </p:cNvPicPr>
          <p:nvPr/>
        </p:nvPicPr>
        <p:blipFill>
          <a:blip r:embed="rId7" cstate="print"/>
          <a:srcRect/>
          <a:stretch>
            <a:fillRect/>
          </a:stretch>
        </p:blipFill>
        <p:spPr bwMode="auto">
          <a:xfrm>
            <a:off x="4499992" y="4653136"/>
            <a:ext cx="1512168" cy="1435043"/>
          </a:xfrm>
          <a:prstGeom prst="rect">
            <a:avLst/>
          </a:prstGeom>
          <a:noFill/>
          <a:ln w="9525">
            <a:noFill/>
            <a:miter lim="800000"/>
            <a:headEnd/>
            <a:tailEnd/>
          </a:ln>
          <a:effectLst/>
        </p:spPr>
      </p:pic>
      <p:pic>
        <p:nvPicPr>
          <p:cNvPr id="81927" name="Picture 7"/>
          <p:cNvPicPr>
            <a:picLocks noChangeAspect="1" noChangeArrowheads="1"/>
          </p:cNvPicPr>
          <p:nvPr/>
        </p:nvPicPr>
        <p:blipFill>
          <a:blip r:embed="rId8" cstate="print"/>
          <a:srcRect/>
          <a:stretch>
            <a:fillRect/>
          </a:stretch>
        </p:blipFill>
        <p:spPr bwMode="auto">
          <a:xfrm>
            <a:off x="6012160" y="4941168"/>
            <a:ext cx="1440160" cy="1152128"/>
          </a:xfrm>
          <a:prstGeom prst="rect">
            <a:avLst/>
          </a:prstGeom>
          <a:noFill/>
          <a:ln w="9525">
            <a:noFill/>
            <a:miter lim="800000"/>
            <a:headEnd/>
            <a:tailEnd/>
          </a:ln>
          <a:effectLst/>
        </p:spPr>
      </p:pic>
      <p:pic>
        <p:nvPicPr>
          <p:cNvPr id="81928" name="Picture 8"/>
          <p:cNvPicPr>
            <a:picLocks noChangeAspect="1" noChangeArrowheads="1"/>
          </p:cNvPicPr>
          <p:nvPr/>
        </p:nvPicPr>
        <p:blipFill>
          <a:blip r:embed="rId9" cstate="print"/>
          <a:srcRect/>
          <a:stretch>
            <a:fillRect/>
          </a:stretch>
        </p:blipFill>
        <p:spPr bwMode="auto">
          <a:xfrm>
            <a:off x="7452320" y="4581128"/>
            <a:ext cx="1691680" cy="1512168"/>
          </a:xfrm>
          <a:prstGeom prst="rect">
            <a:avLst/>
          </a:prstGeom>
          <a:noFill/>
          <a:ln w="9525">
            <a:noFill/>
            <a:miter lim="800000"/>
            <a:headEnd/>
            <a:tailEnd/>
          </a:ln>
          <a:effectLst/>
        </p:spPr>
      </p:pic>
      <p:sp>
        <p:nvSpPr>
          <p:cNvPr id="18" name="Content Placeholder 17"/>
          <p:cNvSpPr>
            <a:spLocks noGrp="1"/>
          </p:cNvSpPr>
          <p:nvPr>
            <p:ph idx="1"/>
          </p:nvPr>
        </p:nvSpPr>
        <p:spPr/>
        <p:txBody>
          <a:bodyPr/>
          <a:lstStyle/>
          <a:p>
            <a:endParaRPr lang="en-US"/>
          </a:p>
        </p:txBody>
      </p:sp>
      <p:pic>
        <p:nvPicPr>
          <p:cNvPr id="81929" name="Picture 9"/>
          <p:cNvPicPr>
            <a:picLocks noChangeAspect="1" noChangeArrowheads="1"/>
          </p:cNvPicPr>
          <p:nvPr/>
        </p:nvPicPr>
        <p:blipFill>
          <a:blip r:embed="rId10" cstate="print"/>
          <a:srcRect/>
          <a:stretch>
            <a:fillRect/>
          </a:stretch>
        </p:blipFill>
        <p:spPr bwMode="auto">
          <a:xfrm>
            <a:off x="333375" y="1700808"/>
            <a:ext cx="8810625" cy="1647825"/>
          </a:xfrm>
          <a:prstGeom prst="rect">
            <a:avLst/>
          </a:prstGeom>
          <a:noFill/>
          <a:ln w="9525">
            <a:noFill/>
            <a:miter lim="800000"/>
            <a:headEnd/>
            <a:tailEnd/>
          </a:ln>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8352"/>
            <a:ext cx="8229600" cy="1143000"/>
          </a:xfrm>
        </p:spPr>
        <p:txBody>
          <a:bodyPr/>
          <a:lstStyle/>
          <a:p>
            <a:r>
              <a:rPr lang="en-US" b="1" dirty="0" err="1" smtClean="0"/>
              <a:t>Pertinencia</a:t>
            </a:r>
            <a:r>
              <a:rPr lang="en-US" b="1" dirty="0" smtClean="0"/>
              <a:t> de la </a:t>
            </a:r>
            <a:r>
              <a:rPr lang="en-US" b="1" dirty="0" err="1" smtClean="0"/>
              <a:t>magnitud</a:t>
            </a:r>
            <a:r>
              <a:rPr lang="en-US" b="1" dirty="0" smtClean="0"/>
              <a:t> y </a:t>
            </a:r>
            <a:r>
              <a:rPr lang="en-US" b="1" dirty="0" err="1" smtClean="0"/>
              <a:t>distribucion</a:t>
            </a:r>
            <a:r>
              <a:rPr lang="en-US" b="1" dirty="0" smtClean="0"/>
              <a:t> de AOD</a:t>
            </a:r>
            <a:endParaRPr lang="en-US" b="1" dirty="0"/>
          </a:p>
        </p:txBody>
      </p:sp>
      <p:graphicFrame>
        <p:nvGraphicFramePr>
          <p:cNvPr id="3" name="Chart 2"/>
          <p:cNvGraphicFramePr/>
          <p:nvPr/>
        </p:nvGraphicFramePr>
        <p:xfrm>
          <a:off x="5148064" y="1484784"/>
          <a:ext cx="3756248" cy="21979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nvGraphicFramePr>
        <p:xfrm>
          <a:off x="827584" y="4005064"/>
          <a:ext cx="7543800" cy="198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nvGraphicFramePr>
        <p:xfrm>
          <a:off x="251520" y="1412776"/>
          <a:ext cx="4248472" cy="2127250"/>
        </p:xfrm>
        <a:graphic>
          <a:graphicData uri="http://schemas.openxmlformats.org/drawingml/2006/table">
            <a:tbl>
              <a:tblPr firstRow="1" bandRow="1">
                <a:tableStyleId>{5C22544A-7EE6-4342-B048-85BDC9FD1C3A}</a:tableStyleId>
              </a:tblPr>
              <a:tblGrid>
                <a:gridCol w="2520280"/>
                <a:gridCol w="1728192"/>
              </a:tblGrid>
              <a:tr h="370840">
                <a:tc>
                  <a:txBody>
                    <a:bodyPr/>
                    <a:lstStyle/>
                    <a:p>
                      <a:endParaRPr lang="en-US"/>
                    </a:p>
                  </a:txBody>
                  <a:tcPr/>
                </a:tc>
                <a:tc>
                  <a:txBody>
                    <a:bodyPr/>
                    <a:lstStyle/>
                    <a:p>
                      <a:r>
                        <a:rPr lang="en-US" smtClean="0"/>
                        <a:t>Average 1990-2010</a:t>
                      </a:r>
                      <a:endParaRPr lang="en-US"/>
                    </a:p>
                  </a:txBody>
                  <a:tcPr/>
                </a:tc>
              </a:tr>
              <a:tr h="370840">
                <a:tc>
                  <a:txBody>
                    <a:bodyPr/>
                    <a:lstStyle/>
                    <a:p>
                      <a:r>
                        <a:rPr lang="en-US" sz="1400" smtClean="0"/>
                        <a:t>Ethical</a:t>
                      </a:r>
                      <a:r>
                        <a:rPr lang="en-US" sz="1400" baseline="0" smtClean="0"/>
                        <a:t> contribution required </a:t>
                      </a:r>
                      <a:r>
                        <a:rPr lang="en-US" sz="1400" baseline="0" err="1" smtClean="0"/>
                        <a:t>Bn</a:t>
                      </a:r>
                      <a:r>
                        <a:rPr lang="en-US" sz="1400" baseline="0" smtClean="0"/>
                        <a:t> $</a:t>
                      </a:r>
                      <a:endParaRPr lang="en-US" sz="1400"/>
                    </a:p>
                  </a:txBody>
                  <a:tcPr/>
                </a:tc>
                <a:tc>
                  <a:txBody>
                    <a:bodyPr/>
                    <a:lstStyle/>
                    <a:p>
                      <a:pPr algn="r" fontAlgn="b"/>
                      <a:r>
                        <a:rPr lang="en-US" sz="1800" b="0" i="0" u="none" strike="noStrike" smtClean="0">
                          <a:solidFill>
                            <a:srgbClr val="000000"/>
                          </a:solidFill>
                          <a:latin typeface="Calibri"/>
                        </a:rPr>
                        <a:t>961 </a:t>
                      </a:r>
                      <a:r>
                        <a:rPr lang="en-US" sz="1800" b="0" i="0" u="none" strike="noStrike" err="1" smtClean="0">
                          <a:solidFill>
                            <a:srgbClr val="000000"/>
                          </a:solidFill>
                          <a:latin typeface="Calibri"/>
                        </a:rPr>
                        <a:t>Bn</a:t>
                      </a:r>
                      <a:r>
                        <a:rPr lang="en-US" sz="1800" b="0" i="0" u="none" strike="noStrike" smtClean="0">
                          <a:solidFill>
                            <a:srgbClr val="000000"/>
                          </a:solidFill>
                          <a:latin typeface="Calibri"/>
                        </a:rPr>
                        <a:t>(</a:t>
                      </a:r>
                      <a:r>
                        <a:rPr lang="en-US" sz="1800" b="0" i="0" u="none" strike="noStrike" err="1" smtClean="0">
                          <a:solidFill>
                            <a:srgbClr val="000000"/>
                          </a:solidFill>
                          <a:latin typeface="Calibri"/>
                        </a:rPr>
                        <a:t>av</a:t>
                      </a:r>
                      <a:r>
                        <a:rPr lang="en-US" sz="1800" b="0" i="0" u="none" strike="noStrike" smtClean="0">
                          <a:solidFill>
                            <a:srgbClr val="000000"/>
                          </a:solidFill>
                          <a:latin typeface="Calibri"/>
                        </a:rPr>
                        <a:t>) /320Bn(</a:t>
                      </a:r>
                      <a:r>
                        <a:rPr lang="en-US" sz="1800" b="0" i="0" u="none" strike="noStrike" err="1" smtClean="0">
                          <a:solidFill>
                            <a:srgbClr val="000000"/>
                          </a:solidFill>
                          <a:latin typeface="Calibri"/>
                        </a:rPr>
                        <a:t>eff</a:t>
                      </a:r>
                      <a:r>
                        <a:rPr lang="en-US" sz="1800" b="0" i="0" u="none" strike="noStrike" smtClean="0">
                          <a:solidFill>
                            <a:srgbClr val="000000"/>
                          </a:solidFill>
                          <a:latin typeface="Calibri"/>
                        </a:rPr>
                        <a:t>)</a:t>
                      </a:r>
                      <a:endParaRPr lang="en-US" sz="1800" b="0" i="0" u="none" strike="noStrike">
                        <a:solidFill>
                          <a:srgbClr val="000000"/>
                        </a:solidFill>
                        <a:latin typeface="Calibri"/>
                      </a:endParaRPr>
                    </a:p>
                  </a:txBody>
                  <a:tcPr marL="9525" marR="9525" marT="9525" marB="0" anchor="b"/>
                </a:tc>
              </a:tr>
              <a:tr h="370840">
                <a:tc>
                  <a:txBody>
                    <a:bodyPr/>
                    <a:lstStyle/>
                    <a:p>
                      <a:r>
                        <a:rPr lang="en-US" sz="1400" smtClean="0"/>
                        <a:t>ODA provided </a:t>
                      </a:r>
                      <a:r>
                        <a:rPr lang="en-US" sz="1400" err="1" smtClean="0"/>
                        <a:t>Bn</a:t>
                      </a:r>
                      <a:r>
                        <a:rPr lang="en-US" sz="1400" smtClean="0"/>
                        <a:t> $</a:t>
                      </a:r>
                      <a:endParaRPr lang="en-US" sz="1400"/>
                    </a:p>
                  </a:txBody>
                  <a:tcPr/>
                </a:tc>
                <a:tc>
                  <a:txBody>
                    <a:bodyPr/>
                    <a:lstStyle/>
                    <a:p>
                      <a:pPr algn="r" fontAlgn="b"/>
                      <a:r>
                        <a:rPr lang="en-US" sz="1800" b="0" i="0" u="none" strike="noStrike" smtClean="0">
                          <a:solidFill>
                            <a:srgbClr val="000000"/>
                          </a:solidFill>
                          <a:latin typeface="Calibri"/>
                        </a:rPr>
                        <a:t>62 </a:t>
                      </a:r>
                      <a:r>
                        <a:rPr lang="en-US" sz="1800" b="0" i="0" u="none" strike="noStrike" err="1" smtClean="0">
                          <a:solidFill>
                            <a:srgbClr val="000000"/>
                          </a:solidFill>
                          <a:latin typeface="Calibri"/>
                        </a:rPr>
                        <a:t>Bn</a:t>
                      </a:r>
                      <a:endParaRPr lang="en-US" sz="1800" b="0" i="0" u="none" strike="noStrike">
                        <a:solidFill>
                          <a:srgbClr val="000000"/>
                        </a:solidFill>
                        <a:latin typeface="Calibri"/>
                      </a:endParaRPr>
                    </a:p>
                  </a:txBody>
                  <a:tcPr marL="9525" marR="9525" marT="9525" marB="0" anchor="b"/>
                </a:tc>
              </a:tr>
              <a:tr h="370840">
                <a:tc>
                  <a:txBody>
                    <a:bodyPr/>
                    <a:lstStyle/>
                    <a:p>
                      <a:r>
                        <a:rPr lang="en-US" sz="1400" smtClean="0"/>
                        <a:t>% of ODA of required eth </a:t>
                      </a:r>
                      <a:r>
                        <a:rPr lang="en-US" sz="1400" err="1" smtClean="0"/>
                        <a:t>contr</a:t>
                      </a:r>
                      <a:endParaRPr lang="en-US" sz="1400"/>
                    </a:p>
                  </a:txBody>
                  <a:tcPr/>
                </a:tc>
                <a:tc>
                  <a:txBody>
                    <a:bodyPr/>
                    <a:lstStyle/>
                    <a:p>
                      <a:pPr algn="r" fontAlgn="b"/>
                      <a:r>
                        <a:rPr lang="en-US" sz="1800" b="0" i="0" u="none" strike="noStrike" smtClean="0">
                          <a:solidFill>
                            <a:srgbClr val="000000"/>
                          </a:solidFill>
                          <a:latin typeface="Calibri"/>
                        </a:rPr>
                        <a:t>6,5% (</a:t>
                      </a:r>
                      <a:r>
                        <a:rPr lang="en-US" sz="1800" b="0" i="0" u="none" strike="noStrike" err="1" smtClean="0">
                          <a:solidFill>
                            <a:srgbClr val="000000"/>
                          </a:solidFill>
                          <a:latin typeface="Calibri"/>
                        </a:rPr>
                        <a:t>av</a:t>
                      </a:r>
                      <a:r>
                        <a:rPr lang="en-US" sz="1800" b="0" i="0" u="none" strike="noStrike" smtClean="0">
                          <a:solidFill>
                            <a:srgbClr val="000000"/>
                          </a:solidFill>
                          <a:latin typeface="Calibri"/>
                        </a:rPr>
                        <a:t>)/19% (</a:t>
                      </a:r>
                      <a:r>
                        <a:rPr lang="en-US" sz="1800" b="0" i="0" u="none" strike="noStrike" err="1" smtClean="0">
                          <a:solidFill>
                            <a:srgbClr val="000000"/>
                          </a:solidFill>
                          <a:latin typeface="Calibri"/>
                        </a:rPr>
                        <a:t>eff</a:t>
                      </a:r>
                      <a:r>
                        <a:rPr lang="en-US" sz="1800" b="0" i="0" u="none" strike="noStrike" smtClean="0">
                          <a:solidFill>
                            <a:srgbClr val="000000"/>
                          </a:solidFill>
                          <a:latin typeface="Calibri"/>
                        </a:rPr>
                        <a:t>)</a:t>
                      </a:r>
                      <a:endParaRPr lang="en-US" sz="1800" b="0" i="0" u="none" strike="noStrike">
                        <a:solidFill>
                          <a:srgbClr val="000000"/>
                        </a:solidFill>
                        <a:latin typeface="Calibri"/>
                      </a:endParaRP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rmAutofit/>
          </a:bodyPr>
          <a:lstStyle/>
          <a:p>
            <a:r>
              <a:rPr lang="es-ES" sz="2800" b="1" dirty="0" smtClean="0">
                <a:solidFill>
                  <a:srgbClr val="FFC000"/>
                </a:solidFill>
              </a:rPr>
              <a:t>Diferencias del modelo de AOD con el modelo de redistribución ética</a:t>
            </a:r>
            <a:endParaRPr lang="en-GB" sz="2800" b="1"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147967907"/>
              </p:ext>
            </p:extLst>
          </p:nvPr>
        </p:nvGraphicFramePr>
        <p:xfrm>
          <a:off x="395536" y="1700808"/>
          <a:ext cx="8229600" cy="4248470"/>
        </p:xfrm>
        <a:graphic>
          <a:graphicData uri="http://schemas.openxmlformats.org/drawingml/2006/table">
            <a:tbl>
              <a:tblPr firstRow="1" bandRow="1">
                <a:tableStyleId>{5C22544A-7EE6-4342-B048-85BDC9FD1C3A}</a:tableStyleId>
              </a:tblPr>
              <a:tblGrid>
                <a:gridCol w="2743200"/>
                <a:gridCol w="2743200"/>
                <a:gridCol w="2743200"/>
              </a:tblGrid>
              <a:tr h="798966">
                <a:tc>
                  <a:txBody>
                    <a:bodyPr/>
                    <a:lstStyle/>
                    <a:p>
                      <a:r>
                        <a:rPr lang="es-ES" smtClean="0"/>
                        <a:t>Aspecto</a:t>
                      </a:r>
                      <a:endParaRPr lang="en-GB"/>
                    </a:p>
                  </a:txBody>
                  <a:tcPr/>
                </a:tc>
                <a:tc>
                  <a:txBody>
                    <a:bodyPr/>
                    <a:lstStyle/>
                    <a:p>
                      <a:r>
                        <a:rPr lang="es-ES" smtClean="0"/>
                        <a:t>AOD</a:t>
                      </a:r>
                      <a:endParaRPr lang="en-GB"/>
                    </a:p>
                  </a:txBody>
                  <a:tcPr/>
                </a:tc>
                <a:tc>
                  <a:txBody>
                    <a:bodyPr/>
                    <a:lstStyle/>
                    <a:p>
                      <a:r>
                        <a:rPr lang="es-ES" err="1" smtClean="0"/>
                        <a:t>Redsitr</a:t>
                      </a:r>
                      <a:r>
                        <a:rPr lang="es-ES" smtClean="0"/>
                        <a:t>. Basada en la ética de la equidad</a:t>
                      </a:r>
                      <a:endParaRPr lang="en-GB"/>
                    </a:p>
                  </a:txBody>
                  <a:tcPr/>
                </a:tc>
              </a:tr>
              <a:tr h="462893">
                <a:tc>
                  <a:txBody>
                    <a:bodyPr/>
                    <a:lstStyle/>
                    <a:p>
                      <a:r>
                        <a:rPr lang="es-ES" smtClean="0"/>
                        <a:t>Magnitud-objetivo</a:t>
                      </a:r>
                      <a:endParaRPr lang="en-GB"/>
                    </a:p>
                  </a:txBody>
                  <a:tcPr/>
                </a:tc>
                <a:tc>
                  <a:txBody>
                    <a:bodyPr/>
                    <a:lstStyle/>
                    <a:p>
                      <a:r>
                        <a:rPr lang="es-ES" smtClean="0"/>
                        <a:t>0.7%</a:t>
                      </a:r>
                      <a:r>
                        <a:rPr lang="es-ES" baseline="0" smtClean="0"/>
                        <a:t> de GDP</a:t>
                      </a:r>
                      <a:endParaRPr lang="en-GB"/>
                    </a:p>
                  </a:txBody>
                  <a:tcPr/>
                </a:tc>
                <a:tc>
                  <a:txBody>
                    <a:bodyPr/>
                    <a:lstStyle/>
                    <a:p>
                      <a:r>
                        <a:rPr lang="es-ES" smtClean="0"/>
                        <a:t>25-30%</a:t>
                      </a:r>
                      <a:r>
                        <a:rPr lang="es-ES" baseline="0" smtClean="0"/>
                        <a:t> de GDP</a:t>
                      </a:r>
                      <a:endParaRPr lang="en-GB"/>
                    </a:p>
                  </a:txBody>
                  <a:tcPr/>
                </a:tc>
              </a:tr>
              <a:tr h="798966">
                <a:tc>
                  <a:txBody>
                    <a:bodyPr/>
                    <a:lstStyle/>
                    <a:p>
                      <a:r>
                        <a:rPr lang="es-ES" smtClean="0"/>
                        <a:t>Donantes</a:t>
                      </a:r>
                      <a:endParaRPr lang="en-GB"/>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smtClean="0"/>
                        <a:t>Países OECD/DAC</a:t>
                      </a:r>
                      <a:endParaRPr lang="en-GB" smtClean="0"/>
                    </a:p>
                    <a:p>
                      <a:endParaRPr lang="en-GB"/>
                    </a:p>
                  </a:txBody>
                  <a:tcPr/>
                </a:tc>
                <a:tc>
                  <a:txBody>
                    <a:bodyPr/>
                    <a:lstStyle/>
                    <a:p>
                      <a:r>
                        <a:rPr lang="es-ES" baseline="0" smtClean="0"/>
                        <a:t>Países &gt; límite máximo (21750$)</a:t>
                      </a:r>
                      <a:endParaRPr lang="en-GB"/>
                    </a:p>
                  </a:txBody>
                  <a:tcPr/>
                </a:tc>
              </a:tr>
              <a:tr h="462893">
                <a:tc>
                  <a:txBody>
                    <a:bodyPr/>
                    <a:lstStyle/>
                    <a:p>
                      <a:r>
                        <a:rPr lang="es-ES" smtClean="0"/>
                        <a:t>Receptores</a:t>
                      </a:r>
                      <a:endParaRPr lang="en-GB"/>
                    </a:p>
                  </a:txBody>
                  <a:tcPr/>
                </a:tc>
                <a:tc>
                  <a:txBody>
                    <a:bodyPr/>
                    <a:lstStyle/>
                    <a:p>
                      <a:r>
                        <a:rPr lang="es-ES" smtClean="0"/>
                        <a:t>PVD lista BM?</a:t>
                      </a:r>
                      <a:endParaRPr lang="en-GB"/>
                    </a:p>
                  </a:txBody>
                  <a:tcPr/>
                </a:tc>
                <a:tc>
                  <a:txBody>
                    <a:bodyPr/>
                    <a:lstStyle/>
                    <a:p>
                      <a:r>
                        <a:rPr lang="es-ES" smtClean="0"/>
                        <a:t>Países &lt; </a:t>
                      </a:r>
                      <a:r>
                        <a:rPr lang="es-ES" err="1" smtClean="0"/>
                        <a:t>mUD</a:t>
                      </a:r>
                      <a:r>
                        <a:rPr lang="es-ES" smtClean="0"/>
                        <a:t> (5187$)</a:t>
                      </a:r>
                      <a:endParaRPr lang="en-GB"/>
                    </a:p>
                  </a:txBody>
                  <a:tcPr/>
                </a:tc>
              </a:tr>
              <a:tr h="798966">
                <a:tc>
                  <a:txBody>
                    <a:bodyPr/>
                    <a:lstStyle/>
                    <a:p>
                      <a:r>
                        <a:rPr lang="es-ES" smtClean="0"/>
                        <a:t>Distribución</a:t>
                      </a:r>
                      <a:endParaRPr lang="en-GB"/>
                    </a:p>
                  </a:txBody>
                  <a:tcPr/>
                </a:tc>
                <a:tc>
                  <a:txBody>
                    <a:bodyPr/>
                    <a:lstStyle/>
                    <a:p>
                      <a:r>
                        <a:rPr lang="es-ES" smtClean="0"/>
                        <a:t>Arbitraria</a:t>
                      </a:r>
                      <a:endParaRPr lang="en-GB"/>
                    </a:p>
                  </a:txBody>
                  <a:tcPr/>
                </a:tc>
                <a:tc>
                  <a:txBody>
                    <a:bodyPr/>
                    <a:lstStyle/>
                    <a:p>
                      <a:r>
                        <a:rPr lang="es-ES" smtClean="0"/>
                        <a:t>Según capacidades</a:t>
                      </a:r>
                      <a:r>
                        <a:rPr lang="es-ES" baseline="0" smtClean="0"/>
                        <a:t> y necesidades</a:t>
                      </a:r>
                      <a:endParaRPr lang="en-GB"/>
                    </a:p>
                  </a:txBody>
                  <a:tcPr/>
                </a:tc>
              </a:tr>
              <a:tr h="462893">
                <a:tc>
                  <a:txBody>
                    <a:bodyPr/>
                    <a:lstStyle/>
                    <a:p>
                      <a:r>
                        <a:rPr lang="es-ES" smtClean="0"/>
                        <a:t>Predictibilidad</a:t>
                      </a:r>
                      <a:endParaRPr lang="en-GB"/>
                    </a:p>
                  </a:txBody>
                  <a:tcPr/>
                </a:tc>
                <a:tc>
                  <a:txBody>
                    <a:bodyPr/>
                    <a:lstStyle/>
                    <a:p>
                      <a:r>
                        <a:rPr lang="es-ES" smtClean="0"/>
                        <a:t>Volátil</a:t>
                      </a:r>
                      <a:endParaRPr lang="en-GB"/>
                    </a:p>
                  </a:txBody>
                  <a:tcPr/>
                </a:tc>
                <a:tc>
                  <a:txBody>
                    <a:bodyPr/>
                    <a:lstStyle/>
                    <a:p>
                      <a:r>
                        <a:rPr lang="es-ES" smtClean="0"/>
                        <a:t>Vinculante, estable</a:t>
                      </a:r>
                      <a:endParaRPr lang="en-GB"/>
                    </a:p>
                  </a:txBody>
                  <a:tcPr/>
                </a:tc>
              </a:tr>
              <a:tr h="462893">
                <a:tc>
                  <a:txBody>
                    <a:bodyPr/>
                    <a:lstStyle/>
                    <a:p>
                      <a:r>
                        <a:rPr lang="es-ES" smtClean="0"/>
                        <a:t>Apropiación</a:t>
                      </a:r>
                      <a:endParaRPr lang="en-GB"/>
                    </a:p>
                  </a:txBody>
                  <a:tcPr/>
                </a:tc>
                <a:tc>
                  <a:txBody>
                    <a:bodyPr/>
                    <a:lstStyle/>
                    <a:p>
                      <a:r>
                        <a:rPr lang="es-ES" smtClean="0"/>
                        <a:t>Baja</a:t>
                      </a:r>
                      <a:endParaRPr lang="en-GB"/>
                    </a:p>
                  </a:txBody>
                  <a:tcPr/>
                </a:tc>
                <a:tc>
                  <a:txBody>
                    <a:bodyPr/>
                    <a:lstStyle/>
                    <a:p>
                      <a:r>
                        <a:rPr lang="es-ES" smtClean="0"/>
                        <a:t>Nacional/Internacional</a:t>
                      </a:r>
                      <a:endParaRPr lang="en-GB"/>
                    </a:p>
                  </a:txBody>
                  <a:tcPr/>
                </a:tc>
              </a:tr>
            </a:tbl>
          </a:graphicData>
        </a:graphic>
      </p:graphicFrame>
    </p:spTree>
    <p:extLst>
      <p:ext uri="{BB962C8B-B14F-4D97-AF65-F5344CB8AC3E}">
        <p14:creationId xmlns="" xmlns:p14="http://schemas.microsoft.com/office/powerpoint/2010/main" val="3191187793"/>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1"/>
          <p:cNvPicPr>
            <a:picLocks noChangeAspect="1" noChangeArrowheads="1"/>
          </p:cNvPicPr>
          <p:nvPr/>
        </p:nvPicPr>
        <p:blipFill>
          <a:blip r:embed="rId2" cstate="print"/>
          <a:srcRect/>
          <a:stretch>
            <a:fillRect/>
          </a:stretch>
        </p:blipFill>
        <p:spPr bwMode="auto">
          <a:xfrm>
            <a:off x="1475656" y="1556792"/>
            <a:ext cx="6408712" cy="4261795"/>
          </a:xfrm>
          <a:prstGeom prst="rect">
            <a:avLst/>
          </a:prstGeom>
          <a:noFill/>
        </p:spPr>
      </p:pic>
      <p:sp>
        <p:nvSpPr>
          <p:cNvPr id="2" name="Title 1"/>
          <p:cNvSpPr>
            <a:spLocks noGrp="1"/>
          </p:cNvSpPr>
          <p:nvPr>
            <p:ph type="title"/>
          </p:nvPr>
        </p:nvSpPr>
        <p:spPr>
          <a:xfrm>
            <a:off x="565212" y="188640"/>
            <a:ext cx="8229600" cy="864096"/>
          </a:xfrm>
        </p:spPr>
        <p:txBody>
          <a:bodyPr/>
          <a:lstStyle/>
          <a:p>
            <a:r>
              <a:rPr lang="es-ES" b="1" dirty="0" smtClean="0"/>
              <a:t>Inequidad nacional : pocos datos y confusos?</a:t>
            </a:r>
            <a:endParaRPr lang="en-GB" b="1" dirty="0"/>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9036496" cy="1143000"/>
          </a:xfrm>
        </p:spPr>
        <p:txBody>
          <a:bodyPr>
            <a:normAutofit/>
          </a:bodyPr>
          <a:lstStyle/>
          <a:p>
            <a:r>
              <a:rPr lang="es-ES" b="1" dirty="0" smtClean="0"/>
              <a:t>Muertes evitables en países sin déficit de recursos (</a:t>
            </a:r>
            <a:r>
              <a:rPr lang="es-ES" b="1" dirty="0" err="1" smtClean="0"/>
              <a:t>UmD</a:t>
            </a:r>
            <a:r>
              <a:rPr lang="es-ES" b="1" dirty="0" smtClean="0"/>
              <a:t>)</a:t>
            </a:r>
            <a:endParaRPr lang="en-GB" b="1" dirty="0"/>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032642"/>
            <a:ext cx="8514090" cy="5060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6364704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s-ES" sz="2000" b="1" dirty="0" smtClean="0"/>
              <a:t>Principales </a:t>
            </a:r>
            <a:r>
              <a:rPr lang="es-ES" sz="2000" b="1" dirty="0" err="1" smtClean="0"/>
              <a:t>paises</a:t>
            </a:r>
            <a:r>
              <a:rPr lang="es-ES" sz="2000" b="1" dirty="0" smtClean="0"/>
              <a:t> sin </a:t>
            </a:r>
            <a:r>
              <a:rPr lang="es-ES" sz="2000" b="1" dirty="0" err="1" smtClean="0"/>
              <a:t>deficit</a:t>
            </a:r>
            <a:r>
              <a:rPr lang="es-ES" sz="2000" b="1" dirty="0" smtClean="0"/>
              <a:t> (&gt;</a:t>
            </a:r>
            <a:r>
              <a:rPr lang="es-ES" sz="2000" b="1" dirty="0" err="1" smtClean="0"/>
              <a:t>UmD</a:t>
            </a:r>
            <a:r>
              <a:rPr lang="es-ES" sz="2000" b="1" dirty="0" smtClean="0"/>
              <a:t>) y con muertes evitables : </a:t>
            </a:r>
            <a:r>
              <a:rPr lang="es-ES" sz="2000" b="1" dirty="0" err="1" smtClean="0"/>
              <a:t>evolucion</a:t>
            </a:r>
            <a:r>
              <a:rPr lang="es-ES" sz="2000" b="1" dirty="0" smtClean="0"/>
              <a:t> en el tiempo</a:t>
            </a:r>
            <a:endParaRPr lang="en-GB" sz="2000" b="1"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5" y="1340768"/>
            <a:ext cx="7879073" cy="439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732665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a/a7/CEDAW_Participation.svg/400px-CEDAW_Participation.svg.png"/>
          <p:cNvPicPr>
            <a:picLocks noChangeAspect="1" noChangeArrowheads="1"/>
          </p:cNvPicPr>
          <p:nvPr/>
        </p:nvPicPr>
        <p:blipFill>
          <a:blip r:embed="rId2" cstate="print"/>
          <a:srcRect/>
          <a:stretch>
            <a:fillRect/>
          </a:stretch>
        </p:blipFill>
        <p:spPr bwMode="auto">
          <a:xfrm>
            <a:off x="0" y="1196752"/>
            <a:ext cx="3810000" cy="1685926"/>
          </a:xfrm>
          <a:prstGeom prst="rect">
            <a:avLst/>
          </a:prstGeom>
          <a:noFill/>
        </p:spPr>
      </p:pic>
      <p:sp>
        <p:nvSpPr>
          <p:cNvPr id="3" name="TextBox 2"/>
          <p:cNvSpPr txBox="1"/>
          <p:nvPr/>
        </p:nvSpPr>
        <p:spPr>
          <a:xfrm>
            <a:off x="899592" y="2924944"/>
            <a:ext cx="1152128" cy="369332"/>
          </a:xfrm>
          <a:prstGeom prst="rect">
            <a:avLst/>
          </a:prstGeom>
          <a:noFill/>
        </p:spPr>
        <p:txBody>
          <a:bodyPr wrap="square" rtlCol="0">
            <a:spAutoFit/>
          </a:bodyPr>
          <a:lstStyle/>
          <a:p>
            <a:r>
              <a:rPr lang="en-US" smtClean="0"/>
              <a:t>CETFDCM</a:t>
            </a:r>
            <a:endParaRPr lang="en-US"/>
          </a:p>
        </p:txBody>
      </p:sp>
      <p:pic>
        <p:nvPicPr>
          <p:cNvPr id="1028" name="Picture 4" descr="http://upload.wikimedia.org/wikipedia/commons/thumb/f/f2/Convention_on_the_Rights_of_the_Child.svg/863px-Convention_on_the_Rights_of_the_Child.svg.png"/>
          <p:cNvPicPr>
            <a:picLocks noChangeAspect="1" noChangeArrowheads="1"/>
          </p:cNvPicPr>
          <p:nvPr/>
        </p:nvPicPr>
        <p:blipFill>
          <a:blip r:embed="rId3" cstate="print"/>
          <a:srcRect/>
          <a:stretch>
            <a:fillRect/>
          </a:stretch>
        </p:blipFill>
        <p:spPr bwMode="auto">
          <a:xfrm>
            <a:off x="5637065" y="1124744"/>
            <a:ext cx="3506935" cy="1800200"/>
          </a:xfrm>
          <a:prstGeom prst="rect">
            <a:avLst/>
          </a:prstGeom>
          <a:noFill/>
        </p:spPr>
      </p:pic>
      <p:sp>
        <p:nvSpPr>
          <p:cNvPr id="5" name="TextBox 4"/>
          <p:cNvSpPr txBox="1"/>
          <p:nvPr/>
        </p:nvSpPr>
        <p:spPr>
          <a:xfrm>
            <a:off x="7164288" y="2996952"/>
            <a:ext cx="792088" cy="369332"/>
          </a:xfrm>
          <a:prstGeom prst="rect">
            <a:avLst/>
          </a:prstGeom>
          <a:noFill/>
        </p:spPr>
        <p:txBody>
          <a:bodyPr wrap="square" rtlCol="0">
            <a:spAutoFit/>
          </a:bodyPr>
          <a:lstStyle/>
          <a:p>
            <a:r>
              <a:rPr lang="en-US" smtClean="0"/>
              <a:t>CDI</a:t>
            </a:r>
            <a:endParaRPr lang="en-US"/>
          </a:p>
        </p:txBody>
      </p:sp>
      <p:pic>
        <p:nvPicPr>
          <p:cNvPr id="1030" name="Picture 6" descr="http://upload.wikimedia.org/wikipedia/commons/e/e5/ICESCR-members.png"/>
          <p:cNvPicPr>
            <a:picLocks noChangeAspect="1" noChangeArrowheads="1"/>
          </p:cNvPicPr>
          <p:nvPr/>
        </p:nvPicPr>
        <p:blipFill>
          <a:blip r:embed="rId4" cstate="print"/>
          <a:srcRect/>
          <a:stretch>
            <a:fillRect/>
          </a:stretch>
        </p:blipFill>
        <p:spPr bwMode="auto">
          <a:xfrm>
            <a:off x="2771800" y="2780928"/>
            <a:ext cx="3940277" cy="1728192"/>
          </a:xfrm>
          <a:prstGeom prst="rect">
            <a:avLst/>
          </a:prstGeom>
          <a:noFill/>
        </p:spPr>
      </p:pic>
      <p:sp>
        <p:nvSpPr>
          <p:cNvPr id="7" name="TextBox 6"/>
          <p:cNvSpPr txBox="1"/>
          <p:nvPr/>
        </p:nvSpPr>
        <p:spPr>
          <a:xfrm>
            <a:off x="4139952" y="4581128"/>
            <a:ext cx="1224136" cy="369332"/>
          </a:xfrm>
          <a:prstGeom prst="rect">
            <a:avLst/>
          </a:prstGeom>
          <a:noFill/>
        </p:spPr>
        <p:txBody>
          <a:bodyPr wrap="square" rtlCol="0">
            <a:spAutoFit/>
          </a:bodyPr>
          <a:lstStyle/>
          <a:p>
            <a:r>
              <a:rPr lang="en-US" smtClean="0"/>
              <a:t>PIDESC</a:t>
            </a:r>
            <a:endParaRPr lang="en-US"/>
          </a:p>
        </p:txBody>
      </p:sp>
      <p:pic>
        <p:nvPicPr>
          <p:cNvPr id="1032" name="Picture 8" descr="http://upload.wikimedia.org/wikipedia/commons/9/9a/Signataires_de_la_Convention_internationale_sur_la_protection_des_droits_de_tous_les_travailleurs_migrants_et_des_membres_de_leur_famille.PNG"/>
          <p:cNvPicPr>
            <a:picLocks noChangeAspect="1" noChangeArrowheads="1"/>
          </p:cNvPicPr>
          <p:nvPr/>
        </p:nvPicPr>
        <p:blipFill>
          <a:blip r:embed="rId5" cstate="print"/>
          <a:srcRect/>
          <a:stretch>
            <a:fillRect/>
          </a:stretch>
        </p:blipFill>
        <p:spPr bwMode="auto">
          <a:xfrm>
            <a:off x="251520" y="4437112"/>
            <a:ext cx="3528392" cy="1547540"/>
          </a:xfrm>
          <a:prstGeom prst="rect">
            <a:avLst/>
          </a:prstGeom>
          <a:noFill/>
        </p:spPr>
      </p:pic>
      <p:sp>
        <p:nvSpPr>
          <p:cNvPr id="9" name="TextBox 8"/>
          <p:cNvSpPr txBox="1"/>
          <p:nvPr/>
        </p:nvSpPr>
        <p:spPr>
          <a:xfrm>
            <a:off x="395536" y="6021288"/>
            <a:ext cx="1008112" cy="369332"/>
          </a:xfrm>
          <a:prstGeom prst="rect">
            <a:avLst/>
          </a:prstGeom>
          <a:noFill/>
        </p:spPr>
        <p:txBody>
          <a:bodyPr wrap="square" rtlCol="0">
            <a:spAutoFit/>
          </a:bodyPr>
          <a:lstStyle/>
          <a:p>
            <a:r>
              <a:rPr lang="en-US" smtClean="0"/>
              <a:t>CIPDTF</a:t>
            </a:r>
            <a:endParaRPr lang="en-US"/>
          </a:p>
        </p:txBody>
      </p:sp>
      <p:pic>
        <p:nvPicPr>
          <p:cNvPr id="1034" name="Picture 10" descr="http://upload.wikimedia.org/wikipedia/commons/thumb/e/ec/CRPD_members.svg/863px-CRPD_members.svg.png"/>
          <p:cNvPicPr>
            <a:picLocks noChangeAspect="1" noChangeArrowheads="1"/>
          </p:cNvPicPr>
          <p:nvPr/>
        </p:nvPicPr>
        <p:blipFill>
          <a:blip r:embed="rId6" cstate="print"/>
          <a:srcRect/>
          <a:stretch>
            <a:fillRect/>
          </a:stretch>
        </p:blipFill>
        <p:spPr bwMode="auto">
          <a:xfrm>
            <a:off x="5292080" y="4221089"/>
            <a:ext cx="3851920" cy="1800200"/>
          </a:xfrm>
          <a:prstGeom prst="rect">
            <a:avLst/>
          </a:prstGeom>
          <a:noFill/>
        </p:spPr>
      </p:pic>
      <p:sp>
        <p:nvSpPr>
          <p:cNvPr id="11" name="TextBox 10"/>
          <p:cNvSpPr txBox="1"/>
          <p:nvPr/>
        </p:nvSpPr>
        <p:spPr>
          <a:xfrm>
            <a:off x="6948264" y="6021288"/>
            <a:ext cx="1080120" cy="369332"/>
          </a:xfrm>
          <a:prstGeom prst="rect">
            <a:avLst/>
          </a:prstGeom>
          <a:noFill/>
        </p:spPr>
        <p:txBody>
          <a:bodyPr wrap="square" rtlCol="0">
            <a:spAutoFit/>
          </a:bodyPr>
          <a:lstStyle/>
          <a:p>
            <a:r>
              <a:rPr lang="en-US" dirty="0" smtClean="0"/>
              <a:t>CIDPD</a:t>
            </a:r>
            <a:endParaRPr lang="en-US" dirty="0"/>
          </a:p>
        </p:txBody>
      </p:sp>
      <p:sp>
        <p:nvSpPr>
          <p:cNvPr id="12" name="Title 11"/>
          <p:cNvSpPr>
            <a:spLocks noGrp="1"/>
          </p:cNvSpPr>
          <p:nvPr>
            <p:ph type="title"/>
          </p:nvPr>
        </p:nvSpPr>
        <p:spPr>
          <a:xfrm>
            <a:off x="395536" y="0"/>
            <a:ext cx="8229600" cy="1143000"/>
          </a:xfrm>
        </p:spPr>
        <p:txBody>
          <a:bodyPr>
            <a:normAutofit/>
          </a:bodyPr>
          <a:lstStyle/>
          <a:p>
            <a:r>
              <a:rPr lang="en-US" b="1" dirty="0" err="1" smtClean="0"/>
              <a:t>Principales</a:t>
            </a:r>
            <a:r>
              <a:rPr lang="en-US" b="1" dirty="0" smtClean="0"/>
              <a:t> </a:t>
            </a:r>
            <a:r>
              <a:rPr lang="en-US" b="1" dirty="0" err="1" smtClean="0"/>
              <a:t>tratados</a:t>
            </a:r>
            <a:r>
              <a:rPr lang="en-US" b="1" dirty="0" smtClean="0"/>
              <a:t> </a:t>
            </a:r>
            <a:r>
              <a:rPr lang="en-US" b="1" dirty="0" err="1" smtClean="0"/>
              <a:t>internacionales</a:t>
            </a:r>
            <a:r>
              <a:rPr lang="en-US" b="1" dirty="0" smtClean="0"/>
              <a:t> </a:t>
            </a:r>
            <a:r>
              <a:rPr lang="en-US" b="1" dirty="0" err="1" smtClean="0"/>
              <a:t>relacionados</a:t>
            </a:r>
            <a:r>
              <a:rPr lang="en-US" b="1" dirty="0" smtClean="0"/>
              <a:t> con el </a:t>
            </a:r>
            <a:r>
              <a:rPr lang="en-US" b="1" dirty="0" err="1" smtClean="0"/>
              <a:t>derecho</a:t>
            </a:r>
            <a:r>
              <a:rPr lang="en-US" b="1" dirty="0" smtClean="0"/>
              <a:t> a la </a:t>
            </a:r>
            <a:r>
              <a:rPr lang="en-US" b="1" dirty="0" err="1" smtClean="0"/>
              <a:t>salud</a:t>
            </a:r>
            <a:r>
              <a:rPr lang="en-US" b="1" dirty="0" smtClean="0"/>
              <a:t> : </a:t>
            </a:r>
            <a:r>
              <a:rPr lang="en-US" b="1" dirty="0" err="1" smtClean="0"/>
              <a:t>ratificaciones</a:t>
            </a:r>
            <a:r>
              <a:rPr lang="en-US" b="1" dirty="0" smtClean="0"/>
              <a:t>.</a:t>
            </a:r>
            <a:endParaRPr lang="en-US" b="1"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052736"/>
            <a:ext cx="8960996"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5080826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3695" y="1124744"/>
            <a:ext cx="8832982"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15386" y="0"/>
            <a:ext cx="8229600" cy="1143000"/>
          </a:xfrm>
        </p:spPr>
        <p:txBody>
          <a:bodyPr/>
          <a:lstStyle/>
          <a:p>
            <a:r>
              <a:rPr lang="es-ES" smtClean="0"/>
              <a:t>IHDI : % de la diferencia media </a:t>
            </a:r>
            <a:r>
              <a:rPr lang="es-ES" err="1" smtClean="0"/>
              <a:t>geometrica</a:t>
            </a:r>
            <a:r>
              <a:rPr lang="es-ES" smtClean="0"/>
              <a:t>/</a:t>
            </a:r>
            <a:r>
              <a:rPr lang="es-ES" err="1" smtClean="0"/>
              <a:t>aritmetica</a:t>
            </a:r>
            <a:endParaRPr lang="en-GB"/>
          </a:p>
        </p:txBody>
      </p:sp>
    </p:spTree>
    <p:extLst>
      <p:ext uri="{BB962C8B-B14F-4D97-AF65-F5344CB8AC3E}">
        <p14:creationId xmlns="" xmlns:p14="http://schemas.microsoft.com/office/powerpoint/2010/main" val="124477890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080120"/>
          </a:xfrm>
        </p:spPr>
        <p:txBody>
          <a:bodyPr/>
          <a:lstStyle/>
          <a:p>
            <a:r>
              <a:rPr lang="es-ES" b="1" dirty="0" smtClean="0"/>
              <a:t>Mapa de niveles de GINI</a:t>
            </a:r>
            <a:endParaRPr lang="en-GB" b="1" dirty="0"/>
          </a:p>
        </p:txBody>
      </p:sp>
      <p:pic>
        <p:nvPicPr>
          <p:cNvPr id="3174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2563" y="1412776"/>
            <a:ext cx="8961437" cy="5035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6519748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196752"/>
            <a:ext cx="8326893" cy="4683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0580050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936104"/>
          </a:xfrm>
        </p:spPr>
        <p:txBody>
          <a:bodyPr>
            <a:normAutofit/>
          </a:bodyPr>
          <a:lstStyle/>
          <a:p>
            <a:r>
              <a:rPr lang="es-ES" b="1" dirty="0" smtClean="0"/>
              <a:t>Mapa de razones entre quintiles y </a:t>
            </a:r>
            <a:r>
              <a:rPr lang="es-ES" b="1" dirty="0" err="1" smtClean="0"/>
              <a:t>deciles</a:t>
            </a:r>
            <a:r>
              <a:rPr lang="es-ES" b="1" dirty="0" smtClean="0"/>
              <a:t> de ingreso</a:t>
            </a:r>
            <a:endParaRPr lang="en-GB" b="1" dirty="0"/>
          </a:p>
        </p:txBody>
      </p:sp>
      <p:pic>
        <p:nvPicPr>
          <p:cNvPr id="67586" name="Picture 2"/>
          <p:cNvPicPr>
            <a:picLocks noChangeAspect="1" noChangeArrowheads="1"/>
          </p:cNvPicPr>
          <p:nvPr/>
        </p:nvPicPr>
        <p:blipFill>
          <a:blip r:embed="rId2" cstate="print"/>
          <a:srcRect/>
          <a:stretch>
            <a:fillRect/>
          </a:stretch>
        </p:blipFill>
        <p:spPr bwMode="auto">
          <a:xfrm>
            <a:off x="395536" y="1268760"/>
            <a:ext cx="8528464" cy="4794920"/>
          </a:xfrm>
          <a:prstGeom prst="rect">
            <a:avLst/>
          </a:prstGeom>
          <a:noFill/>
          <a:ln w="9525">
            <a:noFill/>
            <a:miter lim="800000"/>
            <a:headEnd/>
            <a:tailEnd/>
          </a:ln>
        </p:spPr>
      </p:pic>
    </p:spTree>
    <p:extLst>
      <p:ext uri="{BB962C8B-B14F-4D97-AF65-F5344CB8AC3E}">
        <p14:creationId xmlns="" xmlns:p14="http://schemas.microsoft.com/office/powerpoint/2010/main" val="71110345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864096"/>
          </a:xfrm>
        </p:spPr>
        <p:txBody>
          <a:bodyPr/>
          <a:lstStyle/>
          <a:p>
            <a:r>
              <a:rPr lang="es-ES" smtClean="0"/>
              <a:t>Tasa de recaudación fiscal</a:t>
            </a:r>
            <a:endParaRPr lang="en-GB"/>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44824"/>
            <a:ext cx="4480498" cy="31794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80498" y="1821284"/>
            <a:ext cx="4663502" cy="32030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1191901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576064"/>
          </a:xfrm>
        </p:spPr>
        <p:txBody>
          <a:bodyPr>
            <a:normAutofit fontScale="90000"/>
          </a:bodyPr>
          <a:lstStyle/>
          <a:p>
            <a:r>
              <a:rPr lang="es-ES" b="1" dirty="0" smtClean="0"/>
              <a:t>Estimación de carga de inequidad nacional referencia con quintil superior) vs. Inequidad global</a:t>
            </a:r>
            <a:endParaRPr lang="en-GB" b="1" dirty="0"/>
          </a:p>
        </p:txBody>
      </p:sp>
      <p:graphicFrame>
        <p:nvGraphicFramePr>
          <p:cNvPr id="4" name="Chart 3"/>
          <p:cNvGraphicFramePr>
            <a:graphicFrameLocks/>
          </p:cNvGraphicFramePr>
          <p:nvPr>
            <p:extLst>
              <p:ext uri="{D42A27DB-BD31-4B8C-83A1-F6EECF244321}">
                <p14:modId xmlns="" xmlns:p14="http://schemas.microsoft.com/office/powerpoint/2010/main" val="2450020738"/>
              </p:ext>
            </p:extLst>
          </p:nvPr>
        </p:nvGraphicFramePr>
        <p:xfrm>
          <a:off x="381000" y="1295400"/>
          <a:ext cx="4572000" cy="502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 xmlns:p14="http://schemas.microsoft.com/office/powerpoint/2010/main" val="1265953871"/>
              </p:ext>
            </p:extLst>
          </p:nvPr>
        </p:nvGraphicFramePr>
        <p:xfrm>
          <a:off x="4800600" y="1600200"/>
          <a:ext cx="39624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10481503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US" sz="2000" b="1" dirty="0" err="1" smtClean="0">
                <a:solidFill>
                  <a:srgbClr val="FFC000"/>
                </a:solidFill>
              </a:rPr>
              <a:t>Indice</a:t>
            </a:r>
            <a:r>
              <a:rPr lang="en-US" sz="2000" b="1" dirty="0" smtClean="0">
                <a:solidFill>
                  <a:srgbClr val="FFC000"/>
                </a:solidFill>
              </a:rPr>
              <a:t> </a:t>
            </a:r>
            <a:r>
              <a:rPr lang="en-US" sz="2000" b="1" dirty="0" err="1" smtClean="0">
                <a:solidFill>
                  <a:srgbClr val="FFC000"/>
                </a:solidFill>
              </a:rPr>
              <a:t>integrado</a:t>
            </a:r>
            <a:r>
              <a:rPr lang="en-US" sz="2000" b="1" dirty="0" smtClean="0">
                <a:solidFill>
                  <a:srgbClr val="FFC000"/>
                </a:solidFill>
              </a:rPr>
              <a:t> (individual/</a:t>
            </a:r>
            <a:r>
              <a:rPr lang="en-US" sz="2000" b="1" dirty="0" err="1" smtClean="0">
                <a:solidFill>
                  <a:srgbClr val="FFC000"/>
                </a:solidFill>
              </a:rPr>
              <a:t>colectivo</a:t>
            </a:r>
            <a:r>
              <a:rPr lang="en-US" sz="2000" b="1" dirty="0" smtClean="0">
                <a:solidFill>
                  <a:srgbClr val="FFC000"/>
                </a:solidFill>
              </a:rPr>
              <a:t>) de </a:t>
            </a:r>
            <a:r>
              <a:rPr lang="en-US" sz="2000" b="1" dirty="0" err="1" smtClean="0">
                <a:solidFill>
                  <a:srgbClr val="FFC000"/>
                </a:solidFill>
              </a:rPr>
              <a:t>Salud</a:t>
            </a:r>
            <a:r>
              <a:rPr lang="en-US" sz="2000" b="1" dirty="0" smtClean="0">
                <a:solidFill>
                  <a:srgbClr val="FFC000"/>
                </a:solidFill>
              </a:rPr>
              <a:t> : </a:t>
            </a:r>
            <a:r>
              <a:rPr lang="en-US" sz="2000" b="1" dirty="0" err="1" smtClean="0">
                <a:solidFill>
                  <a:srgbClr val="FFC000"/>
                </a:solidFill>
              </a:rPr>
              <a:t>concepto</a:t>
            </a:r>
            <a:r>
              <a:rPr lang="en-US" sz="2000" b="1" dirty="0" smtClean="0">
                <a:solidFill>
                  <a:srgbClr val="FFC000"/>
                </a:solidFill>
              </a:rPr>
              <a:t> </a:t>
            </a:r>
            <a:endParaRPr lang="en-US" sz="2000" b="1" dirty="0">
              <a:solidFill>
                <a:srgbClr val="FFC000"/>
              </a:solidFill>
            </a:endParaRPr>
          </a:p>
        </p:txBody>
      </p:sp>
      <p:sp>
        <p:nvSpPr>
          <p:cNvPr id="3" name="Content Placeholder 2"/>
          <p:cNvSpPr>
            <a:spLocks noGrp="1"/>
          </p:cNvSpPr>
          <p:nvPr>
            <p:ph idx="1"/>
          </p:nvPr>
        </p:nvSpPr>
        <p:spPr>
          <a:xfrm>
            <a:off x="467544" y="2348880"/>
            <a:ext cx="8229600" cy="3517851"/>
          </a:xfrm>
        </p:spPr>
        <p:txBody>
          <a:bodyPr>
            <a:normAutofit/>
          </a:bodyPr>
          <a:lstStyle/>
          <a:p>
            <a:r>
              <a:rPr lang="en-US" sz="2000" err="1" smtClean="0"/>
              <a:t>Salud</a:t>
            </a:r>
            <a:r>
              <a:rPr lang="en-US" sz="2000" smtClean="0"/>
              <a:t> individual :</a:t>
            </a:r>
          </a:p>
          <a:p>
            <a:pPr lvl="1"/>
            <a:r>
              <a:rPr lang="en-US" sz="2000" smtClean="0"/>
              <a:t>Esperanza de </a:t>
            </a:r>
            <a:r>
              <a:rPr lang="en-US" sz="2000" err="1" smtClean="0"/>
              <a:t>vida</a:t>
            </a:r>
            <a:r>
              <a:rPr lang="en-US" sz="2000" smtClean="0"/>
              <a:t> </a:t>
            </a:r>
            <a:r>
              <a:rPr lang="en-US" sz="2000" err="1" smtClean="0"/>
              <a:t>saludable</a:t>
            </a:r>
            <a:endParaRPr lang="en-US" sz="2000" smtClean="0"/>
          </a:p>
          <a:p>
            <a:pPr lvl="1"/>
            <a:r>
              <a:rPr lang="en-US" sz="2000" err="1" smtClean="0"/>
              <a:t>Indice</a:t>
            </a:r>
            <a:r>
              <a:rPr lang="en-US" sz="2000" smtClean="0"/>
              <a:t> de </a:t>
            </a:r>
            <a:r>
              <a:rPr lang="en-US" sz="2000" err="1" smtClean="0"/>
              <a:t>felicidad</a:t>
            </a:r>
            <a:endParaRPr lang="en-US" sz="2000" smtClean="0"/>
          </a:p>
          <a:p>
            <a:r>
              <a:rPr lang="en-US" sz="2000" err="1" smtClean="0"/>
              <a:t>Salud</a:t>
            </a:r>
            <a:r>
              <a:rPr lang="en-US" sz="2000" smtClean="0"/>
              <a:t> </a:t>
            </a:r>
            <a:r>
              <a:rPr lang="en-US" sz="2000" err="1" smtClean="0"/>
              <a:t>colectiva</a:t>
            </a:r>
            <a:endParaRPr lang="en-US" sz="2000" smtClean="0"/>
          </a:p>
          <a:p>
            <a:pPr lvl="1"/>
            <a:r>
              <a:rPr lang="en-US" sz="2000" err="1" smtClean="0"/>
              <a:t>Efecto</a:t>
            </a:r>
            <a:r>
              <a:rPr lang="en-US" sz="2000" smtClean="0"/>
              <a:t> </a:t>
            </a:r>
            <a:r>
              <a:rPr lang="en-US" sz="2000" err="1" smtClean="0"/>
              <a:t>negativo</a:t>
            </a:r>
            <a:r>
              <a:rPr lang="en-US" sz="2000" smtClean="0"/>
              <a:t> </a:t>
            </a:r>
            <a:r>
              <a:rPr lang="en-US" sz="2000" err="1" smtClean="0"/>
              <a:t>por</a:t>
            </a:r>
            <a:r>
              <a:rPr lang="en-US" sz="2000" smtClean="0"/>
              <a:t> </a:t>
            </a:r>
            <a:r>
              <a:rPr lang="en-US" sz="2000" err="1" smtClean="0"/>
              <a:t>acumulacion</a:t>
            </a:r>
            <a:r>
              <a:rPr lang="en-US" sz="2000" smtClean="0"/>
              <a:t> de </a:t>
            </a:r>
            <a:r>
              <a:rPr lang="en-US" sz="2000" err="1" smtClean="0"/>
              <a:t>recursos</a:t>
            </a:r>
            <a:r>
              <a:rPr lang="en-US" sz="2000" smtClean="0"/>
              <a:t> </a:t>
            </a:r>
            <a:r>
              <a:rPr lang="en-US" sz="2000" err="1" smtClean="0"/>
              <a:t>economicos</a:t>
            </a:r>
            <a:endParaRPr lang="en-US" sz="2000" smtClean="0"/>
          </a:p>
          <a:p>
            <a:pPr lvl="1"/>
            <a:r>
              <a:rPr lang="en-US" sz="2000" err="1" smtClean="0"/>
              <a:t>Efecto</a:t>
            </a:r>
            <a:r>
              <a:rPr lang="en-US" sz="2000" smtClean="0"/>
              <a:t> </a:t>
            </a:r>
            <a:r>
              <a:rPr lang="en-US" sz="2000" err="1" smtClean="0"/>
              <a:t>negativo</a:t>
            </a:r>
            <a:r>
              <a:rPr lang="en-US" sz="2000" smtClean="0"/>
              <a:t> </a:t>
            </a:r>
            <a:r>
              <a:rPr lang="en-US" sz="2000" err="1" smtClean="0"/>
              <a:t>por</a:t>
            </a:r>
            <a:r>
              <a:rPr lang="en-US" sz="2000" smtClean="0"/>
              <a:t> </a:t>
            </a:r>
            <a:r>
              <a:rPr lang="en-US" sz="2000" err="1" smtClean="0"/>
              <a:t>agotamiento</a:t>
            </a:r>
            <a:r>
              <a:rPr lang="en-US" sz="2000" smtClean="0"/>
              <a:t> de </a:t>
            </a:r>
            <a:r>
              <a:rPr lang="en-US" sz="2000" err="1" smtClean="0"/>
              <a:t>recursos</a:t>
            </a:r>
            <a:r>
              <a:rPr lang="en-US" sz="2000" smtClean="0"/>
              <a:t> </a:t>
            </a:r>
            <a:r>
              <a:rPr lang="en-US" sz="2000" err="1" smtClean="0"/>
              <a:t>naturales</a:t>
            </a:r>
            <a:endParaRPr lang="en-US" sz="2000"/>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b="1" dirty="0" smtClean="0">
                <a:solidFill>
                  <a:srgbClr val="FFC000"/>
                </a:solidFill>
              </a:rPr>
              <a:t>Metodología de análisis de la carga de inequidad global en salud</a:t>
            </a:r>
            <a:r>
              <a:rPr lang="es-ES" sz="2000" b="1" dirty="0" smtClean="0">
                <a:solidFill>
                  <a:srgbClr val="FFC000"/>
                </a:solidFill>
              </a:rPr>
              <a:t/>
            </a:r>
            <a:br>
              <a:rPr lang="es-ES" sz="2000" b="1" dirty="0" smtClean="0">
                <a:solidFill>
                  <a:srgbClr val="FFC000"/>
                </a:solidFill>
              </a:rPr>
            </a:br>
            <a:r>
              <a:rPr lang="es-ES" sz="2000" b="1" dirty="0" smtClean="0">
                <a:solidFill>
                  <a:srgbClr val="FFFF00"/>
                </a:solidFill>
              </a:rPr>
              <a:t>IV : Índice integrado de salud</a:t>
            </a:r>
            <a:endParaRPr lang="en-GB" sz="2000" b="1" dirty="0">
              <a:solidFill>
                <a:srgbClr val="FFFF00"/>
              </a:solidFill>
            </a:endParaRPr>
          </a:p>
        </p:txBody>
      </p:sp>
      <p:sp>
        <p:nvSpPr>
          <p:cNvPr id="3" name="Content Placeholder 2"/>
          <p:cNvSpPr>
            <a:spLocks noGrp="1"/>
          </p:cNvSpPr>
          <p:nvPr>
            <p:ph idx="1"/>
          </p:nvPr>
        </p:nvSpPr>
        <p:spPr>
          <a:xfrm>
            <a:off x="467544" y="1601416"/>
            <a:ext cx="8229600" cy="5256584"/>
          </a:xfrm>
        </p:spPr>
        <p:txBody>
          <a:bodyPr>
            <a:normAutofit/>
          </a:bodyPr>
          <a:lstStyle/>
          <a:p>
            <a:pPr marL="914400" lvl="1" indent="-514350">
              <a:buFont typeface="+mj-lt"/>
              <a:buAutoNum type="arabicPeriod"/>
            </a:pPr>
            <a:r>
              <a:rPr lang="es-ES" dirty="0" smtClean="0"/>
              <a:t>Estimación de esperanza de vida saludable (IHME: GBD 2010) y en felicidad (Informe Mundial de NNUU sobre la felicidad).</a:t>
            </a:r>
          </a:p>
          <a:p>
            <a:pPr marL="914400" lvl="1" indent="-514350">
              <a:buFont typeface="+mj-lt"/>
              <a:buAutoNum type="arabicPeriod"/>
            </a:pPr>
            <a:r>
              <a:rPr lang="es-ES" dirty="0" smtClean="0"/>
              <a:t>Estimación del efecto negativo de acaparamiento &gt; </a:t>
            </a:r>
            <a:r>
              <a:rPr lang="es-ES" dirty="0" err="1" smtClean="0"/>
              <a:t>LSEq</a:t>
            </a:r>
            <a:r>
              <a:rPr lang="es-ES" dirty="0" smtClean="0"/>
              <a:t>.</a:t>
            </a:r>
          </a:p>
          <a:p>
            <a:pPr marL="914400" lvl="1" indent="-514350">
              <a:buFont typeface="+mj-lt"/>
              <a:buAutoNum type="arabicPeriod"/>
            </a:pPr>
            <a:r>
              <a:rPr lang="es-ES" dirty="0" smtClean="0"/>
              <a:t>Estimación del efecto negativo de agotamiento (&gt; Limite planetario).</a:t>
            </a:r>
          </a:p>
          <a:p>
            <a:pPr marL="914400" lvl="1" indent="-514350">
              <a:buFont typeface="+mj-lt"/>
              <a:buAutoNum type="arabicPeriod"/>
            </a:pPr>
            <a:r>
              <a:rPr lang="es-ES" dirty="0" smtClean="0"/>
              <a:t>Estimación del índice integrado de salud.</a:t>
            </a:r>
          </a:p>
          <a:p>
            <a:pPr marL="914400" lvl="1" indent="-514350">
              <a:buFont typeface="+mj-lt"/>
              <a:buAutoNum type="arabicPeriod"/>
            </a:pPr>
            <a:r>
              <a:rPr lang="es-ES" dirty="0"/>
              <a:t>R</a:t>
            </a:r>
            <a:r>
              <a:rPr lang="es-ES" dirty="0" smtClean="0"/>
              <a:t>epresentación en mapas.</a:t>
            </a:r>
          </a:p>
          <a:p>
            <a:pPr marL="914400" lvl="1" indent="-514350">
              <a:buFont typeface="+mj-lt"/>
              <a:buAutoNum type="arabicPeriod"/>
            </a:pPr>
            <a:endParaRPr lang="es-ES" sz="2600" dirty="0" smtClean="0"/>
          </a:p>
          <a:p>
            <a:pPr marL="914400" lvl="1" indent="-514350">
              <a:buFont typeface="+mj-lt"/>
              <a:buAutoNum type="arabicPeriod"/>
            </a:pPr>
            <a:endParaRPr lang="en-GB" dirty="0"/>
          </a:p>
        </p:txBody>
      </p:sp>
    </p:spTree>
    <p:extLst>
      <p:ext uri="{BB962C8B-B14F-4D97-AF65-F5344CB8AC3E}">
        <p14:creationId xmlns="" xmlns:p14="http://schemas.microsoft.com/office/powerpoint/2010/main" val="322607855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err="1" smtClean="0"/>
              <a:t>Collective</a:t>
            </a:r>
            <a:r>
              <a:rPr lang="es-ES" smtClean="0"/>
              <a:t> </a:t>
            </a:r>
            <a:r>
              <a:rPr lang="es-ES" err="1" smtClean="0"/>
              <a:t>dimension</a:t>
            </a:r>
            <a:r>
              <a:rPr lang="es-ES" smtClean="0"/>
              <a:t> of </a:t>
            </a:r>
            <a:r>
              <a:rPr lang="es-ES" err="1" smtClean="0"/>
              <a:t>health</a:t>
            </a:r>
            <a:endParaRPr lang="en-GB"/>
          </a:p>
        </p:txBody>
      </p:sp>
      <p:graphicFrame>
        <p:nvGraphicFramePr>
          <p:cNvPr id="6" name="Content Placeholder 5"/>
          <p:cNvGraphicFramePr>
            <a:graphicFrameLocks noGrp="1"/>
          </p:cNvGraphicFramePr>
          <p:nvPr>
            <p:ph idx="1"/>
            <p:extLst>
              <p:ext uri="{D42A27DB-BD31-4B8C-83A1-F6EECF244321}">
                <p14:modId xmlns="" xmlns:p14="http://schemas.microsoft.com/office/powerpoint/2010/main" val="3170008166"/>
              </p:ext>
            </p:extLst>
          </p:nvPr>
        </p:nvGraphicFramePr>
        <p:xfrm>
          <a:off x="539552" y="476672"/>
          <a:ext cx="8229600" cy="5349240"/>
        </p:xfrm>
        <a:graphic>
          <a:graphicData uri="http://schemas.openxmlformats.org/drawingml/2006/table">
            <a:tbl>
              <a:tblPr firstRow="1" bandRow="1">
                <a:tableStyleId>{5C22544A-7EE6-4342-B048-85BDC9FD1C3A}</a:tableStyleId>
              </a:tblPr>
              <a:tblGrid>
                <a:gridCol w="2743200"/>
                <a:gridCol w="2743200"/>
                <a:gridCol w="2743200"/>
              </a:tblGrid>
              <a:tr h="685800">
                <a:tc>
                  <a:txBody>
                    <a:bodyPr/>
                    <a:lstStyle/>
                    <a:p>
                      <a:r>
                        <a:rPr lang="es-ES" err="1" smtClean="0"/>
                        <a:t>Dimension</a:t>
                      </a:r>
                      <a:endParaRPr lang="en-GB"/>
                    </a:p>
                  </a:txBody>
                  <a:tcPr/>
                </a:tc>
                <a:tc>
                  <a:txBody>
                    <a:bodyPr/>
                    <a:lstStyle/>
                    <a:p>
                      <a:r>
                        <a:rPr lang="es-ES" smtClean="0"/>
                        <a:t>Efecto global</a:t>
                      </a:r>
                      <a:endParaRPr lang="en-GB"/>
                    </a:p>
                  </a:txBody>
                  <a:tcPr/>
                </a:tc>
                <a:tc>
                  <a:txBody>
                    <a:bodyPr/>
                    <a:lstStyle/>
                    <a:p>
                      <a:r>
                        <a:rPr lang="es-ES" smtClean="0"/>
                        <a:t>Efecto per </a:t>
                      </a:r>
                      <a:r>
                        <a:rPr lang="es-ES" err="1" smtClean="0"/>
                        <a:t>capita</a:t>
                      </a:r>
                      <a:endParaRPr lang="en-GB"/>
                    </a:p>
                  </a:txBody>
                  <a:tcPr/>
                </a:tc>
              </a:tr>
              <a:tr h="914400">
                <a:tc>
                  <a:txBody>
                    <a:bodyPr/>
                    <a:lstStyle/>
                    <a:p>
                      <a:r>
                        <a:rPr lang="es-ES" sz="2000" smtClean="0"/>
                        <a:t>Acaparamiento de recursos</a:t>
                      </a:r>
                      <a:endParaRPr lang="en-GB" sz="2000"/>
                    </a:p>
                  </a:txBody>
                  <a:tcPr/>
                </a:tc>
                <a:tc>
                  <a:txBody>
                    <a:bodyPr/>
                    <a:lstStyle/>
                    <a:p>
                      <a:r>
                        <a:rPr lang="en-GB" smtClean="0"/>
                        <a:t>1.254 </a:t>
                      </a:r>
                      <a:r>
                        <a:rPr lang="en-GB" err="1" smtClean="0"/>
                        <a:t>Tn</a:t>
                      </a:r>
                      <a:r>
                        <a:rPr lang="en-GB" smtClean="0"/>
                        <a:t> of unmet deficit (52% of GDP above max 21750$ pc : 2.33Tn, 30.5% of all GDP,</a:t>
                      </a:r>
                      <a:r>
                        <a:rPr lang="en-GB" baseline="0" smtClean="0"/>
                        <a:t> Pop 1162 m), translates in 729 million </a:t>
                      </a:r>
                      <a:r>
                        <a:rPr lang="en-GB" baseline="0" err="1" smtClean="0"/>
                        <a:t>LYLost</a:t>
                      </a:r>
                      <a:endParaRPr lang="en-GB"/>
                    </a:p>
                  </a:txBody>
                  <a:tcPr/>
                </a:tc>
                <a:tc>
                  <a:txBody>
                    <a:bodyPr/>
                    <a:lstStyle/>
                    <a:p>
                      <a:r>
                        <a:rPr lang="en-GB" smtClean="0"/>
                        <a:t>-1</a:t>
                      </a:r>
                      <a:r>
                        <a:rPr lang="en-GB" baseline="0" smtClean="0"/>
                        <a:t> </a:t>
                      </a:r>
                      <a:r>
                        <a:rPr lang="en-GB" baseline="0" err="1" smtClean="0"/>
                        <a:t>LYLost</a:t>
                      </a:r>
                      <a:r>
                        <a:rPr lang="en-GB" baseline="0" smtClean="0"/>
                        <a:t> /year for each 2005 US $ above max. Threshold (21750 US $ pc and year)</a:t>
                      </a:r>
                      <a:endParaRPr lang="en-GB"/>
                    </a:p>
                  </a:txBody>
                  <a:tcPr/>
                </a:tc>
              </a:tr>
              <a:tr h="370840">
                <a:tc rowSpan="2">
                  <a:txBody>
                    <a:bodyPr/>
                    <a:lstStyle/>
                    <a:p>
                      <a:r>
                        <a:rPr lang="es-ES" sz="2000" smtClean="0"/>
                        <a:t>Agotamiento de recursos</a:t>
                      </a:r>
                    </a:p>
                  </a:txBody>
                  <a:tcPr/>
                </a:tc>
                <a:tc>
                  <a:txBody>
                    <a:bodyPr/>
                    <a:lstStyle/>
                    <a:p>
                      <a:r>
                        <a:rPr lang="es-ES" smtClean="0"/>
                        <a:t>WHO </a:t>
                      </a:r>
                      <a:r>
                        <a:rPr lang="es-ES" err="1" smtClean="0"/>
                        <a:t>scenario</a:t>
                      </a:r>
                      <a:r>
                        <a:rPr lang="es-ES" smtClean="0"/>
                        <a:t> :</a:t>
                      </a:r>
                    </a:p>
                    <a:p>
                      <a:r>
                        <a:rPr lang="es-ES" smtClean="0"/>
                        <a:t>14 </a:t>
                      </a:r>
                      <a:r>
                        <a:rPr lang="es-ES" err="1" smtClean="0"/>
                        <a:t>Bn</a:t>
                      </a:r>
                      <a:r>
                        <a:rPr lang="es-ES" baseline="0" smtClean="0"/>
                        <a:t> CO2 </a:t>
                      </a:r>
                      <a:r>
                        <a:rPr lang="es-ES" baseline="0" err="1" smtClean="0"/>
                        <a:t>mTons</a:t>
                      </a:r>
                      <a:r>
                        <a:rPr lang="es-ES" baseline="0" smtClean="0"/>
                        <a:t> </a:t>
                      </a:r>
                      <a:r>
                        <a:rPr lang="es-ES" baseline="0" err="1" smtClean="0"/>
                        <a:t>above</a:t>
                      </a:r>
                      <a:r>
                        <a:rPr lang="es-ES" baseline="0" smtClean="0"/>
                        <a:t> </a:t>
                      </a:r>
                      <a:r>
                        <a:rPr lang="es-ES" baseline="0" err="1" smtClean="0"/>
                        <a:t>planetary</a:t>
                      </a:r>
                      <a:r>
                        <a:rPr lang="es-ES" baseline="0" smtClean="0"/>
                        <a:t> </a:t>
                      </a:r>
                      <a:r>
                        <a:rPr lang="es-ES" baseline="0" err="1" smtClean="0"/>
                        <a:t>limit</a:t>
                      </a:r>
                      <a:r>
                        <a:rPr lang="es-ES" baseline="0" smtClean="0"/>
                        <a:t> -10</a:t>
                      </a:r>
                      <a:r>
                        <a:rPr lang="es-ES" baseline="0" smtClean="0">
                          <a:sym typeface="Wingdings" panose="05000000000000000000" pitchFamily="2" charset="2"/>
                        </a:rPr>
                        <a:t>m </a:t>
                      </a:r>
                      <a:r>
                        <a:rPr lang="es-ES" baseline="0" err="1" smtClean="0">
                          <a:sym typeface="Wingdings" panose="05000000000000000000" pitchFamily="2" charset="2"/>
                        </a:rPr>
                        <a:t>DALYs</a:t>
                      </a:r>
                      <a:r>
                        <a:rPr lang="es-ES" baseline="0" smtClean="0">
                          <a:sym typeface="Wingdings" panose="05000000000000000000" pitchFamily="2" charset="2"/>
                        </a:rPr>
                        <a:t> and 0.25 m </a:t>
                      </a:r>
                      <a:r>
                        <a:rPr lang="es-ES" baseline="0" err="1" smtClean="0">
                          <a:sym typeface="Wingdings" panose="05000000000000000000" pitchFamily="2" charset="2"/>
                        </a:rPr>
                        <a:t>clim-change-related</a:t>
                      </a:r>
                      <a:r>
                        <a:rPr lang="es-ES" baseline="0" smtClean="0">
                          <a:sym typeface="Wingdings" panose="05000000000000000000" pitchFamily="2" charset="2"/>
                        </a:rPr>
                        <a:t> </a:t>
                      </a:r>
                      <a:r>
                        <a:rPr lang="es-ES" baseline="0" err="1" smtClean="0">
                          <a:sym typeface="Wingdings" panose="05000000000000000000" pitchFamily="2" charset="2"/>
                        </a:rPr>
                        <a:t>deaths</a:t>
                      </a:r>
                      <a:r>
                        <a:rPr lang="es-ES" baseline="0" smtClean="0">
                          <a:sym typeface="Wingdings" panose="05000000000000000000" pitchFamily="2" charset="2"/>
                        </a:rPr>
                        <a:t> (?)</a:t>
                      </a:r>
                      <a:endParaRPr lang="en-GB"/>
                    </a:p>
                  </a:txBody>
                  <a:tcPr/>
                </a:tc>
                <a:tc>
                  <a:txBody>
                    <a:bodyPr/>
                    <a:lstStyle/>
                    <a:p>
                      <a:r>
                        <a:rPr lang="es-ES" smtClean="0"/>
                        <a:t>-0.05 DALY/CO2</a:t>
                      </a:r>
                      <a:r>
                        <a:rPr lang="es-ES" baseline="0" smtClean="0"/>
                        <a:t> </a:t>
                      </a:r>
                      <a:r>
                        <a:rPr lang="es-ES" baseline="0" err="1" smtClean="0"/>
                        <a:t>mT</a:t>
                      </a:r>
                      <a:r>
                        <a:rPr lang="es-ES" baseline="0" smtClean="0"/>
                        <a:t> pc </a:t>
                      </a:r>
                      <a:r>
                        <a:rPr lang="es-ES" baseline="0" err="1" smtClean="0"/>
                        <a:t>emissions</a:t>
                      </a:r>
                      <a:r>
                        <a:rPr lang="es-ES" baseline="0" smtClean="0"/>
                        <a:t> </a:t>
                      </a:r>
                      <a:r>
                        <a:rPr lang="es-ES" baseline="0" err="1" smtClean="0"/>
                        <a:t>above</a:t>
                      </a:r>
                      <a:r>
                        <a:rPr lang="es-ES" baseline="0" smtClean="0"/>
                        <a:t> 2.5.</a:t>
                      </a:r>
                    </a:p>
                    <a:p>
                      <a:endParaRPr lang="en-GB"/>
                    </a:p>
                  </a:txBody>
                  <a:tcPr/>
                </a:tc>
              </a:tr>
              <a:tr h="370840">
                <a:tc vMerge="1">
                  <a:txBody>
                    <a:bodyPr/>
                    <a:lstStyle/>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mtClean="0"/>
                        <a:t>10% </a:t>
                      </a:r>
                      <a:r>
                        <a:rPr lang="es-ES" err="1" smtClean="0"/>
                        <a:t>scenario</a:t>
                      </a:r>
                      <a:r>
                        <a:rPr lang="es-ES" smtClean="0"/>
                        <a:t> :14 </a:t>
                      </a:r>
                      <a:r>
                        <a:rPr lang="es-ES" err="1" smtClean="0"/>
                        <a:t>Bn</a:t>
                      </a:r>
                      <a:r>
                        <a:rPr lang="es-ES" baseline="0" smtClean="0"/>
                        <a:t> CO2 </a:t>
                      </a:r>
                      <a:r>
                        <a:rPr lang="es-ES" baseline="0" err="1" smtClean="0"/>
                        <a:t>mTons</a:t>
                      </a:r>
                      <a:r>
                        <a:rPr lang="es-ES" baseline="0" smtClean="0"/>
                        <a:t> </a:t>
                      </a:r>
                      <a:r>
                        <a:rPr lang="es-ES" baseline="0" err="1" smtClean="0"/>
                        <a:t>above</a:t>
                      </a:r>
                      <a:r>
                        <a:rPr lang="es-ES" baseline="0" smtClean="0"/>
                        <a:t> </a:t>
                      </a:r>
                      <a:r>
                        <a:rPr lang="es-ES" baseline="0" err="1" smtClean="0"/>
                        <a:t>planetary</a:t>
                      </a:r>
                      <a:r>
                        <a:rPr lang="es-ES" baseline="0" smtClean="0"/>
                        <a:t> </a:t>
                      </a:r>
                      <a:r>
                        <a:rPr lang="es-ES" baseline="0" err="1" smtClean="0"/>
                        <a:t>limit</a:t>
                      </a:r>
                      <a:r>
                        <a:rPr lang="es-ES" baseline="0" smtClean="0"/>
                        <a:t>  70m</a:t>
                      </a:r>
                      <a:r>
                        <a:rPr lang="es-ES" baseline="0" smtClean="0">
                          <a:sym typeface="Wingdings" panose="05000000000000000000" pitchFamily="2" charset="2"/>
                        </a:rPr>
                        <a:t> </a:t>
                      </a:r>
                      <a:r>
                        <a:rPr lang="es-ES" baseline="0" err="1" smtClean="0">
                          <a:sym typeface="Wingdings" panose="05000000000000000000" pitchFamily="2" charset="2"/>
                        </a:rPr>
                        <a:t>DALYs</a:t>
                      </a:r>
                      <a:r>
                        <a:rPr lang="es-ES" baseline="0" smtClean="0">
                          <a:sym typeface="Wingdings" panose="05000000000000000000" pitchFamily="2" charset="2"/>
                        </a:rPr>
                        <a:t> and 2m </a:t>
                      </a:r>
                      <a:r>
                        <a:rPr lang="es-ES" baseline="0" err="1" smtClean="0">
                          <a:sym typeface="Wingdings" panose="05000000000000000000" pitchFamily="2" charset="2"/>
                        </a:rPr>
                        <a:t>clim-change-related</a:t>
                      </a:r>
                      <a:r>
                        <a:rPr lang="es-ES" baseline="0" smtClean="0">
                          <a:sym typeface="Wingdings" panose="05000000000000000000" pitchFamily="2" charset="2"/>
                        </a:rPr>
                        <a:t> </a:t>
                      </a:r>
                      <a:r>
                        <a:rPr lang="es-ES" baseline="0" err="1" smtClean="0">
                          <a:sym typeface="Wingdings" panose="05000000000000000000" pitchFamily="2" charset="2"/>
                        </a:rPr>
                        <a:t>deaths</a:t>
                      </a:r>
                      <a:r>
                        <a:rPr lang="es-ES" baseline="0" smtClean="0">
                          <a:sym typeface="Wingdings" panose="05000000000000000000" pitchFamily="2" charset="2"/>
                        </a:rPr>
                        <a:t> (?)</a:t>
                      </a:r>
                      <a:endParaRPr lang="en-GB" smtClean="0"/>
                    </a:p>
                    <a:p>
                      <a:endParaRPr lang="en-GB"/>
                    </a:p>
                  </a:txBody>
                  <a:tcPr/>
                </a:tc>
                <a:tc>
                  <a:txBody>
                    <a:bodyPr/>
                    <a:lstStyle/>
                    <a:p>
                      <a:r>
                        <a:rPr lang="es-ES" smtClean="0"/>
                        <a:t>-0.35 DALY/CO2 </a:t>
                      </a:r>
                      <a:r>
                        <a:rPr lang="es-ES" err="1" smtClean="0"/>
                        <a:t>mT</a:t>
                      </a:r>
                      <a:r>
                        <a:rPr lang="es-ES" smtClean="0"/>
                        <a:t> pc </a:t>
                      </a:r>
                      <a:r>
                        <a:rPr lang="es-ES" err="1" smtClean="0"/>
                        <a:t>emissions</a:t>
                      </a:r>
                      <a:r>
                        <a:rPr lang="es-ES" smtClean="0"/>
                        <a:t> </a:t>
                      </a:r>
                      <a:r>
                        <a:rPr lang="es-ES" err="1" smtClean="0"/>
                        <a:t>above</a:t>
                      </a:r>
                      <a:r>
                        <a:rPr lang="es-ES" smtClean="0"/>
                        <a:t> 2.5</a:t>
                      </a:r>
                      <a:endParaRPr lang="en-GB"/>
                    </a:p>
                  </a:txBody>
                  <a:tcPr/>
                </a:tc>
              </a:tr>
            </a:tbl>
          </a:graphicData>
        </a:graphic>
      </p:graphicFrame>
    </p:spTree>
    <p:extLst>
      <p:ext uri="{BB962C8B-B14F-4D97-AF65-F5344CB8AC3E}">
        <p14:creationId xmlns="" xmlns:p14="http://schemas.microsoft.com/office/powerpoint/2010/main" val="1916035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descr="data:image/png;base64,iVBORw0KGgoAAAANSUhEUgAAApQAAAEsCAYAAAB9viO5AAAAAXNSR0IArs4c6QAAAARnQU1BAACxjwv8YQUAAAAJcEhZcwAADsMAAA7DAcdvqGQAAD7bSURBVHhe7b3hkfQwcmUrN54X64DMWgvWCjkgC/RDfsggvUlO3p7b2QkSZJFVrKpzIk50EUgkQADEh5iZXf0bAAAAAAAAAAAAAAAAAAAAAAAAAAAAAAAAAAAAAAAAAAAAAAAAAAAAAAAAAAAAAAAAAAAAAAAAAAAAAAAAAAAAAAAAAAAAAAAAAAAAAAAAAAAAAAAAAAAAAAAAAAAAAAAAAAAAAAAAAAAAAAAAAAAAAAAAAAAAAAAAAAAAAAAAAAAAAAAAAAAAAAAAAAAAAAAAAAAAAAAAAAAAAAAAAAAAAAAAAAAAAAAAAAAAAAAAAAAAAAAAAAAAAAAAAAAAAMAp/Nd//df/nmmmBQAAAPhMugvQ1WbXl+H9eL+z/vd//+epdn2Ey2ABAAAA7kZ3cdnyf//v//fnWdbnrfJwrS5UPzKH/osaM3JPrOwufWfY9bXl8rL/wH8DAAAAPI16OXG7i1u90I2ej6o8M+YrrL7D7KWti5N7YmetOR9xaw62XCYRAAAAYIvuIiG36kfOXgZr3Miu7azdpe2TPfr+td2yOeB2rK1NXUOZ1QtduZd5+TtR30FmNQAAXEV3+J55kZux9tdZ23Rj7y5I3+rafNQ6n8Nw2RgfyOgdvayrfzYawyvNobwFPu6tsyObAADAUUYHqh+2YXcgu4qp7VQ+qgtVP2PXPof8QxfjFyX8bTdfYU7nW9G9h9yqr/rcdHO1dPhC6li2noWX17pPob6jHJ0hbqYAAADx6GHZta/WC9/Wgd3Fyy6+mkNr6eKlLgTYG3OU0/jW1HWXekf99ue9ZlfwJnRr6GdOPX+y2cPnJwDAbekOuDCr/1DjRpe2DF89QGt5PYSPqBxuFxfmMBa6+lAXBZzX5y+n923xd5Hde87UhZkWPpBuvat+HtXzKdMAALwPOsDWzNAhXZuwHpBe5y5Jkq5+1u6Adj3Wza5/ULkuBHhMn+Mwp/ftqe/VWecgm662zRD4YLp1r2YoAMD96A6tMKsXuvowq/+wFuN1XX1QY2RWD3PoeXRBXLs4yky1SdfW9csT/lVzVOctp/djqO/n7x9m2ILHVTMEvohuH8gMAQB4HfVg8kuWfmfor9gs+sUj9V7e/d5yKzbeRXpZ/e1lYeSdwdtIXRZw3W7u3Jzij+Eb3vFZdHMZZvVHoHfS+SX9faXHV5dkAABnUw+b0QG1Zab7deh5nf8O9LymH5hbbY6Me3YcEbeXLs9eu0vXp9vNQ5jTCl9Itx9mzOa3pBuvXKvXmThyJtZjlsHclG6cXRkA3BR9qP7R6ndnd0h5XfesnFu5Z4wcQfzWWEbj2WumfhkaR3fx+nR9HWROC3ww3brPfNfZ/HZ0Y3X93fz9avlVRl851NvQzYHKvNzLpLf3MgC4CfUDfcSab+mg4PWKqWV+qKhez16n3yO7mCgLI+8d0Hi6i9enqneu5pTAh6H1rd+kymWG35I61lDvcSd9fDn02+FjrGMemU3bdXAzDADOoPvIqjVuaWh43SjmDEZ5u779b/09souJsjui8XUXsE/R10Hm68OH4mv9Tpeeio9Z73EHfVzVHPqteZdxAnwt8ZF2h0+ow6Yry+a7Ufu1PDXGzZDhoe3lYYYv1Dqv7+o6M/yl+Hi6y9i72b2Pl+Vrwwfi67z1/d6BOr4t/Wx6pt1YHjFff0iNrc9n4rmv6gMAdqAPsTuMOv3jXTPT/+T3351LcNLVd/0r1sfnKkaonddXvb3HjMoz9UvRWPxy9i5q7Fvmq8KHonWu31hWn4b6kVk8RW3rY72jdbzuWnxXF3r7NT1+1D6n9DCeq5ohAPBs4gP0j75aP9Yuviv3+GqNy6H8sBavNqFia7nXC48bxdf6LmZkdvMSNIbuwnZ3fQ478xXhQ/G1rt9bhpyG+ui+6wxZ8DKPGZUr552869g0rphDpysboRxHzTQAcCb+kXUff6gPcCZ2y1GOeF4G1ODx+i293ssqUe79ydp2FOO/a5zKZHb5VNS3X9Dqxe2OjsapdwjzFeED0Rr796RvKkNOo+tHahyu2rhr8aHnxF7N1bIoxqi8Q7Fd/hn39AVwKdqMn7Yh/b3crF7o6sPuo91r5MluWtRXPv4ay1Yej5WKrWVHrbncHMZldH3K7sJ2B7uxhl1MviZM4nN25/nT+rr1e8rQw9S8VfXhMWpT9XbuVj3+VvO1LNA/8LlT3Yyec681Vw7lD7Nxz6SOyc0QuCPdgo025IyZ9mWcMQ5/nzX9452xts/uVhn10+VQWY3z5y33xKu/zhzS6XR9Sb+ovdpufOHoHZaXgz90czVrprgN3Rhlhiwx+XMKte++T1d512K36rba419jvu4yZxpLdS0u1vwV+BhePRZYoS5S3UyPWvOvmUM6RJevmqE/sfn457lDMVt2czCj58guf/CyUR9b7c+y67uzaxvmkE6hy+92F7s72I01zNeCpJsj1/fa2p6TnnPp4Ob42N2sHhIxmpuRyjMT26mxHG2P76n2zSP43lkzw+Fd0MJ1G+cV+mZyc7gLXX3nnvxr9dntQlfv+bccxdec2d30u45UjiWZofq1/utvLwt9/CM93o1cZ9Hll91l7m76ePOVvhK9v8+H6/up7jPV/du//8cvFT/rMpATOSu3cvi7dmb4r359jlzFK2amTeeRNvje+l7Zo+/NLm/V28rIATegW5xuEV/paEx13LKLPduuX6l5nY2fUTn11/X8Xu/91zHoOeIdr6/tMuQnJh//jEd6jqrHZZpL8f66C9yr9fGFOeyvpc5HuLaH1uwulDXXmr9yTbAW73W1fq0u6Or1uxu39Dbunli3a4d41DP2ludYPhZ4Db4Q3ULdwTuPzfW5rHOr5/gbeN2aGf6HLrY6GqP/Dj2fx9aYNRRXrfmqXZsw0z5Mzdtd5p5hHUc1h/v1+Hz4/Izs9lG9QLoe5/twVm8fLoMuqM7js+oXqttjHYee97jVLuo1vlouvRzxTvo+DZePDZ6PFqBbpFd6xzF1av5GdjE1R7XGb9nlGKk2WvsuRiquw9sqp+t51qztMv1hlKe74D3LM9/nm9CcaV/UvTJymefmItm5J+9IjTOH/YPK3Vre5Xu1daxdnfQ6xLuq/Rp7Gl6AHxpht0jP9A5jONuz5/eRfN6my6Pn3B4toxiVK9eMalPNlNOoXXfRe4ZHx/3NaM5C3wt1j6wZ8d0FUnY5VdbVbRnxOfwflMNzquwO1nFJjT3s2iG+o3Vvu1EOJ7E2wbW8W6hn+Mq+r/YO7+Zr3JnbYRdq2/UnvY/OLibTTxHx3UXvbL2fo2Md4fmUs/tbjfJ3o3uPumdmjHbdRdId5fa+Zz1z7M+0G3PYxSLe3a09PKpT+XIIwTFGk+sTPKp/tncZx7vr6+pzWsvd3C67ibbe98jaj569zuv3Em398neWPrZqdv0wo9xd+WhewyXZzanv0L3Tmv6+bneZlFHf5Qp/2q+gmC5PV4aI1+nfozsbm581HKVOaDfx4VrdM3x1/5+or7vs6nKrDPHYqve3prepOZdOHiTydJfCI545ri3UV7Wbw5ERn+luS32vs95xKW8ukmHts1pzKt7L19oj4vnqm6vfXv02ne47XYuHB9DEblkX5Jm+uv9PNuZW+2BUr5gO1XusW/ONVGz8zdSn4mPqLoozqn2mfAo+7rDOW6fHZ5pb4uOsY/f32TLiM+WCcnQXSXern588lrOza4uI59t9f+Hy4a+wNx4GnDGB0b5b3Gf56v7fUa37llpfOdN+2RTGqDzwdj4+9VHLVJ7NTyXydhfFWfUeme5pqF+3zpebzW5NHXPV32+kYjPlv/Zhc3ns3NuP7GIQ8fnG95ifPzyDehiuLUAXG3YL+UzvMIZPMOYxl7rF1zyLfujKPb7WOR5Tx1P18mx+GsrbXRa3VNsrxnUEH89dxrRGHa/Uevu+WNPbZuqf3N2lcUu17fpCxHv78+3D89ma+LserBz4x9UHt7X2FW9X2/rzbFxQY+sYPWZpcBGRv7s0jnzGmD4ZzZ/WWuvujspd5cm0C8tzc1Hc40zfiLhPfa+yizlizRl/8ziAO+CLc0fvPLY7q3XNZd5N19Zzxt9Rn6rT76VxwWPX4s5GfXWXx85njeuVXDH/yln3SOdW3NrYlrrmorjlnvEh4r/Ut+OuxdS6PXqeMD/7hfoMN0AL1S3mGSr/0X6uHNunGnOWy3spM2ujdZ8Z02zcGaiv7hLpPms8r+bM99Tcdvuhcyt+bWxLXXNhHLnVFyL26tvJT2+hfk96ruV79PbZDbwTvoBht8hHrHmVuysPa3vFduXYG/OVy3opa2s2Um0yxT8vAy9GY5LfeqGcYXYufD67fVDdilOuTP+Lpby5OFaVo8uPiOtufYNe789drrCr93ZLYngf6uLF37XF3qPa1xxeLutYZvSc+NuYn5jTZ7BnLXz91Fa/nVH5s1D/rx7HHdkzH5q/bi9U98R57u55ZMQFXtb1gYj/sn4/a9TvSs+d2eTPtwxvzGhx83F59s01o+dQe5WpPPDfa3jbUPlqf172zcY85NRdzpE5Xxuf8sXfZ74HzLFnTbSGdf2l6rZiOrOLli6+2vWF+Cl2e17O1Nc8+Wmt0rXNqh9mc8GHog0lfZN5mW+iMJv/tM/HU1DONX1M32Sdh5yySzg6z6PxqazGZTW8GXU9XdWtxcgam+l/4fVdjnCtDvET1DeQn8UvVL5Wv2aG/UH13ThkhsK3UzeDP8dv30TaSKqrbc9GfYysY/s2Yw5yqi7h6Dyrjdq7NU5ml3AhPtc+9yo7gtqP1tPrR3r8COVxuzy1DPFTjP2dn8NTWPvOMmSJyZ8AY+pG0uaqZvildP1qTD7GbzTmIKfpMq6eZ61pdgcXoTnWfHcugTvp2npZ/O3WXXpbb+fUcj1Xu/yI76z2dm79y9n6llT/zDHBG+MbyjeOfrtLgyfQ9S3rhv8mu/mQOXWnEPm6/s/yijHDXzTPozXIsMMov8zi1f3jsd5GeFvFepnX1TLEd1X7PD+DpzD7DT17XPBmaPNWs/oWdONzu43/zcac5NTtpra9en61htkdXITmuZv/DDmMciu/fmd1u4dqTEX1nTWX8nXliO9k7OP8BJ7Gnm9H32A2BVg/rDPktnRjDrvN/83W+cnpW6XGxu8u99nuGSMcQ3Psa+plGXYIz+v59LvWyaXxALXprHlGdm0R76j2bG7/pzL7rWh8rxon3Aht2JEZdnu6scvuI8B/2s1XTukfVN/lucqZccE+fE7d0fxns0Mor/Kor86lwQSKr2OVa/Vr7T5VzYfbxeF91Drlll/2fP58CrN7ZG1c9R3gw9GCf8rC+3vod/cR4Lp1L7x6LtW3xhHm0GAnPodhnVeV+dyH2Xw3nrc+e7nTxYz0sWq8tcwdtfsU9X7u//l///vHKO/a4z2saxjm5/E0os9ubHJmbK8YNzyJrcV/Z/Ruej/91savHwOO1Rw6r55DraebQ4MJfN50oehUbDf/S6IDKJ/6kF2Zymc92nZvP3ezvresF8eRXdsub+0Xn2tdD5mf1kJXdgaRsxtTeEV/8CZow8ks/ii69/OysPsw8K+ar5zGhVfNn8bi/eu3ynOIsILmqrtYZMjq9+JxI2p76Xk6Z2JGvqrtK9W81rU8qvJ1OaOsG8O363NW7eIfscvtZTI/w9OInD4O7ztD4Nv4psUffVgq18dQPxD8reYrzCkcHi6vtI4RxmiuwnphyJDVNfb23kaoXDnDLk/nntjOve33ju9uavyhr+VVvvNcXeHWfGhturozrf3E7/wcT6G+g/rLavg0WOCe0Zxovvwjwb9qnuo83nHu6hihJ+apXhKk6sNujl1vI1T2yAXkSJtQ7TSGmTweO9vmLmq8vpbP8A5zdKe1mhnH1WP1+Yi/+Tmeir/DVX3Ak9HGkVkMO4m508eB29Z918U82zqmMJcXVtias1ofjuY+myx4/CMXj0faqW+//Kzpsd6my3+2dSyyi+30Nt17XOmecZ6p3vff/v0/FvX8yvF05Z1XjtHnQL/zszwNz59FAKAPTvqHib2ap7vMV4wjl5OD7gJiLqXP+Zr6R97/oVfbWT3f0fbdBWiPR/ueVfm7vkPVr+l5wi7P1Xr/1frOW862jXrfZ+6Rfh9xb39XjW+Zk0R9eNlZRM4r8gK8NfowRtYPFq+1W4Mtcym5TJ6Mz7Hm1H9Xory7YOz5B97b7amrKs4vPY/ofYddn7N6nq6vvZ6V5yr1rt1cuIrzS+FaW4+tetvOLt/IrTZHcoZH2mwZOfNzvOQ8jFxn5gP4SPSh6AN0/YPF64y5zuX4oa5FFv8h6pRjKxaO4XPr86vn0UXCrWtenYkJ13JGWR3L2Xr/3RhG+tj896frcxX6fMjuYig9zu1iZ/Qcvj5r4/Kyapdjy0fbd0au/Cx/zsRaDgBPQh/4J+gHzZp748/WxzxjLtUPKl/LmaHwAHVOZXeB6PQ2vlbVGuPP+h2u/SPf9X+V0Z/GuuWzx3ZHfZ10WXulPp6ZcUV9t7aP6H139bMuY89vVc9y+Ygf4IwcAF+Hf4Rh/Wjfxfoe3bt4+SjmbLs+R/1GeS5Ly1pbqZhsAjvQ3IV+GaiXhD1G+26dXPXjsXru/oF3uz7lbNweI5ePfc0z+303fe41F2FdzzursV/lKP9Mvz/zmd+typYP+R/4bwB4IvogP814L3ctpqs7064flclcjiE1vsshswnsxOewuyjs0XOFvva+drXc66qzcdLjujHO2uWcUW26nJ/saJ40H90F7m5qrNXuvY7Y5ZZdvIz6/Fx/6MoA4AVsfcDf4JVzoNzxV3YxuRx/GNWpXDmrSxAcwuexuzBsqbZ1jTs9xmO7cndvTPzuxrpmtHE99x6P9P1O+hzpuZsHGfXdJe4d3Hq3R13Lv8xbQfFdHQC8gKsPibt79vtHPqlnr9NvL6tqXfS7o9ZvxcM+NJ/1ArGm2tQ1Hq3zyK693Kp3Feu55dr4qzXvHrt8bjeOdzHGX9/Vn0dGXHdhu5tao2r3Tme4ljvq8tP8wcfU1QPAk4kPsfuAv8l6MMkudmTXZuvZy9fMpYInE3PfXSRG1nVzR/H+e2Y/+L7ZUm2UP1/rzz/EMqt/iLIu7x67vCLq9P7v6NH5WeakucDdyTPWfo9r/S3z1RDlqhvFAMATWfuQv1EdUvpd6zu9jZf5cy1XG9djZC4TvACtQXeZGDnTRjGz1r0zq+fIV/pB5Wtj6nLOqhzZ3S+8D5+XtbF0ca/Sx9W9+5pq113iXu0j73XErf5Ul9vmD1v1QnEzsQDwAPGRdR/zN+sH0Nr81Di3iw9VX+de5V4PryXWobtQrKn16+qkr6/itQe6f+S1RxTjf7eMuCVvQ5RrPIrRb9nl3FJtl04Mldf5cEd9zrS9Wo2hG99elcuta3+lXf/dOK9yq7+oz20zRDnWYqNuJhcAnIA+SvyXflCNymfnTbEyp/3XvHs53IdYl+5isaXW2u3qs5sFj+3+4e/2lJfVOpnph2zFRH3Xz5qjvlXuc1Hd6m8mx5Vuje8R9W6+/ld55XvMuNb/MgcTeI74Xc0wAHgW8eH5x4y/Dzs/oKTHrqn4nOpfeL4sgovxOZ+1u1TILk7P2eUPHuOxWb2gtku5/cMfjvZWtcZk6odY62PkqO8or/Pg7snf2eU80+ijG89ZRn6/+F2l5qsbwzMc9a/y3C4to7Zyqz0AXMDaR/mN1oNKz0fmKdrkNMMNWNaj+Yd1TV9/6ReLTL2g+nz8QWWq98tJlydQbLXuL3+uRn2mOw0fS+ds/4qvc6H5qHn8ectRXtf71+8tvW3X75nWvqvdXp1VObp+n6G/R2dukVUUu5Y7QwHgWXQf5bfqh5Hs4maN9jnNcBOWNWn+kd2j749MOyRidAnRs8r8gqL6iupGdvsuVH2mOZ1R37V8bQwao/T5UNuq5x4ZcT6/Vc+zN+9s7NVqLHJrn7pdvmep/jWW3Aq7UNvODAGAVxEfYv3wv9Wz5sIPuTCnGl5MXZdlbZp/jLf8abvBKC7KuovOKKfqvJ2Xhb7v/Hem+IXqOjNkFY/3fV/HoOds9ovaNp71Xnr2+lFZp3K5USa7Nms+0vYZ+vjuNM5uTPE3t8AhPF8WAcBd0IeOj+kHHYfdPVnWxS6Ffkmcce/aKr5ro/LRxSfDFlRW7fbdWrn0fVvt4qt74vVO+Sq/iPJRLi+frZce5/Gj8s6ZmG92a168vv7O5T9M5JBZBACvxj90PC6H23uwrJFdDv2yuOXe9Y14vyRm8R+izmMV723it/ZZ3XMeF3i5q3ZnG7l93P4ebtTlEH94ZFyzbRUXfzs9rivHv8b8jNZvNH8qXxb+ATz3GfkA4ES6jx+35WB7P5Z1ysuhfs9Y11ftf/IMiLrRZarS5dNvldf9J2usx12tj0P6JXLt/RXf5Z1xq63y17ha3sXgXzVPWrtaLkdtzsDzn5kXAE6gHgC4rQ5JmVMJN2ZZJ78g2oVxy26NZ9Y9YmQWrRJxa/9pXlj3YFb/UOOeofrs3LpQR12Xc1b1M1vudWsx+E99nnLJFtbKa/usOgXPf3ZuADiBegjg2JgrN6cQJtB8vWLeftZLF8RyaVzz6Hj3ttMYR+283s3qX/Xd3r1K76/+DnN4LWeNVX115bWsOmqL/5ybXKpfrJX/mct/kNUPo9zqJ4sB4E78OQRwqA4zDrTHeeYcLn35JdEujSOvGF/kHJkhf+hi3RrT7durXOtPYxvhbTV213PNWNvV37XeHZV/u5qzXLJ/fkcDFCsXMkeG7OZXPhtTVgPA3agfLI7VXOXUwZuwrFleEvV7pGKWuAcY5VC5/+8Ns2qI2mztQY+7QuWvdrGh6nN4v9hqv1XveuxIxY3aqBx/W+fIn3Mpf+GxniOrp1COM3IBwJPpPlz8q+Yppw3eCF+35XdzgZQZ9kMXs+XWnvHYLFplNt7j6hi8rJbP2rX3sk5vX+3iq2uxszlC5Qn/53/+55d78nyrPn9hbrlfqK62y+opuhxHcwHACxh9wPgvddDllMGbonWcWcuI6fbCmt5mpo8z8ffy30JlXu5l/h7uqG6tzZnWfjTePf0rNi6Q//3f//nHKPd4XTa97FvVXOeWGdKtx0w70bWXe/IAwItZ+5hx/lCFe6N19LWsv2W3D9bs2njuM/DxyayaoraLv3XM1bUY5erqztL7ONqf2uiiGHaXSlnbf6sxb8vGmaBbm1F7xVa9rdrLbAoAd6f7mPGfcqB9Dr7Pta719yPWHPGcXZ+GxiqzeJVRGz37mKtr9Vttz1B9PNJXbVsvlf6sC6X//kZjzsLcKpv4Oo3aqrz20T3rt8wUAPAO+MerD/zb5SD7HLb29aP7vrZ/h70TY1x775n6rvxMH+mjG79fHnVp1G8v++bLpBvzl9tlFc11F69y5eusddkUAN4d/8i/UQ61z2F2Lz+y37u26jeHcUs0xm7ctbxzJuYRZ8cxsmtbL5SdXCb/ZcxhbpdNulit4YzZBAA+kfjIu0Pmk+Vw+xz27N9H93rXXnvJzaFNc7TdFsrbjdfLttwbv8dHcq+9i18q9dvLuFT+NuYxt82QLkZroHXwZ9UvgQDw+fgB4NYD5xPUu+WrX8Yz+vhE9s7bkX16pI3bta9l8SxzqC2Kqe2y+mHiwqScUv2oz1m9/dkeHU9X7kaMLpFerrJa/s1qfXPr7EJtlUdlSyUAfBc6DPxgcVVXnYm5ixpnvjJ8ALP7Tmsvu5g9KsdWvqjLof5h1E453WzSMoqJsrgwxd+13KH3v+Xe+Bn35Nwz7rW4mfbfpOYqzC00zSNtAeDDiIPAD5aurFP1HuNldzLGtrwsfASze+2KPamcM7kjRubQf1hr73WeI1TbcBQT+oVSfzsV39W5MzFHnOlfMXvGsBa7N9c3GPOxbMydaC6PtgeAD0OHqw4FPe/1aLu9Rj8+Zn/ujLrlReEjWFtrubUnjno0r9rtGf+ecld91TJ/rnZtqlv1Rz2739n4iFPs3j4+Sc3D8nEBADyCH6pZdOhSWdvE85E8odp5e+XLIS5jzJ/Lb1dt1C7D4AOo61vdqn/ER3PPtD/Sh7eJ32vPa47ilMPt4va6lWdvX4/E72n3SWoOwvzEAACO44eqP+9VB5O3n83lbTWGzqjbIuI8bxbDB+BrW/dNrbvCO/ZR4zUXR8bqbT1H/M0lWFD5o3o/1S5+zT1tutij/Vb1Pzmo/1vWu6r3zqUFAHgMHXw6WM48CNdyRZ36PBPv84r88Fy0T+q+0fOzfEafe/vwufDfZ6mcuRQ/nNHPWePdm2Ot30fGFJfIcPR8R+Ndc0kBAB6jHqA6YGr5I3Z51M8VeH9X9gPXEms32ju17Bk+o98jfWieZBfzqJE3l2XhzL725lH8o2MYtVd5ra/lXlcvjrpMRoz+ev0d1Dvkkk5zpA0AfAl+2Plh4eWPOurjCuq4r+4PzifWbE1f32f5jH6P9BFtctoWrhhn5Kz9BCrv2sy6t/0ZfUrlcrdiap1fJuvF0uNr21cb48llBAA4jzhcdOD5QXPWIeh5PP8VRP5Rf1f3DY8Ta6T/yyaddX2f5TP6PNpHtMvpO+2b7fR+nChXv/qt5y33xnblZ6rxeF9eVtUl0i+TqtOzyvz5VWpsuXTTHGkDAF+MDj0/PFT2qJFHZurL8DF7f/r9jDHAfmJdukukq7WNv/r9DJ/R19E+ol1O4cJVY428Mrv6hcr9b5dHKldXN3Jv/FE1tmoX645iZto+Q71HrA8AwKXUA+fsg/BZh5nG3fX3rDHAPLEm3eWxs+6nWnaFd+8j2uZULlwx3sjpZld/UF2Nr7n82d2qW6u/Qu9zq+9R/bPHPDLGsSwSAMDV+MGZRT//MNTD6YjPPNBqX3qPZ44B5og16S6U3R5yfU27+rO8On/4aB/RPqfz5zs+W+X1vkSUySz6hdevqdjat1yru0KNy3+7NdafR2WvMMaxLESi8ecjAMC56JDpDpoo6w6qWUd5n0Xt/9XjgX8R63D0Qvl//t//Lmo9u7gzVP6r+ng0b7TP6Vy4cpzqy/+qP69/BOXznFLlz3DUZy0fxdSyZ6tx5rQuaFy1HADgdLpDKNBBdNRXH2C1/1ePB/65BvUyeeRC+cyLZVf+qGfkjRw5rQtXjlW5vY9aLnM4u/F8r7SOQc/+txunyru6Z6i+czoXNJZaDgBwGd1hFOhA2uvVB5jGW81quCGxPt1FMuz2UDXi6oVSzubYo8bmdnXeZtaj7dzIkVP7wxl5q6P3HJXlUA7hffnvZ+p9agyux3aeHTdr5Mpp/EH5uzoAgEtYO3COHHpXHmB+SNaxqSxDW1S/FQfnEvPdXSh9/daM2O4yKaN+T741I8+//ft//LHr40i/e+P/GPzjb+TJ6V14OO+Kek93LS6HtJut/Ffr/fpYpMeOrHE1h/Q6j1/T27s5fb9YqwOAAXw41xHz2h1sWz6yHqO2WmdZy7xv1W8xGwfHiTmul8mzL5RyT85qtA27y6Tb9aG2tbxTsXuM//8PR+Y0L/Pc9XeFa31FXQ5pN13eKHvGu6mfNbt2VY/1tiqret0oTuVhTtUUe+MBwDjy0cE6MZ/1gNvyyMEn1X4tR1fn7T1HjfWyWgfno/nu1FptGbHdBbLzSO6wuzx2ruWe6Xurfo/LuJMz82456svHc5SaO56vfDflz+7/nAlH+1c7td3K4fHeJsyhAMCz8Y8yi+AgMYf14Jtxz9x3fTyydtFWKpdU/RIIT0Hr8IiRo7s8jpztc9kLzaVxy638US+7ulp21MiV07xwZu6Ro3eqY3kE5VPO+Fv7PMuZcWssXfuRXbzyeJ2XZXc//eUjALwaPsrHifnzA3GPs3Pf9XHGukWOTtV5TPyG64g5rmu8x2jfXRzX1NqO+o7y7rI44yhnp49DdnFHjFw5xT+c3Ue1y92N40yuep89447YmXEobi1WdYrLLn5QeVcHAC8gPkZ9tFkEB9A8HnFm7rv8s2t2ZG2jjav+wgyBE9EcP2Lk6C6NM3r/WuewuyjO6jlnPdJmxuVdCmf3FflkV5fdXsZV75Ppp1kbh3KOnrvy+Jupf/A2Xf1ezsgB8PXEh8THdA5+yO1xtAYqH+Xt2pyB8nZ9q0wxcB51ro8YOboL44w/69pcDo945H3OmIPO5b0aHukv2rpdTKj67PIy1saw10fGq/cd5Z0pU3mYaX/w+K4eAOAj0CHoB+OsaruVQ/XZ5SG8H89Vy9ccxS+J/oH/hm1ivrr13mPk6C6Lsy5r1lwO93r0Xc6Yg5HLuxX29hfxspb7sxt12d2lrI1hj3q/THuIbiyj8anc/9bfmfYHlXd1ezkzFwDA6fghpYPzqJ5L+eJvdnUYz5lFLXvqu99b7eGfxDzVtd9r5OguirMua9VcEPd69F3OmIORkXt5v4L3udb/3rooC7Obp7A2xhnPHO9oTroylXu9l4WZ9lRqf1kMAHBPdCDq4NprtPV/8FWW6eFGaK3zcRda20eMHH5B3Osy9uaCuNej73LGHFQjp/Iu79dQYzo9Z2eNz9RPZWacI88ccx2H5kS/vW6kx6l9pj+NOpYr+gAAOB0divUQmzHa6B98PWfa2/NOYz2bPe8esW7dAzNGu3pJ3GO07y6Ie31k/F35I9acyzs2PNJ3tB3lfSZH3uGKsSun5/dn73+kx3mO7OIUah9ZDADwPvgB2dkdpPoHf8bs5hbcbTzPZPbdI6673GkfzNrlmXUZa3M53OuRcYfR7mjbNWvO5T0Lj/bd5XwFe99B753NT0N5PXf8Vp91HCM91ttnyoe5IicAwK2IAy4c/cOvQ7ZTbTPVy7nbeJ7FnneO2NFa77XLI7t4t7sg7jFydHtyy6Pttuzy/ryrcaR/5am5Xs3su7xi3JqvbjydNVbPZ43d852VEwDgduiQqxcCP2BdxctMcwvuNp47EXPja1zVenZ1s3qO+NtdBh818nb7csZH2q6pvPF3ZC7Dz+Viy9rujsy8yyveQXPXjUcqxmP9t54z5UMor5tVsAFzBfCG/Drs8h9uWQ/gsw/cs7jbeO5GzI9f/vR7rWzGaDfKVy+EUm3WYjojXvtvj0fbzejv0tXpr9agxrjKsyzYzdl6l/AV76JxjcZXy+O5axO/M+VDKP/IDAMA+Dy6Q0+H7NmH7ZnccUx3wtfT9QugXwi37HJUo27rUuh5atxIbz/jkTazbuVWfTd2lclcqregvkvnFe80k1Pz6Wo8dYxVj810D6H+OzPkpdxlHADw4cRhUw9cHbZnHkQcatcTc6xLXtUvgN3vzq36UPlHl8mq4tfituo798bPOjsWxVVzaXbxSNsziTF07+qePc7Zd1ecYv3Zx+ZjreXxd0l2Aup7ZIYBAHw2ceB1h25WP4zy63B1M2STPbHfis+rX/hGcy/9gujtRnWdns/30VGP5Hm473/gOfbkU2z8zeWYpraJ5yN5rkDvNfLscc6+u+JqrMpGY/W62vYoyqP81TP7AgC4PTr4zjpsdZi6XfkSDKdS59jXtRr1owtiV96pfvS762ePyrc318N9P3ihlLkMQzx2ts0rifGN3jlDTmN2PhTXxUZZN9auLJscpo5BzyqrzwAAX4EffkcPQG+vQ9utF5FstrTLnwveRnU1BsbEXNV/QDs1v74m/uxlI2ts18+s3n5PLo2lq5vWLpR78yle5jL82cdh1zbDb0k3Znn22GfzRdwoVnU+xu45wx+i5lHuzgwBAPh8fg4++9/DZdUUEa9D2w9vXTT84iGj3GPcriy7gglivup6dNY5lnWd/FllXVzXx6xqr9y1vtPj6u9Rjlo3225LtduTI+JyyW5L9y56xww5hdl8M30r5qrxdvlU1pkhMIA5Avgwfg6/lUvlT0whyuo/OLpkqN4vH3uMtsoD88Sc+T+meq7r1JVVR2vizzXPXpVTv2t9tcb8PAdWJlWn37/KpdXv9Ui7aJPLdVvqe2nM8fcV41e/W31H/RXzvNa36jzGf38qR9/v0+cF4OtZPvK8UG6peP8HRwd4qMuGLh6PqP5gnro2W8+d3fqpzP92bWf19mu5ok6O6hZK3eKovNjlnnU0ts6Iy2W6Nf4+ej+Vv+Id1O9W37Nxe9jK531WM+SrYR4AvhA/CNf+MfH6zqj3i8gjqr9lgDBFXR/Nocr998io79ai/u3azti1HeXb6ifqj47lkbZV5VrLF3W5TLfH3yeLfvbWM99DY1C/a32fPa6t/oTiwndc61fBHAF8AX5AZlF7aHZGvV9EHlF9xd8cBmxQ18fnUHp9Z8R0a1H/dm1n7NpGWWeNG7knVu7tY9afvPafkMZzLtHb4GP+eacXvMur+t7qS+OSWut3Xe8rYT4AvhQ/JLNoIZ790Oz0tqFfSvbq/cXvHAZs4PNf10XPIyNmtBb1b9d+pOJH7fbmq0b7Izke7Xfom18mO3yuznyn2VwR98y53OpL45E+N2GGQVLnhHkC+HLiANDBOWPE+8Vk1toPh89+RnPoZdWoH62H/la7PK5iRvEzOWY9kuvM/sOaL55zSW5FjGvP2Py9XvFOGq/M4kuY6cfr4rfmZavdO/Jp7wMAN0AH5x79kA3rZaVz1E/N5eYQwdDc1PnzOXWjbrQeMlP/sJWvK3dnYmbVGLu6Nc8aQ5cnynKqboXmKh83Ufwr38fHcNU4Iq+vXe1n1LfKuzr4J3VumCuALyYOAP/Hco/RtrusdEZs19eo7L//+z9/2uRQwfB5q787fQ3CTDMkYpTTc9eyzq24mTwR43Yxax5t53btoyyn6Hbone80Rh9TN64ou3J+1a/34f2c3R8AwNfSHbazRtt6cRwZsdLb+7OXx4VSxnMOFwzNn5tVv1irGxHxdU1q2ci1uKjTfqjlbrd/PM7bVv/nf/7nx63YXyajPqIsp+e23G2MdR7r+K6a58ghu/xn9PHtMIcA8IvuwJ012nb/8Et/9jbdbzfK64UyzCFD4aq50bx7/vjdrVm1i4uy0V6pdZ0eE7+7/LPlKvupC6y+GjE5BbdF75KPt2GZX5tHH6PXeUxW/6G2H6G4kRm2i6PtAAC+gjgk64G+x2jv/+j7P/Zdbi+L36MYLpT3Q2vQrVlVMVo7WffKI9bcte9qF6tyf65G/TIBN8ffL4tuQ51jH+Na3RG6fPr7aG4AAGioB+9eo/3oH/ouPqx1XWyU+WVSZTlseDHdmnVGXOj7wvfJo47GMTu+cCs26vO1b0+M9Y7j1ZjqXHu516lc1OcO5fA8ylWfswkAAJxBd/geMXI8+o+9xtJZ43L48ELqGq1Z94Q/P6r68D3ie6Urr67FKX++9u2563h9TPG7m2Pp5dlkiGJqW88xKl8SHER58xEA4HvpDtlZdZi63T/0XdtQbfy3l20Zcfka8CK0Vsta/Pt//BjPdR90v89S4+hcq3NHcVGer/tW3HncGlud83j2On8e4XFhzVXL3SjPNJvUWM+dRfBhsL4Ak/iBGHYH7ppdO89X60bOxlWjXb4KvAhf63qhDEeXv678qJGv2x/hWl21i42yfNW3485jj7FpfKN5ry4NG6Kua1NzVj1WebZcOkxG5QAAH009+JbfzQVAdgewuyf2CtV3vg48gTrfP2tg+8iNutEFsCs/YuTq9ke4VtdZ4+M5X/Utufv4Nb7ROkX5zDuM2m9Zc6u/kRn2w1odAMDXsByCzSUg9IOyO4jDrfor9fHJfC14Isu8N/tHRv3oEtiVHzFydXskXKvr9Pj4na8JT2C0VlqHtfUYtd3Sc8bvtT46ahs9q8zrAAA+kuWgay4Arh+O3WEcrtVdaR2Xnt18VbiIn3lu9o4bMfUC6M+PGvlGeyDUHplR8fE3XxOeSLdeWscMaenabVnz+rN+e1llVO/l3k81w9+aT3kPAHiA5SBo/vF3I8YPX/12R+VXGH25XXkXn68MF7DMb7N33Ijxy59fBs9Q6xz6+td90NVVFZuvB0/A53y0Tl6v3xXVde2rXR61VZ2r+iXQ8HpH5bVPr6u/AQDekuUQa/7xl1FfD0P/recad5Xq0/vryjqjPl8bTmaZ27JvpJ7r5c+fHzXyaY31e+RWjOrz1eDJaO5Ha6T1WVujUdtql8PbjurdLP6Fl9f4UZ368/oZjrQBALiEnwOpuQzoYHVr3Vrsle4dg2JG5nTAQZY5LHtIlz391rN+n6X6kN36V7s4tc9XghegNejWR2ukv6HaLI2TUdvqWjv9rjEjIs7N4j/lUnXqz+1i9/JIWwCAQyyHjl0EugNuTR1cXd2znBnDTH2Y0wIHWOavXCi7y19X/qiRV+tY13ZkjY3nfBV4IVqHtbWMOo+Lv0J1Iz1HNlmYjRM1vpphv+J87Mo/ssaHmXKao+0AAHbxc9i8+YXyTJf5gMPE/HUXPrlVf9Sj+9DbxO98DbgJozU9ulbRzs3iH7w8/qqvrdhKLVdsWN9lZBerHJl2iiNtAACm0WH1c9jsuFCqjexi3tl4p5wmOEDMn1/y/NkvgWcaubu1nFFjzOFfyjP7+hS6tb1qDn199NvLzqDmre8mt+rCTDlEcTOxAACHiAOmHlD+PHI27t3VIRzmlMEOfP504auXwDON/N06zqqx5vDhZmh9fL2y6lTqPtDzVf0Fyu/7Ue9Yy9zRmJTPzSoAgGuIg6Y7qEbujf8UOZD3o3/IRnaXwkeMnN3azagx5dDhpmidqll9CjXn2X2M8kVZty9rmatcyufP7tKBMSp/BXcZBwA8iA6W7rDq3BP7SXLo7SfmrLv4hWt1R31kb0Zb1vi98PXu1u+ua7o2riiv+9Kf11RO5ZdL4oaZmGfw6v4B4GTio+4OKXcm5lPl0DtGzNvo8teVjeJnjfbd+s0YbXPYcHO0V+p6d+VeFmaKl7E2Bo3Rx67f3bPKwkyxC7U92h4A4A9xoNSDqjoT88ly6O4n5qy7+IW1Ts/xd63dltG2W78t1W8OHd4ArVl1tLZhNj2FrZx7+lRs6OMevUeNCzPVLrztI3nO4tX9A8AJxIfsh1fnTMwnyiF3nJi77uIXRp2s5f48o+fq1nDLaJdDhjfH98Jevf1srojrWKur1Jzak/orM3xB9Y/uX89df8dfAIBdxOGhw2nkTMwnysF6nJi77gK45Z52dV/Gcy3bMuJzyPDBaG+MXItZEvyD+K195+Vnotxbe9Rj1CarfjEqF6Pc+fPrecVcMP/w1sQG9gOsGvVSzzWmOhNzd+MdcopgBzFv9fI34552a/sr6mRX70ZMDhu+FN8vWfQLrx/FnMlsf1Hn+7hr47+38LZ72p3Jq/oFgJOIj9j/kR2pA0e/R/Ue967G+HN64AAxf91FcMs97db2mOrWYmTE5LDhi4l9UPeCyl6xR2b69PG5Wb2bM3K8K9/4zgCXEB9T94/tSD949Kz/U45H/8853sXlXeAhYg67S+CW3m4rx9Yei/qtmFBxOXSAH165L/b2feY+Xst1Vh9341PfC+DpxMfU/WM7UvHxd/kQ7TL5zhfK5V3gYWIeu0vgltpP1S6uWz+pes9Rn2t5Dh3gMHVvPbKvHm0vzsgBALCLOHj0D/Ksy2FVLpO6UB7J90o5eM8j5rJeAvfq+0f7qerr56rOY7bic+gL8SyzqGWrHr6Humf82VVd/B0R9d2+BAB4G3SQ7XE59JpLZRh1smt7J5f3gFOIuewuiXsc7RntJzmK8b9bRlwO/Rej8iDqZBbBlxN7Qfup7jE5s2c8z1YsAMAt0UE263LYNRfJzr25nyWH9rnEXHYXxBm1FrJbL7kWo/KtHDLicvjTRBuNOYvgi9mz17b2jOdif/2FOQF4A/wgm3H5sJvL48iIl12+V7i8A5xCzGW9JO7xjH1R99dMzojJV5hCfWjMWQxfQrfmUdbtrar2TjZr8Vxbsd+M5pI5ArgpfphtuXzIzcVxyz19XC2H0XnEXNZL4h4f2RfRtlN1Nd6N+nyFKSK+jjur4EOJNZZ1z6hsS7Xxth2eL37LrL4NdxrTHecHAP5BfJx+EHb+HHLNhXHLmfzPkoPoPGIu/aK11yP7ItqM2ql8K2/U5ytsErHduLMaPpRuD0WZrHWds/tklG+2/dXonfMRAGCd0aEmfw6V5sK45VbuZ8rBeA4xj/Witde9+yLi19qobitv1OdrDFFfYR3zTHt4X2J9u31zxJn9MurvTvvsTmMBgDdAh9/ocFsOlebCuKXayi7/s1zeAR4m5tEvWkfcsxc8Nn7LGtOVu1GXr/AHb9+NN1xrD++P1r/bO0dVzuziF2t9jdq8irX32MuZuQDgxuhjbw+45sK4xy7vM+UQO4eYR12w9PuIM/thLabWjWKjPMzht0R9N0Z3Kwe8J9ofYbd/ztD7yG6XfrvYsMbegTPGo/e627sBwIXEB++HW3dBPKLnfaYcYOcRc1n3x5ajC1q1rpk/d67FKGcOe0jEdONzZ/LA+7G2f65Qe1J2MTLqc5i34JHx6H3z8WP4xHcCuAQdAj+HQXNBPGLk6g7QK13GD6dwZP20h/bY5amO4qI8h7tJxHaXSHdPPngfYl1He+jVftKe0zx/0jsFn/Y+AJcSH8zPP6jN5fCIkas7QK+UD/9cjq7hVru9ebv4I2sdbeol0j2SE+7P3v32TO+452JMfAsAcIg4PH79o9pcEEfq8Kl2h+fVRr/5SnASR9Zyq82enF3s0XWOdn6BrB7NC/dlz157lTHGu+09vgUAOEQcHr/+UW0ujp3ezo3y7uC8Ug7AaziyljNtImY2t+LUJoe2m2jb7dfwkbxwH7RHZN1Ld1Zjzld5KXcZBwC8GXF4/PqHtbk8Vr1NNeq6A/NKOQCvY+96zsZH3Fas18fvHNIhon23X8OjuaPdo+OC42j+pe+dd/RZe0nzlY8AAOcQB8uvf1ibC2TV21Sjrjssr5KD8Vr2ruee+K3YWn90raNdt1flnrwRe3QccB6xBr43PsVn7S3fx/77WTy7PwB4AvFh//nH1S6O9SIpvY0bdd1BeYXL+OByZtdUe6OrGzlqMyrLIU0Tbbp9Ko/khNcQayXr3vgUn7kfNZf5uDznTwCA/cQh8ucfWLtMxl/pF0tvU/U2YXdwPqpy52vAhcyu4dG11lq6XVwYdTmsKSK+26Nybz54HVt741PUe+ZrX8oz+wKADycOk/oP7HLA5OXRL5H+u7YbGXHdoblX9enmK8ATiPnu1sWdiXG1jl15LZNRl0OaJtp0ezM8kg9ew9q++ETZmwDwVnT/2C4HmV0mR0Zc195VTHdgzqj2OVx4ETNruGed12JHdUf3QbQb7c0MgZuztl8+VfYnALwV9R/beF4OsuYCOVJtPE816rtDc+TPOOAWzKzfnjXeiu3qj+6HaDfakxkCN2drv3yq8d7s08+EdYWPIzb1r39gmwvjrDr8/B9tz90dmJ3LOOBWzKzfbMzeXGoT5nB2obZ1Px7NB88n1sr3xzepfcp+BYBbE4eU/yPbXRT36jk9d3dYuhGzjAFux571q88qq/Uja5scwkMop8xieAN83epe+RbZtwBwa+KAqpe+7oK4x5rT88bf7rCUSxzckq21CyPG40a/11SccmX38OVoP9T98i3yLQDArYlDqrv4PWLN6Xnjb3dYyiUObsvM+rldzJZqpxzZNXw5j+ypT5BvAQBuTRxSfulbDq1yQdyjclS9rjss5RILt2Vm/bryvWqvsB/AOWt/vaN8CwBwa+KQqv8p4tlG3tl/CDg0742vZbems+s8K/sBnLP317vJ9wAAtyQOp2dcJruDcSQH5nsQ6yR97XwtZ615anl2CbBwdJ99gnwPAHBL4nC68kK59+DnsHwffG3j9961ljWP/86uAH5xdK99gnwXAHBL4nC66kIZ+fYc/ByU78ee9e309vV3dgHQ8ujee1f5NgDglsThpMvkclA1F8MjKp/sDkapmBwSvBFbaztjt0fYD7DFGXvv3eS7AIDbEgfUVf/ppP8ORwekzCHBmzFa26OyF2CGs/fdO8i3AQC3JQ6oqy+UXhb64ShzOPCG+Jo+KnsB9nDm3pM6k6pd7LONceSrAwDcizignnWhlH44c0B+Br6mR2UvwF4e3XfRvpqp/+AxXa6rXRsbAMDLiUPq2RfKMOo5ID+DWMfuH8BZ2QtwlKN779E9N+r36Hi2fHS8AACXE4dUXCjPvFRu5eFw/DxiPbt/CEdqD7AP4CjaP93+WvOsPVf7PjqeGc8aMwDAJcQhpcvk2RfKtVwcjp+H1rz7h3BkNgU4ROyhut9k3WtuNn+YyNX1VcfyqJEzuwQAuCdxUJ19mZQ6XDuze/hAWGt4Jtpnfvl65r7z/vQ79Avhoyr/XdA75iMAwD8PhqsulCGHDgA8g1dfcrz/+NtdDI/4yncaofe749gA4AXEYaDLJBdKAIDjxFkn9Vwvh0e86xnq7woAX04cBldeJiWHDgB8I3H2dZfEPd75/NTYOOMBvpg4AK7+Tyclhw0AfCNx9nWXxFnvfnbG+GQWAcC3EQfAMy6UHDQA8M3owjW6MHZlbqa5LXqHOu4wQwDgk4mP/coLJQcKAMC/0JkY1guYP2f4W6CxV9/tPQDgAeKDP+MyGW07sxsAACjUM/Idz02NubtMvtu7AMADxAd/1oUyUwIAwCSjs/NdztQYp/TLZFYDwDcQH70uk1wo7wdzCvD5jL7zKH+nMyDGyoUS4EuJj/7IZTJiOzMtAADsoDtPZYbcim6M8ZfLJMCX4gfCkUtlpgEAgAeI81T/6Z5713NW442/GqP/BoAvQweA210eO3+1AQCAh4iztF4m73i+duPMKgD4VnRgye7iOPJXOwAAeIg4S+9+UXuHMQLAC4jDQPJfeQMAvBY/k+90xmo8XCYBYEgcCnv/H+ZwkAAAfD5x1od+kdRlUmYoAHw7OhR0oVwOiOYS6XKIAAB8NnHO14ukLpMZAgDwT3SBnP1PKBWfzQEA4AOJc57LJABMocthOHOh5CABAPh84qzvLpMh/w4AwC/iUHC5UAIAgPB/H9ysBgD4J35AzFwmpdpkGgAA+FA47wFgGh0YsxfKkAMGAAAAANr/ynu5KDYXSFfxmQYAAAAAvhW/SO65TGZzAAAAAPh2dKGU3QXS5TIJAAAAAH+YvVD+xAAAAAAACL9Mut1lMpsAAAAAAPzGL5Kj/x3l0Qul55ZZBQAAAACfRHfx68zwKbr2YVYDAAAAwKegS169+Ok/rXSXBgd4pC0AAAAAvAH14lj9+a/CAQAAAADWqBdJWf/TygwHAAAAAPj7X0f7xbHq/490fsoAAAAA4HvZuhT6xXFkhgIAAAAAjOECCQAAAAAAAAAAAAAAAAAAAAAAAAAAAAAAAAAAAAAAAAAAAAAAAAAAAAAAAAAAAAAAAAAAAAAAAAAAAAAAAAAAAAAAAAAAAAAAAAAAAAAAAAAAAAAAAAAAAAAAAAAAAAAAAAAAAAAAAAAAAAAAAAAAAAAAAAAAAAAAAAAAAAAAAAAAAAAAAAAAAAAAAAAAAAAAAAAAAAAAAAAAAAAAAAAAAAAAAAAAAAAAAAAAAAAAAAAAAAAAAAAAAAAAAPDt/Nu//f8UfUIQm5GN6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6260" name="AutoShape 4" descr="data:image/png;base64,iVBORw0KGgoAAAANSUhEUgAAApQAAAEsCAYAAAB9viO5AAAAAXNSR0IArs4c6QAAAARnQU1BAACxjwv8YQUAAAAJcEhZcwAADsMAAA7DAcdvqGQAADwYSURBVHhe7Z3t0cS4jW6dxmbhBDasjcBR3AQcgX9MHg7I1+QQnEdokCIlSq3uPqfqqZZIAAQ/hJc1M979GwAAAAAAAAAAAAAAAAAAAAAAAAAAAAAAAAAAAAAAAAAAAAAAAAAAAAAAAAAAAAAAAAAAAAAAAAAAAAAAAAAAAAAAAAAAAAAAAAAAAAAAAAAAAAAAAAAAAAAAAAAAAAAAAAAAAAAAAAAAAAAAAAAAAAAAAAAAAAAAAAAAAAAAAAAAAAAAAAAAAAAAAAAAAAAAAAAAAAAAAAAAAAAAAAAAAAAAAAAAAAAAAAAAAAAAAAAAAAAAAAAAAAAAAAAAAADAEv71r3/9Z6VKWAAAAIDvJLoAXa0y9GXoODruqP74459LFY2RlJMFAAAAeBrRxWVPf/vf//fybvLve+1Jvb4kG8dUUt/gbVqasTVFl74VisbaU57sf9FnAAAAgNvwlxNVeHFzF7rW+1FZnBGVKXTnMHppi+xMM7aj8jHPaG8N9pQXEQAAAGCP6CJh2utvafQy6O1ainxHFV3avllH5+/98uGAx9HbG7+HptKdidq1Tds/CT8HU+kGAICrCIvvwovciPx4kV58gtyjC9Kvqrcevk/XMCkfjC+kNUdti/rvxnJ4p0oqH8Em753aUVwAAOAorYKqxTb3BwVZZTbez9pbfUnWP6LQ3xHZ6EUJbRWtV1JZzo8imodpr99L1yZaqzzgG/G57L0b2u77vgU/R1OrhqhKCAAAMM4Wy8jfy1/49gp2ZG+K7L1KaiGRvckuBChWWqOyjB+N33eTzdGe9X1WZSj4EMI9lJrj609xO10/AQAeS1Tgkkr3Cy92jUtbMe8W0Jd2V4SPyGKoIrukkkYm6k+yiwIal65fWd6PRediiuY50pdUwsIXEu23l9YjX59KGACAz8EKWE/FtEnkk+QLpPapcpBC1D+qqECr1FZVhq5Yu10I0DHpGieV5f14/Lwi+TUorl3fYgJfTLTvXsUUAOB5REUrqXRnov6k0v1Cz0b7ov6EtzGV7maM+t64IPYujqYSapfIV6WXJ/QqWyO/bmV5vwY/P51/UjHLqJ1XMYEfIjoHpmICAPA+XgqTXLLsuZhubEvThjP92h4972nPNs3FpG3+Wdvy+yDqY7LLAuorWjtVWeKv4RfmeBfRWiaV7q+gzqnUL5POt9qIvVcOBgCwmpdi0yhQeyrhNkVP+/Q5Ye89acHc8zmS93AeB4jizCq6dH27onVIKssKP0h0HkZU3B9JlK+p1281saUR243Ng4nyjNoA4KHYh6ofrT1HioqU9kXvFnMv9ohSjER+Lrm08plVCf02LI/o4vXt0n0wlWWBLybc94Hvurg/jihXlc5N5+fbr1Ie62FEa2Bt2q5ttU/8tQ0AHoL/QM/Ix8sDOLTfbF7apKhYf33XvvLcUmST2nL7Q7B8oovXt8rm7FWWBL6Mur/um7T22v9gfK453zKPJ2mT30PZ5Ohybqm4hvugKmYAsILoI/PydtlR0L6WzQpacaOx9dc/txTZpLYnYvlFF7Bvke6DqUwfvpTNXn/QpcezybnM4wnSvLxK6o/mU/IE+FnyRxoUn6RabKK2g5h/L463URWTZtHW9twn+D7tj/oiFfO3ovlEl7FPUzQfbSvThi9ks8873+8T8PntSWvTnYpyOaMy/Sbe1r+vRGNfNQYATFA/xKAYRdKPt6cS/q/48hwpGxfC/mB8s9X8VGZjVD/p91J/tWm2PwDLRS9nnyLLfU9lqvCl1H1231jpXoaNU8eb4MVXcn2ifL6qnn3Ul6T+Pal9y78s6WE0llcxAYC7yR+gfPRe/mON7KN2tffydiWVSs/efHJ7sfXt2m+oXdPe9Uc2LZVh3oLlEF3Yni5dw0hlivClbPbafW/FZBk2RvRdF5OMtqlNq91iPklPza3m5YjaWliMoyphAGAlm48s+PiT7AMcsd1TK0Z+b6D29lzbpF/bPLldxjO9+DZs9NnbWVvtewM2tl7Q/MXtiWrlaXNIKlOEL6TusXxP9k0Vk2VE45gsD5X5bNo69kkaE8Wqa+VotUdU2yD+iGbGArgUO4zfdiB1XqrSnYn6k6KPdlY5Toc6VsHec9tOHLU1ma1vOyofS1XSuIxoTFN0YXuColyTIpsyTRhE1+zJ62f7q/LfUzE9jI/rZWOojfl4qZ9qrx9tVderoGtnfSPSmLN6idVg1O5OfE6qYgJPJNqwv//jP1lR355K2LexIg+dT0/RR9zTi/8ArXGiGLXN2en7nmbsbbxIJaXlRGOZ9KL2bkX5JbXmkCcHL0RrNaoS4jFEOZqKSbYpj0NU/+D7VFncnu1u344/elVar6esmeXi1bNLe/4ONId35wId/CbZ5XGVfPyeSkqHiOJ5FdNqW15f3iPMZk/+YxzVJoZD21pj7PmvUjR2pMg3qaS0hCi+KrrYPUFRrkllWlCI1kilZ6135kwaMw/wcDR3Velukm3K2rRkcUZsI1kuR/3RZ8rOzRn07PRUzOFTsI2LLoLvkB4mVUk3E/VHan0MkXr9ZdhM2C/x99Syf4lZ8O2zshg5mFD7O+P7Z23L75J/S2qvSrFWEcU3RZe5p0nzLVP6SWz+uh4qPU/+nFlf1DajnMhCVsWuMXbmVcy348p6qMzebEZ8Ih3xQZ8tPSsz0rMZxfVS3+oHzyDanOhS906lnEYPVlJku1rRuCZb11H7EdWY5XfTJ/G1X8f3Odh7sle03/sVk79sCvbupTG8NnY3oONFF7h3S/NLKmn/LH498pp0zlBPkZ9v62kTa4Cevfb5/l5fIuqvz0HeJvVRzdiqIj+EjmrF2drEgPehGxFd5p6gfEiCQ/Q06Vr6tbX39JvQvp6K+QuRrVcrR33O7xJPbb1ND7Pz8vG8Ip+kEvY0Pm50mbtDPg+vku7Po+uh69NSdI70fHmN2rWk/jlGQO0T+9K1wfpm5POw9xnt+eX+kp9vN2k7Qk+SntN8VuE92AZEl7p3Kh+K4OA8TbZ+LUU2PoaXt99TFKOl6lP2PrIxmV2E+lpMlcbp6cXvJBYnuuDdpZXz+SXqmpVz4c9KS1fZtlTzdFi7yrdH8d4tn2vUV22kD6Gnqp5XeA9aNJKiS96dyochOCifLF3fqH9WZ+KpTxSnvndo2dT2EmtE5uNVQg5jftFF7w4dzfuXsTXL6yZnwZ+Rnvbso5jWFvXtKds7LIbGtLYnyOdlstzzc+CH0CfKn21VaodF9BbYt0eXvTuUcwoOyTfoCXPTPY5UjsMU1TcYz6RjRIpsSvghkn100VstHedori00nsWMfr1S+6cRzsOdmRGN+LVsdOxRrcz9TkU5J0W2CD1de2e41Vfb4Ti2iK0LXK//bqU8/CFA89J91TX17apyXKbJvjJ2S36c+i592j9L8tXL3yppbl5l6NO0YoftjXXNfR+An0M0p550vqrI1tTrr/4dzCaKE7UhhK6Tfo+qUdvyWcNR/IJGl7mkXt8dSuNHhwIdl+67KeorR6WJ2nrpeD1tfFzMPMhJUpzoUnhEK/Paw8byitawpWz/cPy8Vs2xF8eP6eVjmr229/wRQutl35z/9vy3qUTfac8eTmALu6fooneX0vj+QKA1ymtbzkGr32wiar/Yqny8lsw2/16A5hRdFEdk/iXkLWjeeWy3bpE29g9mk6fLXeezp2wvjMbYs6lxJGakyBchtF7R95eUP/wOs/bQYMUCJv/ooneXcv7B4UJt2b7vyfa3vg/450MhtNoTGz/Jz8bwbbX9AlLc6KI4qjqPm7FxVX69Nn0fgM/ZS+fXUrUtzPgmzY4zGx8hdK3y9wj34YthbwMi26ToknenUg7RYUJzyuvYQfe8NFWidrX3fcrGxuXjpe3FfRkWN7os7sl8r8jrCJrPU3Lq4fM11XMp56KnjW+hvgf2ezrjixB6r+r3C/ezt/CpP7rQvVsU/OOyD25v7z3q5331fdQu8WLrclSb7HARKX50aWzpjpy+mbp+Za9t31WtdlWNI4z47WlFDITQVva9miKbI/Ix8y88B9uc6DL3BNnBQXOyfS3bPE3kqzHzb2NM66vPAWrbs1uNjRVdHiPdldc7uWL9a0x3RiLt2fVyGx3DayY/hNBfsm9H1bPxfTPSODmW4N/hAdhGRZe5FbL4R8dJPtFBQ23lNbuBkb2xfR/JadRuBTZWdIlU3ZXPu1k5T1vb6DxE2rPv5TYzTtLeWAihWPXbEfz3ZO++fUYbf/g8dAOToovdEfm4FjtqT/L+ZhsdOhQrr9cN2J5FObRUfQp35drDcjL96oVyhNG10PWMzoHXnl2NFTAzxqgtQmirvW9Q+zfvQaykqH/jB5+F37z0q5c4fZ+V+fsY2m7yuYxIDyHaKq/PTczsxWb/iq89K632u7Dx353HE5lZj7p+wVnwmrKT2NF7S8kusWkLxkAI/SX//fTw35W9RyouL98yfDCtzS2v+V0vhCPSGOZvbdae0Oce6ptk8aJDa22/rLwON3FkzXv5Wbz0e+c8YIyZPal76PbfZH17NpHKECGRvVc0FkLfoujMm0b6fZzyaXWJfEtXZTQWfCl2oEz+cmhtJmsr7n/9UVmIxexJD/Yv6WUdLuToOrfyq23OrnTDh+H3U2V9PRvTi23Apj+IkdTrQ+gbVL+BAGvv9fdUzF6o/UEetQ8g4Q+DvqdnvUzahdL6vO9qbIyW9ID/ovIaXMjRdTYf81d5u9oOl6NrrWtvbUeo/o391P6W1L6FxVGFcVwbQt+ifL5vpPudFe7OCT6UdFD8RTJSMb+UaNx6uXWH/deU1+Birl5n29MyHFyErbGtd6RsOEnkq235N9h3k/qqn+Lb7d0rio/QJ6ue7ZvY+5as/86c4IOxw6IXSW1XZYcbiMY2RYf+VxSth6ks3RJyvGD8VboiZ3ilrnNjD4rZYSx+HaeQn4Mxk9RWfQz1NVtt0z7fhtCnqp7zGxn9hu7OCz4MO7xepfsRRPmpooP/y8prchDve/X61j2ES6nrHKx/MTmMxbb49blg7X5ctfFYfyQfy+JF7Qh9kvI5vpmZb6d+gwCGHYpIxeSxRDknRYf/l/WyPgN42/wcxF6tmRzhGLbGuqebthNoXI1nz76vtnUwn0g+TkuRL0JPVD2zb2D0W7H83pUnPAg7sC0Vs8cT5W6KPgL0p8L1alD7gzhXaSQvmEPXVNVa/+J2CItrcWysSNlhgGrvcjX1+nt+3ypbD1Vkh56juk8Ffb6D0TPSy8vPAb4c2/Bv2XidR30OPgLUlz8L715LG9vyyO9wCF3DvI5uXa1N1z63HWQT171ruxLZtKS5Wr6+TdXy+xbZ/FQtu6gdPUN+D/N+3UweM8jNNJLbO/KGm9jb/E/G5mbzq8/l4PuPAbVla6i8ew1tP1UlNRhgs26N9Uwy22j9c6ADWDwbwxS1WfuojvrOjvM0+XmbIttILd+oDb1Pfj9M5dPKRG0ryDGDnJKuGA8+BDtwptL8VUTz07bcHnwY6FV1vYR3rZ/louPbc22HXfwabtayYDaRrdq18P4mjRNpxKald/m+U6PrOiqLF8VcOc43SdfMK7I/oyi2ttW+xeSYkoeOXUzg1/ilzW99WLXdPgb3gaCtbL3yWhWeuG4+R2hja+X3UdfP96nUX32M2i62PkZLM7aRZv1n83uaLP+75vDJa3WF9tbjrr3x4+Tnhfg51PHgO2GDY1prUtdLPhL0Klsnv45PXDufI8T4vbP9tfWrz2ITSX0M7zsSx+uIT5L5WQ4jcdR21Ocpele+T1ijJ+3VSB5X56rrkX8vQOdw1RhwM3ZwTKUZJslrVz4OtK+XcxfY3C2fU84LdtlbM9+fbRprX1wy3t5+Z3XGz/taW0tqqz5R+2r5XEyRbaQjPqv0jjGT/Hzt/Z35RO2RrsxR16A+L0bjlyYAsA/OpB8mimXr9JT1ynkUNrnBEtJamnTNezI7tdW2EWm8o/5R+4yOjj2qvfjW35O38zHukI7vFdn3NOrb6z8y7hnNjndVfjluwcbQtlWkmFfEBfho7MNoyX+w6FpFe7CnspVcJheja2xrqs+e3B7sY92T0teT9xvt8xq1G5WOfTbuqjimVXGu0uhcvZ29t3xb7UnqGynyaWnP50jMpCM+e8oxCxZf286SYq2MB/CV1A+lfIAq/WDRdcpr7XjZiwa5r8TYs4Vj6Nrq+tb3YD+9vI3XiE1SL+ZojDPS8WfGU9sZv0+XrpVfA98WSe1Uke2I9mJE/drmpb6jOusfKccqaFxtB4CbsA/8G6SFpqdZ+9XSnEdUtqpS2zsxiymcwK+pSde9p1Efb6Pv9hy9q8z3Ds2Md3duT9S79qklzWckr73+Ixode0/Zv3yr9l7jnmRFDICfQz/CpL//4z8fKT+PpKgAJam9t1ktHceeW+Pm9g49X1O1gWls7WyN9fmoRvxtHLX177691a8atZvRTKyV436a/Nrr86fo6nxb8UfGretZvltryx/yf9FnALiR9PH5C9o3KM1L1bPxBWu1onGsrfbt8GIfxDAVF5hks4ayV0eksaJ4rXbt8xq1M6md+s0qijmiIz7foNacP2k9LFevyPaIotimyN6U+x1RGwC8gfQxRpetX9JeETsji51+TaFNg1aftVtMr2wEh9iso9urEUW+GlOlNmobtatmbUbsvZKPKrIZ0RnfT5Bfo735fvJ6XJ17L37uc5h91AcAbyB9jNFF61fUK2JHlOKZ7L03ltqbbF/sOcL379nDHHU93X711POxvhFF/qa9fpXZamyTt23ZJUW2o4riqSKfT5HPf3Q+nzJv2yOvyHaFerFzn0NzivoB4GbSh6gXrF+UL0ymqLC1FPmkdz+O9qtdT2Wr4Gby2gf71ZLfN1XLvvXcktmMSH3yb8HavUp3Jbe5mLOK4hor4r9TR/P/hHnfnWNvvNwXkNqtr2UDADeSPkS99Py6rEjZc1TgvMzHt/nYGtN8VOpb2+Bt+H0Z0YiP2YxK/TTOnjYxHLU9sPV9R1RjBOyNof09u3fpTF5PnI/pzLyOaG+82tdgr98wuxFbADhB+siii88vSwtQLkJBsUvydqoobpL129q3YuXNgbei+zOqun9Bn0n3V+0jP9/Ws42U7LJtgMYyG3uubS7eiKqvYyRmq3/E92qtzMFiqSK7q/SE8aN2U+7fwWL0bFPfSCwAWED62KKLzy9rU6h8kSu/o+tmtqay7LUY1rjwOHSPZmR7rYr6yzCZXdudNt9XbXbYs8n9wTg9tcau7YGPaaR/z+ZKXTn2nXN75xom9cbPfQNojPTsVcwA4C7ShxddhH5ZuRh1ClXkE8nsy1Jv0HilCS5G13xUdg4iRXb13aE2alu6M+artv7dt3t5mxL6FL0xWmqNvec/Ez9SZLtSV49xxxyS7lqvllrj1/YOLV/Tnj8AXED68KKL0K/KFyp7P7JOOQ48Bt3XUen+m7SvhM7Ufoe11X6JH8VJmK3Xi5+8e+X+xWgukUbHj+w3fp33PY3Y6/j2vCf1teer5Mf2inxGtSLGGek8IpUj0qXadmIXUwC4i/ThRZehX5QWI1NkN6rkX5YZHkLeE/dHaFZ6PkrYJjae2Va/IF52cFhfSxpHVfsvojW2b+/lYDmafAzfb+172rPT/tm4o7ZXy3Lp5eRtTJHtXbLxay4HMN9IxQQA3kX6EKML0S9q1VpokUsqSw1vxu9L3hv3R29E1XeHll00bi+m9amftll7+BxgfZGKSZeNfcnH5Nvzc4D3tXf/q4raIrV8Tb5vT2d875Dm96Q8o5zy7wk28QDgWaQPM7oUoTlpoaPYPZO8L/LHzp5HNbu3Zh/51PaBMazNS+1H2k06nldk7zVjbzZlKhusP4ql7aP9JrVT+1Z7pBGbX9beumj/y/NJUgxTaQKAd5M+yOhyhOZEcfsM8h4Ff+RGNLu/L2M1SH0+l9pWsH61Mxu1S2i7yvxWS2P3xsl9jjN5jfqaXfqNpHZRO3pVXp/G/rXWr7afRGOviAcAC0kfZXRJQn3pulHYPgP7Y5R+7XlEfn/Nv8ZpkPsC/4gonj3XdpdTbXe2ane1NA+T9tXfAG8/qz1fi+/tfHtkg15V16nsnW+v/Q2fFWj8lXEBYAHpo9SLEtqXFUlTWUp4MHmf9A9ReR5RtMcj+55sTKWpS7brjGf9ZjNid4dszEjWX9J7wWyOSscZade+ng36U5t1Enrt3r90LUHjr44NAAtIH2Z0cUKvSmulKksIA9h6vWPd6n7ZH6LyR2lER/Od9bMcW37aryrdW/9gHldJx/PP+b3DqlzrWEG7b/Nq+aKyfgG9dr+WidJ9GotdxwGA55E+zugChV5lxYyCdp471zCPVf7I6XNPV+SXYrZUTF6IbFXeJprLVeqNZ7m1UF/LXaWxRuT9/LPvV7Xaf111zQr67DFbU75MlhjFZBqNpzmVbgB4GvbBRhcotFUtbvBR5D3TP5Dlj1Mks8l2J2jFqO0yXulqoj71OUDtrpDF94psk2p/wJ7/Xr9KbVsyu5aPtaOt/Bpt3gPUVmOU7iEsxopYAHAz9uFGlyj0l2qBg49D9y0/yx8or2JWiWz25OOXUJWN7QCj9hu7YI7W5ttHFflrWyT194rsvXq2ozGSLE7Sv//9741m4vyqdP3yegXUPudXuoeIYhyNBQBvIH2o0SUK/aVa6OCjsX0c2ctsE/xh60l9RsZYic5Lnw1r0/ZNm8xD1err+ayUH8fynRnfbNMF8o8//vmi1K72dtnUtl9VXesdov0Y8TMif9NMHAB4M+mDjS5S6E+l9aGofT62j7qX/rn2B3/Yeop8NPYKND9T6RrC++Vfl7NXz6bGCvpWScc4Op752EUxKbpUmrz/ryqv2yDR3rT8zdZLfc2/9gHAZ5A+2OgihbhMfhN5H90fK/98Rj5Gfl+M5WoqzV1aPvVdcvbq9e/5rpCNcWYs7+svlfpuF0p9/kWlNcvrNojuU8u3tvsxgnd7rm0A8DnoxxtdrH5RFLLvIe9l+cMVaa9/T97/E85OyrE375H+qH2lzowR5a+XR7s02rO2/fJlUpXXbwBb68i+tpd4kXxfcQWAT8c+6uiS9QuiqH0PdS/lj2SkEZuWIt867oOpOQZ5+/ZIIzZnNJpHS5Gvv1BG4jL5l/IaDhLZ2h6OqLgAwDeSPvLowvXNorh9D3kfgz+SkWZsI0X+dpZUJbVhjvrtUeMG+WrbnmbtZ3Qmdm8ueqm0Z23jUrlVXscdIhvbA9uHzXvpz4YA8P1oAVBFF7FPl82tTP0y7hjjG5ldt2zv/jDu6YiPKvL3bendVFINqTbOr3SfJl2YLGaNXcaxMUel/qt1NJ+oXZVs7BKp7dbm239ZdX8PUH1LHGvLnQDwW1gx0MKiii5nSSM2T5HlWaYMX0Dez3Jue7K9r2cgsJmRxdiLl/satPwspqq4hLRsUlu6MOW+TuwkHX9Ps/Yjmok5k3fPbsT/l2RrlddlkjO+APBl5EIghSVqi2T9ahNd5p6gnC98Df78tTRqNyOLORI72ZhK6pWev/ZpjNxefPNzwyZJL5Tp9z//9z+hzN5itTRic0Qj45vNTA4929lYv6C8HgewtTzqDwBfhhVXKwr2PqvkF13oViuNY2PZc2/s1JcnCl9B3s/g/KnsTER9Z3Q0bvWbyH+mXVXHcm3RhdIU+Xjt9R/V6nFH7ZOd2c6O8U2q6wAAcJZNUS0cKbDJx1/kfNuozE/9LV5J8c8cC9ZnMh/zK2bwBeT9DM6faa//jM7GHvE/Mob6pOfoPbpIeqmfymKoIrtZ7cWZHeuM/YzfN8nWIM8fAOAsm6Iq77OywqT+6VkveC1tfEsOkVLfHslO45Zm+ALyfjbOnO+7Qk8cw9vbWiRFF8ee1NdUxxCs/ax0HK/IvqcZn8j26Lhe9p8c+P+W9amq8wYAWIEVPissKwthiqWXR1XqszFXomNeER/upZ4TOVP6fpfuGHN2DF0Le44ui0dV4ztszDOqsYO+Gc3G6I17Jqd0iUxqvT9Rea4AACvwBdQKjG8/oxRHL5JXX/R0vCvHgWtJe5f3LzhPvu0O3THukTFsnUzRxfCscl6CjRXlM6vZOGZ/NoeWv7X7ft+uff7iaJfJZGO/2v8E1TlMcsQHAH4ELXZaLLT9rFKsuy55OhaXys8k7VlP0Rm7WneMe2SM7COk9+hSeEYpph8nUduDvEY1679iTJPFUu3Z+HXRy6S/WKp9eta+dyvnAwCwmlRcrOBpoVlVBFOcOy+UrfGuHhvOk/bI/j+bRLL9jc7ZlbpjzKNjZL9CetZLz0rpOEpqt9zt2d73NGsbta+U5aNjaZuXXSL1Mml9L2tX+t8py61s3TBHfADgh7Gip8XD2s4qxTGV0JeRxuhdKO/IAeZJ+xJdIlV57+Q8+XN2le4Y6+gY2U9I73qZWaUU11SG2mDtm98gX1ONFfS1NGt/VJabV2SrSjattYvs71adBwDA1fiCs7oQ3lXM0jitfyJ6Vw4wTtqT6PIYyZ8n33aFnj5G9hXSe3SxOaMUU1WGesH6Xux9vvKu2uvr9V8hHXNv7NTfWrvI/m7lPAAA7mBTOAvpeVVBvLOg+bFsHnfmAGOkPYkulNEZUm32NOhfpavjJ50dI/sX0nN0sTkri6tjGanNVJo2aH9PZhvNManXd4VqXvKs8rbRmqnNu5TzEGr+AABXYEUmKjS5LShUo2rFvQs//rvzgb9I+3D0QqnPIz5HZfGvGuNs3OwvpHd/uVmhugZlDPu18bT/DDmGzE2l875arTF9e3qO1kp93qGap2B5+XYAgOVERShhheio3l3A/Pjvzgf+3AN/mTxyodS2Ed+juir2irg5hpDe/SVnhVJci61j+HZTSWea6h/M9U75HOxdf5NsHfx6mN3dqmMLlotvBwC4jKgYJawgzerqAmb5epVueCBpf6KLZN634Ax59exGY8zIclNFfeozqqN+qhzDkdr8ReesbJ5Re9RWUjmEjWXzs+c7pWNaDio/Zy+z05iRRu1GlWM5LH7UBwBwCb2Cc6ToXVnAUmz7H+HYs/4vvffGtv49O1hLWu/oQhmdn0h7tql/Jl5PrTjRGEfGnbX3SqTfHEdI79ElZ4VsnqqeXUlpGo3v532HdFzNxRTN2SvZ+ZiRtE/te1J/VVm+Db0+AGjAh3MdeV2DwranM/vR8rV9Nvm2mYulMWoHx0lr7C+Tqy+UppmYXsl3xD+yGfVNMtsZpf/7hy2VZc7rHF1wrlBvrNRXUpom+zbWy7evlo3TUzRfL7ONYvox1cY/Rza5b4JZewAQjnx00CevpytwezpS+OreFf9ejKjPfPzF0ttqm++D9dh6R/LnpqVZ26vto/akkVgzY+0pxyqk5+iCc4VaY2k+R/Hrk95920rV+AV9Tlh/NN+ezC/HK+P4sVVqrz75GQDew+ajhFPkNXSFb0Qzax+NcWbvkq8puljaL9xDXm+3v7OajTFqfzS3Pb/Ub4r6fNtR5VhCeo8uNysVjZHafC5nsHgWM/8G81+hkbwtFz/vnqKcLY72bdoK/h0A3gwf5Xny+klBnNHo2kdjrNi3FCOS9alNeobryGvs9nhGR/xtb1u+Z3Ka8dU8TJHdEeVYDhsjuuSsUBQ7ymMlOX4w/7OayTvZRnP3MrscOxgzyfqqncPaoz4AeAPpY7R/QlWa4AB5/VxBHNXI2kfxR/fsyN4mH5WNl59hObbGZ3QmhvraPp/N6Yj/2TFbynEdqS267BxVimeK+sqwl5HHCOZ+VDaXEn6YaP6mGtOPIeP69vzrUJ+of5YVMQB+nvQh8TGtQYvcjFp7YO2tuJHPCixuNLa1mQ2sw6/1EZ2JUfc16DuiI7FWjq/KcQNSe3TxGVHyVUU2SdZfhryMPEYw9yM6k6/Nt7UW4Viuzdpzn0Pto34AgK+gFkEpjKMy370Ytf8EOo7G8u09texzoP+iz7BPXq9gv2d0NsaKHJKOxlk1fqQc25HaootPS8ne5GNH9knZ9gZ8TkdV53eCaD1a+Vm7/r48O6w96ptlZSwAgOVsilQpnEelsZJW/ScKGrM0hcz0R897/vAneZ2C/Z/R2Rgrckg6GmfV+JFS7Bzfkdr00qOXIFUvt8gvtWWfG+nlOKKV+bbWJBrT2rVf2/LzBbyMBwDwZGpBLIVrVr7o8d+8Ppe61wfQfT6qszFW5JB0NM6q8VUppsXNvwHeJpLGjPRi/wZG8mxpZc4plr9IWttojmpn/iX8MnwuV4wBALAcK4q+iI3IfNLvp10oPynX1czMPdmq/BkY0VE/01l/07vyj+Rj5veAM2Mn31bcOzkyhytyt5h6mdT3KA8vtdMYZYgl+DFKMwDA56AFMlJYSN17T2WYR/C0fO5kdO7Zruy57r1v29MRH9MZX9XROMlvVQ4qHzO/O86OHcV8B7NzqPNejMXV2Ol55kKZpLb2rDHPckVMAIBHkQqcFTuvVrup+j6Ep+VzFzNzzradvZxRFMcU2asinxkdjbFi7EhR3DpX4cj4FsfHejejc3lH3nW9gnwieVt7X5W7xlsVEwDgcdQiFxTUSGZf/R7E0/J5Enltgv001f0M+kalMc7GaulM3KtzSr8tlW3Y3QeT93siI3N5xxzq2gX5mMxGbfXZ3kvIU1hcVemCHVgrgA9kU+xcwY3eVxbcVTwtn6fxsnfludc2ouQ3G898ejaRZu1NR/1G1JuLteVftweRapwPYG8uSe+YSxqz96+9fXt6tzbty88LsPgtFTMAgO8jLHqlyK4utit5Yk5PQvdTtdlT2eM9RTG8oj7f1oqj7V5qN6IjPqPai239Ue7WVvs+CD+XSFfMaSSmraeq5uNy9NrYLsDGj1RM3spT8gCALycXG1dwrdiuLEQUteuxvbS9U+m+Rs+R9vqTevEjmX3Pbq8/0qz9qEZzMTuvsjVTnPFdSc4hmKtqdZ6jczc7s928a26Sq2/Pv4uwsVsqZgAA300ueFHRXYTFt+KqKia7zNj+Kpt11X1srL3JbFW9vkh78WZ1JM7ZsRMaYyae2ebfSbxPej8S5wpsXi2tznN07mbnbWtbI1ft875HsTgW32vlWAAAj8cK36pia8VUFbVnY1jKyxrLvnq1+vf8VDrOjF9LFm821tmxz14oTWUbmqjtqM87yfk15lxMljG6HmYX2ea2KNeo7SQ+B3u3Nv8OAPATaPE7WgA3/qVo+7aooOtzQn2sz9tAm7xWstYt1fVtvGtbS95W32el/jOxolxmpRfK2XhmX/0Kvj33Bb7F/JFEOZtW5z4aL9m1bGuf5Bi+L8DHsdiRigkAwPdTC58U3tI1hPpuYsivV2pXG1XYBsPYGu7Jr7HJ2+i7tY3Yzcj8o9gtqZ1/bsXwfek5/S+H9f8ri9qPyvxmYmS7hxPNpc5xIaPxRsauNhflG8WztkjFBBqwRgBfRi1+UoRLV6XaONSv+koM3z+j5GtxYBzdg7qGwdpGbV4tG33X/iPSmCPxvI29Z9wFUfvSs/aZbVbp17ijOuKXfR6On5flnH7fkb+Nuzd27r9gnXtjW5/a6PO3cnR+374uAD9P/shLEd6T2qtqf3n2/Udk48E4fu333iNFNtbmf49K/XuxUp+p1ZfRS6JcFsN2pyj2qFq5Rcp2H4DOp86vtL9jDjbu3tijdjPsxdMxvYrJT8M6APwgm0LY+WOi/ZH2+mdUx4Nh/PrbGlq7PrcU9au//h5RL/5ouyn1J0UXxT2ZbxR3VharFy/3fQib+RRsbnfOo+ZQxu2NvTqvvfEMs8u2H7jX74I1AvgBNgWysGkrRTPSXv+MLFb+hSH8+usamrQ/UmSjcfT3iFrxI3m7lpJtdGnsaXaMUVnchLaVLfoYNGeb0zvm8q6x98ayvEy215+631fCegD8KJsiKeR3KZqR1HfEvif1z88wRLT+/r2llo21+99R7fnNxvNK/knRxbGns+O29OmXyQhdq5VzGo2V7O5cy72xLJ+al6xNfocNfk1YJ4AfJxeAUjhHNGtv8n4Un3maayhtXq1+a7cYKm/rZTYt+5EYo0qxootjTyvHT/Lx8vsDSXnN5KbzesecLF9Tab6EkXG0Lz+Xddnz+0S+bT4A8ACscM5Ii+yof8vOx1KVFEGoa+PWT9dU1eozv9zvOBJPNWIzKssxujj2tCqHKE5ueyC2VuV1F7N/53w0h6vySHH1XPhxWmNbe9QHf+LXhrUC+GFyAXB/MEc145tsI/tW2x9//PMvH3hB180/R/J9JUwT81FFbZH27EbiJBuVXhZHZH5R7FFF/rntodicn5Sj5hTlldr8vpWuJdi4OoaOs3o8AICfJRdU90dzVDO+ydbk29TO2tOF0pRt4AVbP1Xp2tDra5Ht3Z74tpZ6dtbXim/SPuu3i4A9t/Tvf/+7KorVkmFj+P7c9nCelqNfR59fevf7t2IOKYYpir9ijF+HNQSADbkoSMGfUeRrxdr69Nneo2dVavcXymwLIVetja27xs/PwZ55RXa+zWKbtC+S2qTn5kVBfMzWt1ubKaH9Xtn/4dhcyutjyDnJOmqO6Tnax9L9gvdvYXYtFbMpjvoBAPwEuUjKH85ZRf7W1uuz55YNF8rnYXsQ7ZmX2djembzdGbVit8aJbK1d371y/wewmd/D8GusOabn0QvlCGG8MubZ2AAAEGCF9qha/r24vi+yTW16max28AiiPYuU7NR21G9UrXgz4+zZ5v4PIeX6xHwtJ7/W2p7UulD69wiLoXH0MunHBACARVjx1WJ7RK0YM+2WSyRvV9KHN+L3qKeX/ZP3s4rG0L6o3atnV+N/CE/NV3PKz8Eam1qXygiz8b4aI9vIeDZmDnCQGhcA4NeJiuyorJiqIhvfZlIfe9a2PWU7eCu2V37Peu++b4V6MUfHa9nl9g/kyXlbbn7N07v26XsLtUvyl0iTjqPjlTC7eNtNbPhK2F+AQbQg5o8mKLg9RX4az/e1NGrnlf3grbT2OmrTvqj9qHrxZsaKbHPbh/Lk3FNull9r3b2yY0DuC3x8TK+NbYmzpzxgodUOAPDV+MKXnxvF1fdFmrG9QnVsuA2/3nv73+rr+czqyPgtefv8/sE8PX/Lr7VPqX1kDi3/PfnYNl5LxazS6wMA+BlyEQyKbNKmUAb9SXv9V0rzq3nA7eR1D/bH1Orf85tRL9bsOGqfn+E2Wntl+9Dbj5bvnjRmeu6NEeF97N3atA8A4CvJhS4osKpNcQz6k0biXCGfl72rylThIuo6y75E8jYjPjOyeJaPl7fvyezzL9xOtF91HztEfnvycfXdnrXN0+rftMs4XsX8o/mWeQDACXIhcAXWS21a9iNxVimNpYraI/syZbgAv+aR1GbEfla2z63YvT6vagu3oWve2iftt2dP7Qv8vaI45mt9qtrv0H6ltrsxN33uGQDgI8lFTIqdl+/X91oEXfuVsjF1vKgtUu6HS/Br7/ck6tf3s9Jx9mLv2dR+eAu29q09sv3p7VHL1yuKob6tflVp3qDt3r7VZ+Np/whHfAAALqEWJCmivk3VslebOzSbg9m0VJYDDpLX0K21f7Z3e14lG8OP1VNkV/3hbdgeRPtje2S/+bn4ZOdCy9er52fP3qZFslOV5pd2k/XZeKrIdpYzvgAAh8hFRwqZFrYR1cIV9N2lkRxG+rMNHMbWuK6lW2Pri9rPSsf2fS152/wOb8f2obeXqW9jJ1hfSxqjuGRG7Qxv71XMNnab3Ev8lrx9fp/kqB8AwBS12LgCNiMf49OV5wKH2TsLV52Vo+dQffIzPIrWnh7dq+SnKs0Vbc+/Zaw9W49vN9vc7ubSUmRbY0xwxAcAYBgrVrXYlGctXi2Zj/p+k/Kc4DB2JvwZsd8rdCZ2zfEG7hzrW4j29qo11P2xZ21bwUtcNzfTXl/u38HsRmwBAA6RC4wrUPre0qjdp8uKcJ4vTLNZv7Kefo1X6mz8mis8kro/sl+layn+HNj7VeMlanw5j3WOrk3VysniqUoXAMA15EITFKqWZu2/RRTkeewPWUvROp/RmZg1J3g0tk9epXsJPubqMVrxcltwLn2bymJZPH1X5QGEVvs7eEoeAHCSWliCYhVpxvabRNGbp3dWrjhHZ2ImX/b4s9D9jvbvqXvayyu3u3Op7z1ZTItvyoEDRmzu4N3jA8Bi8kcdFCnViM23iqJ3jNaZidpT29kzdsY/+8JHYGfF73fUrm25/c30cqg5Su72HL1bW24/gPke9QcAeCEXFFeovEZsvlkU3Xl6Z8b32Xv67fnt6ahvHRc+Btszr9be5r6F7MWcGdNss73k3ZqHt8vvB1DfM3FW8e7xAWAB+UOW4hVpxOYbRZE7Tu/MpD6Tb9f3EbVijSr7wVegZ2FW6j8aK9lF9Po8LzHtTJbf2i5Y/9nzq7H9c/oFAJgiF49SnFoasflGUViPc/TMzPh52/Q+O262h6/HzkZLPZsc4L/k53JmtH0lNfbOGVWb6hPQajeasSHzjrVg/eGjyQdYCphX6jfZu7fxGrF5uvIcYJqjez/j17NNfaaoX5Vt4KfZnJcA7W/ZrGR0vNwn5zjy0ec91HfGbyXvGhcAFpE/Yvkj21ItOOW51a92n6qcPxzm6P7P+PVsrW8kXraBnyedA38WrO0dZ2RkTM1PVbqnWRHjU/nFOQNcQv6Ygj+2LW0KT3n3/fr+Scq5wymO7r/67cUY6R/Jo9oBON55LmbHXnmOe7FWjfE0vnVeALeTP6bgj21LZp9+I9/ZeE9RzhtOc3T/7Tx5RXa+TWX9Poa+m/7zf/+Tf0vqAIfxZ+vMuTrrb6yIAQAwRS488kd5RC2fWgyDvqeKwruOFXuvMew8eam9yvrSb7ow2qXRnr2yvZDeTaUpZK8ffgd/ZvRdZX3pt0Xut3MMAPCJWCGbUc8n9Zmi/icp5whLWLHfrRh2nkwtG/uNLpBe2T6g1Z5IfabSBD9OPgty/iKNnBmNs2cLAPBIrJCNasZ+NvZdomiv5cw+217UPQlsTD0ba0+/0QXSK9tPomOUJvhh7DzsKdntnRmNxfl6hTUB+AC0kI3oiL0p6n+Hci6whLP7uuJc+POVnqNLpCrbT6BjzPrC5xPtuZ2HPdWz00Fj7dn+MraWrBHAQ9FitqcZW9VRvytEMVrH2X094598I1lfdJE0ZbsJLK6OXbrgS0l7bPJ7bm17Mh/1jdB46dlUuh/Dk3J64voAwH/JH6cUwki1yAV9ezrqd4UoROs4u69H/JNPUvOiWGyiflO2G8Ri+hxKN3wprX03+b5Io+ekFW/U/2rqnAEARmgVNVMtKkHfno76XSEK4xpW7OlsjGSfFF0SkyxezyYp2+1gY1lMn0Mxgy/E7/kZjZyX1nhPOmdPygUAPoBa/BrFrdW3J/M9E2OV8vhwmhX7OBNDbdOzyV8Uo3ZV6itTeEH9dWxVzx8+n739P6IaM6A3VsvnXfTmMcvKWADwYOrHHhU41zarFTHOiCK2BtvH9HtmT0d8ezapz18Y9V3bc5wOvXFMezHgM7HzMXIGjmozRqE3nrd9AivysXk9bW4AcCH5g5fipsXujFbGmhEFbB1pLf352JPuRc/P9+t7pGQTXSKTaswdRscp5vBFjOz9StmZNEU2ptz/IM7kU+f7ZXzjnAAuwYpALQZB0TuilbFGlceEJRzZPztDM4rieCW71mWypLvLyFgz8eBzSPs6sv/v0DedOVvnb5pT4tvmA3Ap+YOx4uYK3lGtjDUqPvy1HN3D5BddAE2zcaN4R/Z6b9wjMeH5zJ63O/XEM5dy4lsAgENowZ0tvlZ8vCLbq5XHhaUc2cvk4y+AqpmYUayj+7w37tG48Fxmztq7lHJ82tnjWwCAQ2jRnSnALduZGKtEAbyGI3uZfPwl0CvZjMa2eNXnIL3xzsSF52BnxBTt9VNVc34AT8kDAD4MLbyjRbhnNxpjpSiA1zG7n8neXyAjJbu92Bor256gN9bR2MnvbF5wHFv/ug/B3n6S7jpLdb0AAFaihXi0KPfsRmOsEoXxWmb3M9nrxbGnvdg+1tG9HhmnmO6SbI/mAevY29NP1V1nS8+xPt/F3eMBwA3kD9sXtODZ3k3arur1rVYeCy5ndE/tbOglcE/mE8WKbEtKw0SxVUdiwntIe2WK9vIbdOd5rGtZuHNsAPhCfHG2d/01eZuW1GfP9qhqbLic0T1Mdv4SOCLbS1Vkl5T6SlpDZPsgV9NsPHgfdjaiffwm1XnewJ1jAcCX4wt0LTDSZu36HNlEGrXbk42pKlOAG8jrHeyLKtlEl8CWbB///o//bNSLk/OYJPsE+SYdiQfvobeP3yjOJgB8FFGRHi3cyW7PdsSmp+oPb2VkD5NNdAmMlGz9RdLUinP0HLRyPxoP7qe1h98szicAfBS+UKf32eI94nM4JjyCkf1LNtFFMFKyjS6TpijW0fPQyv1oPLif1h5+u9K8OaffCfsKX4cW6rNFuxa/Rl/UHinbwqMY2b9k4y+BXskmKbpEqjSW+SSVdKaovi7Xo/Hgfvz+/ZLsnHJeAeDRaKFeVbSjOCOxk022g8cxs3/RRXD2Mqk+JYVTWExTaYYPYLNvwbn7BXFuAeDR+AK9omBHMaxtL37uh0cycjaSTZJeKPWSqJfGlmwci1WGhx+nngd35n5FfAsA8Gh8gV5RsKMY1rYXP/fDYxnZP1V0YdyTjWExytDw49Tz4M7cr4hvAQAejRboFQXbYnhpn/dR5X54LCP7F10SZ2VnhfMAyt75+2bxLQDAo9ECfVWxTnFHY1M0n43uZbSnqS26IB4V5wGU6Mz9kvgeAOCRaHG+qlDPxqVgfgZpn0y6d9GlcE8Wp9VehgTI5DMhNeOXxPcAAI9EC/MVRXo2JsXyc0h75S9+ehkclZ4RH7MMBbBBz8yvie8CAB6J/2OuheusUryZmBTKzyPtmV4OZ6XnQ2NxFmAPPTu/JL4NAHgkVpTT78oCbfFG4lYb+DjSvukF8Yhs/31bGQIgJJ+RoJ58s/guAOCxWFFeXZw1Xnpuxbe+3A8fSdo7vQyeFWcBRsjnJKgp3yy+DQB4LFaUVxfnKF5q03Z7z23wsaT9iy6GR8RZgBnyeZEas0JWk7wi27uV8wAAeCJWKFcXzF487aNAfgdpH6ML4ow4CzBLr86MKPl7ldAvbGyCWFerlxsAwNux4ri6SO7FS/0UyO8g7WN0QRwVZwGOks9NUF/2dPbMtcY9ms+ezuYLAHA5WgBXFcO9OBTH7yPtZ3RZbMnOAOcAjlLPT1Bjelp15vzYR/MZ0aqcAQAuISqI+n5Ue4WV4vh92J73Lo5exRXgEPkMBfUlyZ81VXE/TY4VjOVzOascEwDgyWjxW10IrbhGKsPDF8Jew53Uc+bqTum+HB3PnvO71MKzsvhPoc4RAMDQwre6CCZRdADgDt59ydHx829QD4/onXNqYfN7Ym4A8AZ80VtZBE0UHAD4BVKtM9l7VBNn9dQaqnMFgB9HC96q4heJogMAv8iKuvrk+mm5UeMBfhhf6FYUvpYoNgDwi5ytq0+vnSk/U2kCgF/DFzr/vkoUGgD4ZeqFq1UfgzZVCfNYbA4+79wOAN9P/thdEdP3s6KgAAD8hdVEq7Wt92L+EVjuXp82DwA4gRaCVlEYUfKNVIYBAACHr5GfWDdrzo2/CcUMAL4dLQRRURgVhQMAYJ5W7fyUmpryNPH3AOBH0QJQi4C8z4gCsh7WFOD7aX3nqf2TakDOlb8HAL/JSwEoz3tKtpFKWAAAmCCqp6Zi8iiiHPNv+fuQjQDgd9gUBCsEcnHsiaIBALCGVu19ap3VvxmWoz4DwI9hBUDlC1pLGx8AADiFr79Pra9RnqULAH4VK1gmLRJ72vgBAMApfA1+Ym39hBwB4A2kYmCqxUGKRU8UEgCAtWhNflKNrfnwNwAAWmiR8AWjJQoJAMD3k2p99HfB2vlbAAAVLRj63BNFBADgu2n9LaD+A8AL/gLZKiCmag8AAF9L628B9R8AXrDLoRaOVhFJopAAAHw//B0AgGFSUVBtioUUD1XuAwCAr0f/PqhKNwDAn2wKhF4Y5QIZqfoAAMBXQ70HgGFqwSiXRX+BjESBAQAAAIDwX3nbb0/VHgAAAAB+G71I2kVRL46RuEgCAAAAQMUulKboAqniMgkAAAAAL4xeKKsNAAAAAIChl0lVdJksLgAAAAAAW/xFcuWFUmObShcAAAAAfBPRxS9SMR8i8k8q3QAAAADwLdgl7+XiV/7J5KbtIGd8AQAAAOAD8BdHrzP/2hsAAAAAfgh/kTT5f1pZzAEAAAAAXv91tF4cvfR/pFPbAAAAAOB32bsU6sWxpWIKAAAAANCGCyQAAAAAAAAAAAAAAAAAAAAAAAAAAAAAAAAAAAAAAAAAAAAAAAAAAAAAAAAAAAAAAAAAAAAAAAAAAAAAAAAAAAAAAAAAAAAAAAAAAAAAAAAAAAAAAAAAAAAAAAAAAAAAAAAAAAAAAAAAAAAAAAAAAAAAAAAAAAAAAAAAAAAAAAAAAAAAAAAAAAAAAAAAAAAAAAAAAAAAAAAAAAAAAAAAAAAAAAAAAAAAAAAAAAAAAAAAAAAAAAAAAAAAAADAr/O3v/1//rDiKiZ5/CQ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opt prot PIDESC.png"/>
          <p:cNvPicPr>
            <a:picLocks noChangeAspect="1"/>
          </p:cNvPicPr>
          <p:nvPr/>
        </p:nvPicPr>
        <p:blipFill>
          <a:blip r:embed="rId2" cstate="print"/>
          <a:stretch>
            <a:fillRect/>
          </a:stretch>
        </p:blipFill>
        <p:spPr>
          <a:xfrm>
            <a:off x="2483768" y="2420888"/>
            <a:ext cx="4172509" cy="2074860"/>
          </a:xfrm>
          <a:prstGeom prst="rect">
            <a:avLst/>
          </a:prstGeom>
        </p:spPr>
      </p:pic>
      <p:sp>
        <p:nvSpPr>
          <p:cNvPr id="5" name="Title 4"/>
          <p:cNvSpPr>
            <a:spLocks noGrp="1"/>
          </p:cNvSpPr>
          <p:nvPr>
            <p:ph type="title"/>
          </p:nvPr>
        </p:nvSpPr>
        <p:spPr>
          <a:xfrm>
            <a:off x="467544" y="260648"/>
            <a:ext cx="8229600" cy="864096"/>
          </a:xfrm>
        </p:spPr>
        <p:txBody>
          <a:bodyPr>
            <a:normAutofit/>
          </a:bodyPr>
          <a:lstStyle/>
          <a:p>
            <a:r>
              <a:rPr lang="en-US" sz="3200" b="1" dirty="0" err="1" smtClean="0"/>
              <a:t>Protocolos</a:t>
            </a:r>
            <a:r>
              <a:rPr lang="en-US" sz="3200" b="1" dirty="0" smtClean="0"/>
              <a:t> </a:t>
            </a:r>
            <a:r>
              <a:rPr lang="en-US" sz="3200" b="1" dirty="0" err="1" smtClean="0"/>
              <a:t>opcionales</a:t>
            </a:r>
            <a:endParaRPr lang="en-US" sz="3200" b="1" dirty="0"/>
          </a:p>
        </p:txBody>
      </p:sp>
      <p:pic>
        <p:nvPicPr>
          <p:cNvPr id="6" name="Picture 5" descr="opt prot CEDAW.png"/>
          <p:cNvPicPr>
            <a:picLocks noChangeAspect="1"/>
          </p:cNvPicPr>
          <p:nvPr/>
        </p:nvPicPr>
        <p:blipFill>
          <a:blip r:embed="rId3" cstate="print"/>
          <a:stretch>
            <a:fillRect/>
          </a:stretch>
        </p:blipFill>
        <p:spPr>
          <a:xfrm>
            <a:off x="0" y="980728"/>
            <a:ext cx="3623082" cy="2006895"/>
          </a:xfrm>
          <a:prstGeom prst="rect">
            <a:avLst/>
          </a:prstGeom>
        </p:spPr>
      </p:pic>
      <p:pic>
        <p:nvPicPr>
          <p:cNvPr id="7" name="Picture 6" descr="opt prot CDI.png"/>
          <p:cNvPicPr>
            <a:picLocks noChangeAspect="1"/>
          </p:cNvPicPr>
          <p:nvPr/>
        </p:nvPicPr>
        <p:blipFill>
          <a:blip r:embed="rId4" cstate="print"/>
          <a:stretch>
            <a:fillRect/>
          </a:stretch>
        </p:blipFill>
        <p:spPr>
          <a:xfrm>
            <a:off x="5341980" y="1124744"/>
            <a:ext cx="3802020" cy="2160240"/>
          </a:xfrm>
          <a:prstGeom prst="rect">
            <a:avLst/>
          </a:prstGeom>
        </p:spPr>
      </p:pic>
      <p:pic>
        <p:nvPicPr>
          <p:cNvPr id="8" name="Picture 7" descr="opt prot disab.png"/>
          <p:cNvPicPr>
            <a:picLocks noChangeAspect="1"/>
          </p:cNvPicPr>
          <p:nvPr/>
        </p:nvPicPr>
        <p:blipFill>
          <a:blip r:embed="rId5" cstate="print"/>
          <a:stretch>
            <a:fillRect/>
          </a:stretch>
        </p:blipFill>
        <p:spPr>
          <a:xfrm>
            <a:off x="5076056" y="4221088"/>
            <a:ext cx="4375448" cy="1988840"/>
          </a:xfrm>
          <a:prstGeom prst="rect">
            <a:avLst/>
          </a:prstGeom>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539552" y="1052736"/>
            <a:ext cx="7704856" cy="4968551"/>
          </a:xfrm>
          <a:prstGeom prst="rect">
            <a:avLst/>
          </a:prstGeom>
          <a:noFill/>
          <a:ln w="9525">
            <a:solidFill>
              <a:schemeClr val="accent1"/>
            </a:solidFill>
            <a:miter lim="800000"/>
            <a:headEnd/>
            <a:tailEnd/>
          </a:ln>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23528" y="1196752"/>
            <a:ext cx="8496944" cy="4968552"/>
          </a:xfrm>
          <a:prstGeom prst="rect">
            <a:avLst/>
          </a:prstGeom>
          <a:noFill/>
          <a:ln w="9525">
            <a:solidFill>
              <a:schemeClr val="accent1"/>
            </a:solid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s-ES_tradnl" b="1" dirty="0" err="1" smtClean="0">
                <a:solidFill>
                  <a:srgbClr val="FFC000"/>
                </a:solidFill>
              </a:rPr>
              <a:t>Contradiccion</a:t>
            </a:r>
            <a:r>
              <a:rPr lang="es-ES_tradnl" b="1" dirty="0" smtClean="0">
                <a:solidFill>
                  <a:srgbClr val="FFC000"/>
                </a:solidFill>
              </a:rPr>
              <a:t> del crecimiento </a:t>
            </a:r>
            <a:r>
              <a:rPr lang="es-ES_tradnl" dirty="0" smtClean="0"/>
              <a:t>:</a:t>
            </a:r>
            <a:endParaRPr lang="es-ES_tradnl" dirty="0"/>
          </a:p>
        </p:txBody>
      </p:sp>
      <p:sp>
        <p:nvSpPr>
          <p:cNvPr id="3" name="Content Placeholder 2"/>
          <p:cNvSpPr>
            <a:spLocks noGrp="1"/>
          </p:cNvSpPr>
          <p:nvPr>
            <p:ph idx="1"/>
          </p:nvPr>
        </p:nvSpPr>
        <p:spPr>
          <a:xfrm>
            <a:off x="539552" y="1700808"/>
            <a:ext cx="8229600" cy="3949899"/>
          </a:xfrm>
        </p:spPr>
        <p:txBody>
          <a:bodyPr>
            <a:normAutofit fontScale="92500" lnSpcReduction="10000"/>
          </a:bodyPr>
          <a:lstStyle/>
          <a:p>
            <a:r>
              <a:rPr lang="es-ES_tradnl" dirty="0" smtClean="0"/>
              <a:t>Por encima de umbral de acaparamiento, el crecimiento </a:t>
            </a:r>
            <a:r>
              <a:rPr lang="es-ES_tradnl" dirty="0" err="1" smtClean="0"/>
              <a:t>economico</a:t>
            </a:r>
            <a:r>
              <a:rPr lang="es-ES_tradnl" dirty="0" smtClean="0"/>
              <a:t> (aumento de ingresos) :</a:t>
            </a:r>
          </a:p>
          <a:p>
            <a:r>
              <a:rPr lang="es-ES_tradnl" dirty="0" smtClean="0">
                <a:solidFill>
                  <a:srgbClr val="FFFF00"/>
                </a:solidFill>
              </a:rPr>
              <a:t>NO ES BUENO PARA OTROS </a:t>
            </a:r>
            <a:r>
              <a:rPr lang="es-ES_tradnl" dirty="0" smtClean="0"/>
              <a:t>: INDIRECTAMENTE PEVIENE DEL DERECHO A LA SALUD Y CAUSA MUERTES EVITABLES.</a:t>
            </a:r>
          </a:p>
          <a:p>
            <a:r>
              <a:rPr lang="es-ES_tradnl" dirty="0" smtClean="0">
                <a:solidFill>
                  <a:srgbClr val="FFFF00"/>
                </a:solidFill>
              </a:rPr>
              <a:t>NO ES BUENO PARA LAS SIGUIENTES : GENERACIONES </a:t>
            </a:r>
            <a:r>
              <a:rPr lang="es-ES_tradnl" dirty="0" smtClean="0"/>
              <a:t>: NO ES CMPATIBLE CON LA SOSTENIBILIDAD AMBIENTAL Y CAUSA MUERTES EVITABLES EN SIG. GEN.</a:t>
            </a:r>
          </a:p>
          <a:p>
            <a:r>
              <a:rPr lang="es-ES_tradnl" dirty="0" smtClean="0">
                <a:solidFill>
                  <a:srgbClr val="FFFF00"/>
                </a:solidFill>
              </a:rPr>
              <a:t>NO ES BUENO PARA LOS QUE CRECEN </a:t>
            </a:r>
            <a:r>
              <a:rPr lang="es-ES_tradnl" dirty="0" smtClean="0"/>
              <a:t>: NO CAUSA MEJOR SALUD Y DETERIORA OTROS INDICACDORES DE BIENESTAR HUMANO</a:t>
            </a:r>
            <a:endParaRPr lang="es-ES_tradnl"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sz="2800" b="1" dirty="0" smtClean="0"/>
              <a:t>Esperanza de vida saludable en mujeres</a:t>
            </a:r>
            <a:br>
              <a:rPr lang="es-ES" sz="2800" b="1" dirty="0" smtClean="0"/>
            </a:br>
            <a:r>
              <a:rPr lang="es-ES" sz="2000" dirty="0" smtClean="0"/>
              <a:t>(video </a:t>
            </a:r>
            <a:r>
              <a:rPr lang="es-ES" sz="2000" dirty="0" err="1" smtClean="0"/>
              <a:t>statplanet</a:t>
            </a:r>
            <a:r>
              <a:rPr lang="es-ES" sz="2000" dirty="0" smtClean="0"/>
              <a:t>)</a:t>
            </a:r>
            <a:endParaRPr lang="en-GB" sz="2800" dirty="0"/>
          </a:p>
        </p:txBody>
      </p:sp>
      <p:pic>
        <p:nvPicPr>
          <p:cNvPr id="74755" name="Picture 3"/>
          <p:cNvPicPr>
            <a:picLocks noChangeAspect="1" noChangeArrowheads="1"/>
          </p:cNvPicPr>
          <p:nvPr/>
        </p:nvPicPr>
        <p:blipFill>
          <a:blip r:embed="rId2" cstate="print"/>
          <a:srcRect/>
          <a:stretch>
            <a:fillRect/>
          </a:stretch>
        </p:blipFill>
        <p:spPr bwMode="auto">
          <a:xfrm>
            <a:off x="251520" y="1124744"/>
            <a:ext cx="8769241" cy="4930291"/>
          </a:xfrm>
          <a:prstGeom prst="rect">
            <a:avLst/>
          </a:prstGeom>
          <a:noFill/>
          <a:ln w="9525">
            <a:noFill/>
            <a:miter lim="800000"/>
            <a:headEnd/>
            <a:tailEnd/>
          </a:ln>
        </p:spPr>
      </p:pic>
    </p:spTree>
    <p:extLst>
      <p:ext uri="{BB962C8B-B14F-4D97-AF65-F5344CB8AC3E}">
        <p14:creationId xmlns="" xmlns:p14="http://schemas.microsoft.com/office/powerpoint/2010/main" val="165710006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352"/>
            <a:ext cx="8229600" cy="880368"/>
          </a:xfrm>
        </p:spPr>
        <p:txBody>
          <a:bodyPr>
            <a:normAutofit fontScale="90000"/>
          </a:bodyPr>
          <a:lstStyle/>
          <a:p>
            <a:r>
              <a:rPr lang="es-ES" b="1" dirty="0"/>
              <a:t>Esperanza de vida saludable en </a:t>
            </a:r>
            <a:r>
              <a:rPr lang="es-ES" b="1" dirty="0" smtClean="0"/>
              <a:t>hombres</a:t>
            </a:r>
            <a:r>
              <a:rPr lang="es-ES" dirty="0" smtClean="0"/>
              <a:t> </a:t>
            </a:r>
            <a:br>
              <a:rPr lang="es-ES" dirty="0" smtClean="0"/>
            </a:br>
            <a:r>
              <a:rPr lang="es-ES" dirty="0" smtClean="0"/>
              <a:t>(video </a:t>
            </a:r>
            <a:r>
              <a:rPr lang="es-ES" dirty="0" err="1" smtClean="0"/>
              <a:t>statplanet</a:t>
            </a:r>
            <a:r>
              <a:rPr lang="es-ES" dirty="0" smtClean="0"/>
              <a:t>) </a:t>
            </a:r>
            <a:r>
              <a:rPr lang="es-ES" b="1" dirty="0" smtClean="0"/>
              <a:t/>
            </a:r>
            <a:br>
              <a:rPr lang="es-ES" b="1" dirty="0" smtClean="0"/>
            </a:br>
            <a:endParaRPr lang="en-GB" b="1" dirty="0"/>
          </a:p>
        </p:txBody>
      </p:sp>
      <p:pic>
        <p:nvPicPr>
          <p:cNvPr id="75778" name="Picture 2"/>
          <p:cNvPicPr>
            <a:picLocks noChangeAspect="1" noChangeArrowheads="1"/>
          </p:cNvPicPr>
          <p:nvPr/>
        </p:nvPicPr>
        <p:blipFill>
          <a:blip r:embed="rId2" cstate="print"/>
          <a:srcRect/>
          <a:stretch>
            <a:fillRect/>
          </a:stretch>
        </p:blipFill>
        <p:spPr bwMode="auto">
          <a:xfrm>
            <a:off x="277435" y="1124744"/>
            <a:ext cx="8866565" cy="4985009"/>
          </a:xfrm>
          <a:prstGeom prst="rect">
            <a:avLst/>
          </a:prstGeom>
          <a:noFill/>
          <a:ln w="9525">
            <a:noFill/>
            <a:miter lim="800000"/>
            <a:headEnd/>
            <a:tailEnd/>
          </a:ln>
        </p:spPr>
      </p:pic>
    </p:spTree>
    <p:extLst>
      <p:ext uri="{BB962C8B-B14F-4D97-AF65-F5344CB8AC3E}">
        <p14:creationId xmlns="" xmlns:p14="http://schemas.microsoft.com/office/powerpoint/2010/main" val="122437289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128"/>
            <a:ext cx="8229600" cy="1008112"/>
          </a:xfrm>
        </p:spPr>
        <p:txBody>
          <a:bodyPr/>
          <a:lstStyle/>
          <a:p>
            <a:r>
              <a:rPr lang="es-ES" dirty="0" err="1" smtClean="0"/>
              <a:t>Indice</a:t>
            </a:r>
            <a:r>
              <a:rPr lang="es-ES" dirty="0" smtClean="0"/>
              <a:t> de felicidad (</a:t>
            </a:r>
            <a:r>
              <a:rPr lang="es-ES" dirty="0" err="1" smtClean="0"/>
              <a:t>statplanet</a:t>
            </a:r>
            <a:r>
              <a:rPr lang="es-ES" dirty="0" smtClean="0"/>
              <a:t>)</a:t>
            </a:r>
            <a:endParaRPr lang="en-GB" dirty="0"/>
          </a:p>
        </p:txBody>
      </p:sp>
      <p:pic>
        <p:nvPicPr>
          <p:cNvPr id="66563" name="Picture 3"/>
          <p:cNvPicPr>
            <a:picLocks noChangeAspect="1" noChangeArrowheads="1"/>
          </p:cNvPicPr>
          <p:nvPr/>
        </p:nvPicPr>
        <p:blipFill>
          <a:blip r:embed="rId2" cstate="print"/>
          <a:srcRect/>
          <a:stretch>
            <a:fillRect/>
          </a:stretch>
        </p:blipFill>
        <p:spPr bwMode="auto">
          <a:xfrm>
            <a:off x="182925" y="1052736"/>
            <a:ext cx="8961075" cy="5038145"/>
          </a:xfrm>
          <a:prstGeom prst="rect">
            <a:avLst/>
          </a:prstGeom>
          <a:noFill/>
          <a:ln w="9525">
            <a:noFill/>
            <a:miter lim="800000"/>
            <a:headEnd/>
            <a:tailEnd/>
          </a:ln>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rmAutofit/>
          </a:bodyPr>
          <a:lstStyle/>
          <a:p>
            <a:r>
              <a:rPr lang="es-ES" sz="2800" b="1" dirty="0" smtClean="0"/>
              <a:t>Efecto de acaparamiento</a:t>
            </a:r>
            <a:r>
              <a:rPr lang="es-ES" sz="2800" dirty="0" smtClean="0"/>
              <a:t> (video </a:t>
            </a:r>
            <a:r>
              <a:rPr lang="es-ES" sz="2800" dirty="0" err="1" smtClean="0"/>
              <a:t>statplanet</a:t>
            </a:r>
            <a:r>
              <a:rPr lang="es-ES" sz="2800" dirty="0" smtClean="0"/>
              <a:t>) </a:t>
            </a:r>
            <a:r>
              <a:rPr lang="es-ES" sz="2800" b="1" dirty="0" smtClean="0"/>
              <a:t/>
            </a:r>
            <a:br>
              <a:rPr lang="es-ES" sz="2800" b="1" dirty="0" smtClean="0"/>
            </a:br>
            <a:endParaRPr lang="en-GB" sz="2800" b="1" dirty="0"/>
          </a:p>
        </p:txBody>
      </p:sp>
      <p:pic>
        <p:nvPicPr>
          <p:cNvPr id="73733" name="Picture 5"/>
          <p:cNvPicPr>
            <a:picLocks noChangeAspect="1" noChangeArrowheads="1"/>
          </p:cNvPicPr>
          <p:nvPr/>
        </p:nvPicPr>
        <p:blipFill>
          <a:blip r:embed="rId2" cstate="print"/>
          <a:srcRect/>
          <a:stretch>
            <a:fillRect/>
          </a:stretch>
        </p:blipFill>
        <p:spPr bwMode="auto">
          <a:xfrm>
            <a:off x="323528" y="1268760"/>
            <a:ext cx="8385011" cy="4714267"/>
          </a:xfrm>
          <a:prstGeom prst="rect">
            <a:avLst/>
          </a:prstGeom>
          <a:noFill/>
          <a:ln w="9525">
            <a:noFill/>
            <a:miter lim="800000"/>
            <a:headEnd/>
            <a:tailEnd/>
          </a:ln>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r>
              <a:rPr lang="es-ES" b="1" dirty="0" smtClean="0"/>
              <a:t>Efecto de agotamiento</a:t>
            </a:r>
            <a:r>
              <a:rPr lang="es-ES" dirty="0" smtClean="0"/>
              <a:t> (video </a:t>
            </a:r>
            <a:r>
              <a:rPr lang="es-ES" dirty="0" err="1" smtClean="0"/>
              <a:t>statplanet</a:t>
            </a:r>
            <a:r>
              <a:rPr lang="es-ES" dirty="0" smtClean="0"/>
              <a:t>)</a:t>
            </a:r>
            <a:endParaRPr lang="en-GB" b="1" dirty="0"/>
          </a:p>
        </p:txBody>
      </p:sp>
      <p:pic>
        <p:nvPicPr>
          <p:cNvPr id="67586" name="Picture 2"/>
          <p:cNvPicPr>
            <a:picLocks noChangeAspect="1" noChangeArrowheads="1"/>
          </p:cNvPicPr>
          <p:nvPr/>
        </p:nvPicPr>
        <p:blipFill>
          <a:blip r:embed="rId3" cstate="print"/>
          <a:srcRect/>
          <a:stretch>
            <a:fillRect/>
          </a:stretch>
        </p:blipFill>
        <p:spPr bwMode="auto">
          <a:xfrm>
            <a:off x="0" y="1124744"/>
            <a:ext cx="8837295" cy="4968552"/>
          </a:xfrm>
          <a:prstGeom prst="rect">
            <a:avLst/>
          </a:prstGeom>
          <a:noFill/>
          <a:ln w="9525">
            <a:noFill/>
            <a:miter lim="800000"/>
            <a:headEnd/>
            <a:tailEnd/>
          </a:ln>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p:spPr>
        <p:txBody>
          <a:bodyPr/>
          <a:lstStyle/>
          <a:p>
            <a:r>
              <a:rPr lang="es-ES" b="1" dirty="0" smtClean="0"/>
              <a:t>Índice integrado de salud-mujeres</a:t>
            </a:r>
            <a:endParaRPr lang="en-GB" b="1" dirty="0"/>
          </a:p>
        </p:txBody>
      </p:sp>
      <p:pic>
        <p:nvPicPr>
          <p:cNvPr id="76802" name="Picture 2"/>
          <p:cNvPicPr>
            <a:picLocks noChangeAspect="1" noChangeArrowheads="1"/>
          </p:cNvPicPr>
          <p:nvPr/>
        </p:nvPicPr>
        <p:blipFill>
          <a:blip r:embed="rId2" cstate="print"/>
          <a:srcRect/>
          <a:stretch>
            <a:fillRect/>
          </a:stretch>
        </p:blipFill>
        <p:spPr bwMode="auto">
          <a:xfrm>
            <a:off x="251520" y="1052736"/>
            <a:ext cx="8690670" cy="4886116"/>
          </a:xfrm>
          <a:prstGeom prst="rect">
            <a:avLst/>
          </a:prstGeom>
          <a:noFill/>
          <a:ln w="9525">
            <a:noFill/>
            <a:miter lim="800000"/>
            <a:headEnd/>
            <a:tailEnd/>
          </a:ln>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p:spPr>
        <p:txBody>
          <a:bodyPr/>
          <a:lstStyle/>
          <a:p>
            <a:r>
              <a:rPr lang="es-ES" b="1" dirty="0" smtClean="0"/>
              <a:t>Índice integrado de salud-hombres</a:t>
            </a:r>
            <a:endParaRPr lang="en-GB" b="1" dirty="0"/>
          </a:p>
        </p:txBody>
      </p:sp>
      <p:pic>
        <p:nvPicPr>
          <p:cNvPr id="76802" name="Picture 2"/>
          <p:cNvPicPr>
            <a:picLocks noChangeAspect="1" noChangeArrowheads="1"/>
          </p:cNvPicPr>
          <p:nvPr/>
        </p:nvPicPr>
        <p:blipFill>
          <a:blip r:embed="rId2" cstate="print"/>
          <a:srcRect/>
          <a:stretch>
            <a:fillRect/>
          </a:stretch>
        </p:blipFill>
        <p:spPr bwMode="auto">
          <a:xfrm>
            <a:off x="251520" y="1052736"/>
            <a:ext cx="8690670" cy="4886116"/>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smtClean="0">
                <a:solidFill>
                  <a:srgbClr val="FFC000"/>
                </a:solidFill>
              </a:rPr>
              <a:t>PE3.- </a:t>
            </a:r>
            <a:r>
              <a:rPr lang="en-US" sz="2800" b="1" dirty="0" err="1" smtClean="0">
                <a:solidFill>
                  <a:srgbClr val="FFC000"/>
                </a:solidFill>
              </a:rPr>
              <a:t>Medir</a:t>
            </a:r>
            <a:r>
              <a:rPr lang="en-US" sz="2800" b="1" dirty="0" smtClean="0">
                <a:solidFill>
                  <a:srgbClr val="FFC000"/>
                </a:solidFill>
              </a:rPr>
              <a:t> la </a:t>
            </a:r>
            <a:r>
              <a:rPr lang="en-US" sz="2800" b="1" dirty="0" err="1" smtClean="0">
                <a:solidFill>
                  <a:srgbClr val="FFC000"/>
                </a:solidFill>
              </a:rPr>
              <a:t>etica</a:t>
            </a:r>
            <a:r>
              <a:rPr lang="en-US" sz="2800" b="1" dirty="0" smtClean="0">
                <a:solidFill>
                  <a:srgbClr val="FFC000"/>
                </a:solidFill>
              </a:rPr>
              <a:t> del </a:t>
            </a:r>
            <a:r>
              <a:rPr lang="en-US" sz="2800" b="1" dirty="0" err="1" smtClean="0">
                <a:solidFill>
                  <a:srgbClr val="FFC000"/>
                </a:solidFill>
              </a:rPr>
              <a:t>derecho</a:t>
            </a:r>
            <a:r>
              <a:rPr lang="en-US" sz="2800" b="1" dirty="0" smtClean="0">
                <a:solidFill>
                  <a:srgbClr val="FFC000"/>
                </a:solidFill>
              </a:rPr>
              <a:t> a la </a:t>
            </a:r>
            <a:r>
              <a:rPr lang="en-US" sz="2800" b="1" dirty="0" err="1" smtClean="0">
                <a:solidFill>
                  <a:srgbClr val="FFC000"/>
                </a:solidFill>
              </a:rPr>
              <a:t>salud</a:t>
            </a:r>
            <a:r>
              <a:rPr lang="en-US" sz="2800" b="1" dirty="0" smtClean="0">
                <a:solidFill>
                  <a:srgbClr val="FFC000"/>
                </a:solidFill>
              </a:rPr>
              <a:t> </a:t>
            </a:r>
            <a:r>
              <a:rPr lang="en-US" sz="2800" b="1" dirty="0" err="1" smtClean="0">
                <a:solidFill>
                  <a:srgbClr val="FFC000"/>
                </a:solidFill>
              </a:rPr>
              <a:t>mediante</a:t>
            </a:r>
            <a:r>
              <a:rPr lang="en-US" sz="2800" b="1" dirty="0" smtClean="0">
                <a:solidFill>
                  <a:srgbClr val="FFC000"/>
                </a:solidFill>
              </a:rPr>
              <a:t> la </a:t>
            </a:r>
            <a:r>
              <a:rPr lang="en-US" sz="2800" b="1" dirty="0" err="1" smtClean="0">
                <a:solidFill>
                  <a:srgbClr val="FFC000"/>
                </a:solidFill>
              </a:rPr>
              <a:t>equidad</a:t>
            </a:r>
            <a:endParaRPr lang="en-US" sz="2800" b="1" dirty="0">
              <a:solidFill>
                <a:srgbClr val="FFC000"/>
              </a:solidFill>
            </a:endParaRPr>
          </a:p>
        </p:txBody>
      </p:sp>
      <p:sp>
        <p:nvSpPr>
          <p:cNvPr id="3" name="Content Placeholder 2"/>
          <p:cNvSpPr>
            <a:spLocks noGrp="1"/>
          </p:cNvSpPr>
          <p:nvPr>
            <p:ph idx="1"/>
          </p:nvPr>
        </p:nvSpPr>
        <p:spPr>
          <a:xfrm>
            <a:off x="395536" y="1700808"/>
            <a:ext cx="8229600" cy="3517851"/>
          </a:xfrm>
        </p:spPr>
        <p:txBody>
          <a:bodyPr/>
          <a:lstStyle/>
          <a:p>
            <a:r>
              <a:rPr lang="en-US" sz="2000" dirty="0" smtClean="0"/>
              <a:t>1945 : Art. </a:t>
            </a:r>
            <a:r>
              <a:rPr lang="en-US" sz="2000" dirty="0" err="1" smtClean="0"/>
              <a:t>Constitucional</a:t>
            </a:r>
            <a:r>
              <a:rPr lang="en-US" sz="2000" dirty="0" smtClean="0"/>
              <a:t> de la OMS : </a:t>
            </a:r>
            <a:r>
              <a:rPr lang="en-US" sz="2000" dirty="0" err="1" smtClean="0"/>
              <a:t>Mejor</a:t>
            </a:r>
            <a:r>
              <a:rPr lang="en-US" sz="2000" dirty="0" smtClean="0"/>
              <a:t> </a:t>
            </a:r>
            <a:r>
              <a:rPr lang="en-US" sz="2000" dirty="0" err="1" smtClean="0"/>
              <a:t>salud</a:t>
            </a:r>
            <a:r>
              <a:rPr lang="en-US" sz="2000" dirty="0" smtClean="0"/>
              <a:t> </a:t>
            </a:r>
            <a:r>
              <a:rPr lang="en-US" sz="2000" dirty="0" err="1" smtClean="0"/>
              <a:t>posible</a:t>
            </a:r>
            <a:r>
              <a:rPr lang="en-US" sz="2000" dirty="0" smtClean="0"/>
              <a:t> </a:t>
            </a:r>
            <a:r>
              <a:rPr lang="en-US" sz="2000" dirty="0" err="1" smtClean="0"/>
              <a:t>para</a:t>
            </a:r>
            <a:r>
              <a:rPr lang="en-US" sz="2000" dirty="0" smtClean="0"/>
              <a:t> </a:t>
            </a:r>
            <a:r>
              <a:rPr lang="en-US" sz="2000" dirty="0" err="1" smtClean="0"/>
              <a:t>todos</a:t>
            </a:r>
            <a:r>
              <a:rPr lang="en-US" sz="2000" dirty="0" smtClean="0"/>
              <a:t>.</a:t>
            </a:r>
          </a:p>
          <a:p>
            <a:pPr>
              <a:buNone/>
            </a:pPr>
            <a:endParaRPr lang="en-US" dirty="0" smtClean="0"/>
          </a:p>
          <a:p>
            <a:pPr lvl="1"/>
            <a:r>
              <a:rPr lang="en-US" sz="2000" dirty="0" err="1" smtClean="0"/>
              <a:t>Nunca</a:t>
            </a:r>
            <a:r>
              <a:rPr lang="en-US" sz="2000" dirty="0" smtClean="0"/>
              <a:t> se ha </a:t>
            </a:r>
            <a:r>
              <a:rPr lang="en-US" sz="2000" dirty="0" err="1" smtClean="0"/>
              <a:t>definido</a:t>
            </a:r>
            <a:r>
              <a:rPr lang="en-US" sz="2000" dirty="0" smtClean="0"/>
              <a:t> “</a:t>
            </a:r>
            <a:r>
              <a:rPr lang="en-US" sz="2000" dirty="0" err="1" smtClean="0"/>
              <a:t>mejor</a:t>
            </a:r>
            <a:r>
              <a:rPr lang="en-US" sz="2000" dirty="0" smtClean="0"/>
              <a:t> </a:t>
            </a:r>
            <a:r>
              <a:rPr lang="en-US" sz="2000" dirty="0" err="1" smtClean="0"/>
              <a:t>salud</a:t>
            </a:r>
            <a:r>
              <a:rPr lang="en-US" sz="2000" dirty="0" smtClean="0"/>
              <a:t> </a:t>
            </a:r>
            <a:r>
              <a:rPr lang="en-US" sz="2000" dirty="0" err="1" smtClean="0"/>
              <a:t>posible</a:t>
            </a:r>
            <a:r>
              <a:rPr lang="en-US" sz="2000" dirty="0" smtClean="0"/>
              <a:t>”.</a:t>
            </a:r>
          </a:p>
          <a:p>
            <a:pPr lvl="1"/>
            <a:r>
              <a:rPr lang="en-US" sz="2000" dirty="0" err="1" smtClean="0"/>
              <a:t>Nunca</a:t>
            </a:r>
            <a:r>
              <a:rPr lang="en-US" sz="2000" dirty="0" smtClean="0"/>
              <a:t> se ha </a:t>
            </a:r>
            <a:r>
              <a:rPr lang="en-US" sz="2000" dirty="0" err="1" smtClean="0"/>
              <a:t>medido</a:t>
            </a:r>
            <a:r>
              <a:rPr lang="en-US" sz="2000" dirty="0" smtClean="0"/>
              <a:t> </a:t>
            </a:r>
            <a:r>
              <a:rPr lang="en-US" sz="2000" dirty="0" err="1" smtClean="0"/>
              <a:t>si</a:t>
            </a:r>
            <a:r>
              <a:rPr lang="en-US" sz="2000" dirty="0" smtClean="0"/>
              <a:t> </a:t>
            </a:r>
            <a:r>
              <a:rPr lang="en-US" sz="2000" dirty="0" err="1" smtClean="0"/>
              <a:t>llega</a:t>
            </a:r>
            <a:r>
              <a:rPr lang="en-US" sz="2000" dirty="0" smtClean="0"/>
              <a:t> a </a:t>
            </a:r>
            <a:r>
              <a:rPr lang="en-US" sz="2000" dirty="0" err="1" smtClean="0"/>
              <a:t>todos</a:t>
            </a:r>
            <a:r>
              <a:rPr lang="en-US" sz="2000" dirty="0" smtClean="0"/>
              <a:t>.</a:t>
            </a:r>
          </a:p>
          <a:p>
            <a:pPr lvl="1"/>
            <a:r>
              <a:rPr lang="en-US" sz="2000" dirty="0" err="1" smtClean="0"/>
              <a:t>Todos</a:t>
            </a:r>
            <a:r>
              <a:rPr lang="en-US" sz="2000" dirty="0" smtClean="0"/>
              <a:t> </a:t>
            </a:r>
            <a:r>
              <a:rPr lang="en-US" sz="2000" dirty="0" err="1" smtClean="0"/>
              <a:t>debe</a:t>
            </a:r>
            <a:r>
              <a:rPr lang="en-US" sz="2000" dirty="0" smtClean="0"/>
              <a:t> </a:t>
            </a:r>
            <a:r>
              <a:rPr lang="en-US" sz="2000" dirty="0" err="1" smtClean="0"/>
              <a:t>incluir</a:t>
            </a:r>
            <a:r>
              <a:rPr lang="en-US" sz="2000" dirty="0" smtClean="0"/>
              <a:t> </a:t>
            </a:r>
            <a:r>
              <a:rPr lang="en-US" sz="2000" dirty="0" err="1" smtClean="0"/>
              <a:t>proximas</a:t>
            </a:r>
            <a:r>
              <a:rPr lang="en-US" sz="2000" dirty="0" smtClean="0"/>
              <a:t> </a:t>
            </a:r>
            <a:r>
              <a:rPr lang="en-US" sz="2000" dirty="0" err="1" smtClean="0"/>
              <a:t>generaciones</a:t>
            </a:r>
            <a:r>
              <a:rPr lang="en-US" sz="2000" dirty="0" smtClean="0"/>
              <a:t> (</a:t>
            </a:r>
            <a:r>
              <a:rPr lang="en-US" sz="2000" dirty="0" err="1" smtClean="0"/>
              <a:t>sostenible</a:t>
            </a:r>
            <a:r>
              <a:rPr lang="en-US" sz="2000" dirty="0" smtClean="0"/>
              <a:t> : </a:t>
            </a:r>
            <a:r>
              <a:rPr lang="en-US" sz="2000" dirty="0" err="1" smtClean="0"/>
              <a:t>equidad</a:t>
            </a:r>
            <a:r>
              <a:rPr lang="en-US" sz="2000" dirty="0" smtClean="0"/>
              <a:t> </a:t>
            </a:r>
            <a:r>
              <a:rPr lang="en-US" sz="2000" dirty="0" err="1" smtClean="0"/>
              <a:t>intergeneracional</a:t>
            </a:r>
            <a:r>
              <a:rPr lang="en-US" sz="2000" dirty="0" smtClean="0"/>
              <a:t>)</a:t>
            </a:r>
          </a:p>
          <a:p>
            <a:endParaRPr lang="en-US" dirty="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008112"/>
          </a:xfrm>
        </p:spPr>
        <p:txBody>
          <a:bodyPr/>
          <a:lstStyle/>
          <a:p>
            <a:r>
              <a:rPr lang="es-ES" b="1" dirty="0" smtClean="0"/>
              <a:t>Índice integrado de salud-todos</a:t>
            </a:r>
            <a:r>
              <a:rPr lang="es-ES" dirty="0" smtClean="0"/>
              <a:t> </a:t>
            </a:r>
            <a:br>
              <a:rPr lang="es-ES" dirty="0" smtClean="0"/>
            </a:br>
            <a:r>
              <a:rPr lang="es-ES" dirty="0" smtClean="0"/>
              <a:t>(</a:t>
            </a:r>
            <a:r>
              <a:rPr lang="es-ES" dirty="0" err="1" smtClean="0"/>
              <a:t>statplanet</a:t>
            </a:r>
            <a:r>
              <a:rPr lang="es-ES" dirty="0" smtClean="0"/>
              <a:t>)</a:t>
            </a:r>
            <a:endParaRPr lang="en-GB" b="1" dirty="0"/>
          </a:p>
        </p:txBody>
      </p:sp>
      <p:pic>
        <p:nvPicPr>
          <p:cNvPr id="78850" name="Picture 2"/>
          <p:cNvPicPr>
            <a:picLocks noChangeAspect="1" noChangeArrowheads="1"/>
          </p:cNvPicPr>
          <p:nvPr/>
        </p:nvPicPr>
        <p:blipFill>
          <a:blip r:embed="rId2" cstate="print"/>
          <a:srcRect/>
          <a:stretch>
            <a:fillRect/>
          </a:stretch>
        </p:blipFill>
        <p:spPr bwMode="auto">
          <a:xfrm>
            <a:off x="179512" y="1196752"/>
            <a:ext cx="8629296" cy="4851610"/>
          </a:xfrm>
          <a:prstGeom prst="rect">
            <a:avLst/>
          </a:prstGeom>
          <a:noFill/>
          <a:ln w="9525">
            <a:noFill/>
            <a:miter lim="800000"/>
            <a:headEnd/>
            <a:tailEnd/>
          </a:ln>
        </p:spPr>
      </p:pic>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s-ES" b="1" dirty="0" smtClean="0"/>
              <a:t>Dimensiones del </a:t>
            </a:r>
            <a:r>
              <a:rPr lang="es-ES" b="1" dirty="0" err="1" smtClean="0"/>
              <a:t>indice</a:t>
            </a:r>
            <a:r>
              <a:rPr lang="es-ES" b="1" dirty="0" smtClean="0"/>
              <a:t> </a:t>
            </a:r>
            <a:r>
              <a:rPr lang="es-ES" b="1" dirty="0" err="1" smtClean="0"/>
              <a:t>holistico</a:t>
            </a:r>
            <a:r>
              <a:rPr lang="es-ES" b="1" dirty="0" smtClean="0"/>
              <a:t> de salud</a:t>
            </a:r>
            <a:r>
              <a:rPr lang="es-ES" dirty="0" smtClean="0"/>
              <a:t/>
            </a:r>
            <a:br>
              <a:rPr lang="es-ES" dirty="0" smtClean="0"/>
            </a:br>
            <a:r>
              <a:rPr lang="es-ES" dirty="0" smtClean="0"/>
              <a:t>(</a:t>
            </a:r>
            <a:r>
              <a:rPr lang="es-ES" dirty="0" err="1" smtClean="0"/>
              <a:t>interactive</a:t>
            </a:r>
            <a:r>
              <a:rPr lang="es-ES" dirty="0" smtClean="0"/>
              <a:t> </a:t>
            </a:r>
            <a:r>
              <a:rPr lang="es-ES" dirty="0" err="1" smtClean="0"/>
              <a:t>database</a:t>
            </a:r>
            <a:r>
              <a:rPr lang="es-ES" dirty="0" smtClean="0"/>
              <a:t>)</a:t>
            </a:r>
            <a:endParaRPr lang="en-GB" dirty="0"/>
          </a:p>
        </p:txBody>
      </p:sp>
      <p:pic>
        <p:nvPicPr>
          <p:cNvPr id="4" name="Picture 3"/>
          <p:cNvPicPr/>
          <p:nvPr/>
        </p:nvPicPr>
        <p:blipFill>
          <a:blip r:embed="rId2" cstate="print"/>
          <a:srcRect/>
          <a:stretch>
            <a:fillRect/>
          </a:stretch>
        </p:blipFill>
        <p:spPr bwMode="auto">
          <a:xfrm>
            <a:off x="755576" y="2182898"/>
            <a:ext cx="7272808" cy="3550358"/>
          </a:xfrm>
          <a:prstGeom prst="rect">
            <a:avLst/>
          </a:prstGeom>
          <a:noFill/>
        </p:spPr>
      </p:pic>
    </p:spTree>
    <p:extLst>
      <p:ext uri="{BB962C8B-B14F-4D97-AF65-F5344CB8AC3E}">
        <p14:creationId xmlns="" xmlns:p14="http://schemas.microsoft.com/office/powerpoint/2010/main" val="3521274746"/>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899592" y="1556792"/>
            <a:ext cx="6984776" cy="4320480"/>
          </a:xfrm>
          <a:prstGeom prst="rect">
            <a:avLst/>
          </a:prstGeom>
          <a:noFill/>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3542023"/>
            <a:ext cx="6534695" cy="31717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90245" y="0"/>
            <a:ext cx="6534695" cy="35194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18206282"/>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95536" y="1484784"/>
            <a:ext cx="8064896" cy="4536503"/>
          </a:xfrm>
          <a:prstGeom prst="rect">
            <a:avLst/>
          </a:prstGeom>
          <a:noFill/>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776"/>
            <a:ext cx="8229600" cy="1143000"/>
          </a:xfrm>
        </p:spPr>
        <p:txBody>
          <a:bodyPr>
            <a:normAutofit/>
          </a:bodyPr>
          <a:lstStyle/>
          <a:p>
            <a:r>
              <a:rPr lang="es-ES" b="1" dirty="0" smtClean="0"/>
              <a:t>Tabla de países con mayor índice integrado de salud- mujeres</a:t>
            </a:r>
            <a:endParaRPr lang="en-GB" b="1" dirty="0"/>
          </a:p>
        </p:txBody>
      </p:sp>
      <p:graphicFrame>
        <p:nvGraphicFramePr>
          <p:cNvPr id="3" name="Table 2"/>
          <p:cNvGraphicFramePr>
            <a:graphicFrameLocks noGrp="1"/>
          </p:cNvGraphicFramePr>
          <p:nvPr/>
        </p:nvGraphicFramePr>
        <p:xfrm>
          <a:off x="323528" y="1196746"/>
          <a:ext cx="8424936" cy="4968557"/>
        </p:xfrm>
        <a:graphic>
          <a:graphicData uri="http://schemas.openxmlformats.org/drawingml/2006/table">
            <a:tbl>
              <a:tblPr/>
              <a:tblGrid>
                <a:gridCol w="783041"/>
                <a:gridCol w="2240365"/>
                <a:gridCol w="1370320"/>
                <a:gridCol w="667034"/>
                <a:gridCol w="1972103"/>
                <a:gridCol w="1392073"/>
              </a:tblGrid>
              <a:tr h="407259">
                <a:tc>
                  <a:txBody>
                    <a:bodyPr/>
                    <a:lstStyle/>
                    <a:p>
                      <a:pPr algn="l" fontAlgn="b"/>
                      <a:r>
                        <a:rPr lang="en-US" sz="2000" b="1"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1</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Costa Rica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59.50</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15</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Malta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45.56</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Panama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57.91</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16</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Greece</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45.21</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3</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Venezuela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55.63</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17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Ecuador</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44.24</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4</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Mexico</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51.59</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18</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Slovenia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44.09</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5</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Chile</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50.50</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19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Jordan</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43.37</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6</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Jamaica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49.44</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20</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Honduras</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43.20</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Brazil</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49.36</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21</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Cuba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43.12</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8</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Belize</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49.21</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Slovakia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42.91</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Argentina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48.65</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23</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Guatemala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42.84</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10</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El Salvador</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47.92</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Viet Nam</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41.74</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11</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Colombia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47.41</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29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Albania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40.97</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12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Uruguay</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47.22</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62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Armenia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32.06</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FF0000"/>
                          </a:solidFill>
                          <a:latin typeface="Calibri"/>
                        </a:rPr>
                        <a:t>13</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Thailand</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46.82</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69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Sri Lanka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31.54</a:t>
                      </a:r>
                    </a:p>
                  </a:txBody>
                  <a:tcPr marL="9525" marR="9525" marT="9525" marB="0" anchor="b">
                    <a:lnL>
                      <a:noFill/>
                    </a:lnL>
                    <a:lnR>
                      <a:noFill/>
                    </a:lnR>
                    <a:lnT>
                      <a:noFill/>
                    </a:lnT>
                    <a:lnB>
                      <a:noFill/>
                    </a:lnB>
                    <a:solidFill>
                      <a:schemeClr val="tx1"/>
                    </a:solidFill>
                  </a:tcPr>
                </a:tc>
              </a:tr>
              <a:tr h="325807">
                <a:tc>
                  <a:txBody>
                    <a:bodyPr/>
                    <a:lstStyle/>
                    <a:p>
                      <a:pPr algn="r" fontAlgn="b"/>
                      <a:r>
                        <a:rPr lang="en-US" sz="2000" b="0" i="0" u="none" strike="noStrike">
                          <a:solidFill>
                            <a:srgbClr val="000000"/>
                          </a:solidFill>
                          <a:latin typeface="Calibri"/>
                        </a:rPr>
                        <a:t>14</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Paraguay</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45.83</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77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Georgia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30.09</a:t>
                      </a:r>
                    </a:p>
                  </a:txBody>
                  <a:tcPr marL="9525" marR="9525" marT="9525" marB="0" anchor="b">
                    <a:lnL>
                      <a:noFill/>
                    </a:lnL>
                    <a:lnR>
                      <a:noFill/>
                    </a:lnR>
                    <a:lnT>
                      <a:noFill/>
                    </a:lnT>
                    <a:lnB>
                      <a:noFill/>
                    </a:lnB>
                    <a:solidFill>
                      <a:schemeClr val="tx1"/>
                    </a:solidFill>
                  </a:tcPr>
                </a:tc>
              </a:tr>
            </a:tbl>
          </a:graphicData>
        </a:graphic>
      </p:graphicFrame>
    </p:spTree>
    <p:extLst>
      <p:ext uri="{BB962C8B-B14F-4D97-AF65-F5344CB8AC3E}">
        <p14:creationId xmlns="" xmlns:p14="http://schemas.microsoft.com/office/powerpoint/2010/main" val="27364737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776"/>
            <a:ext cx="8229600" cy="1143000"/>
          </a:xfrm>
        </p:spPr>
        <p:txBody>
          <a:bodyPr>
            <a:normAutofit/>
          </a:bodyPr>
          <a:lstStyle/>
          <a:p>
            <a:r>
              <a:rPr lang="es-ES" b="1" dirty="0" smtClean="0"/>
              <a:t>Tabla de países con mayor índice integrado de salud-hombres</a:t>
            </a:r>
            <a:endParaRPr lang="en-GB" b="1" dirty="0"/>
          </a:p>
        </p:txBody>
      </p:sp>
      <p:graphicFrame>
        <p:nvGraphicFramePr>
          <p:cNvPr id="4" name="Table 3"/>
          <p:cNvGraphicFramePr>
            <a:graphicFrameLocks noGrp="1"/>
          </p:cNvGraphicFramePr>
          <p:nvPr/>
        </p:nvGraphicFramePr>
        <p:xfrm>
          <a:off x="395536" y="1124744"/>
          <a:ext cx="8352928" cy="5040567"/>
        </p:xfrm>
        <a:graphic>
          <a:graphicData uri="http://schemas.openxmlformats.org/drawingml/2006/table">
            <a:tbl>
              <a:tblPr/>
              <a:tblGrid>
                <a:gridCol w="776348"/>
                <a:gridCol w="2221217"/>
                <a:gridCol w="1358608"/>
                <a:gridCol w="661333"/>
                <a:gridCol w="1955247"/>
                <a:gridCol w="1380175"/>
              </a:tblGrid>
              <a:tr h="413161">
                <a:tc>
                  <a:txBody>
                    <a:bodyPr/>
                    <a:lstStyle/>
                    <a:p>
                      <a:pPr algn="l" fontAlgn="b"/>
                      <a:r>
                        <a:rPr lang="en-US" sz="2000" b="1"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2000" b="1"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1</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Costa Rica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59.50</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15</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Malta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45.56</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Panama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57.91</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16</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Greece</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45.21</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3</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Venezuela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55.63</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17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Ecuador</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44.24</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4</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Mexico</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51.59</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18</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Slovenia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44.09</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5</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Chile</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50.50</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19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Jordan</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43.37</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6</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Jamaica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49.44</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20</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Honduras</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43.20</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Brazil</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49.36</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21</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Cuba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43.12</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8</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Belize</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49.21</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Slovakia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42.91</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Argentina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48.65</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23</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Guatemala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42.84</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10</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El Salvador</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47.92</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27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Viet Nam</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41.74</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11</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Colombia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47.41</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29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Albania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40.97</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12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Uruguay</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47.22</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62</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Armenia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32.06</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FF0000"/>
                          </a:solidFill>
                          <a:latin typeface="Calibri"/>
                        </a:rPr>
                        <a:t>13</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000000"/>
                          </a:solidFill>
                          <a:latin typeface="Calibri"/>
                        </a:rPr>
                        <a:t>Thailand</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000000"/>
                          </a:solidFill>
                          <a:latin typeface="Calibri"/>
                        </a:rPr>
                        <a:t>46.82</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69</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Sri Lanka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31.54</a:t>
                      </a:r>
                    </a:p>
                  </a:txBody>
                  <a:tcPr marL="9525" marR="9525" marT="9525" marB="0" anchor="b">
                    <a:lnL>
                      <a:noFill/>
                    </a:lnL>
                    <a:lnR>
                      <a:noFill/>
                    </a:lnR>
                    <a:lnT>
                      <a:noFill/>
                    </a:lnT>
                    <a:lnB>
                      <a:noFill/>
                    </a:lnB>
                    <a:solidFill>
                      <a:schemeClr val="tx1"/>
                    </a:solidFill>
                  </a:tcPr>
                </a:tc>
              </a:tr>
              <a:tr h="330529">
                <a:tc>
                  <a:txBody>
                    <a:bodyPr/>
                    <a:lstStyle/>
                    <a:p>
                      <a:pPr algn="r" fontAlgn="b"/>
                      <a:r>
                        <a:rPr lang="en-US" sz="2000" b="0" i="0" u="none" strike="noStrike">
                          <a:solidFill>
                            <a:srgbClr val="000000"/>
                          </a:solidFill>
                          <a:latin typeface="Calibri"/>
                        </a:rPr>
                        <a:t>14</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Paraguay</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45.83</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77</a:t>
                      </a:r>
                    </a:p>
                  </a:txBody>
                  <a:tcPr marL="9525" marR="9525" marT="9525" marB="0" anchor="b">
                    <a:lnL>
                      <a:noFill/>
                    </a:lnL>
                    <a:lnR>
                      <a:noFill/>
                    </a:lnR>
                    <a:lnT>
                      <a:noFill/>
                    </a:lnT>
                    <a:lnB>
                      <a:noFill/>
                    </a:lnB>
                    <a:solidFill>
                      <a:schemeClr val="tx1"/>
                    </a:solidFill>
                  </a:tcPr>
                </a:tc>
                <a:tc>
                  <a:txBody>
                    <a:bodyPr/>
                    <a:lstStyle/>
                    <a:p>
                      <a:pPr algn="l" fontAlgn="b"/>
                      <a:r>
                        <a:rPr lang="en-US" sz="2000" b="0" i="0" u="none" strike="noStrike">
                          <a:solidFill>
                            <a:srgbClr val="FF0000"/>
                          </a:solidFill>
                          <a:latin typeface="Calibri"/>
                        </a:rPr>
                        <a:t>Georgia</a:t>
                      </a:r>
                    </a:p>
                  </a:txBody>
                  <a:tcPr marL="9525" marR="9525" marT="9525" marB="0" anchor="b">
                    <a:lnL>
                      <a:noFill/>
                    </a:lnL>
                    <a:lnR>
                      <a:noFill/>
                    </a:lnR>
                    <a:lnT>
                      <a:noFill/>
                    </a:lnT>
                    <a:lnB>
                      <a:noFill/>
                    </a:lnB>
                    <a:solidFill>
                      <a:schemeClr val="tx1"/>
                    </a:solidFill>
                  </a:tcPr>
                </a:tc>
                <a:tc>
                  <a:txBody>
                    <a:bodyPr/>
                    <a:lstStyle/>
                    <a:p>
                      <a:pPr algn="r" fontAlgn="b"/>
                      <a:r>
                        <a:rPr lang="en-US" sz="2000" b="0" i="0" u="none" strike="noStrike">
                          <a:solidFill>
                            <a:srgbClr val="FF0000"/>
                          </a:solidFill>
                          <a:latin typeface="Calibri"/>
                        </a:rPr>
                        <a:t>30.09</a:t>
                      </a:r>
                    </a:p>
                  </a:txBody>
                  <a:tcPr marL="9525" marR="9525" marT="9525" marB="0" anchor="b">
                    <a:lnL>
                      <a:noFill/>
                    </a:lnL>
                    <a:lnR>
                      <a:noFill/>
                    </a:lnR>
                    <a:lnT>
                      <a:noFill/>
                    </a:lnT>
                    <a:lnB>
                      <a:noFill/>
                    </a:lnB>
                    <a:solidFill>
                      <a:schemeClr val="tx1"/>
                    </a:solidFill>
                  </a:tcPr>
                </a:tc>
              </a:tr>
            </a:tbl>
          </a:graphicData>
        </a:graphic>
      </p:graphicFrame>
    </p:spTree>
    <p:extLst>
      <p:ext uri="{BB962C8B-B14F-4D97-AF65-F5344CB8AC3E}">
        <p14:creationId xmlns="" xmlns:p14="http://schemas.microsoft.com/office/powerpoint/2010/main" val="27364737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776"/>
            <a:ext cx="8229600" cy="1143000"/>
          </a:xfrm>
        </p:spPr>
        <p:txBody>
          <a:bodyPr>
            <a:normAutofit/>
          </a:bodyPr>
          <a:lstStyle/>
          <a:p>
            <a:r>
              <a:rPr lang="es-ES" b="1" dirty="0" smtClean="0"/>
              <a:t>Tabla de países con mayor índice integrado de salud-todos</a:t>
            </a:r>
            <a:endParaRPr lang="en-GB" b="1" dirty="0"/>
          </a:p>
        </p:txBody>
      </p:sp>
      <p:graphicFrame>
        <p:nvGraphicFramePr>
          <p:cNvPr id="6" name="Table 5"/>
          <p:cNvGraphicFramePr>
            <a:graphicFrameLocks noGrp="1"/>
          </p:cNvGraphicFramePr>
          <p:nvPr/>
        </p:nvGraphicFramePr>
        <p:xfrm>
          <a:off x="323528" y="1196752"/>
          <a:ext cx="8064894" cy="4896550"/>
        </p:xfrm>
        <a:graphic>
          <a:graphicData uri="http://schemas.openxmlformats.org/drawingml/2006/table">
            <a:tbl>
              <a:tblPr/>
              <a:tblGrid>
                <a:gridCol w="1344149"/>
                <a:gridCol w="1344149"/>
                <a:gridCol w="1344149"/>
                <a:gridCol w="1344149"/>
                <a:gridCol w="1344149"/>
                <a:gridCol w="1344149"/>
              </a:tblGrid>
              <a:tr h="294618">
                <a:tc>
                  <a:txBody>
                    <a:bodyPr/>
                    <a:lstStyle/>
                    <a:p>
                      <a:pPr algn="l" fontAlgn="b"/>
                      <a:r>
                        <a:rPr lang="en-US" sz="1800" b="0"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Costa Rica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59.50453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15</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Malta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45.56428</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Panama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57.91393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16</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Greece</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45.2057</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3</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Venezuela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55.62659</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Ecuador</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44.24379</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4</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Mexico</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51.58536</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18</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Slovenia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44.08806</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5</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Chile</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50.50198</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Jordan</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43.36852</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6</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Jamaica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49.43553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20</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Honduras</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43.20191</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Brazil</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49.36103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21</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Cuba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43.12193</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8</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Belize</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49.21341</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Slovakia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42.91484</a:t>
                      </a:r>
                    </a:p>
                  </a:txBody>
                  <a:tcPr marL="9525" marR="9525" marT="9525" marB="0" anchor="b">
                    <a:lnL>
                      <a:noFill/>
                    </a:lnL>
                    <a:lnR>
                      <a:noFill/>
                    </a:lnR>
                    <a:lnT>
                      <a:noFill/>
                    </a:lnT>
                    <a:lnB>
                      <a:noFill/>
                    </a:lnB>
                    <a:solidFill>
                      <a:schemeClr val="tx1"/>
                    </a:solidFill>
                  </a:tcPr>
                </a:tc>
              </a:tr>
              <a:tr h="533258">
                <a:tc>
                  <a:txBody>
                    <a:bodyPr/>
                    <a:lstStyle/>
                    <a:p>
                      <a:pPr algn="r" fontAlgn="b"/>
                      <a:r>
                        <a:rPr lang="en-US" sz="1800" b="0" i="0" u="none" strike="noStrike">
                          <a:solidFill>
                            <a:srgbClr val="000000"/>
                          </a:solidFill>
                          <a:latin typeface="Calibri"/>
                        </a:rPr>
                        <a:t>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Argentina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48.65015</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23</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Guatemala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42.83869</a:t>
                      </a:r>
                    </a:p>
                  </a:txBody>
                  <a:tcPr marL="9525" marR="9525" marT="9525" marB="0" anchor="b">
                    <a:lnL>
                      <a:noFill/>
                    </a:lnL>
                    <a:lnR>
                      <a:noFill/>
                    </a:lnR>
                    <a:lnT>
                      <a:noFill/>
                    </a:lnT>
                    <a:lnB>
                      <a:noFill/>
                    </a:lnB>
                    <a:solidFill>
                      <a:schemeClr val="tx1"/>
                    </a:solidFill>
                  </a:tcPr>
                </a:tc>
              </a:tr>
              <a:tr h="533258">
                <a:tc>
                  <a:txBody>
                    <a:bodyPr/>
                    <a:lstStyle/>
                    <a:p>
                      <a:pPr algn="r" fontAlgn="b"/>
                      <a:r>
                        <a:rPr lang="en-US" sz="1800" b="0" i="0" u="none" strike="noStrike">
                          <a:solidFill>
                            <a:srgbClr val="000000"/>
                          </a:solidFill>
                          <a:latin typeface="Calibri"/>
                        </a:rPr>
                        <a:t>10</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El Salvador</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47.91698</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Viet Nam</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41.74108</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11</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Colombia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47.41195</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Albania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40.96683</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Uruguay</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47.21658</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62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Armenia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32.05772</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13</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Thailand</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46.82193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69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Sri Lanka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31.53673</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14</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Paraguay</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45.83477</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77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Georgia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30.08923</a:t>
                      </a:r>
                    </a:p>
                  </a:txBody>
                  <a:tcPr marL="9525" marR="9525" marT="9525" marB="0" anchor="b">
                    <a:lnL>
                      <a:noFill/>
                    </a:lnL>
                    <a:lnR>
                      <a:noFill/>
                    </a:lnR>
                    <a:lnT>
                      <a:noFill/>
                    </a:lnT>
                    <a:lnB>
                      <a:noFill/>
                    </a:lnB>
                    <a:solidFill>
                      <a:schemeClr val="tx1"/>
                    </a:solidFill>
                  </a:tcPr>
                </a:tc>
              </a:tr>
            </a:tbl>
          </a:graphicData>
        </a:graphic>
      </p:graphicFrame>
    </p:spTree>
    <p:extLst>
      <p:ext uri="{BB962C8B-B14F-4D97-AF65-F5344CB8AC3E}">
        <p14:creationId xmlns="" xmlns:p14="http://schemas.microsoft.com/office/powerpoint/2010/main" val="27364737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63688" y="260648"/>
            <a:ext cx="5832648" cy="5721052"/>
          </a:xfrm>
          <a:prstGeom prst="rect">
            <a:avLst/>
          </a:prstGeom>
          <a:noFill/>
          <a:ln w="9525">
            <a:noFill/>
            <a:miter lim="800000"/>
            <a:headEnd/>
            <a:tailEnd/>
          </a:ln>
        </p:spPr>
      </p:pic>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552" y="620688"/>
            <a:ext cx="8229600" cy="1143000"/>
          </a:xfrm>
        </p:spPr>
        <p:txBody>
          <a:bodyPr>
            <a:normAutofit/>
          </a:bodyPr>
          <a:lstStyle/>
          <a:p>
            <a:pPr eaLnBrk="1" hangingPunct="1"/>
            <a:r>
              <a:rPr lang="en-GB" altLang="es-ES"/>
              <a:t>El </a:t>
            </a:r>
            <a:r>
              <a:rPr lang="en-GB" altLang="es-ES" err="1" smtClean="0"/>
              <a:t>dilema</a:t>
            </a:r>
            <a:r>
              <a:rPr lang="en-GB" altLang="es-ES" smtClean="0"/>
              <a:t> </a:t>
            </a:r>
            <a:r>
              <a:rPr lang="en-GB" altLang="es-ES"/>
              <a:t>de </a:t>
            </a:r>
            <a:r>
              <a:rPr lang="en-GB" altLang="es-ES" err="1"/>
              <a:t>progreso</a:t>
            </a:r>
            <a:r>
              <a:rPr lang="en-GB" altLang="es-ES"/>
              <a:t> y/o </a:t>
            </a:r>
            <a:r>
              <a:rPr lang="en-GB" altLang="es-ES" err="1"/>
              <a:t>equidad</a:t>
            </a:r>
            <a:endParaRPr lang="es-UY" altLang="es-ES"/>
          </a:p>
        </p:txBody>
      </p:sp>
      <p:sp>
        <p:nvSpPr>
          <p:cNvPr id="39939" name="Text Placeholder 2"/>
          <p:cNvSpPr>
            <a:spLocks noGrp="1"/>
          </p:cNvSpPr>
          <p:nvPr>
            <p:ph type="body" idx="1"/>
          </p:nvPr>
        </p:nvSpPr>
        <p:spPr>
          <a:xfrm>
            <a:off x="1331640" y="1988840"/>
            <a:ext cx="2952328" cy="639762"/>
          </a:xfrm>
        </p:spPr>
        <p:txBody>
          <a:bodyPr>
            <a:noAutofit/>
          </a:bodyPr>
          <a:lstStyle/>
          <a:p>
            <a:pPr eaLnBrk="1" hangingPunct="1"/>
            <a:r>
              <a:rPr lang="es-UY" altLang="es-ES" sz="1400" b="0"/>
              <a:t>Modelo presente : Progreso sin equidad : Carga de 20m de muertes anuales, una de cada tres…</a:t>
            </a:r>
          </a:p>
        </p:txBody>
      </p:sp>
      <p:sp>
        <p:nvSpPr>
          <p:cNvPr id="39940" name="Slide Number Placeholder 6"/>
          <p:cNvSpPr>
            <a:spLocks noGrp="1"/>
          </p:cNvSpPr>
          <p:nvPr>
            <p:ph type="sldNum" sz="quarter" idx="12"/>
          </p:nvPr>
        </p:nvSpPr>
        <p:spPr>
          <a:xfrm>
            <a:off x="1485900" y="6245225"/>
            <a:ext cx="16002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03D0A1E4-AC57-4D0F-8226-5560CD2D9B8C}" type="slidenum">
              <a:rPr lang="es-ES_tradnl" altLang="es-ES" sz="1400"/>
              <a:pPr algn="l">
                <a:spcBef>
                  <a:spcPct val="0"/>
                </a:spcBef>
                <a:buFontTx/>
                <a:buNone/>
              </a:pPr>
              <a:t>179</a:t>
            </a:fld>
            <a:endParaRPr lang="es-ES_tradnl" altLang="es-ES" sz="1400"/>
          </a:p>
        </p:txBody>
      </p:sp>
      <p:sp>
        <p:nvSpPr>
          <p:cNvPr id="39941" name="Date Placeholder 8"/>
          <p:cNvSpPr>
            <a:spLocks noGrp="1"/>
          </p:cNvSpPr>
          <p:nvPr>
            <p:ph type="dt" sz="quarter" idx="10"/>
          </p:nvPr>
        </p:nvSpPr>
        <p:spPr>
          <a:xfrm>
            <a:off x="6057900" y="6245225"/>
            <a:ext cx="16002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s-ES_tradnl" altLang="es-ES" sz="1400"/>
          </a:p>
        </p:txBody>
      </p:sp>
      <p:pic>
        <p:nvPicPr>
          <p:cNvPr id="39942"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a:xfrm>
            <a:off x="1475656" y="2924944"/>
            <a:ext cx="2743200" cy="2316162"/>
          </a:xfrm>
        </p:spPr>
      </p:pic>
      <p:pic>
        <p:nvPicPr>
          <p:cNvPr id="39943"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a:xfrm>
            <a:off x="4457700" y="3068639"/>
            <a:ext cx="2743200" cy="2232025"/>
          </a:xfrm>
        </p:spPr>
      </p:pic>
      <p:sp>
        <p:nvSpPr>
          <p:cNvPr id="39944" name="Text Placeholder 3"/>
          <p:cNvSpPr>
            <a:spLocks noGrp="1"/>
          </p:cNvSpPr>
          <p:nvPr>
            <p:ph type="body" sz="quarter" idx="3"/>
          </p:nvPr>
        </p:nvSpPr>
        <p:spPr>
          <a:xfrm>
            <a:off x="4572000" y="1700808"/>
            <a:ext cx="3031331" cy="639762"/>
          </a:xfrm>
        </p:spPr>
        <p:txBody>
          <a:bodyPr>
            <a:normAutofit fontScale="85000" lnSpcReduction="20000"/>
          </a:bodyPr>
          <a:lstStyle/>
          <a:p>
            <a:pPr eaLnBrk="1" hangingPunct="1"/>
            <a:r>
              <a:rPr lang="en-GB" altLang="es-ES" sz="1600" b="0" err="1"/>
              <a:t>Modelo</a:t>
            </a:r>
            <a:r>
              <a:rPr lang="en-GB" altLang="es-ES" sz="1600" b="0"/>
              <a:t> de </a:t>
            </a:r>
            <a:r>
              <a:rPr lang="en-GB" altLang="es-ES" sz="1600" b="0" err="1"/>
              <a:t>equidad</a:t>
            </a:r>
            <a:r>
              <a:rPr lang="en-GB" altLang="es-ES" sz="1600" b="0"/>
              <a:t> :</a:t>
            </a:r>
            <a:r>
              <a:rPr lang="en-GB" altLang="es-ES" sz="1600" b="0" err="1"/>
              <a:t>puede</a:t>
            </a:r>
            <a:r>
              <a:rPr lang="en-GB" altLang="es-ES" sz="1600" b="0"/>
              <a:t> </a:t>
            </a:r>
            <a:r>
              <a:rPr lang="en-GB" altLang="es-ES" sz="1600" b="0" err="1"/>
              <a:t>seguir</a:t>
            </a:r>
            <a:r>
              <a:rPr lang="en-GB" altLang="es-ES" sz="1600" b="0"/>
              <a:t> </a:t>
            </a:r>
            <a:r>
              <a:rPr lang="en-GB" altLang="es-ES" sz="1600" b="0" err="1"/>
              <a:t>permitiendo</a:t>
            </a:r>
            <a:r>
              <a:rPr lang="en-GB" altLang="es-ES" sz="1600" b="0"/>
              <a:t> el </a:t>
            </a:r>
            <a:r>
              <a:rPr lang="en-GB" altLang="es-ES" sz="1600" b="0" err="1"/>
              <a:t>progreso</a:t>
            </a:r>
            <a:r>
              <a:rPr lang="en-GB" altLang="es-ES" sz="1600" b="0"/>
              <a:t> </a:t>
            </a:r>
            <a:r>
              <a:rPr lang="en-GB" altLang="es-ES" sz="1600" b="0" err="1"/>
              <a:t>medio</a:t>
            </a:r>
            <a:r>
              <a:rPr lang="en-GB" altLang="es-ES" sz="1600" b="0"/>
              <a:t>?</a:t>
            </a:r>
            <a:endParaRPr lang="es-ES_tradnl" altLang="es-ES" sz="1600" b="0"/>
          </a:p>
        </p:txBody>
      </p:sp>
    </p:spTree>
    <p:extLst>
      <p:ext uri="{BB962C8B-B14F-4D97-AF65-F5344CB8AC3E}">
        <p14:creationId xmlns="" xmlns:p14="http://schemas.microsoft.com/office/powerpoint/2010/main" val="29247544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normAutofit/>
          </a:bodyPr>
          <a:lstStyle/>
          <a:p>
            <a:r>
              <a:rPr lang="es-ES_tradnl" sz="4400" b="1" dirty="0" smtClean="0"/>
              <a:t>Lógica Dinámica</a:t>
            </a:r>
            <a:endParaRPr lang="es-ES_tradnl" sz="4400" b="1"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smtClean="0">
                <a:solidFill>
                  <a:srgbClr val="FFC000"/>
                </a:solidFill>
              </a:rPr>
              <a:t>International </a:t>
            </a:r>
            <a:r>
              <a:rPr lang="es-ES" b="1" dirty="0" err="1" smtClean="0">
                <a:solidFill>
                  <a:srgbClr val="FFC000"/>
                </a:solidFill>
              </a:rPr>
              <a:t>level</a:t>
            </a:r>
            <a:r>
              <a:rPr lang="es-ES" dirty="0" smtClean="0">
                <a:solidFill>
                  <a:srgbClr val="FFC000"/>
                </a:solidFill>
              </a:rPr>
              <a:t>:</a:t>
            </a:r>
            <a:r>
              <a:rPr lang="en-US" dirty="0" smtClean="0">
                <a:solidFill>
                  <a:srgbClr val="FFC000"/>
                </a:solidFill>
              </a:rPr>
              <a:t/>
            </a:r>
            <a:br>
              <a:rPr lang="en-US" dirty="0" smtClean="0">
                <a:solidFill>
                  <a:srgbClr val="FFC000"/>
                </a:solidFill>
              </a:rPr>
            </a:br>
            <a:endParaRPr lang="en-US" dirty="0">
              <a:solidFill>
                <a:srgbClr val="FFC000"/>
              </a:solidFill>
            </a:endParaRPr>
          </a:p>
        </p:txBody>
      </p:sp>
      <p:sp>
        <p:nvSpPr>
          <p:cNvPr id="3" name="Content Placeholder 2"/>
          <p:cNvSpPr>
            <a:spLocks noGrp="1"/>
          </p:cNvSpPr>
          <p:nvPr>
            <p:ph idx="1"/>
          </p:nvPr>
        </p:nvSpPr>
        <p:spPr>
          <a:xfrm>
            <a:off x="457200" y="1988840"/>
            <a:ext cx="8229600" cy="4093915"/>
          </a:xfrm>
        </p:spPr>
        <p:txBody>
          <a:bodyPr>
            <a:normAutofit fontScale="55000" lnSpcReduction="20000"/>
          </a:bodyPr>
          <a:lstStyle/>
          <a:p>
            <a:pPr lvl="1"/>
            <a:r>
              <a:rPr lang="en-GB" sz="2900" smtClean="0"/>
              <a:t>Adherence and compliance with the binding commitment (and reporting and accountability mechanisms) of all nations to social, economic and cultural rights, complementing political and civil rights and freedom. </a:t>
            </a:r>
            <a:r>
              <a:rPr lang="es-ES" sz="2900" smtClean="0"/>
              <a:t>(</a:t>
            </a:r>
            <a:r>
              <a:rPr lang="es-ES" sz="2900" err="1" smtClean="0"/>
              <a:t>ICESCRs</a:t>
            </a:r>
            <a:r>
              <a:rPr lang="es-ES" sz="2900" smtClean="0"/>
              <a:t> and </a:t>
            </a:r>
            <a:r>
              <a:rPr lang="es-ES" sz="2900" err="1" smtClean="0"/>
              <a:t>its</a:t>
            </a:r>
            <a:r>
              <a:rPr lang="es-ES" sz="2900" smtClean="0"/>
              <a:t> </a:t>
            </a:r>
            <a:r>
              <a:rPr lang="es-ES" sz="2900" err="1" smtClean="0"/>
              <a:t>optional</a:t>
            </a:r>
            <a:r>
              <a:rPr lang="es-ES" sz="2900" smtClean="0"/>
              <a:t> </a:t>
            </a:r>
            <a:r>
              <a:rPr lang="es-ES" sz="2900" err="1" smtClean="0"/>
              <a:t>protocol</a:t>
            </a:r>
            <a:r>
              <a:rPr lang="es-ES" sz="2900" smtClean="0"/>
              <a:t>).</a:t>
            </a:r>
          </a:p>
          <a:p>
            <a:pPr lvl="1"/>
            <a:endParaRPr lang="en-US" sz="2900" smtClean="0"/>
          </a:p>
          <a:p>
            <a:pPr lvl="1"/>
            <a:r>
              <a:rPr lang="en-GB" sz="2900" smtClean="0"/>
              <a:t>Setting of global health feasible and sustainable standards, and monitoring frameworks (mapping its geographical and social inter-national distribution) on global health inequity (and the burden of global health inequity) as a/the barometer of international social inclusion/cohesion.</a:t>
            </a:r>
          </a:p>
          <a:p>
            <a:pPr lvl="1"/>
            <a:endParaRPr lang="en-US" sz="2900" smtClean="0"/>
          </a:p>
          <a:p>
            <a:pPr lvl="1"/>
            <a:r>
              <a:rPr lang="en-GB" sz="2900" smtClean="0"/>
              <a:t>Agreement of an international framework of economic equity enabling the right to life and health, and setting the redistribution levels and flows from countries above the maximum threshold to those below the minimum in a sufficient and binding way (in contrast with the present ODA framework).</a:t>
            </a:r>
          </a:p>
          <a:p>
            <a:pPr lvl="1"/>
            <a:endParaRPr lang="en-US" sz="2900" smtClean="0"/>
          </a:p>
          <a:p>
            <a:pPr lvl="1"/>
            <a:r>
              <a:rPr lang="en-GB" sz="2900" smtClean="0"/>
              <a:t>Agreement on the international ethical and legal must to limit carbon emissions and surface use per capita below the planetary boundaries.</a:t>
            </a:r>
            <a:endParaRPr lang="en-US" sz="2900" smtClean="0"/>
          </a:p>
          <a:p>
            <a:endParaRPr lang="en-US"/>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err="1" smtClean="0">
                <a:solidFill>
                  <a:srgbClr val="FFC000"/>
                </a:solidFill>
              </a:rPr>
              <a:t>National</a:t>
            </a:r>
            <a:r>
              <a:rPr lang="es-ES" b="1" dirty="0" smtClean="0">
                <a:solidFill>
                  <a:srgbClr val="FFC000"/>
                </a:solidFill>
              </a:rPr>
              <a:t> </a:t>
            </a:r>
            <a:r>
              <a:rPr lang="es-ES" b="1" dirty="0" err="1" smtClean="0">
                <a:solidFill>
                  <a:srgbClr val="FFC000"/>
                </a:solidFill>
              </a:rPr>
              <a:t>level</a:t>
            </a:r>
            <a:r>
              <a:rPr lang="es-ES" b="1" dirty="0" smtClean="0">
                <a:solidFill>
                  <a:srgbClr val="FFC000"/>
                </a:solidFill>
              </a:rPr>
              <a:t> :</a:t>
            </a:r>
            <a:r>
              <a:rPr lang="en-US" b="1" dirty="0" smtClean="0">
                <a:solidFill>
                  <a:srgbClr val="FFC000"/>
                </a:solidFill>
              </a:rPr>
              <a:t/>
            </a:r>
            <a:br>
              <a:rPr lang="en-US" b="1" dirty="0" smtClean="0">
                <a:solidFill>
                  <a:srgbClr val="FFC000"/>
                </a:solidFill>
              </a:rPr>
            </a:br>
            <a:endParaRPr lang="en-US" b="1" dirty="0">
              <a:solidFill>
                <a:srgbClr val="FFC000"/>
              </a:solidFill>
            </a:endParaRPr>
          </a:p>
        </p:txBody>
      </p:sp>
      <p:sp>
        <p:nvSpPr>
          <p:cNvPr id="3" name="Content Placeholder 2"/>
          <p:cNvSpPr>
            <a:spLocks noGrp="1"/>
          </p:cNvSpPr>
          <p:nvPr>
            <p:ph idx="1"/>
          </p:nvPr>
        </p:nvSpPr>
        <p:spPr>
          <a:xfrm>
            <a:off x="457200" y="1916832"/>
            <a:ext cx="8229600" cy="4824536"/>
          </a:xfrm>
        </p:spPr>
        <p:txBody>
          <a:bodyPr>
            <a:normAutofit fontScale="70000" lnSpcReduction="20000"/>
          </a:bodyPr>
          <a:lstStyle/>
          <a:p>
            <a:pPr lvl="1"/>
            <a:r>
              <a:rPr lang="en-GB" smtClean="0"/>
              <a:t>Constitutional recognition of the universal right to health through a national binding commitment (and reporting and accountability mechanisms) on social, economic and cultural rights, complementing civil right and freedom.</a:t>
            </a:r>
          </a:p>
          <a:p>
            <a:pPr lvl="1"/>
            <a:endParaRPr lang="en-US" smtClean="0"/>
          </a:p>
          <a:p>
            <a:pPr lvl="1"/>
            <a:r>
              <a:rPr lang="en-GB" smtClean="0"/>
              <a:t>Setting of national health feasible and sustainable standards, and monitoring frameworks (mapping its geographical and social sub-national distribution) of national health equity (and the burden of national health inequity) as a/the barometer of national social inclusion/cohesion.</a:t>
            </a:r>
          </a:p>
          <a:p>
            <a:pPr lvl="1"/>
            <a:endParaRPr lang="en-US" smtClean="0"/>
          </a:p>
          <a:p>
            <a:pPr lvl="1"/>
            <a:r>
              <a:rPr lang="en-GB" smtClean="0"/>
              <a:t>Agreement on a national framework of economic equity (minimum levels of dignity and maximum levels of hoarding) enabling the right to life and health, and setting the redistribution (fiscal equity) levels and flows from social groups with income above the maximum threshold to those below the minimum level of dignity.</a:t>
            </a:r>
          </a:p>
          <a:p>
            <a:pPr lvl="1"/>
            <a:endParaRPr lang="en-US" smtClean="0"/>
          </a:p>
          <a:p>
            <a:pPr lvl="1"/>
            <a:r>
              <a:rPr lang="en-GB" smtClean="0"/>
              <a:t>Agreement on the national legal and ethical must to limit carbon emissions and surface use per capita below the planetary boundaries.</a:t>
            </a:r>
            <a:endParaRPr lang="en-US" smtClean="0"/>
          </a:p>
          <a:p>
            <a:endParaRPr lang="en-US"/>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smtClean="0">
                <a:solidFill>
                  <a:srgbClr val="FFC000"/>
                </a:solidFill>
              </a:rPr>
              <a:t>Social and individual </a:t>
            </a:r>
            <a:r>
              <a:rPr lang="es-ES" b="1" dirty="0" err="1" smtClean="0">
                <a:solidFill>
                  <a:srgbClr val="FFC000"/>
                </a:solidFill>
              </a:rPr>
              <a:t>levels</a:t>
            </a:r>
            <a:r>
              <a:rPr lang="es-ES" b="1" dirty="0" smtClean="0">
                <a:solidFill>
                  <a:srgbClr val="FFC000"/>
                </a:solidFill>
              </a:rPr>
              <a:t> </a:t>
            </a:r>
            <a:r>
              <a:rPr lang="es-ES" dirty="0" smtClean="0"/>
              <a:t>:</a:t>
            </a:r>
            <a:r>
              <a:rPr lang="en-US" dirty="0" smtClean="0"/>
              <a:t/>
            </a:r>
            <a:br>
              <a:rPr lang="en-US" dirty="0" smtClean="0"/>
            </a:br>
            <a:endParaRPr lang="en-US" dirty="0"/>
          </a:p>
        </p:txBody>
      </p:sp>
      <p:sp>
        <p:nvSpPr>
          <p:cNvPr id="3" name="Content Placeholder 2"/>
          <p:cNvSpPr>
            <a:spLocks noGrp="1"/>
          </p:cNvSpPr>
          <p:nvPr>
            <p:ph idx="1"/>
          </p:nvPr>
        </p:nvSpPr>
        <p:spPr>
          <a:xfrm>
            <a:off x="457200" y="1988840"/>
            <a:ext cx="8229600" cy="4464496"/>
          </a:xfrm>
        </p:spPr>
        <p:txBody>
          <a:bodyPr>
            <a:normAutofit fontScale="85000" lnSpcReduction="10000"/>
          </a:bodyPr>
          <a:lstStyle/>
          <a:p>
            <a:pPr lvl="1"/>
            <a:r>
              <a:rPr lang="en-GB" smtClean="0"/>
              <a:t>Recognition on the fact that the universal right to health is feasible and an ethical must for all to strive towards it in her or his capacities and social roles. (for health workers a revised Hippocratic Oath promoting the universal right to health).</a:t>
            </a:r>
          </a:p>
          <a:p>
            <a:pPr lvl="1"/>
            <a:endParaRPr lang="en-US" smtClean="0"/>
          </a:p>
          <a:p>
            <a:pPr lvl="1"/>
            <a:r>
              <a:rPr lang="en-GB" smtClean="0"/>
              <a:t>Promotion by all means and ways of social and individual awareness and compliance with the ethical must of respecting, at individual level, the planetary boundaries (exhausting threshold), and the effect it has on our children and grand-children/coming generations.</a:t>
            </a:r>
          </a:p>
          <a:p>
            <a:pPr lvl="1"/>
            <a:endParaRPr lang="en-US" smtClean="0"/>
          </a:p>
          <a:p>
            <a:pPr lvl="1"/>
            <a:r>
              <a:rPr lang="en-GB" smtClean="0"/>
              <a:t>Recognition of the fact that income levels beyond a “hoarding” level have a negative impact on others (living below the minimum dignity threshold).</a:t>
            </a:r>
            <a:endParaRPr lang="en-US" smtClean="0"/>
          </a:p>
          <a:p>
            <a:endParaRPr lang="en-US"/>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MTEhUTExQVFhUWFxgYGRgYGBkXGhcYFxgcGhgXGBwaHCggGhwlHBcYITEhJSkrLi4uFx8zODMsNygtLisBCgoKDg0OGxAQGywkICQsLCwsLCwsLCwsLCwsLCwsLCwsLCwsLCwsLCwsLCwsLCwsLCwsLCwsLCwsLCwsLCwsLP/AABEIAMMBAwMBIgACEQEDEQH/xAAbAAACAwEBAQAAAAAAAAAAAAADBAIFBgABB//EAD0QAAECBAQDBgQEBQUAAwEAAAECEQADITEEEkFRBWFxEyKBkaGxBjLB8BRC0eEjUnKS8RVigqKyQ3PTM//EABoBAAMBAQEBAAAAAAAAAAAAAAABAgMEBQb/xAAqEQACAgEEAQIFBQEAAAAAAAAAAQIREgMhMUEEE1EyYXGBkRQiobHwI//aAAwDAQACEQMRAD8AyuJTlJV0A8oNJVRq1OntEcNlUADMSNwbReSUoRlKSMqs3fp+UVKYJzUULEHgeFEjvFnuLloscNgZSDmAPQgF+fKKfEYw9mZiCpkrCVMpIJUsEhwQXoDpeKz/AFWel82booZT4EAHeIjJzVotNGlxOJGcEnsiLcx4W6GDYfESh3iQ51oX+9ozAx4WlykuGsf8+0WInpCAoMhBVlBUDmoASTyqPPWG49WBbYlUu6RU+DfSKxSzV7B/unhE5WOC1pRmSsF+T5Q7VGv0h5c1K0mX2KArVSVAZR5A71etYSjXImJ4WyiqjFjpzB8QQYc4WmXMTnTbMaXNCznqxhScVyyZRUElYZbj5gCoopqU94035QuoypSkSETARLSlwAS8ypUoqYEuS4FhTWsZqdkmoTLb8v1eIqnJ2bk0VkufmplI2q56EsIZ/FKAf5hsdG25RpGNqy7DpyXHrEkn+VjTrCpxgVoOl/SCImJoEUPQ+TWisBWhiYsM2sV82Tq7jnDqJYU9SCNCR6PBUygqh8i30iV+1hyJGeAGuT4QSUoMc3KGFYarN6xH8D3SQWrqXs9Yd2FMSWgEuLfXzaOmMA6j5fpBFYWY1xyiK8OprHz+94dioVUJeWpqbQAsBmAN79YPiMIoCgDmpGvtATJULgsKn712jRfUli6yLvcFusBURrBcTIW5YEMWtARhSznZ4ewiBU1hDGGmGr68/ePMPhnANwXubxFYCGL1/wBtel4TaKSYLE7+ELLSN6w3OmCZoRzvbkB1gCJA5vzCqwrHixNSYgw1LCHVSnLMG6v9ftoMZY2c9KQZCxK9OGSo0UfLm28SlZBo45gfpDmHl1c+UCVRTJA2dnh8jPP4Zsgf2/vHQT8PHQAJmehElkBPbOVKzH8oNEgHU1JptW8U/GeMzFpTLIKWTZsorUkJFnGW12jzHAJmZ1y1IKgSwdlA3IqQb6GF+MSVK/jghIVYigUUPVNdA0c15PcTdj/AMSOwUJmZs6fGndSNy6iK7xcjDKSB2ncRZ69WpXzjMcTlLRlQt3Qe8m3e/VjFzgMRMnDKpSsoJUUp+VyB8x1oB0fnC+FNgnQ5iMUnOtKSAiqwVGqQlCjlcanfVxFXh8e6AB3iSUilO93lKNamgADRbccwMtMhDLSqap1Lqp0pI7ss/wAyncknRg93zRwplUq6xTUMaPygjT37EbDBYSWkpWoHMzESjQd3vKJL1D2FOkI47iIExTyklDZQDX+GLA+mu2kR4CmblUtMyySWI7rj8oa3+ImFmZMIWLsMuxLFhsHp5wpN2PkbTLXNzrK8ve7hUAAcoPdzGxJeguwiK5qwoKCyCGKiA6hl2pTU+MIFISErEx1gk2+UpLjxN3b2j2VnCXABTV61Adyo6mpFTBSBIte27WYkhsyyVA/zNewAdzo0XmHklL5gKp06+lhaMTjJM6StExCVZEqJHgapPI+sbmQsrQkpZlVuLFufWOlcFX0T/wBPTcHw+sNIligI8oXRmCmOVi5+ban1hgsauBegfWE/qCR5MRKCgCouzh+V6+I84jj+JITTUEUpQW06xQcf/E9ugyO8EgApU2QFRNSLnmdm6RORxczSZMyVLE0fmSCAAkgEhiQSCzfRobgubBP5FynHDMB/MHB33+nrFRxH4xloXMQEKUUOFMLkKCSByqalrDeHMZiUhJmUARmUKMAEvQ3ozxicDwxUztMxICkmYCwdTksDqASknR2gUUNtmxPHArDrmyChRSHZRs1SC1qPBDxkGTLnSxmllio2KEMyi2pBo3WMlM4YrD4Y5K/iAAoqcFPdJCQ3VQqNRAcN25lypCu5LmUIaqgC6io3Se6CKNWFgibZoOG/EUuYrEKclMkFaWZOZATXW+ZKqtZSYqcd8bpVLmhAmBRLIBIDJIuSnVJ9xWE18EOHWkBRIm5kKB/lo4684ak8ElTJZzJIUnMlNdEuzsGOlYdRDcsv9eH4KWsqV2kxkDL8yMhGdZJFdABrmejVZxnFkhCpjA5UKYkO5LBIuKFRS/KMmjhqwmaAtKUy9ncEXUNgKF9gYseJBacMiXUkjv2OY0UdKd6BpMqDp3IvsHjUqlpzAKUMrtQOzEpGgjwz0OQpLFyfBgB7CEOESUpZCu7N/lLUB2cWhrFy0uaWYOwfVzblCxVis8RiilywKRYGralxY+MUXCuNlUxaJney5mUQ7gHUbh4tLOBT+1+o7tDGc4DKHaTFsxBZKRoHI25Q0kI08uckmyGAFhv4V9bRCfiKpADByP7QbQsVcvb9IIiaWDtq3KpFPCFVDIZ++i4cmz1LUA3gc2eQQzZbV1J97RZCUUp7RBAmIdVWbK35S75vm6cooMXxMqXXKoHKpQDEywfmctWpcm76tE+oLgtkpmEOzPuwLaUJ2joFiuD4haiuU60KYpVmu41qKu7846Od68vYWQDiA7aWA4YO/wDMkOkEEjR02/3PqDFRxRH8NImKIUlsgI7olmrIb/colj1vexTjZcsKSUJ2Ar4l9IouIz0rOYDIAGSm+9387bQaSlwythrAI7ULUwLB3zN3mJIrdsukEwi2XmyqygkpYggnQGhHO0Uz0yjfN4gMC2pqYu+BKBSrMVAsbGh2pvekXNY7irc7D8SJK+4KAuVVJKjX75wzheHqPzioYoKSmgckhY+bVwTZhpFbjsQqSQEsXrVqu2x5RoOAz5cxTBRJVKDg0ZdQoDcbHYw6aWyF8h/BSQlIS5QtaVkMHypsCRaoBI8N4ouIcOEoPnKgr8yge8wc00vrtGh4G+RcqYXEtYAJuEJqlPNL15e1J8XZhMSgEslCaddTzYt0DRMFUmkXSKpE9QIQTVQAvobW1t6xacBmETcijmBvrXUcqPCuFwSSCt6oLNuzsPINFrgOFgKTMTyJB3jSTQqdmjn4cFCUlQYrD0vQljWgoK9YHw+WEA0Z1KIDMKmw5QSak5R/WPRKoIFERd0qK2s4rGcckn1IhiXMEKJAUsvTui3UxIoI16QxoP8A/Iuv8v8A5f6wlJk9mVJHykuNwTUg8ng5fOs/0/8AhMDCq/SASF50nPKWj+YLD1pmcQ2qS2HVQAhKx5SzaBYSewFAzefOsN4g/wAFelJnl2R+/CJy3oBLFoAl5FVBAcbhn8PCEcQATLP5UFgG+rbCHUTwUAOC9OjQkr5gDZ/KlDCTEeTJxO3KgpA8ODmXsQo9O5XziMxaUgl6c2jkzUpzFRAGUjxLAe8UhsLIw6HWT+cEKDliGY8g4pSCSpTLDV7tPMX8or5OK7+UXFtjtEMTx4OUpoWA7Ter+A8IAZpFS3ILB6V1/wAQAgus8xz0/eIYHjEmYpCc3eVTk7W6uPUQ1IUjtlynUVFT0DsMiaksw1hqhFWuSzG7xXfggi2rk3cklyfN4v8AFoCZik7B/wDq8V80ilrc9zvFiK9QaLPCIT+HBCEqnKJCc1WTVyQ7CpSxO/IwqqW5an6AVJ6NCQ4wBNQhNQBlSLC5NRsSfa0ZajpAyOL4ndCU0IZVj3nNjZiKRXzMqSmbKL1KVoUkZWoVIL3CmNG8SDFhOwSTLWpScjrS5SXygv3BmZ36vXlWnncRlolGSlNc5VmfSqcjddel2jn0990KjzFGYtRU4rX5pYYNQM9GtHQjMlj8ySCQDRSUhiAQWIeoIPjHRpghnicYoMGDh3Opq/2ILxFDL65Wq9Wcxc4vhYCVMT2jlWViW/lCnsbb3G8VOPQvuqIvU2oWtyrFpqxJAcOAZqbEDI/gz9P3i2n4lKJywk90ggtYl700Zoqs6QCWrTyAMQlkg9ASfYD1glG3Yx6cpE1BCge0CnExywRbsym3zMQb94jaHeFJVKyLBvTnenhWF5OLSgsUjKpGQtU1Yg9XaLfg+KCZYQpDg5gktV6N4Ai96xMrx2Ex3iOJR2YqBMUoFTHvFIBSUmrAOxdnY+c5yu2m51JKyrLlTQBTjTlc+8UquGjtKOSsihBomhLvs3pAJyllShnLJ+UClHYEty05xnGN9iQ9iXStacgSTUpGhc2L1o3n0hnhvGUgFCqKRbYtud6QqxU6mUQwL1uxck7u5jPTMSQtQs5rzFKCl46UtqRTdGom/ERICSK3HXRxycesDHxOuj/Mlx4Hfmzjz8Ml2xJAJtryixly5b5l5n0qakfzUp56iE4Lsls0kzjAWSonLQZQDc3Sp6Wq4O2kP4Xj4A0JCQS9Cato7PTzO0YM4hlrNgSWFdev1gi8UpKQAGCg9aggkseevrB6bDJm3HxVLK1gJIuQaXDBLDUMDU7c4BP+KEJUnJUF3D0BPWtK+fKMLJzlXdBJ2Dm1TQQVSKUNdm+6wYIeRp5/xC6k5QShIYjWgDV013hniXxCpPcS2Rixu5KWPOxPj0jFIm7kt+335Q8mdmGTKbe1aOLXeHjQZBJfEFJJIIB3bx101hxPF1KIICSRsDYtU+sVi5QILBmDOr+YXAb67wOSvIakVBtVnBDEeMOgsfzrUCUhgzqBOj3HL9I7/UCpASQQw+YAl+R+9IVxPEyoC2zCgbR9/wBojw+Z3jR9ebkEDTdQHjCp0Kwq8y/AsNPmNBTx9YVVNUgkOyrdHuPe0PKxCSMoo1i3K6tzbyEIlBrm18XHKGgbA4bElCkkGqVAjahf3i/4V8UGVNXMy5lLBckk1Ksx8NuginkyQFhSg6bty0feGpmESr+IAEpJIZN6DazPAxJmmxnxCFKzIzkkVcCwBc2IFvB4EvjqVAZpZCmrWgA28YzeJxGVwEgCwZ6NehPPyMLlRUEupgH8AYhQCzdDjUlIYAVoQ1uQIu1/CK7DLkJxCp5LsDRXeKVH83NQv4RlZyADQk8/rDeEwzIzly9ALOdfADzeJ9Ot7Gty64rxLNJMrO+cpWsFg6mYOdgCT4xksUqocXa/K0N4lXzGlxcWH2PSFMSxD17ob75284Ixx2RoxacpJUSBR6V0joWVJrHRpRFGq4VjJgQqpqQaNmWSagk1sxvziz/FBcialaAMh7poCl9Ta+3OKH4cxeXFS3LJBdWzBBGvSNLi5CUSZyy47cIKUquC7tSn2IzcalZa4M52SVLA0+9+X1gSk0PMepP7iOSCVBId7Dq9APOGkYYhRQtJzEgdC/PpGpKIYOc8wS6EKZLkOR0rvFxJky8iiogBKr5QTewfevTLEJWCTJm5knMQWG4s9PH/ABAETAHSoBs4JA2Bt0rENWthFxOWTN7ETEpWZRUrNUFSspMp6flCeuSukVHDApOda0hy2V27pLmuthTqIXxmPC1GYKLLta9LRZJxPcRmBJJF9ct/RvOE1VKuR9ji8VMQ+UsANQAC9aMCXu30jG4r/wDop3ube0aOZiVFBAJBzWItXd3blGcxkx1qPMxpGEY8ImR2GCQoEhwCHG8HmzBZIOV7OeVPQVhRK2Lx7n2iiT1Qe0RSGNniYpWCghXhDAlw+aULzDZQ80kQxOnZlAqLE3YDn9IEhQ184hMVEuO9gHVLkWTnzNctUvyFA2u8DnYdQQFVyl2Omxamh9xAVT8ooAYGicVMCXbT3h0CZZcJkdqopcgAFVNW05CIHhUxaiUIUuoJyh2e193B8YJhJmVTuz1a3JosJePmICEtlCiBnajJba+WMpymvhGzNTZZSShQKSDUEMQee0Tlzimxbf1iz45iO1mrWrL/AMQAKbARTKvQUjVbrcRJaySSd/ODSl1Dn9YAlQ1B+niIJLDwAMJVUvUN9GiKcSQG0jlL7tQ0BURXeACaUFXvEFoINrQSTMYEb/SDylsDUWt9IABoqHPpDsnEpCEoBOr0bpWE3GgYxDtGLwmrGnR6lJKiLu3uTAVS3CvCnVvpDeGm0zbP7UhOdqxNx6RFGghNRU3vHQxNlpJJzNyjyHuItMFw1Kpc2Y7ZUv6FvO0P8SmKXgpJUoHQDKQe7Qgly5psH95cNSZciaogKlqUEKoXAyuTQUABv0hzisuWvDpKB8qQFUdiWfKrd/N+kLJXQ+jOS1qTUFyC4L60I0qyq+Man4lIE9KhdQQoi7aaeFIyyrOdG8PsvFjOUsplzHunKT/SKDyN/eKZJoOIyZMuaFBIZ8yVZj3iwLZdq+u8UU9AzKy0SM7erE+UW342QsoCvmSAAopsWZi506m0Q4JhVTMRNQ7HvEksaZgSC9w7esYRlgm5dCM+ZBchiybn75Rd4PBkqQhRBPzlLghKWJ/LyBo72e8OY/gxQtMvtM6pj97UFWUVrUOS0eSuFT5a0gipExi4LskeNyac41Uk0mUSODT2ALZVKmCxsGtGOxMo51f1K943Qwy1oQhIYpWX/wCOYbXeLLD8HkIIUUmjk6gfoxglqKAqs+YCQTQBy8TkYRalBKQcxLDrH1OVwqQFFfZ1Pi9X8qCI4vh0qhQgFYtR3UbrU5rSybU1iF5CbqgwKX/TsNKp2Uta8uUhTqDOxUK0LB3fSkVeK4TIKlCstTuFJOeWBqMpGZnB19Is53D5iV5lKUkGjg3fxZuUCVMDsliOeupNesVnQ3RnMZgTKVlUQXDgpLgg29oTWi/KNp2kkkPKCnFC1RangffnBP8ASJM407mVJA0BMHqrsmjBqSRcO8eSgAXjVz/hVY+Y92lR0f8AaKvFcGWlTDva006xopJiqhHMdokhfdAu1oKnArJavOJqwbWNecMCvWoxBJu8PKwZOkQRgzrAIUO36coKJesHGEiQkkaQwAAqqNGrEJR3h4SzApkkm0IBaYkZoKgRP8MYN2JYNDAXflEFiHewMCmSaPCsBeTLzfKoBqsRt7x5iZKUiYxLgC9LnQdSYjNlwwsgyQCBQFi1VPeutREspMqEoSbrAOzE/SOiScIDUR0USaLAzT2a0Zi2YHK7A7k+UGxk4mWtDhWU+QpU76c4q0OCoNu4EEmTqGqe8KP8xs7U0L1erGMXH9xQJKaEDZyw6eVfu8NrBEpLkFypg9QKBrM5qdYXlSSQXLMgq8q2MMy10SggaHvbRoBHC4ghXIgtSo1LP9Kw9hVq7RakllXGV67c2qIrcUp1ZEpCGU5qav1p6Q6pQBUVCjAMmn5QB4HwiWuQRaHiKlmWVissqHMgZb7WIvqfG2xfFitcstVKZhpqSEmnt4RRCaFpQoPlzzBYJLkIJDvZiPIwZBSnEy0SySAkVJzFyd2HKFS2+47DYTHMSSSl1KP9yifvpD8zi4zMPU0rrT6x6hOHCmCVLUDWh7pa7N+0e4tOYg5ErayQGaj6DSlH1jFzUnwBIcbS5ytZvDoIBL4jMUrugAEgC29z96Qxh8LKIFMijcEFKudxX7MWOHw7EKSoWpag8oWSXQWU2KxBzZZlQqtDQNY010pFLiAEkirE/wCI2SuFoXUoSTrVXmBoOkL4z4aTRu7Tr5vUQ46kbBmbws8hgS9bmLXDzg7izuRtWkSPwtNNkgjcEjxbL9Yhhvh2e7fIRuCf/LxbwfYi1TiXIJyAWYk9X+94mMPIUCa1Na6vYmA4Xga0EFU6VTRRPsUxcpOHDZihRe6UktzcJERSXDLRSTOCJWB2a2dwaGm/ubwadwgEutlUFcpIFC7dTF5Ln4cVSk9WIf2giuIJuE9aCE9VLax0vcy8z4fQumVSLB2fyaAL+FHJCVKLCjpNzrQRrhjybJ9Q0Cm4mabFI9f8Rn+pXTFjH3MSfhDEaIB8R9Yir4VnNUoB2Kv0eNYrCTVXUT4mCI4fM1UAPExnqec4rZoWKMph/hMf/JN8Ej6n9IsJHw9h0flKv6lE+iWEaJOCAup+gb9Y9MhGgJ8445edN9hiU8rCSk/LKlp/4D6h4Y7Rth4ND5kpGnkT+sBVLRt6mM/WUubChQzVbwKYkKopKFf1AH3hpUtPMeP6xBSBufT3i1JdAVc7hGHU7yUPuKX6RV8X4PKaTLbKjOQGNa6Amt1PGmMvb78opuOIcyA9e1BodiI6tHUnlVhRTq+E0D5ZswDZgY6NEssfmHpHkH6jU9wMFLlfxZicrkOcurCrJ5trs8L4jDrQoZpS0h2csSKUQFVAvfn4Q1LdGJUssnvOTdgR9+Zi4xWNTmSlY7pUg0qGe5bk8d0pyUkl2Q3uUmIIZgDVLPTxNdKR7hpbZVUYZQKgfmcM/LN6QfjKwVpUAAAEkOGBIzMLFzakKKRUH5gFKAB3YbXZr8jHQUF4thiZhUAwZJdt7OR7xYcOyBaUrLd1JOoHcqWatfvWFOMqWFpL94JFtA5aLGb/AApQVLCkzeylqMwLU7qCM16Mc58olrYV0Sn4dCVpyELAJWS9HNSKN/LF2r4Zmy0lbS6AgqzMwZiXDggBtrG8UeCmqmhcxRJXZ7k91qeAHrF5JxmKMiYZ0oBOQup8pNG+XW8c+qpUkvvuUtx/hWCxJQlRS6ciRdJKyalRJFBVg2iRFsnCFIrJUOgBf+0kmJ8PKwhAT3TlT8xTbLS5Ji14emcaMlQ/pIEc2W72NIwKr8NLsUjoo1FNjAjwWUfl7n9ExqdHMaiXg5pPeSG2pEjw86hIHhF5PorAy8rhoQ38dWtCyvD5B7xy5pSKLfkJYfzz3jQz8IgVJHnCE0SgC7HbX/ES9Rrklwopl8YUKFC1eIA9FGEV8TKnyyVf9j51aL4lKqJToTyoHNzsIXUCYxerBcmLv3KL8RN0lJ6ZT9IkqTPXckchSL0SoMiQNYl+bFcISi2ZzDYKbao3LuYspHDaucyjzP6RaBI0HnE8+5aOfU8uU+NilADLwZ1p6mDplJH7xAzICtfP9Iw3fLKpIaKh/iIBcIGftWJZ1HlDwSHkMrmwELeB3ERLC5aDBATUrnAyoRHtUjV48M0GGohaBqXA1EQVSkx4JT2A9/2hN0IXzbRW8YAJknXtL6tSLmalIvFTxQOqT/8AYPcRt4km9T7P+hEZwnucqg2ncP8A+o9o6LBSFbiOhLyJ/L8Do+UcQcTSDMzd0B3BqA25BqGfWD4PHkhKbh/Hk3KG8PwieZB7kwKYjK6Uv3jVioG1zHnBPhqbnzzQUBNQHSoqO1FU/ePclqaaW7RmwnEpicqLFJYV0dwT97QSbKCZMop0WFeYcP6CLA8D7SkxCwAKZa19XvDWGmS8ORnSohCSCFoozdAH+vSJfkwTx5+g7KTiKVLKVAXSB5f5jZYPhAEqTNIK1LQhORgR3QGNKn5N4q/h3HYWZMMtUpRF0m6g2jbfpElY/tcWZQziWQkhQJdIAILACjqoenOKessXa4Q9tmP/ABjikIkyylCEqC2UEhQJp+Z+nvDXxLi14gFKcyUlLFCfkWXcFRyg0aFviHg6sRLShExCcpJ7xO1BY84usNJTlAKkOABQ5v0jy5+dBQjKPO+xTk72POG/Fi0IRKVLyFKUpClChYNQgt4Xi1TxueQ4WPKEkYd7FJ++seLwTlsorcgWpcGOV+Xm9nQs5e48ni883V9Yj+LmG6j5RWo4IkFylRO5UT9W9IZTJUkUQRClrN8S/wB+RZy9wrDUvvAwQ8BWpWqfpEVTDv8A9kj6xnjN8k2NivSCdlFd+INsyPFQgiUzT8rHoR+sD0p97BY8C2sQOJAteEkYeaQ7O/3rHKkTNoPSiuWPIZVjDa0Qzwt2ax+8ccw2iqiuAyGc3h1eJsDc5oSM6PM52p5QJBYfO1ogqZs8RA18I7MTDtdhZ6ZvhA1ViRSRyicpBPODL2C7A5C9I97PnDXYt+0BW+ggW4URCBtHk3r4WgS1mB5esWikwqlxXcUUD2Z2UfpDmU9PSKnjWHmLCBLZwSS56fpG3juK1N/mUyyK+Z849hYhf8nqI6OekFnINHLOAS1Xar611pCo4rJACswUkqyuKhCnYBYul6s48qPKSssxQq2qda6k9PKKXFyOwxCMSzSwCJgS5I+Y51BIqka112jvhoQlLGf8EGoSoOzilKGxg+d+kI4bGSpiQsKGVnFg3I7bQ0UqA7oHl/iOTyfF9KdJ7ARk4WSF5uyQ5eoSAf8AreJI4TIzZ0IyKIYkOKbFoGEKo9IOnMDd+YjCWSe0v5AfkymDAkxLsg/5fEj6mFErP2Yclz1Czj75Rjg+RhkyVbp/uTEBhioVSkuLEpPvHgmv+eag7hZPopxDUpUxh/GCv6kt7H6QKKigorpnDFCqO0R/Spx/a5ERJxCBoodVSz6uPaLpK1jbwV+oEcog/MPY+zxvCbfKsmiol8QmWPap8c3qCYN2806k+sOT8K47q1IO/fH6QjJkTgtLzsyAoFQE05soPeAB1Z46o6MJcOhUTWiYDVNegPtbpAlSszgpIOrAg+kZrgWMmlC1SWymYtZShlNnOYllEqZyRXaLORxqYB3koUeaUpPmBG2p4zi2osA54dX55g8TE5eCIqJsx+sSl/EgbvII6E/Qw+nES1h616epv6xz6nqx+JhQOVnF1E+UemaTQvEuyRotQ8X/APTxI4ZWiwf6k/oRHI0r5CgRSSQHA3JLAC7nlApawau6d2NejiGRKmbJLc1D6GPZkghiaON71I935xvo6UJwm+0r+3YhRRjxBG8EWgff+Ij2aef34RyuS5YHrjaPCvaJhIEetE+oikDd47s81zBCRA1rh+sWjybKAFDCyiBrEpiCbmAlIHWCM77AkqZAFTjHTZ4EJTMUY1VsHIZzq5R5FbnO59Y9i8PmKx8yMosLFjlffoRp5Qv2qk5nRmCgQWUuqSGIyqLANoIq5fxCcrKl0LnMCWfVmDC3pDCOIE1BPn9vHu4LmjWkM4eXLJyoQEP+VgK8wa6RayFFJykX56xUnFKGxArUBiNgN45PESbEBOrOMvrWujREtJS6LWKLdSlAs7deu8dMxBF6+Y/aKrEYqYWIWCeY16gD2icniajRSfWjNu0YS8aL6QOMGWScSlz8ydNTDKZr/m9CPPeKpVQWdr1FKtr++kQlzyNHbbXx5xyy8RJ3ExlBouUSxrQeIgiQBfzBP0iqk8ROqS3m3iIcTiUG9/WM3pyjyQPiam2bwUHj1Yp3VqQTTun6WMK0NvT9IiQd29IhQS4dBYCfh8amsvElY2Jyn6gxPA47FAtMUk6MpQBL0ZjfygiM2/tB0TlBiagMWMbrUmvZioPLkCWSiVKQAH+UJFy5oBRzWJzZKj80gH/j+0VOJNSooFSe8H9WrCs/EzhWWH/pWU+yhBqpz1HJOrf+7J4LGfweWs0lrQd0qPsXgSeDTUl0zV9FJf1eKeb8QYlFD2g6kqH/AGB94mn4umtVwd8qT6FP1ivS162dr8haL1EieLhJ6Zh7iDokTNj7xnZfxlNB/Kof0tFjhPjFKvmOQ/0/YjKfjavLX4HZbpChv6wojGTFTZiV2ATk2YCvi6hBpfHgod1QPRogeIB3eu7nX/AjGP8AzUk73VcDsioKjwCILxj/AJlA9En3ECl4yY7KTLUNw6T5V94wxtbE0FIPOOzR6rGJ1T6wP8SnciMHCXsMl+MA0gK8bs0RmTEHWATJaYaj8h5M8m4s7iFVzyecTUkcoCpPONoxSFYMneBKPSCKTziGURplQAiuOgjCOh5MdGWlKUlOY5agsQds1Gs4c23EOYSTm7yTlexFjpbr4x6nAS0pAKxqGKXUToX8tRBOEy5gWxOUAUIqC+pBpp+8fQZouD6GUTVhs4JAuUhw23L2hidIQQ4Yp5Ebu3WLCVI/NlB5oo//ABJt4x5Ow0td0gHm6VerP6wrt2b9CuCGYEMBltu1GcCnlDX4Q7Dl+kCnIUkZdGfvOPUW8oKjF6lBB65gfEVhSixpolMUUgMWYVFawsqa70rsDudLQ4vEoUbpe1D+sIzQHp6W8IzlstydSW2waU4ufT6iCFROjh6jevi0CkT0Gj13cQymU7EHnd/aOV6qT3Oa7CDEAWChyd/eCoxKhZXgWY/WBrSeXjAyg61iFi0IskYoWUnxFRBsgulTRWyhz/b0g6SWcMRGEqXADhChzhWdhgS4dCv5k69RY+MeJnbOPGCIxR1Y/esJN9AQdY0Ssa3QfKoPpA19kqikMead+dvIw0mck7iJAJ0P35RDcl1+AKad8Oy1VSVDleBn4dl6KIPR4vTI/wB0REr/AHDzg/Wai2thRVSuCpGoPOqT6GG5cgClfOGlSDA1IO/rEz1pT5YEOyTtHrjaBTQqIpeMq7sLDKy7RHLHAc4CovE+ouhsHMS3WA5jd4ISOcDURFLUkIgxP2Y8VKIiRUmImafsRqrYEMogaiI9mPA1IJi/TXYzwzI6Idmfto6CkMqZU1RWQSWAP/mGcJLAIId+p/WOjo9hiQdONmAsFEfZgOMx0wMy1VVWpOmxjo6CPINuguFxiylJKtBs3laLvDqOZFbgnydo6OjRGkGTxMlKj3gDQ9dr+MZ7FqKJhCSQHGr+8dHRPKK1PhH8MXDmHMHeOjo8rU7MUWWURyhHkdHFFvIZ4YkLAx0dG8SAQVEsSGNI6OiuwIpF+o+kSI946Oi4PcYV2iUlT3j2Oi9VLEuXBCcWtAxMO8dHRyLgkmDHikDaOjozmlQIiEwGYI6OjnQAREVG0eR0dC4AibRE2jo6LgAKYYETHR0UhnZRHR0dGds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MTEhUTExQVFhUWFxgYGRgYGBkXGhcYFxgcGhgXGBwaHCggGhwlHBcYITEhJSkrLi4uFx8zODMsNygtLisBCgoKDg0OGxAQGywkICQsLCwsLCwsLCwsLCwsLCwsLCwsLCwsLCwsLCwsLCwsLCwsLCwsLCwsLCwsLCwsLCwsLP/AABEIAMMBAwMBIgACEQEDEQH/xAAbAAACAwEBAQAAAAAAAAAAAAADBAIFBgABB//EAD0QAAECBAQDBgQEBQUAAwEAAAECEQADITEEEkFRBWFxEyKBkaGxBjLB8BRC0eEjUnKS8RVigqKyQ3PTM//EABoBAAMBAQEBAAAAAAAAAAAAAAABAgMEBQb/xAAqEQACAgEEAQIFBQEAAAAAAAAAAQIREgMhMUEEE1EyYXGBkRQiobHwI//aAAwDAQACEQMRAD8AyuJTlJV0A8oNJVRq1OntEcNlUADMSNwbReSUoRlKSMqs3fp+UVKYJzUULEHgeFEjvFnuLloscNgZSDmAPQgF+fKKfEYw9mZiCpkrCVMpIJUsEhwQXoDpeKz/AFWel82booZT4EAHeIjJzVotNGlxOJGcEnsiLcx4W6GDYfESh3iQ51oX+9ozAx4WlykuGsf8+0WInpCAoMhBVlBUDmoASTyqPPWG49WBbYlUu6RU+DfSKxSzV7B/unhE5WOC1pRmSsF+T5Q7VGv0h5c1K0mX2KArVSVAZR5A71etYSjXImJ4WyiqjFjpzB8QQYc4WmXMTnTbMaXNCznqxhScVyyZRUElYZbj5gCoopqU94035QuoypSkSETARLSlwAS8ypUoqYEuS4FhTWsZqdkmoTLb8v1eIqnJ2bk0VkufmplI2q56EsIZ/FKAf5hsdG25RpGNqy7DpyXHrEkn+VjTrCpxgVoOl/SCImJoEUPQ+TWisBWhiYsM2sV82Tq7jnDqJYU9SCNCR6PBUygqh8i30iV+1hyJGeAGuT4QSUoMc3KGFYarN6xH8D3SQWrqXs9Yd2FMSWgEuLfXzaOmMA6j5fpBFYWY1xyiK8OprHz+94dioVUJeWpqbQAsBmAN79YPiMIoCgDmpGvtATJULgsKn712jRfUli6yLvcFusBURrBcTIW5YEMWtARhSznZ4ewiBU1hDGGmGr68/ePMPhnANwXubxFYCGL1/wBtel4TaKSYLE7+ELLSN6w3OmCZoRzvbkB1gCJA5vzCqwrHixNSYgw1LCHVSnLMG6v9ftoMZY2c9KQZCxK9OGSo0UfLm28SlZBo45gfpDmHl1c+UCVRTJA2dnh8jPP4Zsgf2/vHQT8PHQAJmehElkBPbOVKzH8oNEgHU1JptW8U/GeMzFpTLIKWTZsorUkJFnGW12jzHAJmZ1y1IKgSwdlA3IqQb6GF+MSVK/jghIVYigUUPVNdA0c15PcTdj/AMSOwUJmZs6fGndSNy6iK7xcjDKSB2ncRZ69WpXzjMcTlLRlQt3Qe8m3e/VjFzgMRMnDKpSsoJUUp+VyB8x1oB0fnC+FNgnQ5iMUnOtKSAiqwVGqQlCjlcanfVxFXh8e6AB3iSUilO93lKNamgADRbccwMtMhDLSqap1Lqp0pI7ss/wAyncknRg93zRwplUq6xTUMaPygjT37EbDBYSWkpWoHMzESjQd3vKJL1D2FOkI47iIExTyklDZQDX+GLA+mu2kR4CmblUtMyySWI7rj8oa3+ImFmZMIWLsMuxLFhsHp5wpN2PkbTLXNzrK8ve7hUAAcoPdzGxJeguwiK5qwoKCyCGKiA6hl2pTU+MIFISErEx1gk2+UpLjxN3b2j2VnCXABTV61Adyo6mpFTBSBIte27WYkhsyyVA/zNewAdzo0XmHklL5gKp06+lhaMTjJM6StExCVZEqJHgapPI+sbmQsrQkpZlVuLFufWOlcFX0T/wBPTcHw+sNIligI8oXRmCmOVi5+ban1hgsauBegfWE/qCR5MRKCgCouzh+V6+I84jj+JITTUEUpQW06xQcf/E9ugyO8EgApU2QFRNSLnmdm6RORxczSZMyVLE0fmSCAAkgEhiQSCzfRobgubBP5FynHDMB/MHB33+nrFRxH4xloXMQEKUUOFMLkKCSByqalrDeHMZiUhJmUARmUKMAEvQ3ozxicDwxUztMxICkmYCwdTksDqASknR2gUUNtmxPHArDrmyChRSHZRs1SC1qPBDxkGTLnSxmllio2KEMyi2pBo3WMlM4YrD4Y5K/iAAoqcFPdJCQ3VQqNRAcN25lypCu5LmUIaqgC6io3Se6CKNWFgibZoOG/EUuYrEKclMkFaWZOZATXW+ZKqtZSYqcd8bpVLmhAmBRLIBIDJIuSnVJ9xWE18EOHWkBRIm5kKB/lo4684ak8ElTJZzJIUnMlNdEuzsGOlYdRDcsv9eH4KWsqV2kxkDL8yMhGdZJFdABrmejVZxnFkhCpjA5UKYkO5LBIuKFRS/KMmjhqwmaAtKUy9ncEXUNgKF9gYseJBacMiXUkjv2OY0UdKd6BpMqDp3IvsHjUqlpzAKUMrtQOzEpGgjwz0OQpLFyfBgB7CEOESUpZCu7N/lLUB2cWhrFy0uaWYOwfVzblCxVis8RiilywKRYGralxY+MUXCuNlUxaJney5mUQ7gHUbh4tLOBT+1+o7tDGc4DKHaTFsxBZKRoHI25Q0kI08uckmyGAFhv4V9bRCfiKpADByP7QbQsVcvb9IIiaWDtq3KpFPCFVDIZ++i4cmz1LUA3gc2eQQzZbV1J97RZCUUp7RBAmIdVWbK35S75vm6cooMXxMqXXKoHKpQDEywfmctWpcm76tE+oLgtkpmEOzPuwLaUJ2joFiuD4haiuU60KYpVmu41qKu7846Od68vYWQDiA7aWA4YO/wDMkOkEEjR02/3PqDFRxRH8NImKIUlsgI7olmrIb/colj1vexTjZcsKSUJ2Ar4l9IouIz0rOYDIAGSm+9387bQaSlwythrAI7ULUwLB3zN3mJIrdsukEwi2XmyqygkpYggnQGhHO0Uz0yjfN4gMC2pqYu+BKBSrMVAsbGh2pvekXNY7irc7D8SJK+4KAuVVJKjX75wzheHqPzioYoKSmgckhY+bVwTZhpFbjsQqSQEsXrVqu2x5RoOAz5cxTBRJVKDg0ZdQoDcbHYw6aWyF8h/BSQlIS5QtaVkMHypsCRaoBI8N4ouIcOEoPnKgr8yge8wc00vrtGh4G+RcqYXEtYAJuEJqlPNL15e1J8XZhMSgEslCaddTzYt0DRMFUmkXSKpE9QIQTVQAvobW1t6xacBmETcijmBvrXUcqPCuFwSSCt6oLNuzsPINFrgOFgKTMTyJB3jSTQqdmjn4cFCUlQYrD0vQljWgoK9YHw+WEA0Z1KIDMKmw5QSak5R/WPRKoIFERd0qK2s4rGcckn1IhiXMEKJAUsvTui3UxIoI16QxoP8A/Iuv8v8A5f6wlJk9mVJHykuNwTUg8ng5fOs/0/8AhMDCq/SASF50nPKWj+YLD1pmcQ2qS2HVQAhKx5SzaBYSewFAzefOsN4g/wAFelJnl2R+/CJy3oBLFoAl5FVBAcbhn8PCEcQATLP5UFgG+rbCHUTwUAOC9OjQkr5gDZ/KlDCTEeTJxO3KgpA8ODmXsQo9O5XziMxaUgl6c2jkzUpzFRAGUjxLAe8UhsLIw6HWT+cEKDliGY8g4pSCSpTLDV7tPMX8or5OK7+UXFtjtEMTx4OUpoWA7Ter+A8IAZpFS3ILB6V1/wAQAgus8xz0/eIYHjEmYpCc3eVTk7W6uPUQ1IUjtlynUVFT0DsMiaksw1hqhFWuSzG7xXfggi2rk3cklyfN4v8AFoCZik7B/wDq8V80ilrc9zvFiK9QaLPCIT+HBCEqnKJCc1WTVyQ7CpSxO/IwqqW5an6AVJ6NCQ4wBNQhNQBlSLC5NRsSfa0ZajpAyOL4ndCU0IZVj3nNjZiKRXzMqSmbKL1KVoUkZWoVIL3CmNG8SDFhOwSTLWpScjrS5SXygv3BmZ36vXlWnncRlolGSlNc5VmfSqcjddel2jn0990KjzFGYtRU4rX5pYYNQM9GtHQjMlj8ySCQDRSUhiAQWIeoIPjHRpghnicYoMGDh3Opq/2ILxFDL65Wq9Wcxc4vhYCVMT2jlWViW/lCnsbb3G8VOPQvuqIvU2oWtyrFpqxJAcOAZqbEDI/gz9P3i2n4lKJywk90ggtYl700Zoqs6QCWrTyAMQlkg9ASfYD1glG3Yx6cpE1BCge0CnExywRbsym3zMQb94jaHeFJVKyLBvTnenhWF5OLSgsUjKpGQtU1Yg9XaLfg+KCZYQpDg5gktV6N4Ai96xMrx2Ex3iOJR2YqBMUoFTHvFIBSUmrAOxdnY+c5yu2m51JKyrLlTQBTjTlc+8UquGjtKOSsihBomhLvs3pAJyllShnLJ+UClHYEty05xnGN9iQ9iXStacgSTUpGhc2L1o3n0hnhvGUgFCqKRbYtud6QqxU6mUQwL1uxck7u5jPTMSQtQs5rzFKCl46UtqRTdGom/ERICSK3HXRxycesDHxOuj/Mlx4Hfmzjz8Ml2xJAJtryixly5b5l5n0qakfzUp56iE4Lsls0kzjAWSonLQZQDc3Sp6Wq4O2kP4Xj4A0JCQS9Cato7PTzO0YM4hlrNgSWFdev1gi8UpKQAGCg9aggkseevrB6bDJm3HxVLK1gJIuQaXDBLDUMDU7c4BP+KEJUnJUF3D0BPWtK+fKMLJzlXdBJ2Dm1TQQVSKUNdm+6wYIeRp5/xC6k5QShIYjWgDV013hniXxCpPcS2Rixu5KWPOxPj0jFIm7kt+335Q8mdmGTKbe1aOLXeHjQZBJfEFJJIIB3bx101hxPF1KIICSRsDYtU+sVi5QILBmDOr+YXAb67wOSvIakVBtVnBDEeMOgsfzrUCUhgzqBOj3HL9I7/UCpASQQw+YAl+R+9IVxPEyoC2zCgbR9/wBojw+Z3jR9ebkEDTdQHjCp0Kwq8y/AsNPmNBTx9YVVNUgkOyrdHuPe0PKxCSMoo1i3K6tzbyEIlBrm18XHKGgbA4bElCkkGqVAjahf3i/4V8UGVNXMy5lLBckk1Ksx8NuginkyQFhSg6bty0feGpmESr+IAEpJIZN6DazPAxJmmxnxCFKzIzkkVcCwBc2IFvB4EvjqVAZpZCmrWgA28YzeJxGVwEgCwZ6NehPPyMLlRUEupgH8AYhQCzdDjUlIYAVoQ1uQIu1/CK7DLkJxCp5LsDRXeKVH83NQv4RlZyADQk8/rDeEwzIzly9ALOdfADzeJ9Ot7Gty64rxLNJMrO+cpWsFg6mYOdgCT4xksUqocXa/K0N4lXzGlxcWH2PSFMSxD17ob75284Ixx2RoxacpJUSBR6V0joWVJrHRpRFGq4VjJgQqpqQaNmWSagk1sxvziz/FBcialaAMh7poCl9Ta+3OKH4cxeXFS3LJBdWzBBGvSNLi5CUSZyy47cIKUquC7tSn2IzcalZa4M52SVLA0+9+X1gSk0PMepP7iOSCVBId7Dq9APOGkYYhRQtJzEgdC/PpGpKIYOc8wS6EKZLkOR0rvFxJky8iiogBKr5QTewfevTLEJWCTJm5knMQWG4s9PH/ABAETAHSoBs4JA2Bt0rENWthFxOWTN7ETEpWZRUrNUFSspMp6flCeuSukVHDApOda0hy2V27pLmuthTqIXxmPC1GYKLLta9LRZJxPcRmBJJF9ct/RvOE1VKuR9ji8VMQ+UsANQAC9aMCXu30jG4r/wDop3ube0aOZiVFBAJBzWItXd3blGcxkx1qPMxpGEY8ImR2GCQoEhwCHG8HmzBZIOV7OeVPQVhRK2Lx7n2iiT1Qe0RSGNniYpWCghXhDAlw+aULzDZQ80kQxOnZlAqLE3YDn9IEhQ184hMVEuO9gHVLkWTnzNctUvyFA2u8DnYdQQFVyl2Omxamh9xAVT8ooAYGicVMCXbT3h0CZZcJkdqopcgAFVNW05CIHhUxaiUIUuoJyh2e193B8YJhJmVTuz1a3JosJePmICEtlCiBnajJba+WMpymvhGzNTZZSShQKSDUEMQee0Tlzimxbf1iz45iO1mrWrL/AMQAKbARTKvQUjVbrcRJaySSd/ODSl1Dn9YAlQ1B+niIJLDwAMJVUvUN9GiKcSQG0jlL7tQ0BURXeACaUFXvEFoINrQSTMYEb/SDylsDUWt9IABoqHPpDsnEpCEoBOr0bpWE3GgYxDtGLwmrGnR6lJKiLu3uTAVS3CvCnVvpDeGm0zbP7UhOdqxNx6RFGghNRU3vHQxNlpJJzNyjyHuItMFw1Kpc2Y7ZUv6FvO0P8SmKXgpJUoHQDKQe7Qgly5psH95cNSZciaogKlqUEKoXAyuTQUABv0hzisuWvDpKB8qQFUdiWfKrd/N+kLJXQ+jOS1qTUFyC4L60I0qyq+Man4lIE9KhdQQoi7aaeFIyyrOdG8PsvFjOUsplzHunKT/SKDyN/eKZJoOIyZMuaFBIZ8yVZj3iwLZdq+u8UU9AzKy0SM7erE+UW342QsoCvmSAAopsWZi506m0Q4JhVTMRNQ7HvEksaZgSC9w7esYRlgm5dCM+ZBchiybn75Rd4PBkqQhRBPzlLghKWJ/LyBo72e8OY/gxQtMvtM6pj97UFWUVrUOS0eSuFT5a0gipExi4LskeNyac41Uk0mUSODT2ALZVKmCxsGtGOxMo51f1K943Qwy1oQhIYpWX/wCOYbXeLLD8HkIIUUmjk6gfoxglqKAqs+YCQTQBy8TkYRalBKQcxLDrH1OVwqQFFfZ1Pi9X8qCI4vh0qhQgFYtR3UbrU5rSybU1iF5CbqgwKX/TsNKp2Uta8uUhTqDOxUK0LB3fSkVeK4TIKlCstTuFJOeWBqMpGZnB19Is53D5iV5lKUkGjg3fxZuUCVMDsliOeupNesVnQ3RnMZgTKVlUQXDgpLgg29oTWi/KNp2kkkPKCnFC1RangffnBP8ASJM407mVJA0BMHqrsmjBqSRcO8eSgAXjVz/hVY+Y92lR0f8AaKvFcGWlTDva006xopJiqhHMdokhfdAu1oKnArJavOJqwbWNecMCvWoxBJu8PKwZOkQRgzrAIUO36coKJesHGEiQkkaQwAAqqNGrEJR3h4SzApkkm0IBaYkZoKgRP8MYN2JYNDAXflEFiHewMCmSaPCsBeTLzfKoBqsRt7x5iZKUiYxLgC9LnQdSYjNlwwsgyQCBQFi1VPeutREspMqEoSbrAOzE/SOiScIDUR0USaLAzT2a0Zi2YHK7A7k+UGxk4mWtDhWU+QpU76c4q0OCoNu4EEmTqGqe8KP8xs7U0L1erGMXH9xQJKaEDZyw6eVfu8NrBEpLkFypg9QKBrM5qdYXlSSQXLMgq8q2MMy10SggaHvbRoBHC4ghXIgtSo1LP9Kw9hVq7RakllXGV67c2qIrcUp1ZEpCGU5qav1p6Q6pQBUVCjAMmn5QB4HwiWuQRaHiKlmWVissqHMgZb7WIvqfG2xfFitcstVKZhpqSEmnt4RRCaFpQoPlzzBYJLkIJDvZiPIwZBSnEy0SySAkVJzFyd2HKFS2+47DYTHMSSSl1KP9yifvpD8zi4zMPU0rrT6x6hOHCmCVLUDWh7pa7N+0e4tOYg5ErayQGaj6DSlH1jFzUnwBIcbS5ytZvDoIBL4jMUrugAEgC29z96Qxh8LKIFMijcEFKudxX7MWOHw7EKSoWpag8oWSXQWU2KxBzZZlQqtDQNY010pFLiAEkirE/wCI2SuFoXUoSTrVXmBoOkL4z4aTRu7Tr5vUQ46kbBmbws8hgS9bmLXDzg7izuRtWkSPwtNNkgjcEjxbL9Yhhvh2e7fIRuCf/LxbwfYi1TiXIJyAWYk9X+94mMPIUCa1Na6vYmA4Xga0EFU6VTRRPsUxcpOHDZihRe6UktzcJERSXDLRSTOCJWB2a2dwaGm/ubwadwgEutlUFcpIFC7dTF5Ln4cVSk9WIf2giuIJuE9aCE9VLax0vcy8z4fQumVSLB2fyaAL+FHJCVKLCjpNzrQRrhjybJ9Q0Cm4mabFI9f8Rn+pXTFjH3MSfhDEaIB8R9Yir4VnNUoB2Kv0eNYrCTVXUT4mCI4fM1UAPExnqec4rZoWKMph/hMf/JN8Ej6n9IsJHw9h0flKv6lE+iWEaJOCAup+gb9Y9MhGgJ8445edN9hiU8rCSk/LKlp/4D6h4Y7Rth4ND5kpGnkT+sBVLRt6mM/WUubChQzVbwKYkKopKFf1AH3hpUtPMeP6xBSBufT3i1JdAVc7hGHU7yUPuKX6RV8X4PKaTLbKjOQGNa6Amt1PGmMvb78opuOIcyA9e1BodiI6tHUnlVhRTq+E0D5ZswDZgY6NEssfmHpHkH6jU9wMFLlfxZicrkOcurCrJ5trs8L4jDrQoZpS0h2csSKUQFVAvfn4Q1LdGJUssnvOTdgR9+Zi4xWNTmSlY7pUg0qGe5bk8d0pyUkl2Q3uUmIIZgDVLPTxNdKR7hpbZVUYZQKgfmcM/LN6QfjKwVpUAAAEkOGBIzMLFzakKKRUH5gFKAB3YbXZr8jHQUF4thiZhUAwZJdt7OR7xYcOyBaUrLd1JOoHcqWatfvWFOMqWFpL94JFtA5aLGb/AApQVLCkzeylqMwLU7qCM16Mc58olrYV0Sn4dCVpyELAJWS9HNSKN/LF2r4Zmy0lbS6AgqzMwZiXDggBtrG8UeCmqmhcxRJXZ7k91qeAHrF5JxmKMiYZ0oBOQup8pNG+XW8c+qpUkvvuUtx/hWCxJQlRS6ciRdJKyalRJFBVg2iRFsnCFIrJUOgBf+0kmJ8PKwhAT3TlT8xTbLS5Ji14emcaMlQ/pIEc2W72NIwKr8NLsUjoo1FNjAjwWUfl7n9ExqdHMaiXg5pPeSG2pEjw86hIHhF5PorAy8rhoQ38dWtCyvD5B7xy5pSKLfkJYfzz3jQz8IgVJHnCE0SgC7HbX/ES9Rrklwopl8YUKFC1eIA9FGEV8TKnyyVf9j51aL4lKqJToTyoHNzsIXUCYxerBcmLv3KL8RN0lJ6ZT9IkqTPXckchSL0SoMiQNYl+bFcISi2ZzDYKbao3LuYspHDaucyjzP6RaBI0HnE8+5aOfU8uU+NilADLwZ1p6mDplJH7xAzICtfP9Iw3fLKpIaKh/iIBcIGftWJZ1HlDwSHkMrmwELeB3ERLC5aDBATUrnAyoRHtUjV48M0GGohaBqXA1EQVSkx4JT2A9/2hN0IXzbRW8YAJknXtL6tSLmalIvFTxQOqT/8AYPcRt4km9T7P+hEZwnucqg2ncP8A+o9o6LBSFbiOhLyJ/L8Do+UcQcTSDMzd0B3BqA25BqGfWD4PHkhKbh/Hk3KG8PwieZB7kwKYjK6Uv3jVioG1zHnBPhqbnzzQUBNQHSoqO1FU/ePclqaaW7RmwnEpicqLFJYV0dwT97QSbKCZMop0WFeYcP6CLA8D7SkxCwAKZa19XvDWGmS8ORnSohCSCFoozdAH+vSJfkwTx5+g7KTiKVLKVAXSB5f5jZYPhAEqTNIK1LQhORgR3QGNKn5N4q/h3HYWZMMtUpRF0m6g2jbfpElY/tcWZQziWQkhQJdIAILACjqoenOKessXa4Q9tmP/ABjikIkyylCEqC2UEhQJp+Z+nvDXxLi14gFKcyUlLFCfkWXcFRyg0aFviHg6sRLShExCcpJ7xO1BY84usNJTlAKkOABQ5v0jy5+dBQjKPO+xTk72POG/Fi0IRKVLyFKUpClChYNQgt4Xi1TxueQ4WPKEkYd7FJ++seLwTlsorcgWpcGOV+Xm9nQs5e48ni883V9Yj+LmG6j5RWo4IkFylRO5UT9W9IZTJUkUQRClrN8S/wB+RZy9wrDUvvAwQ8BWpWqfpEVTDv8A9kj6xnjN8k2NivSCdlFd+INsyPFQgiUzT8rHoR+sD0p97BY8C2sQOJAteEkYeaQ7O/3rHKkTNoPSiuWPIZVjDa0Qzwt2ax+8ccw2iqiuAyGc3h1eJsDc5oSM6PM52p5QJBYfO1ogqZs8RA18I7MTDtdhZ6ZvhA1ViRSRyicpBPODL2C7A5C9I97PnDXYt+0BW+ggW4URCBtHk3r4WgS1mB5esWikwqlxXcUUD2Z2UfpDmU9PSKnjWHmLCBLZwSS56fpG3juK1N/mUyyK+Z849hYhf8nqI6OekFnINHLOAS1Xar611pCo4rJACswUkqyuKhCnYBYul6s48qPKSssxQq2qda6k9PKKXFyOwxCMSzSwCJgS5I+Y51BIqka112jvhoQlLGf8EGoSoOzilKGxg+d+kI4bGSpiQsKGVnFg3I7bQ0UqA7oHl/iOTyfF9KdJ7ARk4WSF5uyQ5eoSAf8AreJI4TIzZ0IyKIYkOKbFoGEKo9IOnMDd+YjCWSe0v5AfkymDAkxLsg/5fEj6mFErP2Yclz1Czj75Rjg+RhkyVbp/uTEBhioVSkuLEpPvHgmv+eag7hZPopxDUpUxh/GCv6kt7H6QKKigorpnDFCqO0R/Spx/a5ERJxCBoodVSz6uPaLpK1jbwV+oEcog/MPY+zxvCbfKsmiol8QmWPap8c3qCYN2806k+sOT8K47q1IO/fH6QjJkTgtLzsyAoFQE05soPeAB1Z46o6MJcOhUTWiYDVNegPtbpAlSszgpIOrAg+kZrgWMmlC1SWymYtZShlNnOYllEqZyRXaLORxqYB3koUeaUpPmBG2p4zi2osA54dX55g8TE5eCIqJsx+sSl/EgbvII6E/Qw+nES1h616epv6xz6nqx+JhQOVnF1E+UemaTQvEuyRotQ8X/APTxI4ZWiwf6k/oRHI0r5CgRSSQHA3JLAC7nlApawau6d2NejiGRKmbJLc1D6GPZkghiaON71I935xvo6UJwm+0r+3YhRRjxBG8EWgff+Ij2aef34RyuS5YHrjaPCvaJhIEetE+oikDd47s81zBCRA1rh+sWjybKAFDCyiBrEpiCbmAlIHWCM77AkqZAFTjHTZ4EJTMUY1VsHIZzq5R5FbnO59Y9i8PmKx8yMosLFjlffoRp5Qv2qk5nRmCgQWUuqSGIyqLANoIq5fxCcrKl0LnMCWfVmDC3pDCOIE1BPn9vHu4LmjWkM4eXLJyoQEP+VgK8wa6RayFFJykX56xUnFKGxArUBiNgN45PESbEBOrOMvrWujREtJS6LWKLdSlAs7deu8dMxBF6+Y/aKrEYqYWIWCeY16gD2icniajRSfWjNu0YS8aL6QOMGWScSlz8ydNTDKZr/m9CPPeKpVQWdr1FKtr++kQlzyNHbbXx5xyy8RJ3ExlBouUSxrQeIgiQBfzBP0iqk8ROqS3m3iIcTiUG9/WM3pyjyQPiam2bwUHj1Yp3VqQTTun6WMK0NvT9IiQd29IhQS4dBYCfh8amsvElY2Jyn6gxPA47FAtMUk6MpQBL0ZjfygiM2/tB0TlBiagMWMbrUmvZioPLkCWSiVKQAH+UJFy5oBRzWJzZKj80gH/j+0VOJNSooFSe8H9WrCs/EzhWWH/pWU+yhBqpz1HJOrf+7J4LGfweWs0lrQd0qPsXgSeDTUl0zV9FJf1eKeb8QYlFD2g6kqH/AGB94mn4umtVwd8qT6FP1ivS162dr8haL1EieLhJ6Zh7iDokTNj7xnZfxlNB/Kof0tFjhPjFKvmOQ/0/YjKfjavLX4HZbpChv6wojGTFTZiV2ATk2YCvi6hBpfHgod1QPRogeIB3eu7nX/AjGP8AzUk73VcDsioKjwCILxj/AJlA9En3ECl4yY7KTLUNw6T5V94wxtbE0FIPOOzR6rGJ1T6wP8SnciMHCXsMl+MA0gK8bs0RmTEHWATJaYaj8h5M8m4s7iFVzyecTUkcoCpPONoxSFYMneBKPSCKTziGURplQAiuOgjCOh5MdGWlKUlOY5agsQds1Gs4c23EOYSTm7yTlexFjpbr4x6nAS0pAKxqGKXUToX8tRBOEy5gWxOUAUIqC+pBpp+8fQZouD6GUTVhs4JAuUhw23L2hidIQQ4Yp5Ebu3WLCVI/NlB5oo//ABJt4x5Ow0td0gHm6VerP6wrt2b9CuCGYEMBltu1GcCnlDX4Q7Dl+kCnIUkZdGfvOPUW8oKjF6lBB65gfEVhSixpolMUUgMWYVFawsqa70rsDudLQ4vEoUbpe1D+sIzQHp6W8IzlstydSW2waU4ufT6iCFROjh6jevi0CkT0Gj13cQymU7EHnd/aOV6qT3Oa7CDEAWChyd/eCoxKhZXgWY/WBrSeXjAyg61iFi0IskYoWUnxFRBsgulTRWyhz/b0g6SWcMRGEqXADhChzhWdhgS4dCv5k69RY+MeJnbOPGCIxR1Y/esJN9AQdY0Ssa3QfKoPpA19kqikMead+dvIw0mck7iJAJ0P35RDcl1+AKad8Oy1VSVDleBn4dl6KIPR4vTI/wB0REr/AHDzg/Wai2thRVSuCpGoPOqT6GG5cgClfOGlSDA1IO/rEz1pT5YEOyTtHrjaBTQqIpeMq7sLDKy7RHLHAc4CovE+ouhsHMS3WA5jd4ISOcDURFLUkIgxP2Y8VKIiRUmImafsRqrYEMogaiI9mPA1IJi/TXYzwzI6Idmfto6CkMqZU1RWQSWAP/mGcJLAIId+p/WOjo9hiQdONmAsFEfZgOMx0wMy1VVWpOmxjo6CPINuguFxiylJKtBs3laLvDqOZFbgnydo6OjRGkGTxMlKj3gDQ9dr+MZ7FqKJhCSQHGr+8dHRPKK1PhH8MXDmHMHeOjo8rU7MUWWURyhHkdHFFvIZ4YkLAx0dG8SAQVEsSGNI6OiuwIpF+o+kSI946Oi4PcYV2iUlT3j2Oi9VLEuXBCcWtAxMO8dHRyLgkmDHikDaOjozmlQIiEwGYI6OjnQAREVG0eR0dC4AibRE2jo6LgAKYYETHR0UhnZRHR0dGds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images.eldiario.es/desalambre/inmigrantes_EDIIMA20141022_0486_16.jpg"/>
          <p:cNvPicPr>
            <a:picLocks noChangeAspect="1" noChangeArrowheads="1"/>
          </p:cNvPicPr>
          <p:nvPr/>
        </p:nvPicPr>
        <p:blipFill>
          <a:blip r:embed="rId2" cstate="print"/>
          <a:srcRect/>
          <a:stretch>
            <a:fillRect/>
          </a:stretch>
        </p:blipFill>
        <p:spPr bwMode="auto">
          <a:xfrm>
            <a:off x="899592" y="1124744"/>
            <a:ext cx="3168352" cy="2379960"/>
          </a:xfrm>
          <a:prstGeom prst="rect">
            <a:avLst/>
          </a:prstGeom>
          <a:noFill/>
        </p:spPr>
      </p:pic>
      <p:pic>
        <p:nvPicPr>
          <p:cNvPr id="1032" name="Picture 8" descr="1"/>
          <p:cNvPicPr>
            <a:picLocks noChangeAspect="1" noChangeArrowheads="1"/>
          </p:cNvPicPr>
          <p:nvPr/>
        </p:nvPicPr>
        <p:blipFill>
          <a:blip r:embed="rId3" cstate="print"/>
          <a:srcRect/>
          <a:stretch>
            <a:fillRect/>
          </a:stretch>
        </p:blipFill>
        <p:spPr bwMode="auto">
          <a:xfrm>
            <a:off x="4644008" y="1196752"/>
            <a:ext cx="3356764" cy="2232248"/>
          </a:xfrm>
          <a:prstGeom prst="rect">
            <a:avLst/>
          </a:prstGeom>
          <a:noFill/>
        </p:spPr>
      </p:pic>
      <p:pic>
        <p:nvPicPr>
          <p:cNvPr id="1036" name="Picture 12" descr="http://cambia.pe/wp-content/uploads/2014/07/21.jpg"/>
          <p:cNvPicPr>
            <a:picLocks noChangeAspect="1" noChangeArrowheads="1"/>
          </p:cNvPicPr>
          <p:nvPr/>
        </p:nvPicPr>
        <p:blipFill>
          <a:blip r:embed="rId4" cstate="print"/>
          <a:srcRect/>
          <a:stretch>
            <a:fillRect/>
          </a:stretch>
        </p:blipFill>
        <p:spPr bwMode="auto">
          <a:xfrm>
            <a:off x="4644008" y="3501008"/>
            <a:ext cx="3384376" cy="2481029"/>
          </a:xfrm>
          <a:prstGeom prst="rect">
            <a:avLst/>
          </a:prstGeom>
          <a:noFill/>
        </p:spPr>
      </p:pic>
      <p:pic>
        <p:nvPicPr>
          <p:cNvPr id="1038" name="Picture 14" descr="http://notasdesonia.bligoo.es/media/users/24/1206173/images/public/347649/579605_420411291356377_1496131027_n.jpg?v=1351204052098"/>
          <p:cNvPicPr>
            <a:picLocks noChangeAspect="1" noChangeArrowheads="1"/>
          </p:cNvPicPr>
          <p:nvPr/>
        </p:nvPicPr>
        <p:blipFill>
          <a:blip r:embed="rId5" cstate="print"/>
          <a:srcRect/>
          <a:stretch>
            <a:fillRect/>
          </a:stretch>
        </p:blipFill>
        <p:spPr bwMode="auto">
          <a:xfrm>
            <a:off x="899592" y="3573016"/>
            <a:ext cx="3166667" cy="2304256"/>
          </a:xfrm>
          <a:prstGeom prst="rect">
            <a:avLst/>
          </a:prstGeom>
          <a:noFill/>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6712"/>
            <a:ext cx="8229600" cy="1719064"/>
          </a:xfrm>
        </p:spPr>
        <p:txBody>
          <a:bodyPr>
            <a:normAutofit/>
          </a:bodyPr>
          <a:lstStyle/>
          <a:p>
            <a:r>
              <a:rPr lang="en-US" sz="2700" b="1" dirty="0" smtClean="0"/>
              <a:t>La </a:t>
            </a:r>
            <a:r>
              <a:rPr lang="en-US" sz="2700" b="1" dirty="0" err="1" smtClean="0"/>
              <a:t>equidad</a:t>
            </a:r>
            <a:r>
              <a:rPr lang="en-US" sz="2700" b="1" dirty="0" smtClean="0"/>
              <a:t> en la </a:t>
            </a:r>
            <a:r>
              <a:rPr lang="en-US" sz="2700" b="1" dirty="0" err="1" smtClean="0"/>
              <a:t>salud</a:t>
            </a:r>
            <a:r>
              <a:rPr lang="en-US" sz="2700" b="1" dirty="0" smtClean="0"/>
              <a:t> </a:t>
            </a:r>
            <a:r>
              <a:rPr lang="en-US" sz="2700" b="1" dirty="0" err="1" smtClean="0"/>
              <a:t>mide</a:t>
            </a:r>
            <a:r>
              <a:rPr lang="en-US" sz="2700" b="1" dirty="0" smtClean="0"/>
              <a:t> el </a:t>
            </a:r>
            <a:r>
              <a:rPr lang="en-US" sz="2700" b="1" dirty="0" err="1" smtClean="0"/>
              <a:t>mas</a:t>
            </a:r>
            <a:r>
              <a:rPr lang="en-US" sz="2700" b="1" dirty="0" smtClean="0"/>
              <a:t> </a:t>
            </a:r>
            <a:r>
              <a:rPr lang="en-US" sz="2700" b="1" dirty="0" err="1" smtClean="0"/>
              <a:t>esencial</a:t>
            </a:r>
            <a:r>
              <a:rPr lang="en-US" sz="2700" b="1" dirty="0" smtClean="0"/>
              <a:t> </a:t>
            </a:r>
            <a:r>
              <a:rPr lang="en-US" sz="2700" b="1" dirty="0" err="1" smtClean="0"/>
              <a:t>derecho</a:t>
            </a:r>
            <a:r>
              <a:rPr lang="en-US" sz="2700" b="1" dirty="0" smtClean="0"/>
              <a:t> universal, y </a:t>
            </a:r>
            <a:r>
              <a:rPr lang="en-US" sz="2700" b="1" dirty="0" err="1" smtClean="0"/>
              <a:t>alerta</a:t>
            </a:r>
            <a:r>
              <a:rPr lang="en-US" sz="2700" b="1" dirty="0" smtClean="0"/>
              <a:t> y </a:t>
            </a:r>
            <a:r>
              <a:rPr lang="en-US" sz="2700" b="1" dirty="0" err="1" smtClean="0"/>
              <a:t>previene</a:t>
            </a:r>
            <a:r>
              <a:rPr lang="en-US" sz="2700" b="1" dirty="0" smtClean="0"/>
              <a:t> los </a:t>
            </a:r>
            <a:r>
              <a:rPr lang="en-US" sz="2700" b="1" dirty="0" err="1" smtClean="0"/>
              <a:t>excesos</a:t>
            </a:r>
            <a:r>
              <a:rPr lang="en-US" sz="2700" b="1" dirty="0" smtClean="0"/>
              <a:t> de </a:t>
            </a:r>
            <a:r>
              <a:rPr lang="en-US" sz="2700" b="1" dirty="0" err="1" smtClean="0"/>
              <a:t>acaparacion</a:t>
            </a:r>
            <a:r>
              <a:rPr lang="en-US" sz="2700" b="1" dirty="0" smtClean="0"/>
              <a:t> y </a:t>
            </a:r>
            <a:r>
              <a:rPr lang="en-US" sz="2700" b="1" dirty="0" err="1" smtClean="0"/>
              <a:t>agotamiento</a:t>
            </a:r>
            <a:r>
              <a:rPr lang="en-US" dirty="0" smtClean="0"/>
              <a:t>.</a:t>
            </a:r>
            <a:endParaRPr lang="en-US" dirty="0"/>
          </a:p>
        </p:txBody>
      </p:sp>
      <p:pic>
        <p:nvPicPr>
          <p:cNvPr id="79874" name="Picture 2" descr="https://fbcdn-sphotos-c-a.akamaihd.net/hphotos-ak-prn1/163538_625261824155006_752883197_n.jpg"/>
          <p:cNvPicPr>
            <a:picLocks noChangeAspect="1" noChangeArrowheads="1"/>
          </p:cNvPicPr>
          <p:nvPr/>
        </p:nvPicPr>
        <p:blipFill>
          <a:blip r:embed="rId2" cstate="print"/>
          <a:srcRect/>
          <a:stretch>
            <a:fillRect/>
          </a:stretch>
        </p:blipFill>
        <p:spPr bwMode="auto">
          <a:xfrm>
            <a:off x="2771800" y="3140968"/>
            <a:ext cx="3448050" cy="27813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US" sz="3600" dirty="0" smtClean="0">
                <a:solidFill>
                  <a:srgbClr val="FFC000"/>
                </a:solidFill>
              </a:rPr>
              <a:t>B. –</a:t>
            </a:r>
            <a:r>
              <a:rPr lang="en-US" sz="3600" dirty="0" err="1" smtClean="0">
                <a:solidFill>
                  <a:srgbClr val="FFC000"/>
                </a:solidFill>
              </a:rPr>
              <a:t>Logica</a:t>
            </a:r>
            <a:r>
              <a:rPr lang="en-US" sz="3600" dirty="0" smtClean="0">
                <a:solidFill>
                  <a:srgbClr val="FFC000"/>
                </a:solidFill>
              </a:rPr>
              <a:t> </a:t>
            </a:r>
            <a:r>
              <a:rPr lang="en-US" sz="3600" dirty="0" err="1" smtClean="0">
                <a:solidFill>
                  <a:srgbClr val="FFC000"/>
                </a:solidFill>
              </a:rPr>
              <a:t>dinamica</a:t>
            </a:r>
            <a:endParaRPr lang="en-US" sz="3600" dirty="0">
              <a:solidFill>
                <a:srgbClr val="FFC000"/>
              </a:solidFill>
            </a:endParaRPr>
          </a:p>
        </p:txBody>
      </p:sp>
      <p:sp>
        <p:nvSpPr>
          <p:cNvPr id="3" name="Content Placeholder 2"/>
          <p:cNvSpPr>
            <a:spLocks noGrp="1"/>
          </p:cNvSpPr>
          <p:nvPr>
            <p:ph idx="1"/>
          </p:nvPr>
        </p:nvSpPr>
        <p:spPr/>
        <p:txBody>
          <a:bodyPr>
            <a:normAutofit/>
          </a:bodyPr>
          <a:lstStyle/>
          <a:p>
            <a:r>
              <a:rPr lang="en-US" sz="3200" dirty="0" smtClean="0"/>
              <a:t>LD1 : </a:t>
            </a:r>
            <a:r>
              <a:rPr lang="en-US" sz="3200" dirty="0" err="1" smtClean="0"/>
              <a:t>Enfoque</a:t>
            </a:r>
            <a:r>
              <a:rPr lang="en-US" sz="3200" dirty="0" smtClean="0"/>
              <a:t> de </a:t>
            </a:r>
            <a:r>
              <a:rPr lang="en-US" sz="3200" dirty="0" err="1" smtClean="0"/>
              <a:t>riesgos</a:t>
            </a:r>
            <a:endParaRPr lang="en-US" sz="3200" dirty="0" smtClean="0"/>
          </a:p>
          <a:p>
            <a:r>
              <a:rPr lang="en-US" sz="3200" dirty="0" smtClean="0"/>
              <a:t>LD2 : </a:t>
            </a:r>
            <a:r>
              <a:rPr lang="en-US" sz="3200" dirty="0" err="1" smtClean="0"/>
              <a:t>Enfoque</a:t>
            </a:r>
            <a:r>
              <a:rPr lang="en-US" sz="3200" dirty="0" smtClean="0"/>
              <a:t> de </a:t>
            </a:r>
            <a:r>
              <a:rPr lang="en-US" sz="3200" dirty="0" err="1" smtClean="0"/>
              <a:t>determinacion</a:t>
            </a:r>
            <a:r>
              <a:rPr lang="en-US" sz="3200" dirty="0" smtClean="0"/>
              <a:t> social</a:t>
            </a:r>
          </a:p>
          <a:p>
            <a:r>
              <a:rPr lang="en-US" sz="3200" dirty="0" smtClean="0"/>
              <a:t>LD3 : </a:t>
            </a:r>
            <a:r>
              <a:rPr lang="en-US" sz="3200" dirty="0" err="1" smtClean="0"/>
              <a:t>Enfoque</a:t>
            </a:r>
            <a:r>
              <a:rPr lang="en-US" sz="3200" dirty="0" smtClean="0"/>
              <a:t> “</a:t>
            </a:r>
            <a:r>
              <a:rPr lang="en-US" sz="3200" dirty="0" err="1" smtClean="0"/>
              <a:t>holistico</a:t>
            </a:r>
            <a:r>
              <a:rPr lang="en-US" sz="3200" dirty="0" smtClean="0"/>
              <a:t>”</a:t>
            </a:r>
            <a:endParaRPr lang="en-US" sz="32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s-ES" sz="3200" b="1" dirty="0" smtClean="0">
                <a:solidFill>
                  <a:srgbClr val="FFC000"/>
                </a:solidFill>
              </a:rPr>
              <a:t>Equidad</a:t>
            </a:r>
            <a:r>
              <a:rPr lang="en-US" sz="3200" b="1" dirty="0" smtClean="0">
                <a:solidFill>
                  <a:srgbClr val="FFC000"/>
                </a:solidFill>
              </a:rPr>
              <a:t> de la </a:t>
            </a:r>
            <a:r>
              <a:rPr lang="en-US" sz="3200" b="1" dirty="0" err="1" smtClean="0">
                <a:solidFill>
                  <a:srgbClr val="FFC000"/>
                </a:solidFill>
              </a:rPr>
              <a:t>salud</a:t>
            </a:r>
            <a:endParaRPr lang="en-US" sz="3200" b="1" dirty="0">
              <a:solidFill>
                <a:srgbClr val="FFC000"/>
              </a:solidFill>
            </a:endParaRPr>
          </a:p>
        </p:txBody>
      </p:sp>
      <p:sp>
        <p:nvSpPr>
          <p:cNvPr id="3" name="Content Placeholder 2"/>
          <p:cNvSpPr>
            <a:spLocks noGrp="1"/>
          </p:cNvSpPr>
          <p:nvPr>
            <p:ph idx="1"/>
          </p:nvPr>
        </p:nvSpPr>
        <p:spPr>
          <a:xfrm>
            <a:off x="467544" y="1916832"/>
            <a:ext cx="8229600" cy="3517851"/>
          </a:xfrm>
        </p:spPr>
        <p:txBody>
          <a:bodyPr>
            <a:noAutofit/>
          </a:bodyPr>
          <a:lstStyle/>
          <a:p>
            <a:pPr algn="ctr">
              <a:lnSpc>
                <a:spcPct val="150000"/>
              </a:lnSpc>
              <a:buNone/>
            </a:pPr>
            <a:r>
              <a:rPr lang="en-US" sz="2800" dirty="0" err="1" smtClean="0"/>
              <a:t>Principios</a:t>
            </a:r>
            <a:r>
              <a:rPr lang="en-US" sz="2800" dirty="0" smtClean="0"/>
              <a:t> </a:t>
            </a:r>
            <a:r>
              <a:rPr lang="es-ES" sz="2800" dirty="0" smtClean="0"/>
              <a:t>éticos</a:t>
            </a:r>
          </a:p>
          <a:p>
            <a:pPr algn="ctr">
              <a:lnSpc>
                <a:spcPct val="150000"/>
              </a:lnSpc>
              <a:buNone/>
            </a:pPr>
            <a:r>
              <a:rPr lang="es-MX" sz="2654" dirty="0" smtClean="0"/>
              <a:t>Lógica</a:t>
            </a:r>
            <a:r>
              <a:rPr lang="en-US" sz="2800" dirty="0" smtClean="0"/>
              <a:t> </a:t>
            </a:r>
            <a:r>
              <a:rPr lang="en-US" sz="2800" dirty="0" err="1" smtClean="0"/>
              <a:t>dinamica</a:t>
            </a:r>
            <a:endParaRPr lang="en-US" sz="2800" dirty="0" smtClean="0"/>
          </a:p>
          <a:p>
            <a:pPr algn="ctr">
              <a:lnSpc>
                <a:spcPct val="150000"/>
              </a:lnSpc>
              <a:buNone/>
            </a:pPr>
            <a:r>
              <a:rPr lang="es-MX" sz="2800" dirty="0" smtClean="0"/>
              <a:t>Análisis</a:t>
            </a:r>
            <a:r>
              <a:rPr lang="en-US" sz="2800" dirty="0" smtClean="0"/>
              <a:t> de la </a:t>
            </a:r>
            <a:r>
              <a:rPr lang="en-US" sz="2800" dirty="0" err="1" smtClean="0"/>
              <a:t>evidencia</a:t>
            </a:r>
            <a:endParaRPr lang="en-US" sz="2800" dirty="0" smtClean="0"/>
          </a:p>
          <a:p>
            <a:pPr algn="ctr">
              <a:lnSpc>
                <a:spcPct val="150000"/>
              </a:lnSpc>
              <a:buNone/>
            </a:pPr>
            <a:r>
              <a:rPr lang="en-US" sz="2800" dirty="0" err="1" smtClean="0"/>
              <a:t>Propuestas</a:t>
            </a:r>
            <a:r>
              <a:rPr lang="en-US" sz="2800" dirty="0" smtClean="0"/>
              <a:t> </a:t>
            </a:r>
            <a:r>
              <a:rPr lang="en-US" sz="2800" dirty="0" err="1" smtClean="0"/>
              <a:t>politicas</a:t>
            </a:r>
            <a:endParaRPr lang="en-US" sz="280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7886700" cy="1325563"/>
          </a:xfrm>
        </p:spPr>
        <p:txBody>
          <a:bodyPr>
            <a:normAutofit/>
          </a:bodyPr>
          <a:lstStyle/>
          <a:p>
            <a:pPr algn="ctr"/>
            <a:r>
              <a:rPr lang="es-ES" sz="3600" dirty="0" smtClean="0">
                <a:solidFill>
                  <a:srgbClr val="FFC000"/>
                </a:solidFill>
              </a:rPr>
              <a:t>LD1 :  Enfoque de riesgos</a:t>
            </a:r>
            <a:endParaRPr lang="es-ES" sz="3600" dirty="0">
              <a:solidFill>
                <a:srgbClr val="FFC000"/>
              </a:solidFill>
            </a:endParaRPr>
          </a:p>
        </p:txBody>
      </p:sp>
      <p:sp>
        <p:nvSpPr>
          <p:cNvPr id="3" name="Marcador de contenido 2"/>
          <p:cNvSpPr>
            <a:spLocks noGrp="1"/>
          </p:cNvSpPr>
          <p:nvPr>
            <p:ph idx="1"/>
          </p:nvPr>
        </p:nvSpPr>
        <p:spPr>
          <a:xfrm>
            <a:off x="539552" y="1916832"/>
            <a:ext cx="7886700" cy="3528392"/>
          </a:xfrm>
        </p:spPr>
        <p:txBody>
          <a:bodyPr>
            <a:normAutofit/>
          </a:bodyPr>
          <a:lstStyle/>
          <a:p>
            <a:pPr>
              <a:lnSpc>
                <a:spcPct val="120000"/>
              </a:lnSpc>
            </a:pPr>
            <a:r>
              <a:rPr lang="en-US" sz="2800" dirty="0" smtClean="0"/>
              <a:t>2002, OMS : </a:t>
            </a:r>
            <a:r>
              <a:rPr lang="en-US" sz="2800" dirty="0" err="1" smtClean="0"/>
              <a:t>Informe</a:t>
            </a:r>
            <a:r>
              <a:rPr lang="en-US" sz="2800" dirty="0" smtClean="0"/>
              <a:t> </a:t>
            </a:r>
            <a:r>
              <a:rPr lang="en-US" sz="2800" dirty="0" err="1" smtClean="0"/>
              <a:t>mundial</a:t>
            </a:r>
            <a:r>
              <a:rPr lang="en-US" sz="2800" dirty="0" smtClean="0"/>
              <a:t> de 26 </a:t>
            </a:r>
            <a:r>
              <a:rPr lang="en-US" sz="2800" dirty="0" err="1" smtClean="0"/>
              <a:t>riesgos</a:t>
            </a:r>
            <a:r>
              <a:rPr lang="en-US" sz="2800" dirty="0" smtClean="0"/>
              <a:t> : sin </a:t>
            </a:r>
            <a:r>
              <a:rPr lang="en-US" sz="2800" dirty="0" err="1" smtClean="0"/>
              <a:t>jerarquia</a:t>
            </a:r>
            <a:r>
              <a:rPr lang="en-US" sz="2800" dirty="0" smtClean="0"/>
              <a:t>.</a:t>
            </a:r>
          </a:p>
          <a:p>
            <a:pPr>
              <a:lnSpc>
                <a:spcPct val="120000"/>
              </a:lnSpc>
            </a:pPr>
            <a:r>
              <a:rPr lang="en-US" sz="2800" dirty="0" smtClean="0"/>
              <a:t>2013, GBD 2010 : 1000 mill </a:t>
            </a:r>
            <a:r>
              <a:rPr lang="en-US" sz="2800" dirty="0" err="1" smtClean="0"/>
              <a:t>datos</a:t>
            </a:r>
            <a:r>
              <a:rPr lang="en-US" sz="2800" dirty="0" smtClean="0"/>
              <a:t>, 67 </a:t>
            </a:r>
            <a:r>
              <a:rPr lang="en-US" sz="2800" dirty="0" err="1" smtClean="0"/>
              <a:t>factores</a:t>
            </a:r>
            <a:r>
              <a:rPr lang="en-US" sz="2800" dirty="0" smtClean="0"/>
              <a:t> de </a:t>
            </a:r>
            <a:r>
              <a:rPr lang="en-US" sz="2800" dirty="0" err="1" smtClean="0"/>
              <a:t>riesgo</a:t>
            </a:r>
            <a:r>
              <a:rPr lang="en-US" sz="2800" dirty="0" smtClean="0"/>
              <a:t> </a:t>
            </a:r>
            <a:r>
              <a:rPr lang="en-US" sz="2800" dirty="0" err="1" smtClean="0"/>
              <a:t>atribuible</a:t>
            </a:r>
            <a:r>
              <a:rPr lang="en-US" sz="2800" dirty="0" smtClean="0"/>
              <a:t> : </a:t>
            </a:r>
            <a:r>
              <a:rPr lang="en-US" sz="2800" dirty="0" err="1" smtClean="0"/>
              <a:t>sesgadas</a:t>
            </a:r>
            <a:r>
              <a:rPr lang="en-US" sz="2800" dirty="0" smtClean="0"/>
              <a:t>?</a:t>
            </a:r>
          </a:p>
          <a:p>
            <a:pPr>
              <a:buNone/>
            </a:pPr>
            <a:endParaRPr lang="es-ES" dirty="0"/>
          </a:p>
        </p:txBody>
      </p:sp>
    </p:spTree>
    <p:extLst>
      <p:ext uri="{BB962C8B-B14F-4D97-AF65-F5344CB8AC3E}">
        <p14:creationId xmlns="" xmlns:p14="http://schemas.microsoft.com/office/powerpoint/2010/main" val="42295290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504056"/>
          </a:xfrm>
        </p:spPr>
        <p:txBody>
          <a:bodyPr/>
          <a:lstStyle/>
          <a:p>
            <a:r>
              <a:rPr lang="es-ES" b="1" dirty="0" err="1" smtClean="0">
                <a:solidFill>
                  <a:srgbClr val="FFC000"/>
                </a:solidFill>
              </a:rPr>
              <a:t>Attributable</a:t>
            </a:r>
            <a:r>
              <a:rPr lang="es-ES" b="1" dirty="0" smtClean="0">
                <a:solidFill>
                  <a:srgbClr val="FFC000"/>
                </a:solidFill>
              </a:rPr>
              <a:t> </a:t>
            </a:r>
            <a:r>
              <a:rPr lang="es-ES" b="1" dirty="0" err="1" smtClean="0">
                <a:solidFill>
                  <a:srgbClr val="FFC000"/>
                </a:solidFill>
              </a:rPr>
              <a:t>risks</a:t>
            </a:r>
            <a:r>
              <a:rPr lang="es-ES" b="1" dirty="0" smtClean="0">
                <a:solidFill>
                  <a:srgbClr val="FFC000"/>
                </a:solidFill>
              </a:rPr>
              <a:t> in </a:t>
            </a:r>
            <a:r>
              <a:rPr lang="es-ES" b="1" dirty="0" err="1" smtClean="0">
                <a:solidFill>
                  <a:srgbClr val="FFC000"/>
                </a:solidFill>
              </a:rPr>
              <a:t>DALYs</a:t>
            </a:r>
            <a:r>
              <a:rPr lang="es-ES" b="1" dirty="0" smtClean="0">
                <a:solidFill>
                  <a:srgbClr val="FFC000"/>
                </a:solidFill>
              </a:rPr>
              <a:t> </a:t>
            </a:r>
            <a:r>
              <a:rPr lang="es-ES" b="1" dirty="0" err="1" smtClean="0">
                <a:solidFill>
                  <a:srgbClr val="FFC000"/>
                </a:solidFill>
              </a:rPr>
              <a:t>year</a:t>
            </a:r>
            <a:r>
              <a:rPr lang="es-ES" b="1" dirty="0" smtClean="0">
                <a:solidFill>
                  <a:srgbClr val="FFC000"/>
                </a:solidFill>
              </a:rPr>
              <a:t> 2000 (WHR 2000)</a:t>
            </a:r>
            <a:endParaRPr lang="en-GB" b="1"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792977289"/>
              </p:ext>
            </p:extLst>
          </p:nvPr>
        </p:nvGraphicFramePr>
        <p:xfrm>
          <a:off x="251520" y="663190"/>
          <a:ext cx="8640961" cy="6162619"/>
        </p:xfrm>
        <a:graphic>
          <a:graphicData uri="http://schemas.openxmlformats.org/drawingml/2006/table">
            <a:tbl>
              <a:tblPr/>
              <a:tblGrid>
                <a:gridCol w="2680535"/>
                <a:gridCol w="1465996"/>
                <a:gridCol w="1504571"/>
                <a:gridCol w="1716758"/>
                <a:gridCol w="1273101"/>
              </a:tblGrid>
              <a:tr h="157614">
                <a:tc>
                  <a:txBody>
                    <a:bodyPr/>
                    <a:lstStyle/>
                    <a:p>
                      <a:pPr algn="ctr" fontAlgn="b"/>
                      <a:r>
                        <a:rPr lang="en-GB" sz="1050" b="1" i="0" u="none" strike="noStrike" dirty="0">
                          <a:effectLst/>
                          <a:latin typeface="Arial"/>
                        </a:rPr>
                        <a:t> </a:t>
                      </a:r>
                    </a:p>
                  </a:txBody>
                  <a:tcPr marL="4517" marR="4517" marT="45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Males</a:t>
                      </a:r>
                    </a:p>
                  </a:txBody>
                  <a:tcPr marL="4517" marR="4517" marT="451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Females</a:t>
                      </a:r>
                    </a:p>
                  </a:txBody>
                  <a:tcPr marL="4517" marR="4517" marT="451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Both sexes</a:t>
                      </a:r>
                    </a:p>
                  </a:txBody>
                  <a:tcPr marL="4517" marR="4517" marT="45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 of Total</a:t>
                      </a:r>
                    </a:p>
                  </a:txBody>
                  <a:tcPr marL="4517" marR="4517" marT="4517" marB="0" anchor="b">
                    <a:lnL w="6350" cap="flat" cmpd="sng" algn="ctr">
                      <a:solidFill>
                        <a:srgbClr val="000000"/>
                      </a:solidFill>
                      <a:prstDash val="solid"/>
                      <a:round/>
                      <a:headEnd type="none" w="med" len="med"/>
                      <a:tailEnd type="none" w="med" len="med"/>
                    </a:lnL>
                    <a:lnR>
                      <a:noFill/>
                    </a:lnR>
                    <a:lnT>
                      <a:noFill/>
                    </a:lnT>
                    <a:lnB>
                      <a:noFill/>
                    </a:lnB>
                  </a:tcPr>
                </a:tc>
              </a:tr>
              <a:tr h="157614">
                <a:tc>
                  <a:txBody>
                    <a:bodyPr/>
                    <a:lstStyle/>
                    <a:p>
                      <a:pPr algn="l" fontAlgn="b"/>
                      <a:endParaRPr lang="en-GB" sz="1050" b="0" i="1" u="none" strike="noStrike">
                        <a:effectLst/>
                        <a:latin typeface="Arial"/>
                      </a:endParaRP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gridSpan="2">
                  <a:txBody>
                    <a:bodyPr/>
                    <a:lstStyle/>
                    <a:p>
                      <a:pPr algn="l" fontAlgn="b"/>
                      <a:r>
                        <a:rPr lang="en-GB" sz="1050" b="1" i="0" u="none" strike="noStrike">
                          <a:effectLst/>
                          <a:latin typeface="Arial"/>
                        </a:rPr>
                        <a:t>Childhood and maternal undernutrition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Underweight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69 733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68 067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137 801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17.20%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Iron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15 756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19 301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35 057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Vitamin A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11 596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15 042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26 638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3.33%</a:t>
                      </a:r>
                    </a:p>
                  </a:txBody>
                  <a:tcPr marL="4517" marR="4517" marT="4517" marB="0" anchor="b">
                    <a:lnL>
                      <a:noFill/>
                    </a:lnL>
                    <a:lnR>
                      <a:noFill/>
                    </a:lnR>
                    <a:lnT>
                      <a:noFill/>
                    </a:lnT>
                    <a:lnB>
                      <a:noFill/>
                    </a:lnB>
                  </a:tcPr>
                </a:tc>
              </a:tr>
              <a:tr h="157614">
                <a:tc>
                  <a:txBody>
                    <a:bodyPr/>
                    <a:lstStyle/>
                    <a:p>
                      <a:pPr algn="l" fontAlgn="b"/>
                      <a:r>
                        <a:rPr lang="en-GB" sz="1050" b="0" i="0" u="none" strike="noStrike">
                          <a:solidFill>
                            <a:srgbClr val="FF0000"/>
                          </a:solidFill>
                          <a:effectLst/>
                          <a:latin typeface="Arial"/>
                        </a:rPr>
                        <a:t>Zinc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14 201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13 833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28 034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3.50%</a:t>
                      </a:r>
                    </a:p>
                  </a:txBody>
                  <a:tcPr marL="4517" marR="4517" marT="4517" marB="0" anchor="b">
                    <a:lnL>
                      <a:noFill/>
                    </a:lnL>
                    <a:lnR>
                      <a:noFill/>
                    </a:lnR>
                    <a:lnT>
                      <a:noFill/>
                    </a:lnT>
                    <a:lnB>
                      <a:noFill/>
                    </a:lnB>
                  </a:tcPr>
                </a:tc>
              </a:tr>
              <a:tr h="157614">
                <a:tc gridSpan="3">
                  <a:txBody>
                    <a:bodyPr/>
                    <a:lstStyle/>
                    <a:p>
                      <a:pPr algn="l" fontAlgn="b"/>
                      <a:r>
                        <a:rPr lang="en-US" sz="1050" b="1" i="0" u="none" strike="noStrike">
                          <a:effectLst/>
                          <a:latin typeface="Arial"/>
                        </a:rPr>
                        <a:t>Other diet-related risks and physical inactivity </a:t>
                      </a:r>
                    </a:p>
                  </a:txBody>
                  <a:tcPr marL="4517" marR="4517" marT="4517"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Blood pressure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34 920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29 350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64 270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8.02%</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Cholesterol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22 136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18 301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40 437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5.05%</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Overweight</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15 543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17 872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33 415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4.17%</a:t>
                      </a:r>
                    </a:p>
                  </a:txBody>
                  <a:tcPr marL="4517" marR="4517" marT="4517" marB="0" anchor="b">
                    <a:lnL>
                      <a:noFill/>
                    </a:lnL>
                    <a:lnR>
                      <a:noFill/>
                    </a:lnR>
                    <a:lnT>
                      <a:noFill/>
                    </a:lnT>
                    <a:lnB>
                      <a:noFill/>
                    </a:lnB>
                  </a:tcPr>
                </a:tc>
              </a:tr>
              <a:tr h="167816">
                <a:tc>
                  <a:txBody>
                    <a:bodyPr/>
                    <a:lstStyle/>
                    <a:p>
                      <a:pPr algn="l" fontAlgn="b"/>
                      <a:r>
                        <a:rPr lang="en-US" sz="1050" b="0" i="0" u="none" strike="noStrike">
                          <a:effectLst/>
                          <a:latin typeface="Arial"/>
                        </a:rPr>
                        <a:t>Low fruit and vegetable intake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15 117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11 544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26 662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3.33%</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Physical inactivity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10 159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8 933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19 092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2.38%</a:t>
                      </a:r>
                    </a:p>
                  </a:txBody>
                  <a:tcPr marL="4517" marR="4517" marT="4517" marB="0" anchor="b">
                    <a:lnL>
                      <a:noFill/>
                    </a:lnL>
                    <a:lnR>
                      <a:noFill/>
                    </a:lnR>
                    <a:lnT>
                      <a:noFill/>
                    </a:lnT>
                    <a:lnB>
                      <a:noFill/>
                    </a:lnB>
                  </a:tcPr>
                </a:tc>
              </a:tr>
              <a:tr h="157614">
                <a:tc gridSpan="2">
                  <a:txBody>
                    <a:bodyPr/>
                    <a:lstStyle/>
                    <a:p>
                      <a:pPr algn="l" fontAlgn="b"/>
                      <a:r>
                        <a:rPr lang="en-US" sz="1050" b="1" i="0" u="none" strike="noStrike">
                          <a:effectLst/>
                          <a:latin typeface="Arial"/>
                        </a:rPr>
                        <a:t>Sexual and reproductive health risks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Unsafe sex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42 600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49 269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91 869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11.47%</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Lack of contraception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1.10%</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Addictive substances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Tobacco</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48 177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10 904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59 081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Alcohol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49 397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8 926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58 323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7.28%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Illicit drugs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8 669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2 549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11 218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1.40%</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Environmental risks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229450">
                <a:tc>
                  <a:txBody>
                    <a:bodyPr/>
                    <a:lstStyle/>
                    <a:p>
                      <a:pPr algn="l" fontAlgn="b"/>
                      <a:r>
                        <a:rPr lang="en-US" sz="1050" b="0" i="0" u="none" strike="noStrike">
                          <a:effectLst/>
                          <a:latin typeface="Arial"/>
                        </a:rPr>
                        <a:t>Unsafe water, sanitation and hygiene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27 432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26 726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54 158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6.76%</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Urban air pollution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4 413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3 452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7 865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0.98%</a:t>
                      </a:r>
                    </a:p>
                  </a:txBody>
                  <a:tcPr marL="4517" marR="4517" marT="4517" marB="0" anchor="b">
                    <a:lnL>
                      <a:noFill/>
                    </a:lnL>
                    <a:lnR>
                      <a:noFill/>
                    </a:lnR>
                    <a:lnT>
                      <a:noFill/>
                    </a:lnT>
                    <a:lnB>
                      <a:noFill/>
                    </a:lnB>
                  </a:tcPr>
                </a:tc>
              </a:tr>
              <a:tr h="167816">
                <a:tc>
                  <a:txBody>
                    <a:bodyPr/>
                    <a:lstStyle/>
                    <a:p>
                      <a:pPr algn="l" fontAlgn="b"/>
                      <a:r>
                        <a:rPr lang="en-US" sz="1050" b="0" i="0" u="none" strike="noStrike">
                          <a:effectLst/>
                          <a:latin typeface="Arial"/>
                        </a:rPr>
                        <a:t>Indoor smoke from solid fuels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19 040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19 499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38 539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4.81%</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Lead exposure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7 112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12 926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1.61%</a:t>
                      </a:r>
                    </a:p>
                  </a:txBody>
                  <a:tcPr marL="4517" marR="4517" marT="4517" marB="0" anchor="b">
                    <a:lnL>
                      <a:noFill/>
                    </a:lnL>
                    <a:lnR>
                      <a:noFill/>
                    </a:lnR>
                    <a:lnT>
                      <a:noFill/>
                    </a:lnT>
                    <a:lnB>
                      <a:noFill/>
                    </a:lnB>
                  </a:tcPr>
                </a:tc>
              </a:tr>
              <a:tr h="157614">
                <a:tc>
                  <a:txBody>
                    <a:bodyPr/>
                    <a:lstStyle/>
                    <a:p>
                      <a:pPr algn="l" fontAlgn="b"/>
                      <a:r>
                        <a:rPr lang="en-GB" sz="1050" b="0" i="0" u="none" strike="noStrike">
                          <a:solidFill>
                            <a:srgbClr val="FF0000"/>
                          </a:solidFill>
                          <a:effectLst/>
                          <a:latin typeface="Arial"/>
                        </a:rPr>
                        <a:t>Climate change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2 700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2 816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5 517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0.69%</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Occupational risks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Risk factors for injury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12 071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1 054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13 125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1.64%</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Carcinogens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1 138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283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1 421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0.18%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Airborne particulates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2 771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267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3 038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Ergonomic stressors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 485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333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818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0.10%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Noise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2 788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1 362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4 151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0.52%</a:t>
                      </a:r>
                    </a:p>
                  </a:txBody>
                  <a:tcPr marL="4517" marR="4517" marT="4517" marB="0" anchor="b">
                    <a:lnL>
                      <a:noFill/>
                    </a:lnL>
                    <a:lnR>
                      <a:noFill/>
                    </a:lnR>
                    <a:lnT>
                      <a:noFill/>
                    </a:lnT>
                    <a:lnB>
                      <a:noFill/>
                    </a:lnB>
                  </a:tcPr>
                </a:tc>
              </a:tr>
              <a:tr h="157614">
                <a:tc gridSpan="2">
                  <a:txBody>
                    <a:bodyPr/>
                    <a:lstStyle/>
                    <a:p>
                      <a:pPr algn="l" fontAlgn="b"/>
                      <a:r>
                        <a:rPr lang="en-US" sz="1050" b="1" i="0" u="none" strike="noStrike">
                          <a:effectLst/>
                          <a:latin typeface="Arial"/>
                        </a:rPr>
                        <a:t>Other selected risks to health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67816">
                <a:tc>
                  <a:txBody>
                    <a:bodyPr/>
                    <a:lstStyle/>
                    <a:p>
                      <a:pPr algn="l" fontAlgn="b"/>
                      <a:r>
                        <a:rPr lang="en-GB" sz="1050" b="0" i="0" u="none" strike="noStrike">
                          <a:effectLst/>
                          <a:latin typeface="Arial"/>
                        </a:rPr>
                        <a:t>Unsafe health care injections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6 356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4 105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10 461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1.31%</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Childhood sexual abuse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2 934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5 302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8 235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1.03%</a:t>
                      </a:r>
                    </a:p>
                  </a:txBody>
                  <a:tcPr marL="4517" marR="4517" marT="4517" marB="0" anchor="b">
                    <a:lnL>
                      <a:noFill/>
                    </a:lnL>
                    <a:lnR>
                      <a:noFill/>
                    </a:lnR>
                    <a:lnT>
                      <a:noFill/>
                    </a:lnT>
                    <a:lnB>
                      <a:noFill/>
                    </a:lnB>
                  </a:tcPr>
                </a:tc>
              </a:tr>
              <a:tr h="157614">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a:txBody>
                    <a:bodyPr/>
                    <a:lstStyle/>
                    <a:p>
                      <a:pPr algn="l" fontAlgn="b"/>
                      <a:r>
                        <a:rPr lang="en-GB" sz="1050" b="0" i="0" u="none" strike="noStrike" dirty="0">
                          <a:effectLst/>
                          <a:latin typeface="Arial"/>
                        </a:rPr>
                        <a:t>Total</a:t>
                      </a:r>
                    </a:p>
                  </a:txBody>
                  <a:tcPr marL="54205" marR="4517" marT="4517" marB="0" anchor="b">
                    <a:lnL>
                      <a:noFill/>
                    </a:lnL>
                    <a:lnR>
                      <a:noFill/>
                    </a:lnR>
                    <a:lnT>
                      <a:noFill/>
                    </a:lnT>
                    <a:lnB>
                      <a:noFill/>
                    </a:lnB>
                  </a:tcPr>
                </a:tc>
                <a:tc>
                  <a:txBody>
                    <a:bodyPr/>
                    <a:lstStyle/>
                    <a:p>
                      <a:pPr algn="r" fontAlgn="b"/>
                      <a:r>
                        <a:rPr lang="en-GB" sz="1050" b="0" i="0" u="none" strike="noStrike" dirty="0">
                          <a:effectLst/>
                          <a:latin typeface="Arial"/>
                        </a:rPr>
                        <a:t>447 244</a:t>
                      </a:r>
                    </a:p>
                  </a:txBody>
                  <a:tcPr marL="4517" marR="4517" marT="4517" marB="0" anchor="b">
                    <a:lnL>
                      <a:noFill/>
                    </a:lnL>
                    <a:lnR>
                      <a:noFill/>
                    </a:lnR>
                    <a:lnT>
                      <a:noFill/>
                    </a:lnT>
                    <a:lnB>
                      <a:noFill/>
                    </a:lnB>
                  </a:tcPr>
                </a:tc>
                <a:tc>
                  <a:txBody>
                    <a:bodyPr/>
                    <a:lstStyle/>
                    <a:p>
                      <a:pPr algn="r" fontAlgn="b"/>
                      <a:r>
                        <a:rPr lang="en-GB" sz="1050" b="0" i="0" u="none" strike="noStrike" dirty="0">
                          <a:effectLst/>
                          <a:latin typeface="Arial"/>
                        </a:rPr>
                        <a:t>353 718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80096500%</a:t>
                      </a:r>
                    </a:p>
                  </a:txBody>
                  <a:tcPr marL="4517" marR="4517" marT="4517" marB="0" anchor="b">
                    <a:lnL>
                      <a:noFill/>
                    </a:lnL>
                    <a:lnR>
                      <a:noFill/>
                    </a:lnR>
                    <a:lnT>
                      <a:noFill/>
                    </a:lnT>
                    <a:lnB>
                      <a:noFill/>
                    </a:lnB>
                  </a:tcPr>
                </a:tc>
                <a:tc>
                  <a:txBody>
                    <a:bodyPr/>
                    <a:lstStyle/>
                    <a:p>
                      <a:pPr algn="r" fontAlgn="b"/>
                      <a:r>
                        <a:rPr lang="en-GB" sz="1050" b="0" i="0" u="none" strike="noStrike" dirty="0">
                          <a:effectLst/>
                          <a:latin typeface="Arial"/>
                        </a:rPr>
                        <a:t>100%</a:t>
                      </a:r>
                    </a:p>
                  </a:txBody>
                  <a:tcPr marL="4517" marR="4517" marT="4517" marB="0" anchor="b">
                    <a:lnL>
                      <a:noFill/>
                    </a:lnL>
                    <a:lnR>
                      <a:noFill/>
                    </a:lnR>
                    <a:lnT>
                      <a:noFill/>
                    </a:lnT>
                    <a:lnB>
                      <a:noFill/>
                    </a:lnB>
                  </a:tcPr>
                </a:tc>
              </a:tr>
            </a:tbl>
          </a:graphicData>
        </a:graphic>
      </p:graphicFrame>
    </p:spTree>
    <p:extLst>
      <p:ext uri="{BB962C8B-B14F-4D97-AF65-F5344CB8AC3E}">
        <p14:creationId xmlns="" xmlns:p14="http://schemas.microsoft.com/office/powerpoint/2010/main" val="40583710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88"/>
            <a:ext cx="8229600" cy="1143000"/>
          </a:xfrm>
        </p:spPr>
        <p:txBody>
          <a:bodyPr>
            <a:normAutofit/>
          </a:bodyPr>
          <a:lstStyle/>
          <a:p>
            <a:r>
              <a:rPr lang="es-ES" sz="2800" b="1" dirty="0" smtClean="0"/>
              <a:t>GBD 2010 : </a:t>
            </a:r>
            <a:r>
              <a:rPr lang="es-ES" sz="2800" b="1" dirty="0" err="1" smtClean="0"/>
              <a:t>risk</a:t>
            </a:r>
            <a:r>
              <a:rPr lang="es-ES" sz="2800" b="1" dirty="0" smtClean="0"/>
              <a:t> </a:t>
            </a:r>
            <a:r>
              <a:rPr lang="es-ES" sz="2800" b="1" dirty="0" err="1" smtClean="0"/>
              <a:t>trend</a:t>
            </a:r>
            <a:r>
              <a:rPr lang="es-ES" sz="2800" b="1" dirty="0" smtClean="0"/>
              <a:t> 1990-2020</a:t>
            </a:r>
            <a:endParaRPr lang="en-GB" sz="2800" b="1" dirty="0"/>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917" y="836712"/>
            <a:ext cx="9110083" cy="51244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0" y="6021288"/>
            <a:ext cx="8531933" cy="415498"/>
          </a:xfrm>
          <a:prstGeom prst="rect">
            <a:avLst/>
          </a:prstGeom>
        </p:spPr>
        <p:txBody>
          <a:bodyPr wrap="square">
            <a:spAutoFit/>
          </a:bodyPr>
          <a:lstStyle/>
          <a:p>
            <a:r>
              <a:rPr lang="en-US" sz="1050" dirty="0"/>
              <a:t>The authors explained the exclusion as due to “the absence of robust estimates of exposure or available approaches to determine the proportion of HIV infection that is attributable to unsafe sexual practices by country over time,</a:t>
            </a:r>
            <a:endParaRPr lang="en-GB" sz="1050" dirty="0"/>
          </a:p>
        </p:txBody>
      </p:sp>
    </p:spTree>
    <p:extLst>
      <p:ext uri="{BB962C8B-B14F-4D97-AF65-F5344CB8AC3E}">
        <p14:creationId xmlns="" xmlns:p14="http://schemas.microsoft.com/office/powerpoint/2010/main" val="34026616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en-US" sz="3200" dirty="0" smtClean="0">
                <a:solidFill>
                  <a:srgbClr val="FFC000"/>
                </a:solidFill>
              </a:rPr>
              <a:t>LD 2 : </a:t>
            </a:r>
            <a:r>
              <a:rPr lang="en-US" sz="3200" dirty="0" err="1" smtClean="0">
                <a:solidFill>
                  <a:srgbClr val="FFC000"/>
                </a:solidFill>
              </a:rPr>
              <a:t>Determinantes</a:t>
            </a:r>
            <a:r>
              <a:rPr lang="en-US" sz="3200" dirty="0" smtClean="0">
                <a:solidFill>
                  <a:srgbClr val="FFC000"/>
                </a:solidFill>
              </a:rPr>
              <a:t> </a:t>
            </a:r>
            <a:r>
              <a:rPr lang="en-US" sz="3200" dirty="0" err="1" smtClean="0">
                <a:solidFill>
                  <a:srgbClr val="FFC000"/>
                </a:solidFill>
              </a:rPr>
              <a:t>sociales</a:t>
            </a:r>
            <a:r>
              <a:rPr lang="en-US" sz="3200" dirty="0" smtClean="0">
                <a:solidFill>
                  <a:srgbClr val="FFC000"/>
                </a:solidFill>
              </a:rPr>
              <a:t> </a:t>
            </a:r>
            <a:endParaRPr lang="en-US" sz="3200" dirty="0">
              <a:solidFill>
                <a:srgbClr val="FFC000"/>
              </a:solidFill>
            </a:endParaRPr>
          </a:p>
        </p:txBody>
      </p:sp>
      <p:sp>
        <p:nvSpPr>
          <p:cNvPr id="3" name="Content Placeholder 2"/>
          <p:cNvSpPr>
            <a:spLocks noGrp="1"/>
          </p:cNvSpPr>
          <p:nvPr>
            <p:ph idx="1"/>
          </p:nvPr>
        </p:nvSpPr>
        <p:spPr>
          <a:xfrm>
            <a:off x="611560" y="1772816"/>
            <a:ext cx="8229600" cy="3888432"/>
          </a:xfrm>
        </p:spPr>
        <p:txBody>
          <a:bodyPr>
            <a:normAutofit fontScale="92500" lnSpcReduction="20000"/>
          </a:bodyPr>
          <a:lstStyle/>
          <a:p>
            <a:pPr>
              <a:lnSpc>
                <a:spcPct val="150000"/>
              </a:lnSpc>
            </a:pPr>
            <a:r>
              <a:rPr lang="en-GB" sz="2600" dirty="0" smtClean="0"/>
              <a:t>2009, </a:t>
            </a:r>
            <a:r>
              <a:rPr lang="en-GB" sz="2600" dirty="0" err="1" smtClean="0"/>
              <a:t>Analisis</a:t>
            </a:r>
            <a:r>
              <a:rPr lang="en-GB" sz="2600" dirty="0" smtClean="0"/>
              <a:t> de la CDSS, </a:t>
            </a:r>
            <a:r>
              <a:rPr lang="en-GB" sz="2600" dirty="0" err="1" smtClean="0"/>
              <a:t>Informe</a:t>
            </a:r>
            <a:r>
              <a:rPr lang="en-GB" sz="2600" dirty="0" smtClean="0"/>
              <a:t>, </a:t>
            </a:r>
            <a:r>
              <a:rPr lang="en-GB" sz="2600" dirty="0" err="1" smtClean="0"/>
              <a:t>Resolucion</a:t>
            </a:r>
            <a:r>
              <a:rPr lang="en-GB" sz="2600" dirty="0" smtClean="0"/>
              <a:t> AMS : </a:t>
            </a:r>
            <a:r>
              <a:rPr lang="en-GB" sz="2600" dirty="0" err="1" smtClean="0"/>
              <a:t>acciones</a:t>
            </a:r>
            <a:r>
              <a:rPr lang="en-GB" sz="2600" dirty="0" smtClean="0"/>
              <a:t> en 16 areas : </a:t>
            </a:r>
            <a:r>
              <a:rPr lang="en-GB" sz="2600" dirty="0" err="1" smtClean="0"/>
              <a:t>arbitrarias</a:t>
            </a:r>
            <a:r>
              <a:rPr lang="en-GB" sz="2600" dirty="0" smtClean="0"/>
              <a:t>?</a:t>
            </a:r>
          </a:p>
          <a:p>
            <a:pPr>
              <a:lnSpc>
                <a:spcPct val="150000"/>
              </a:lnSpc>
            </a:pPr>
            <a:r>
              <a:rPr lang="en-GB" sz="2600" dirty="0" err="1" smtClean="0"/>
              <a:t>Enfoque</a:t>
            </a:r>
            <a:r>
              <a:rPr lang="en-GB" sz="2600" dirty="0" smtClean="0"/>
              <a:t> de </a:t>
            </a:r>
            <a:r>
              <a:rPr lang="en-GB" sz="2600" dirty="0" err="1" smtClean="0"/>
              <a:t>politicas</a:t>
            </a:r>
            <a:r>
              <a:rPr lang="en-GB" sz="2600" dirty="0" smtClean="0"/>
              <a:t> </a:t>
            </a:r>
            <a:r>
              <a:rPr lang="en-GB" sz="2600" dirty="0" err="1" smtClean="0"/>
              <a:t>socioeconomicas</a:t>
            </a:r>
            <a:r>
              <a:rPr lang="en-GB" sz="2600" dirty="0" smtClean="0"/>
              <a:t> vs. base de </a:t>
            </a:r>
            <a:r>
              <a:rPr lang="en-GB" sz="2600" dirty="0" err="1" smtClean="0"/>
              <a:t>derechos</a:t>
            </a:r>
            <a:r>
              <a:rPr lang="en-GB" sz="2600" dirty="0" smtClean="0"/>
              <a:t> </a:t>
            </a:r>
            <a:r>
              <a:rPr lang="en-GB" sz="2600" dirty="0" err="1" smtClean="0"/>
              <a:t>humanos</a:t>
            </a:r>
            <a:r>
              <a:rPr lang="en-GB" sz="2600" dirty="0" smtClean="0"/>
              <a:t>?</a:t>
            </a:r>
          </a:p>
          <a:p>
            <a:pPr>
              <a:lnSpc>
                <a:spcPct val="150000"/>
              </a:lnSpc>
            </a:pPr>
            <a:r>
              <a:rPr lang="en-GB" sz="2600" dirty="0" err="1" smtClean="0"/>
              <a:t>Enfoque</a:t>
            </a:r>
            <a:r>
              <a:rPr lang="en-GB" sz="2600" dirty="0" smtClean="0"/>
              <a:t> Social vs. </a:t>
            </a:r>
            <a:r>
              <a:rPr lang="en-GB" sz="2600" dirty="0" err="1" smtClean="0"/>
              <a:t>Ambiental</a:t>
            </a:r>
            <a:r>
              <a:rPr lang="en-GB" sz="2600" dirty="0" smtClean="0"/>
              <a:t>?</a:t>
            </a:r>
          </a:p>
          <a:p>
            <a:pPr>
              <a:lnSpc>
                <a:spcPct val="150000"/>
              </a:lnSpc>
            </a:pPr>
            <a:r>
              <a:rPr lang="en-GB" sz="2600" dirty="0" err="1" smtClean="0"/>
              <a:t>Enfoque</a:t>
            </a:r>
            <a:r>
              <a:rPr lang="en-GB" sz="2600" dirty="0" smtClean="0"/>
              <a:t> de </a:t>
            </a:r>
            <a:r>
              <a:rPr lang="en-GB" sz="2600" dirty="0" err="1" smtClean="0"/>
              <a:t>politicas</a:t>
            </a:r>
            <a:r>
              <a:rPr lang="en-GB" sz="2600" dirty="0" smtClean="0"/>
              <a:t> </a:t>
            </a:r>
            <a:r>
              <a:rPr lang="en-GB" sz="2600" dirty="0" err="1" smtClean="0"/>
              <a:t>globales</a:t>
            </a:r>
            <a:r>
              <a:rPr lang="en-GB" sz="2600" dirty="0" smtClean="0"/>
              <a:t> y </a:t>
            </a:r>
            <a:r>
              <a:rPr lang="en-GB" sz="2600" dirty="0" err="1" smtClean="0"/>
              <a:t>nacionales</a:t>
            </a:r>
            <a:r>
              <a:rPr lang="en-GB" sz="2600" dirty="0" smtClean="0"/>
              <a:t> </a:t>
            </a:r>
            <a:r>
              <a:rPr lang="en-GB" sz="2600" dirty="0" err="1" smtClean="0"/>
              <a:t>vs</a:t>
            </a:r>
            <a:r>
              <a:rPr lang="en-GB" sz="2600" dirty="0" smtClean="0"/>
              <a:t> </a:t>
            </a:r>
            <a:r>
              <a:rPr lang="en-GB" sz="2600" dirty="0" err="1" smtClean="0"/>
              <a:t>ciudadanas</a:t>
            </a:r>
            <a:r>
              <a:rPr lang="en-GB" sz="2600" dirty="0" smtClean="0"/>
              <a:t>?</a:t>
            </a:r>
          </a:p>
          <a:p>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s-ES" b="1" dirty="0" smtClean="0">
                <a:solidFill>
                  <a:srgbClr val="FFC000"/>
                </a:solidFill>
              </a:rPr>
              <a:t>Datos anecdóticos :</a:t>
            </a:r>
            <a:br>
              <a:rPr lang="es-ES" b="1" dirty="0" smtClean="0">
                <a:solidFill>
                  <a:srgbClr val="FFC000"/>
                </a:solidFill>
              </a:rPr>
            </a:br>
            <a:r>
              <a:rPr lang="es-ES" b="1" dirty="0" smtClean="0">
                <a:solidFill>
                  <a:srgbClr val="FFC000"/>
                </a:solidFill>
              </a:rPr>
              <a:t>Ejemplos </a:t>
            </a:r>
            <a:r>
              <a:rPr lang="es-ES" b="1" dirty="0">
                <a:solidFill>
                  <a:srgbClr val="FFC000"/>
                </a:solidFill>
              </a:rPr>
              <a:t>de </a:t>
            </a:r>
            <a:r>
              <a:rPr lang="es-ES" b="1" dirty="0" smtClean="0">
                <a:solidFill>
                  <a:srgbClr val="FFC000"/>
                </a:solidFill>
              </a:rPr>
              <a:t>"inequidades sanitarias" </a:t>
            </a:r>
            <a:r>
              <a:rPr lang="es-ES" b="1" dirty="0">
                <a:solidFill>
                  <a:srgbClr val="FFC000"/>
                </a:solidFill>
              </a:rPr>
              <a:t>entre países:</a:t>
            </a:r>
            <a:br>
              <a:rPr lang="es-ES" b="1" dirty="0">
                <a:solidFill>
                  <a:srgbClr val="FFC000"/>
                </a:solidFill>
              </a:rPr>
            </a:br>
            <a:endParaRPr lang="en-GB" b="1" dirty="0">
              <a:solidFill>
                <a:srgbClr val="FFC000"/>
              </a:solidFill>
            </a:endParaRPr>
          </a:p>
        </p:txBody>
      </p:sp>
      <p:sp>
        <p:nvSpPr>
          <p:cNvPr id="3" name="Content Placeholder 2"/>
          <p:cNvSpPr>
            <a:spLocks noGrp="1"/>
          </p:cNvSpPr>
          <p:nvPr>
            <p:ph idx="1"/>
          </p:nvPr>
        </p:nvSpPr>
        <p:spPr>
          <a:xfrm>
            <a:off x="467544" y="1700808"/>
            <a:ext cx="8229600" cy="3517851"/>
          </a:xfrm>
        </p:spPr>
        <p:txBody>
          <a:bodyPr>
            <a:normAutofit fontScale="92500" lnSpcReduction="20000"/>
          </a:bodyPr>
          <a:lstStyle/>
          <a:p>
            <a:r>
              <a:rPr lang="es-ES" b="1" dirty="0" smtClean="0">
                <a:solidFill>
                  <a:srgbClr val="FFFF00"/>
                </a:solidFill>
              </a:rPr>
              <a:t>(x 2</a:t>
            </a:r>
            <a:r>
              <a:rPr lang="es-ES" dirty="0" smtClean="0"/>
              <a:t>) : la </a:t>
            </a:r>
            <a:r>
              <a:rPr lang="es-ES" dirty="0">
                <a:solidFill>
                  <a:srgbClr val="FFFF00"/>
                </a:solidFill>
              </a:rPr>
              <a:t>esperanza de vida </a:t>
            </a:r>
            <a:r>
              <a:rPr lang="es-ES" dirty="0"/>
              <a:t>al nacer de las mujeres en </a:t>
            </a:r>
            <a:r>
              <a:rPr lang="es-ES" dirty="0">
                <a:solidFill>
                  <a:srgbClr val="FFFF00"/>
                </a:solidFill>
              </a:rPr>
              <a:t>Japón</a:t>
            </a:r>
            <a:r>
              <a:rPr lang="es-ES" dirty="0"/>
              <a:t> (</a:t>
            </a:r>
            <a:r>
              <a:rPr lang="es-ES" dirty="0">
                <a:solidFill>
                  <a:srgbClr val="FFFF00"/>
                </a:solidFill>
              </a:rPr>
              <a:t>86</a:t>
            </a:r>
            <a:r>
              <a:rPr lang="es-ES" dirty="0"/>
              <a:t> años) duplica la que tienen las mujeres al nacer en </a:t>
            </a:r>
            <a:r>
              <a:rPr lang="es-ES" dirty="0">
                <a:solidFill>
                  <a:srgbClr val="FFFF00"/>
                </a:solidFill>
              </a:rPr>
              <a:t>Zambia</a:t>
            </a:r>
            <a:r>
              <a:rPr lang="es-ES" dirty="0"/>
              <a:t> (</a:t>
            </a:r>
            <a:r>
              <a:rPr lang="es-ES" dirty="0">
                <a:solidFill>
                  <a:srgbClr val="FFFF00"/>
                </a:solidFill>
              </a:rPr>
              <a:t>43</a:t>
            </a:r>
            <a:r>
              <a:rPr lang="es-ES" dirty="0"/>
              <a:t> años);</a:t>
            </a:r>
          </a:p>
          <a:p>
            <a:r>
              <a:rPr lang="es-ES" b="1" dirty="0" smtClean="0">
                <a:solidFill>
                  <a:srgbClr val="FFFF00"/>
                </a:solidFill>
              </a:rPr>
              <a:t>(x 50) </a:t>
            </a:r>
            <a:r>
              <a:rPr lang="es-ES" dirty="0" smtClean="0"/>
              <a:t>la </a:t>
            </a:r>
            <a:r>
              <a:rPr lang="es-ES" dirty="0"/>
              <a:t>tasa de </a:t>
            </a:r>
            <a:r>
              <a:rPr lang="es-ES" dirty="0">
                <a:solidFill>
                  <a:srgbClr val="FFFF00"/>
                </a:solidFill>
              </a:rPr>
              <a:t>mortalidad infantil </a:t>
            </a:r>
            <a:r>
              <a:rPr lang="es-ES" dirty="0"/>
              <a:t>(el riesgo de que un bebé muera entre el nacimiento y el momento de cumplir un año) es de </a:t>
            </a:r>
            <a:r>
              <a:rPr lang="es-ES" dirty="0">
                <a:solidFill>
                  <a:srgbClr val="FFFF00"/>
                </a:solidFill>
              </a:rPr>
              <a:t>2</a:t>
            </a:r>
            <a:r>
              <a:rPr lang="es-ES" dirty="0"/>
              <a:t> por 1000 nacidos vivos en </a:t>
            </a:r>
            <a:r>
              <a:rPr lang="es-ES" dirty="0">
                <a:solidFill>
                  <a:srgbClr val="FFFF00"/>
                </a:solidFill>
              </a:rPr>
              <a:t>Islandia</a:t>
            </a:r>
            <a:r>
              <a:rPr lang="es-ES" dirty="0"/>
              <a:t>, y de más de </a:t>
            </a:r>
            <a:r>
              <a:rPr lang="es-ES" dirty="0">
                <a:solidFill>
                  <a:srgbClr val="FFFF00"/>
                </a:solidFill>
              </a:rPr>
              <a:t>120</a:t>
            </a:r>
            <a:r>
              <a:rPr lang="es-ES" dirty="0"/>
              <a:t> por 1000 nacidos vivos en </a:t>
            </a:r>
            <a:r>
              <a:rPr lang="es-ES" dirty="0">
                <a:solidFill>
                  <a:srgbClr val="FFFF00"/>
                </a:solidFill>
              </a:rPr>
              <a:t>Mozambique</a:t>
            </a:r>
            <a:r>
              <a:rPr lang="es-ES" dirty="0"/>
              <a:t>;</a:t>
            </a:r>
          </a:p>
          <a:p>
            <a:r>
              <a:rPr lang="es-ES" b="1" dirty="0" smtClean="0">
                <a:solidFill>
                  <a:srgbClr val="FFFF00"/>
                </a:solidFill>
              </a:rPr>
              <a:t>(x 2000) </a:t>
            </a:r>
            <a:r>
              <a:rPr lang="es-ES" dirty="0" smtClean="0"/>
              <a:t>el </a:t>
            </a:r>
            <a:r>
              <a:rPr lang="es-ES" dirty="0"/>
              <a:t>riesgo de </a:t>
            </a:r>
            <a:r>
              <a:rPr lang="es-ES" dirty="0">
                <a:solidFill>
                  <a:srgbClr val="FFFF00"/>
                </a:solidFill>
              </a:rPr>
              <a:t>muerte materna </a:t>
            </a:r>
            <a:r>
              <a:rPr lang="es-ES" dirty="0"/>
              <a:t>a lo largo de la vida durante el parto o poco después es de sólo 1 por cada </a:t>
            </a:r>
            <a:r>
              <a:rPr lang="es-ES" dirty="0">
                <a:solidFill>
                  <a:srgbClr val="FFFF00"/>
                </a:solidFill>
              </a:rPr>
              <a:t>17 400 en Suecia</a:t>
            </a:r>
            <a:r>
              <a:rPr lang="es-ES" dirty="0"/>
              <a:t>, pero de 1 por cada </a:t>
            </a:r>
            <a:r>
              <a:rPr lang="es-ES" dirty="0">
                <a:solidFill>
                  <a:srgbClr val="FFFF00"/>
                </a:solidFill>
              </a:rPr>
              <a:t>8 en el Afganistán.</a:t>
            </a:r>
          </a:p>
          <a:p>
            <a:endParaRPr lang="en-GB" dirty="0"/>
          </a:p>
        </p:txBody>
      </p:sp>
    </p:spTree>
    <p:extLst>
      <p:ext uri="{BB962C8B-B14F-4D97-AF65-F5344CB8AC3E}">
        <p14:creationId xmlns="" xmlns:p14="http://schemas.microsoft.com/office/powerpoint/2010/main" val="26323322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Autofit/>
          </a:bodyPr>
          <a:lstStyle/>
          <a:p>
            <a:r>
              <a:rPr lang="es-ES" b="1" dirty="0">
                <a:solidFill>
                  <a:srgbClr val="FFC000"/>
                </a:solidFill>
              </a:rPr>
              <a:t>Ejemplos de inequidades sanitarias </a:t>
            </a:r>
            <a:r>
              <a:rPr lang="es-ES" b="1" dirty="0" smtClean="0">
                <a:solidFill>
                  <a:srgbClr val="FFC000"/>
                </a:solidFill>
              </a:rPr>
              <a:t/>
            </a:r>
            <a:br>
              <a:rPr lang="es-ES" b="1" dirty="0" smtClean="0">
                <a:solidFill>
                  <a:srgbClr val="FFC000"/>
                </a:solidFill>
              </a:rPr>
            </a:br>
            <a:r>
              <a:rPr lang="es-ES" b="1" dirty="0" smtClean="0">
                <a:solidFill>
                  <a:srgbClr val="FFC000"/>
                </a:solidFill>
              </a:rPr>
              <a:t>dentro </a:t>
            </a:r>
            <a:r>
              <a:rPr lang="es-ES" b="1" dirty="0">
                <a:solidFill>
                  <a:srgbClr val="FFC000"/>
                </a:solidFill>
              </a:rPr>
              <a:t>de un mismo país:</a:t>
            </a:r>
            <a:r>
              <a:rPr lang="es-ES" sz="2800" b="1" dirty="0">
                <a:solidFill>
                  <a:srgbClr val="FFC000"/>
                </a:solidFill>
              </a:rPr>
              <a:t/>
            </a:r>
            <a:br>
              <a:rPr lang="es-ES" sz="2800" b="1" dirty="0">
                <a:solidFill>
                  <a:srgbClr val="FFC000"/>
                </a:solidFill>
              </a:rPr>
            </a:br>
            <a:endParaRPr lang="en-GB" sz="2800" b="1" dirty="0">
              <a:solidFill>
                <a:srgbClr val="FFC000"/>
              </a:solidFill>
            </a:endParaRPr>
          </a:p>
        </p:txBody>
      </p:sp>
      <p:sp>
        <p:nvSpPr>
          <p:cNvPr id="3" name="Content Placeholder 2"/>
          <p:cNvSpPr>
            <a:spLocks noGrp="1"/>
          </p:cNvSpPr>
          <p:nvPr>
            <p:ph idx="1"/>
          </p:nvPr>
        </p:nvSpPr>
        <p:spPr>
          <a:xfrm>
            <a:off x="457200" y="1916832"/>
            <a:ext cx="8229600" cy="4165923"/>
          </a:xfrm>
        </p:spPr>
        <p:txBody>
          <a:bodyPr>
            <a:normAutofit fontScale="85000" lnSpcReduction="20000"/>
          </a:bodyPr>
          <a:lstStyle/>
          <a:p>
            <a:r>
              <a:rPr lang="es-ES" dirty="0" smtClean="0"/>
              <a:t>en </a:t>
            </a:r>
            <a:r>
              <a:rPr lang="es-ES" dirty="0">
                <a:solidFill>
                  <a:srgbClr val="FFFF00"/>
                </a:solidFill>
              </a:rPr>
              <a:t>Bolivia,</a:t>
            </a:r>
            <a:r>
              <a:rPr lang="es-ES" dirty="0"/>
              <a:t> la tasa de mortalidad infantil de los bebés de </a:t>
            </a:r>
            <a:r>
              <a:rPr lang="es-ES" dirty="0">
                <a:solidFill>
                  <a:srgbClr val="FFFF00"/>
                </a:solidFill>
              </a:rPr>
              <a:t>madres que no han cursado estudios</a:t>
            </a:r>
            <a:r>
              <a:rPr lang="es-ES" dirty="0"/>
              <a:t> supera los </a:t>
            </a:r>
            <a:r>
              <a:rPr lang="es-ES" dirty="0">
                <a:solidFill>
                  <a:srgbClr val="FFFF00"/>
                </a:solidFill>
              </a:rPr>
              <a:t>100</a:t>
            </a:r>
            <a:r>
              <a:rPr lang="es-ES" dirty="0"/>
              <a:t> por 1000 nacidos </a:t>
            </a:r>
            <a:r>
              <a:rPr lang="es-ES" dirty="0" smtClean="0"/>
              <a:t>vivos, </a:t>
            </a:r>
            <a:r>
              <a:rPr lang="es-ES" dirty="0" smtClean="0">
                <a:solidFill>
                  <a:srgbClr val="FFFF00"/>
                </a:solidFill>
              </a:rPr>
              <a:t>doble </a:t>
            </a:r>
            <a:r>
              <a:rPr lang="es-ES" dirty="0"/>
              <a:t>que la de los bebés de madres que han cursado por lo menos estudios secundarios es inferior a </a:t>
            </a:r>
            <a:r>
              <a:rPr lang="es-ES" dirty="0">
                <a:solidFill>
                  <a:srgbClr val="FFFF00"/>
                </a:solidFill>
              </a:rPr>
              <a:t>40</a:t>
            </a:r>
            <a:r>
              <a:rPr lang="es-ES" dirty="0"/>
              <a:t> por 1000 nacidos vivos; </a:t>
            </a:r>
          </a:p>
          <a:p>
            <a:r>
              <a:rPr lang="es-ES" dirty="0"/>
              <a:t>la esperanza de vida de los </a:t>
            </a:r>
            <a:r>
              <a:rPr lang="es-ES" dirty="0">
                <a:solidFill>
                  <a:srgbClr val="FFFF00"/>
                </a:solidFill>
              </a:rPr>
              <a:t>aborígenes australianos </a:t>
            </a:r>
            <a:r>
              <a:rPr lang="es-ES" dirty="0"/>
              <a:t>es considerablemente inferior (59,4 para los varones y 64,8 para las mujeres) </a:t>
            </a:r>
            <a:r>
              <a:rPr lang="es-ES" dirty="0" smtClean="0">
                <a:solidFill>
                  <a:srgbClr val="FFFF00"/>
                </a:solidFill>
              </a:rPr>
              <a:t>25% menor </a:t>
            </a:r>
            <a:r>
              <a:rPr lang="es-ES" dirty="0" smtClean="0"/>
              <a:t>que la </a:t>
            </a:r>
            <a:r>
              <a:rPr lang="es-ES" dirty="0"/>
              <a:t>de los australianos no aborígenes (76,6 y 82,0, respectivamente);</a:t>
            </a:r>
          </a:p>
          <a:p>
            <a:r>
              <a:rPr lang="es-ES" dirty="0"/>
              <a:t>la esperanza de vida al nacer de los varones en el barrio de </a:t>
            </a:r>
            <a:r>
              <a:rPr lang="es-ES" dirty="0" err="1"/>
              <a:t>Calton</a:t>
            </a:r>
            <a:r>
              <a:rPr lang="es-ES" dirty="0"/>
              <a:t>, </a:t>
            </a:r>
            <a:r>
              <a:rPr lang="es-ES" dirty="0">
                <a:solidFill>
                  <a:srgbClr val="FFFF00"/>
                </a:solidFill>
              </a:rPr>
              <a:t>Glasgow,</a:t>
            </a:r>
            <a:r>
              <a:rPr lang="es-ES" dirty="0"/>
              <a:t> es de 54 años, </a:t>
            </a:r>
            <a:r>
              <a:rPr lang="es-ES" dirty="0">
                <a:solidFill>
                  <a:srgbClr val="FFFF00"/>
                </a:solidFill>
              </a:rPr>
              <a:t>28 años menor </a:t>
            </a:r>
            <a:r>
              <a:rPr lang="es-ES" dirty="0"/>
              <a:t>que la de los varones de </a:t>
            </a:r>
            <a:r>
              <a:rPr lang="es-ES" dirty="0" err="1"/>
              <a:t>Lenzie</a:t>
            </a:r>
            <a:r>
              <a:rPr lang="es-ES" dirty="0"/>
              <a:t>, a unos pocos kilómetros de distancia;</a:t>
            </a:r>
          </a:p>
          <a:p>
            <a:r>
              <a:rPr lang="es-ES" dirty="0"/>
              <a:t>la prevalencia de discapacidades de larga duración entre los </a:t>
            </a:r>
            <a:r>
              <a:rPr lang="es-ES" dirty="0">
                <a:solidFill>
                  <a:srgbClr val="FFFF00"/>
                </a:solidFill>
              </a:rPr>
              <a:t>varones europeos </a:t>
            </a:r>
            <a:r>
              <a:rPr lang="es-ES" dirty="0"/>
              <a:t>de 80 años o más es del 58,8% para los poco instruidos, y del 40,2% para los más instruidos.</a:t>
            </a:r>
          </a:p>
          <a:p>
            <a:endParaRPr lang="en-GB" dirty="0"/>
          </a:p>
        </p:txBody>
      </p:sp>
    </p:spTree>
    <p:extLst>
      <p:ext uri="{BB962C8B-B14F-4D97-AF65-F5344CB8AC3E}">
        <p14:creationId xmlns="" xmlns:p14="http://schemas.microsoft.com/office/powerpoint/2010/main" val="33150608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s-ES" sz="3600" b="1" dirty="0" err="1" smtClean="0">
                <a:solidFill>
                  <a:srgbClr val="FFC000"/>
                </a:solidFill>
              </a:rPr>
              <a:t>Areas</a:t>
            </a:r>
            <a:r>
              <a:rPr lang="es-ES" sz="3600" b="1" dirty="0" smtClean="0">
                <a:solidFill>
                  <a:srgbClr val="FFC000"/>
                </a:solidFill>
              </a:rPr>
              <a:t> de acción en DSS</a:t>
            </a:r>
            <a:endParaRPr lang="en-GB" sz="3600" b="1" dirty="0">
              <a:solidFill>
                <a:srgbClr val="FFC000"/>
              </a:solidFill>
            </a:endParaRPr>
          </a:p>
        </p:txBody>
      </p:sp>
      <p:sp>
        <p:nvSpPr>
          <p:cNvPr id="3" name="Content Placeholder 2"/>
          <p:cNvSpPr>
            <a:spLocks noGrp="1"/>
          </p:cNvSpPr>
          <p:nvPr>
            <p:ph idx="1"/>
          </p:nvPr>
        </p:nvSpPr>
        <p:spPr>
          <a:xfrm>
            <a:off x="457200" y="1196752"/>
            <a:ext cx="8229600" cy="4886003"/>
          </a:xfrm>
        </p:spPr>
        <p:txBody>
          <a:bodyPr>
            <a:normAutofit lnSpcReduction="10000"/>
          </a:bodyPr>
          <a:lstStyle/>
          <a:p>
            <a:r>
              <a:rPr lang="es-ES" dirty="0" smtClean="0"/>
              <a:t>Condiciones de vida :</a:t>
            </a:r>
          </a:p>
          <a:p>
            <a:pPr lvl="1"/>
            <a:r>
              <a:rPr lang="es-ES" dirty="0" smtClean="0"/>
              <a:t>Educación en la primera infancia</a:t>
            </a:r>
          </a:p>
          <a:p>
            <a:pPr lvl="1"/>
            <a:r>
              <a:rPr lang="es-ES" dirty="0" smtClean="0"/>
              <a:t>Ciudades saludables</a:t>
            </a:r>
          </a:p>
          <a:p>
            <a:pPr lvl="1"/>
            <a:r>
              <a:rPr lang="es-ES" dirty="0" smtClean="0"/>
              <a:t>Empleo y trabajo digno</a:t>
            </a:r>
          </a:p>
          <a:p>
            <a:pPr lvl="1"/>
            <a:r>
              <a:rPr lang="es-ES" dirty="0" smtClean="0"/>
              <a:t>Atención universal a la salud</a:t>
            </a:r>
          </a:p>
          <a:p>
            <a:r>
              <a:rPr lang="es-ES" dirty="0" smtClean="0"/>
              <a:t>Poder y recursos</a:t>
            </a:r>
          </a:p>
          <a:p>
            <a:pPr lvl="1"/>
            <a:r>
              <a:rPr lang="es-ES" dirty="0" smtClean="0"/>
              <a:t>Equidad sanitaria</a:t>
            </a:r>
          </a:p>
          <a:p>
            <a:pPr lvl="1"/>
            <a:r>
              <a:rPr lang="es-ES" dirty="0" smtClean="0"/>
              <a:t>Equidad económica y fiscal</a:t>
            </a:r>
          </a:p>
          <a:p>
            <a:pPr lvl="1"/>
            <a:r>
              <a:rPr lang="es-ES" dirty="0" smtClean="0"/>
              <a:t>Equidad de mercado/RSC</a:t>
            </a:r>
          </a:p>
          <a:p>
            <a:pPr lvl="1"/>
            <a:r>
              <a:rPr lang="es-ES" dirty="0" smtClean="0"/>
              <a:t>Equidad de género</a:t>
            </a:r>
          </a:p>
          <a:p>
            <a:pPr lvl="1"/>
            <a:r>
              <a:rPr lang="es-ES" dirty="0" smtClean="0"/>
              <a:t>Equidad en expresión/</a:t>
            </a:r>
            <a:r>
              <a:rPr lang="es-ES" dirty="0" err="1" smtClean="0"/>
              <a:t>participacion</a:t>
            </a:r>
            <a:endParaRPr lang="es-ES" dirty="0" smtClean="0"/>
          </a:p>
          <a:p>
            <a:pPr lvl="1"/>
            <a:r>
              <a:rPr lang="es-ES" dirty="0" smtClean="0"/>
              <a:t>Gobernanza mundial</a:t>
            </a:r>
            <a:endParaRPr lang="en-GB" dirty="0"/>
          </a:p>
        </p:txBody>
      </p:sp>
    </p:spTree>
    <p:extLst>
      <p:ext uri="{BB962C8B-B14F-4D97-AF65-F5344CB8AC3E}">
        <p14:creationId xmlns="" xmlns:p14="http://schemas.microsoft.com/office/powerpoint/2010/main" val="31374560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52"/>
            <a:ext cx="8229600" cy="1143000"/>
          </a:xfrm>
        </p:spPr>
        <p:txBody>
          <a:bodyPr>
            <a:normAutofit/>
          </a:bodyPr>
          <a:lstStyle/>
          <a:p>
            <a:r>
              <a:rPr lang="es-ES" sz="3600" b="1" dirty="0" smtClean="0">
                <a:solidFill>
                  <a:srgbClr val="FFC000"/>
                </a:solidFill>
              </a:rPr>
              <a:t>Recomendación Informe DSS</a:t>
            </a:r>
            <a:endParaRPr lang="en-GB" sz="3600" b="1" dirty="0">
              <a:solidFill>
                <a:srgbClr val="FFC000"/>
              </a:solidFill>
            </a:endParaRPr>
          </a:p>
        </p:txBody>
      </p:sp>
      <p:sp>
        <p:nvSpPr>
          <p:cNvPr id="3" name="Content Placeholder 2"/>
          <p:cNvSpPr>
            <a:spLocks noGrp="1"/>
          </p:cNvSpPr>
          <p:nvPr>
            <p:ph idx="1"/>
          </p:nvPr>
        </p:nvSpPr>
        <p:spPr>
          <a:xfrm>
            <a:off x="467544" y="1772816"/>
            <a:ext cx="8229600" cy="3517851"/>
          </a:xfrm>
        </p:spPr>
        <p:txBody>
          <a:bodyPr>
            <a:normAutofit/>
          </a:bodyPr>
          <a:lstStyle/>
          <a:p>
            <a:r>
              <a:rPr lang="es-ES" sz="3200" dirty="0"/>
              <a:t>Poner en marcha sistemas que permitan hacer </a:t>
            </a:r>
            <a:r>
              <a:rPr lang="es-ES" sz="3200" dirty="0" smtClean="0"/>
              <a:t>un </a:t>
            </a:r>
            <a:r>
              <a:rPr lang="es-ES" sz="3200" dirty="0" smtClean="0">
                <a:solidFill>
                  <a:srgbClr val="FFFF00"/>
                </a:solidFill>
              </a:rPr>
              <a:t>seguimiento </a:t>
            </a:r>
            <a:r>
              <a:rPr lang="es-ES" sz="3200" dirty="0">
                <a:solidFill>
                  <a:srgbClr val="FFFF00"/>
                </a:solidFill>
              </a:rPr>
              <a:t>sistemático de la equidad </a:t>
            </a:r>
            <a:r>
              <a:rPr lang="es-ES" sz="3200" dirty="0"/>
              <a:t>sanitaria </a:t>
            </a:r>
            <a:r>
              <a:rPr lang="es-ES" sz="3200" dirty="0" smtClean="0"/>
              <a:t>y los </a:t>
            </a:r>
            <a:r>
              <a:rPr lang="es-ES" sz="3200" dirty="0"/>
              <a:t>determinantes sociales de la salud a nivel </a:t>
            </a:r>
            <a:r>
              <a:rPr lang="es-ES" sz="3200" dirty="0" smtClean="0"/>
              <a:t>local, </a:t>
            </a:r>
            <a:r>
              <a:rPr lang="en-GB" sz="3200" dirty="0" err="1" smtClean="0"/>
              <a:t>nacional</a:t>
            </a:r>
            <a:r>
              <a:rPr lang="en-GB" sz="3200" dirty="0" smtClean="0"/>
              <a:t> </a:t>
            </a:r>
            <a:r>
              <a:rPr lang="en-GB" sz="3200" dirty="0"/>
              <a:t>e </a:t>
            </a:r>
            <a:r>
              <a:rPr lang="en-GB" sz="3200" dirty="0" smtClean="0"/>
              <a:t>inter-</a:t>
            </a:r>
            <a:r>
              <a:rPr lang="en-GB" sz="3200" dirty="0" err="1" smtClean="0"/>
              <a:t>nacional</a:t>
            </a:r>
            <a:r>
              <a:rPr lang="en-GB" sz="3200" dirty="0"/>
              <a:t>.</a:t>
            </a:r>
          </a:p>
        </p:txBody>
      </p:sp>
    </p:spTree>
    <p:extLst>
      <p:ext uri="{BB962C8B-B14F-4D97-AF65-F5344CB8AC3E}">
        <p14:creationId xmlns="" xmlns:p14="http://schemas.microsoft.com/office/powerpoint/2010/main" val="332838485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smtClean="0">
                <a:solidFill>
                  <a:srgbClr val="FFC000"/>
                </a:solidFill>
              </a:rPr>
              <a:t>LD3 : Base social, </a:t>
            </a:r>
            <a:r>
              <a:rPr lang="en-US" sz="2800" b="1" dirty="0" err="1" smtClean="0">
                <a:solidFill>
                  <a:srgbClr val="FFC000"/>
                </a:solidFill>
              </a:rPr>
              <a:t>politica</a:t>
            </a:r>
            <a:r>
              <a:rPr lang="en-US" sz="2800" b="1" dirty="0" smtClean="0">
                <a:solidFill>
                  <a:srgbClr val="FFC000"/>
                </a:solidFill>
              </a:rPr>
              <a:t> e </a:t>
            </a:r>
            <a:r>
              <a:rPr lang="en-US" sz="2800" b="1" dirty="0" err="1" smtClean="0">
                <a:solidFill>
                  <a:srgbClr val="FFC000"/>
                </a:solidFill>
              </a:rPr>
              <a:t>impacto</a:t>
            </a:r>
            <a:r>
              <a:rPr lang="en-US" sz="2800" b="1" dirty="0" smtClean="0">
                <a:solidFill>
                  <a:srgbClr val="FFC000"/>
                </a:solidFill>
              </a:rPr>
              <a:t> </a:t>
            </a:r>
            <a:br>
              <a:rPr lang="en-US" sz="2800" b="1" dirty="0" smtClean="0">
                <a:solidFill>
                  <a:srgbClr val="FFC000"/>
                </a:solidFill>
              </a:rPr>
            </a:br>
            <a:r>
              <a:rPr lang="en-US" sz="2800" b="1" dirty="0" smtClean="0">
                <a:solidFill>
                  <a:srgbClr val="FFC000"/>
                </a:solidFill>
              </a:rPr>
              <a:t>en la </a:t>
            </a:r>
            <a:r>
              <a:rPr lang="en-US" sz="2800" b="1" dirty="0" err="1" smtClean="0">
                <a:solidFill>
                  <a:srgbClr val="FFC000"/>
                </a:solidFill>
              </a:rPr>
              <a:t>salud</a:t>
            </a:r>
            <a:r>
              <a:rPr lang="en-US" sz="2800" b="1" dirty="0" smtClean="0">
                <a:solidFill>
                  <a:srgbClr val="FFC000"/>
                </a:solidFill>
              </a:rPr>
              <a:t> </a:t>
            </a:r>
            <a:r>
              <a:rPr lang="en-US" sz="2800" b="1" dirty="0" err="1" smtClean="0">
                <a:solidFill>
                  <a:srgbClr val="FFC000"/>
                </a:solidFill>
              </a:rPr>
              <a:t>holisitca</a:t>
            </a:r>
            <a:r>
              <a:rPr lang="en-US" sz="2800" b="1" dirty="0" smtClean="0">
                <a:solidFill>
                  <a:srgbClr val="FFC000"/>
                </a:solidFill>
              </a:rPr>
              <a:t> y la </a:t>
            </a:r>
            <a:r>
              <a:rPr lang="en-US" sz="2800" b="1" dirty="0" err="1" smtClean="0">
                <a:solidFill>
                  <a:srgbClr val="FFC000"/>
                </a:solidFill>
              </a:rPr>
              <a:t>equidad</a:t>
            </a:r>
            <a:endParaRPr lang="en-US" sz="2800" b="1" dirty="0">
              <a:solidFill>
                <a:srgbClr val="FFC000"/>
              </a:solidFill>
            </a:endParaRPr>
          </a:p>
        </p:txBody>
      </p:sp>
      <p:sp>
        <p:nvSpPr>
          <p:cNvPr id="3" name="Content Placeholder 2"/>
          <p:cNvSpPr>
            <a:spLocks noGrp="1"/>
          </p:cNvSpPr>
          <p:nvPr>
            <p:ph idx="1"/>
          </p:nvPr>
        </p:nvSpPr>
        <p:spPr>
          <a:xfrm>
            <a:off x="467544" y="1988840"/>
            <a:ext cx="8229600" cy="3517851"/>
          </a:xfrm>
        </p:spPr>
        <p:txBody>
          <a:bodyPr>
            <a:normAutofit fontScale="85000" lnSpcReduction="10000"/>
          </a:bodyPr>
          <a:lstStyle/>
          <a:p>
            <a:pPr>
              <a:lnSpc>
                <a:spcPct val="150000"/>
              </a:lnSpc>
            </a:pPr>
            <a:r>
              <a:rPr lang="en-US" sz="2600" dirty="0" smtClean="0"/>
              <a:t>Base social de la </a:t>
            </a:r>
            <a:r>
              <a:rPr lang="en-US" sz="2600" dirty="0" err="1" smtClean="0"/>
              <a:t>conciencia</a:t>
            </a:r>
            <a:r>
              <a:rPr lang="en-US" sz="2600" dirty="0" smtClean="0"/>
              <a:t> del </a:t>
            </a:r>
            <a:r>
              <a:rPr lang="en-US" sz="2600" dirty="0" err="1" smtClean="0"/>
              <a:t>bien</a:t>
            </a:r>
            <a:r>
              <a:rPr lang="en-US" sz="2600" dirty="0" smtClean="0"/>
              <a:t> </a:t>
            </a:r>
            <a:r>
              <a:rPr lang="en-US" sz="2600" dirty="0" err="1" smtClean="0"/>
              <a:t>comun</a:t>
            </a:r>
            <a:r>
              <a:rPr lang="en-US" sz="2600" dirty="0" smtClean="0"/>
              <a:t> y el </a:t>
            </a:r>
            <a:r>
              <a:rPr lang="en-US" sz="2600" dirty="0" err="1" smtClean="0"/>
              <a:t>ejercicio</a:t>
            </a:r>
            <a:r>
              <a:rPr lang="en-US" sz="2600" dirty="0" smtClean="0"/>
              <a:t> de la </a:t>
            </a:r>
            <a:r>
              <a:rPr lang="en-US" sz="2600" dirty="0" err="1" smtClean="0"/>
              <a:t>libertad</a:t>
            </a:r>
            <a:r>
              <a:rPr lang="en-US" sz="2600" dirty="0" smtClean="0"/>
              <a:t>.</a:t>
            </a:r>
          </a:p>
          <a:p>
            <a:pPr>
              <a:lnSpc>
                <a:spcPct val="150000"/>
              </a:lnSpc>
            </a:pPr>
            <a:r>
              <a:rPr lang="en-US" sz="2600" dirty="0" smtClean="0"/>
              <a:t>Areas </a:t>
            </a:r>
            <a:r>
              <a:rPr lang="en-US" sz="2600" dirty="0" err="1" smtClean="0"/>
              <a:t>politicas</a:t>
            </a:r>
            <a:r>
              <a:rPr lang="en-US" sz="2600" dirty="0" smtClean="0"/>
              <a:t> de los </a:t>
            </a:r>
            <a:r>
              <a:rPr lang="en-US" sz="2600" dirty="0" err="1" smtClean="0"/>
              <a:t>derechos</a:t>
            </a:r>
            <a:r>
              <a:rPr lang="en-US" sz="2600" dirty="0" smtClean="0"/>
              <a:t> </a:t>
            </a:r>
            <a:r>
              <a:rPr lang="en-US" sz="2600" dirty="0" err="1" smtClean="0"/>
              <a:t>humanos</a:t>
            </a:r>
            <a:r>
              <a:rPr lang="en-US" sz="2600" dirty="0" smtClean="0"/>
              <a:t>, la </a:t>
            </a:r>
            <a:r>
              <a:rPr lang="en-US" sz="2600" dirty="0" err="1" smtClean="0"/>
              <a:t>ecologia</a:t>
            </a:r>
            <a:r>
              <a:rPr lang="en-US" sz="2600" dirty="0" smtClean="0"/>
              <a:t>, la </a:t>
            </a:r>
            <a:r>
              <a:rPr lang="en-US" sz="2600" dirty="0" err="1" smtClean="0"/>
              <a:t>economia</a:t>
            </a:r>
            <a:r>
              <a:rPr lang="en-US" sz="2600" dirty="0" smtClean="0"/>
              <a:t> y el </a:t>
            </a:r>
            <a:r>
              <a:rPr lang="en-US" sz="2600" dirty="0" err="1" smtClean="0"/>
              <a:t>conocimiento</a:t>
            </a:r>
            <a:r>
              <a:rPr lang="en-US" sz="2600" dirty="0" smtClean="0"/>
              <a:t>.</a:t>
            </a:r>
          </a:p>
          <a:p>
            <a:pPr>
              <a:lnSpc>
                <a:spcPct val="150000"/>
              </a:lnSpc>
            </a:pPr>
            <a:r>
              <a:rPr lang="en-US" sz="2600" dirty="0" err="1" smtClean="0"/>
              <a:t>Dinamica</a:t>
            </a:r>
            <a:r>
              <a:rPr lang="en-US" sz="2600" dirty="0" smtClean="0"/>
              <a:t> de la </a:t>
            </a:r>
            <a:r>
              <a:rPr lang="en-US" sz="2600" dirty="0" err="1" smtClean="0"/>
              <a:t>salud</a:t>
            </a:r>
            <a:r>
              <a:rPr lang="en-US" sz="2600" dirty="0" smtClean="0"/>
              <a:t> de </a:t>
            </a:r>
            <a:r>
              <a:rPr lang="en-US" sz="2600" dirty="0" err="1" smtClean="0"/>
              <a:t>las</a:t>
            </a:r>
            <a:r>
              <a:rPr lang="en-US" sz="2600" dirty="0" smtClean="0"/>
              <a:t> </a:t>
            </a:r>
            <a:r>
              <a:rPr lang="en-US" sz="2600" dirty="0" err="1" smtClean="0"/>
              <a:t>necesidades</a:t>
            </a:r>
            <a:r>
              <a:rPr lang="en-US" sz="2600" dirty="0" smtClean="0"/>
              <a:t> </a:t>
            </a:r>
            <a:r>
              <a:rPr lang="en-US" sz="2600" dirty="0" err="1" smtClean="0"/>
              <a:t>basicas</a:t>
            </a:r>
            <a:r>
              <a:rPr lang="en-US" sz="2600" dirty="0" smtClean="0"/>
              <a:t>, de </a:t>
            </a:r>
            <a:r>
              <a:rPr lang="en-US" sz="2600" dirty="0" err="1" smtClean="0"/>
              <a:t>proteccion</a:t>
            </a:r>
            <a:r>
              <a:rPr lang="en-US" sz="2600" dirty="0" smtClean="0"/>
              <a:t> y de </a:t>
            </a:r>
            <a:r>
              <a:rPr lang="en-US" sz="2600" dirty="0" err="1" smtClean="0"/>
              <a:t>disfrute</a:t>
            </a:r>
            <a:r>
              <a:rPr lang="en-US" sz="2600" dirty="0" smtClean="0"/>
              <a:t> del </a:t>
            </a:r>
            <a:r>
              <a:rPr lang="en-US" sz="2600" dirty="0" err="1" smtClean="0"/>
              <a:t>potencial</a:t>
            </a:r>
            <a:r>
              <a:rPr lang="en-US" sz="2600" dirty="0" smtClean="0"/>
              <a:t> </a:t>
            </a:r>
            <a:r>
              <a:rPr lang="en-US" sz="2600" dirty="0" err="1" smtClean="0"/>
              <a:t>humano</a:t>
            </a:r>
            <a:r>
              <a:rPr lang="en-US" sz="2600" dirty="0" smtClean="0"/>
              <a:t> </a:t>
            </a:r>
            <a:r>
              <a:rPr lang="en-US" sz="2600" dirty="0" err="1" smtClean="0"/>
              <a:t>fisico</a:t>
            </a:r>
            <a:r>
              <a:rPr lang="en-US" sz="2600" dirty="0" smtClean="0"/>
              <a:t> y </a:t>
            </a:r>
            <a:r>
              <a:rPr lang="en-US" sz="2600" dirty="0" err="1" smtClean="0"/>
              <a:t>psicosocial</a:t>
            </a:r>
            <a:r>
              <a:rPr lang="en-US" sz="2600" dirty="0" smtClean="0"/>
              <a:t>.</a:t>
            </a:r>
          </a:p>
          <a:p>
            <a:pPr>
              <a:buNone/>
            </a:pPr>
            <a:endParaRPr lang="en-US"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nvGraphicFramePr>
        <p:xfrm>
          <a:off x="2699792" y="0"/>
          <a:ext cx="3394720" cy="121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4"/>
          <p:cNvGraphicFramePr>
            <a:graphicFrameLocks/>
          </p:cNvGraphicFramePr>
          <p:nvPr/>
        </p:nvGraphicFramePr>
        <p:xfrm>
          <a:off x="2051720" y="1412776"/>
          <a:ext cx="4968552" cy="15121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434" name="Picture 2"/>
          <p:cNvPicPr>
            <a:picLocks noChangeAspect="1" noChangeArrowheads="1"/>
          </p:cNvPicPr>
          <p:nvPr/>
        </p:nvPicPr>
        <p:blipFill>
          <a:blip r:embed="rId12" cstate="print"/>
          <a:srcRect/>
          <a:stretch>
            <a:fillRect/>
          </a:stretch>
        </p:blipFill>
        <p:spPr bwMode="auto">
          <a:xfrm>
            <a:off x="1619672" y="3068960"/>
            <a:ext cx="5184576" cy="963065"/>
          </a:xfrm>
          <a:prstGeom prst="rect">
            <a:avLst/>
          </a:prstGeom>
          <a:noFill/>
          <a:ln w="9525">
            <a:noFill/>
            <a:miter lim="800000"/>
            <a:headEnd/>
            <a:tailEnd/>
          </a:ln>
          <a:effectLst/>
        </p:spPr>
      </p:pic>
      <p:graphicFrame>
        <p:nvGraphicFramePr>
          <p:cNvPr id="14" name="Content Placeholder 3"/>
          <p:cNvGraphicFramePr>
            <a:graphicFrameLocks/>
          </p:cNvGraphicFramePr>
          <p:nvPr/>
        </p:nvGraphicFramePr>
        <p:xfrm>
          <a:off x="1619672" y="4293096"/>
          <a:ext cx="5184576" cy="8640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p:cNvGraphicFramePr/>
          <p:nvPr/>
        </p:nvGraphicFramePr>
        <p:xfrm>
          <a:off x="2339752" y="5229200"/>
          <a:ext cx="4200128" cy="138392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872"/>
            <a:ext cx="8229600" cy="1143000"/>
          </a:xfrm>
        </p:spPr>
        <p:txBody>
          <a:bodyPr>
            <a:normAutofit/>
          </a:bodyPr>
          <a:lstStyle/>
          <a:p>
            <a:r>
              <a:rPr lang="en-US" sz="4400" b="1" dirty="0" err="1" smtClean="0">
                <a:solidFill>
                  <a:srgbClr val="FFC000"/>
                </a:solidFill>
              </a:rPr>
              <a:t>Principios</a:t>
            </a:r>
            <a:r>
              <a:rPr lang="en-US" sz="4400" b="1" dirty="0" smtClean="0">
                <a:solidFill>
                  <a:srgbClr val="FFC000"/>
                </a:solidFill>
              </a:rPr>
              <a:t> </a:t>
            </a:r>
            <a:r>
              <a:rPr lang="es-ES_tradnl" sz="4400" b="1" dirty="0" smtClean="0">
                <a:solidFill>
                  <a:srgbClr val="FFC000"/>
                </a:solidFill>
              </a:rPr>
              <a:t>éticos</a:t>
            </a:r>
            <a:endParaRPr lang="es-ES_tradnl" sz="4400" dirty="0">
              <a:solidFill>
                <a:srgbClr val="FFC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err="1" smtClean="0">
                <a:solidFill>
                  <a:srgbClr val="FFC000"/>
                </a:solidFill>
              </a:rPr>
              <a:t>Factores</a:t>
            </a:r>
            <a:r>
              <a:rPr lang="en-US" sz="2800" b="1" dirty="0" smtClean="0">
                <a:solidFill>
                  <a:srgbClr val="FFC000"/>
                </a:solidFill>
              </a:rPr>
              <a:t> de la </a:t>
            </a:r>
            <a:r>
              <a:rPr lang="en-US" sz="2800" b="1" dirty="0" err="1" smtClean="0">
                <a:solidFill>
                  <a:srgbClr val="FFC000"/>
                </a:solidFill>
              </a:rPr>
              <a:t>equidad</a:t>
            </a:r>
            <a:r>
              <a:rPr lang="en-US" sz="2800" b="1" dirty="0" smtClean="0">
                <a:solidFill>
                  <a:srgbClr val="FFC000"/>
                </a:solidFill>
              </a:rPr>
              <a:t> en </a:t>
            </a:r>
            <a:r>
              <a:rPr lang="en-US" sz="2800" b="1" dirty="0" err="1" smtClean="0">
                <a:solidFill>
                  <a:srgbClr val="FFC000"/>
                </a:solidFill>
              </a:rPr>
              <a:t>salud</a:t>
            </a:r>
            <a:endParaRPr lang="en-US" sz="2800"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88640"/>
            <a:ext cx="8229600" cy="1143000"/>
          </a:xfrm>
        </p:spPr>
        <p:txBody>
          <a:bodyPr>
            <a:normAutofit/>
          </a:bodyPr>
          <a:lstStyle/>
          <a:p>
            <a:r>
              <a:rPr lang="en-US" sz="3200" b="1" dirty="0" err="1" smtClean="0">
                <a:solidFill>
                  <a:srgbClr val="FFC000"/>
                </a:solidFill>
              </a:rPr>
              <a:t>Dinamica</a:t>
            </a:r>
            <a:r>
              <a:rPr lang="en-US" sz="3200" b="1" dirty="0" smtClean="0">
                <a:solidFill>
                  <a:srgbClr val="FFC000"/>
                </a:solidFill>
              </a:rPr>
              <a:t> de la </a:t>
            </a:r>
            <a:r>
              <a:rPr lang="en-US" sz="3200" b="1" dirty="0" err="1" smtClean="0">
                <a:solidFill>
                  <a:srgbClr val="FFC000"/>
                </a:solidFill>
              </a:rPr>
              <a:t>salud</a:t>
            </a:r>
            <a:endParaRPr lang="en-US" sz="3200" b="1" dirty="0">
              <a:solidFill>
                <a:srgbClr val="FFC000"/>
              </a:solidFill>
            </a:endParaRPr>
          </a:p>
        </p:txBody>
      </p:sp>
      <p:graphicFrame>
        <p:nvGraphicFramePr>
          <p:cNvPr id="5" name="Content Placeholder 4"/>
          <p:cNvGraphicFramePr>
            <a:graphicFrameLocks noGrp="1"/>
          </p:cNvGraphicFramePr>
          <p:nvPr>
            <p:ph idx="1"/>
          </p:nvPr>
        </p:nvGraphicFramePr>
        <p:xfrm>
          <a:off x="539552" y="2060848"/>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a:t>
            </a:r>
            <a:r>
              <a:rPr lang="en-US" b="1" dirty="0" err="1" smtClean="0">
                <a:solidFill>
                  <a:srgbClr val="FFC000"/>
                </a:solidFill>
              </a:rPr>
              <a:t>que</a:t>
            </a:r>
            <a:r>
              <a:rPr lang="en-US" b="1" dirty="0" smtClean="0">
                <a:solidFill>
                  <a:srgbClr val="FFC000"/>
                </a:solidFill>
              </a:rPr>
              <a:t>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39552"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b="1" dirty="0" err="1" smtClean="0">
                <a:solidFill>
                  <a:srgbClr val="FFC000"/>
                </a:solidFill>
              </a:rPr>
              <a:t>Contribucion</a:t>
            </a:r>
            <a:r>
              <a:rPr lang="en-US" b="1" dirty="0" smtClean="0">
                <a:solidFill>
                  <a:srgbClr val="FFC000"/>
                </a:solidFill>
              </a:rPr>
              <a:t> </a:t>
            </a:r>
            <a:r>
              <a:rPr lang="en-US" b="1" dirty="0" err="1" smtClean="0">
                <a:solidFill>
                  <a:srgbClr val="FFC000"/>
                </a:solidFill>
              </a:rPr>
              <a:t>colectiva</a:t>
            </a:r>
            <a:r>
              <a:rPr lang="en-US" b="1" dirty="0" smtClean="0">
                <a:solidFill>
                  <a:srgbClr val="FFC000"/>
                </a:solidFill>
              </a:rPr>
              <a:t> al </a:t>
            </a:r>
            <a:r>
              <a:rPr lang="en-US" b="1" dirty="0" err="1" smtClean="0">
                <a:solidFill>
                  <a:srgbClr val="FFC000"/>
                </a:solidFill>
              </a:rPr>
              <a:t>bien</a:t>
            </a:r>
            <a:r>
              <a:rPr lang="en-US" b="1" dirty="0" smtClean="0">
                <a:solidFill>
                  <a:srgbClr val="FFC000"/>
                </a:solidFill>
              </a:rPr>
              <a:t> </a:t>
            </a:r>
            <a:r>
              <a:rPr lang="en-US" b="1" dirty="0" err="1" smtClean="0">
                <a:solidFill>
                  <a:srgbClr val="FFC000"/>
                </a:solidFill>
              </a:rPr>
              <a:t>comun</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bebe_t670x470.jpg"/>
          <p:cNvPicPr>
            <a:picLocks noChangeAspect="1"/>
          </p:cNvPicPr>
          <p:nvPr/>
        </p:nvPicPr>
        <p:blipFill>
          <a:blip r:embed="rId7" cstate="print"/>
          <a:stretch>
            <a:fillRect/>
          </a:stretch>
        </p:blipFill>
        <p:spPr>
          <a:xfrm>
            <a:off x="2627784" y="2780928"/>
            <a:ext cx="1884584" cy="1224136"/>
          </a:xfrm>
          <a:prstGeom prst="rect">
            <a:avLst/>
          </a:prstGeom>
        </p:spPr>
      </p:pic>
      <p:pic>
        <p:nvPicPr>
          <p:cNvPr id="7" name="Picture 6" descr="equity.jpg"/>
          <p:cNvPicPr>
            <a:picLocks noChangeAspect="1"/>
          </p:cNvPicPr>
          <p:nvPr/>
        </p:nvPicPr>
        <p:blipFill>
          <a:blip r:embed="rId8" cstate="print"/>
          <a:stretch>
            <a:fillRect/>
          </a:stretch>
        </p:blipFill>
        <p:spPr>
          <a:xfrm>
            <a:off x="4716016" y="2708920"/>
            <a:ext cx="1800200" cy="1248515"/>
          </a:xfrm>
          <a:prstGeom prst="rect">
            <a:avLst/>
          </a:prstGeom>
        </p:spPr>
      </p:pic>
      <p:pic>
        <p:nvPicPr>
          <p:cNvPr id="8" name="Picture 7" descr="nacionesunidas.png"/>
          <p:cNvPicPr>
            <a:picLocks noChangeAspect="1"/>
          </p:cNvPicPr>
          <p:nvPr/>
        </p:nvPicPr>
        <p:blipFill>
          <a:blip r:embed="rId9" cstate="print"/>
          <a:stretch>
            <a:fillRect/>
          </a:stretch>
        </p:blipFill>
        <p:spPr>
          <a:xfrm>
            <a:off x="6804248" y="2708920"/>
            <a:ext cx="1650018" cy="1235921"/>
          </a:xfrm>
          <a:prstGeom prst="rect">
            <a:avLst/>
          </a:prstGeom>
        </p:spPr>
      </p:pic>
      <p:pic>
        <p:nvPicPr>
          <p:cNvPr id="9" name="Picture 8" descr="imagine1.jpg"/>
          <p:cNvPicPr>
            <a:picLocks noChangeAspect="1"/>
          </p:cNvPicPr>
          <p:nvPr/>
        </p:nvPicPr>
        <p:blipFill>
          <a:blip r:embed="rId10" cstate="print"/>
          <a:stretch>
            <a:fillRect/>
          </a:stretch>
        </p:blipFill>
        <p:spPr>
          <a:xfrm>
            <a:off x="539552" y="2708920"/>
            <a:ext cx="1800199" cy="1368152"/>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s-MX" b="1" dirty="0" smtClean="0"/>
              <a:t>Condiciones para contribución al bien común</a:t>
            </a:r>
            <a:endParaRPr lang="es-MX" b="1" dirty="0"/>
          </a:p>
        </p:txBody>
      </p:sp>
      <p:graphicFrame>
        <p:nvGraphicFramePr>
          <p:cNvPr id="3" name="Diagram 2"/>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92896"/>
            <a:ext cx="8229600" cy="1143000"/>
          </a:xfrm>
        </p:spPr>
        <p:txBody>
          <a:bodyPr>
            <a:normAutofit/>
          </a:bodyPr>
          <a:lstStyle/>
          <a:p>
            <a:r>
              <a:rPr lang="es-ES_tradnl" sz="4000" b="1" dirty="0" err="1" smtClean="0"/>
              <a:t>Analisis</a:t>
            </a:r>
            <a:r>
              <a:rPr lang="es-ES_tradnl" sz="4000" b="1" dirty="0" smtClean="0"/>
              <a:t> de la evidencia</a:t>
            </a:r>
            <a:endParaRPr lang="es-ES_tradnl" sz="40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en-US" sz="3600" b="1" dirty="0" smtClean="0">
                <a:solidFill>
                  <a:srgbClr val="FFC000"/>
                </a:solidFill>
              </a:rPr>
              <a:t>C.- </a:t>
            </a:r>
            <a:r>
              <a:rPr lang="en-US" sz="3600" b="1" dirty="0" err="1" smtClean="0">
                <a:solidFill>
                  <a:srgbClr val="FFC000"/>
                </a:solidFill>
              </a:rPr>
              <a:t>Analisis</a:t>
            </a:r>
            <a:r>
              <a:rPr lang="en-US" sz="3600" b="1" dirty="0" smtClean="0">
                <a:solidFill>
                  <a:srgbClr val="FFC000"/>
                </a:solidFill>
              </a:rPr>
              <a:t> de </a:t>
            </a:r>
            <a:r>
              <a:rPr lang="en-US" sz="3600" b="1" dirty="0" err="1" smtClean="0">
                <a:solidFill>
                  <a:srgbClr val="FFC000"/>
                </a:solidFill>
              </a:rPr>
              <a:t>evidencia</a:t>
            </a:r>
            <a:endParaRPr lang="en-US" sz="3600" b="1" dirty="0">
              <a:solidFill>
                <a:srgbClr val="FFC000"/>
              </a:solidFill>
            </a:endParaRPr>
          </a:p>
        </p:txBody>
      </p:sp>
      <p:sp>
        <p:nvSpPr>
          <p:cNvPr id="3" name="Content Placeholder 2"/>
          <p:cNvSpPr>
            <a:spLocks noGrp="1"/>
          </p:cNvSpPr>
          <p:nvPr>
            <p:ph idx="1"/>
          </p:nvPr>
        </p:nvSpPr>
        <p:spPr>
          <a:xfrm>
            <a:off x="539552" y="1844824"/>
            <a:ext cx="8229600" cy="3517851"/>
          </a:xfrm>
        </p:spPr>
        <p:txBody>
          <a:bodyPr/>
          <a:lstStyle/>
          <a:p>
            <a:r>
              <a:rPr lang="en-US" dirty="0" smtClean="0"/>
              <a:t>AE1 : </a:t>
            </a:r>
            <a:r>
              <a:rPr lang="en-US" dirty="0" err="1" smtClean="0"/>
              <a:t>Medicion</a:t>
            </a:r>
            <a:r>
              <a:rPr lang="en-US" dirty="0" smtClean="0"/>
              <a:t> de la </a:t>
            </a:r>
            <a:r>
              <a:rPr lang="en-US" dirty="0" err="1" smtClean="0"/>
              <a:t>carga</a:t>
            </a:r>
            <a:r>
              <a:rPr lang="en-US" dirty="0" smtClean="0"/>
              <a:t> de </a:t>
            </a:r>
            <a:r>
              <a:rPr lang="en-US" dirty="0" err="1" smtClean="0"/>
              <a:t>inequidad</a:t>
            </a:r>
            <a:endParaRPr lang="en-US" dirty="0" smtClean="0"/>
          </a:p>
          <a:p>
            <a:r>
              <a:rPr lang="en-US" dirty="0" smtClean="0"/>
              <a:t>AE2 : </a:t>
            </a:r>
            <a:r>
              <a:rPr lang="en-US" dirty="0" err="1" smtClean="0"/>
              <a:t>Distribucion</a:t>
            </a:r>
            <a:r>
              <a:rPr lang="en-US" dirty="0" smtClean="0"/>
              <a:t> de la </a:t>
            </a:r>
            <a:r>
              <a:rPr lang="en-US" dirty="0" err="1" smtClean="0"/>
              <a:t>carga</a:t>
            </a:r>
            <a:r>
              <a:rPr lang="en-US" dirty="0" smtClean="0"/>
              <a:t> de </a:t>
            </a:r>
            <a:r>
              <a:rPr lang="en-US" dirty="0" err="1" smtClean="0"/>
              <a:t>inequidad</a:t>
            </a:r>
            <a:endParaRPr lang="en-US" dirty="0" smtClean="0"/>
          </a:p>
          <a:p>
            <a:r>
              <a:rPr lang="en-US" dirty="0" smtClean="0"/>
              <a:t>AE3 : </a:t>
            </a:r>
            <a:r>
              <a:rPr lang="en-US" dirty="0" err="1" smtClean="0"/>
              <a:t>Umbral</a:t>
            </a:r>
            <a:r>
              <a:rPr lang="en-US" dirty="0" smtClean="0"/>
              <a:t> </a:t>
            </a:r>
            <a:r>
              <a:rPr lang="en-US" dirty="0" err="1" smtClean="0"/>
              <a:t>minimo</a:t>
            </a:r>
            <a:r>
              <a:rPr lang="en-US" dirty="0" smtClean="0"/>
              <a:t> de </a:t>
            </a:r>
            <a:r>
              <a:rPr lang="en-US" dirty="0" err="1" smtClean="0"/>
              <a:t>recursos</a:t>
            </a:r>
            <a:r>
              <a:rPr lang="en-US" dirty="0" smtClean="0"/>
              <a:t> </a:t>
            </a:r>
            <a:r>
              <a:rPr lang="en-US" dirty="0" err="1" smtClean="0"/>
              <a:t>para</a:t>
            </a:r>
            <a:r>
              <a:rPr lang="en-US" dirty="0" smtClean="0"/>
              <a:t> la </a:t>
            </a:r>
            <a:r>
              <a:rPr lang="en-US" dirty="0" err="1" smtClean="0"/>
              <a:t>dignidad</a:t>
            </a:r>
            <a:endParaRPr lang="en-US" dirty="0" smtClean="0"/>
          </a:p>
          <a:p>
            <a:r>
              <a:rPr lang="en-US" dirty="0" smtClean="0"/>
              <a:t>AE4 : </a:t>
            </a:r>
            <a:r>
              <a:rPr lang="en-US" dirty="0" err="1" smtClean="0"/>
              <a:t>Niveles</a:t>
            </a:r>
            <a:r>
              <a:rPr lang="en-US" dirty="0" smtClean="0"/>
              <a:t> de </a:t>
            </a:r>
            <a:r>
              <a:rPr lang="en-US" dirty="0" err="1" smtClean="0"/>
              <a:t>redistribucion</a:t>
            </a:r>
            <a:r>
              <a:rPr lang="en-US" dirty="0" smtClean="0"/>
              <a:t> </a:t>
            </a:r>
            <a:r>
              <a:rPr lang="en-US" dirty="0" err="1" smtClean="0"/>
              <a:t>eticos</a:t>
            </a:r>
            <a:r>
              <a:rPr lang="en-US" dirty="0" smtClean="0"/>
              <a:t>.</a:t>
            </a:r>
          </a:p>
          <a:p>
            <a:r>
              <a:rPr lang="en-US" dirty="0" smtClean="0"/>
              <a:t>AE5 : </a:t>
            </a:r>
            <a:r>
              <a:rPr lang="en-US" dirty="0" err="1" smtClean="0"/>
              <a:t>Indice</a:t>
            </a:r>
            <a:r>
              <a:rPr lang="en-US" dirty="0" smtClean="0"/>
              <a:t> </a:t>
            </a:r>
            <a:r>
              <a:rPr lang="en-US" dirty="0" err="1" smtClean="0"/>
              <a:t>holistico</a:t>
            </a:r>
            <a:r>
              <a:rPr lang="en-US" dirty="0" smtClean="0"/>
              <a:t> de </a:t>
            </a:r>
            <a:r>
              <a:rPr lang="en-US" dirty="0" err="1" smtClean="0"/>
              <a:t>salud</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3200" b="1" dirty="0" err="1" smtClean="0">
                <a:solidFill>
                  <a:srgbClr val="FFC000"/>
                </a:solidFill>
              </a:rPr>
              <a:t>Desigualdad</a:t>
            </a:r>
            <a:r>
              <a:rPr lang="en-US" sz="3200" b="1" dirty="0" smtClean="0">
                <a:solidFill>
                  <a:srgbClr val="FFC000"/>
                </a:solidFill>
              </a:rPr>
              <a:t> </a:t>
            </a:r>
            <a:r>
              <a:rPr lang="en-US" sz="3200" b="1" dirty="0" err="1" smtClean="0">
                <a:solidFill>
                  <a:srgbClr val="FFC000"/>
                </a:solidFill>
              </a:rPr>
              <a:t>vs</a:t>
            </a:r>
            <a:r>
              <a:rPr lang="en-US" sz="3200" b="1" dirty="0" smtClean="0">
                <a:solidFill>
                  <a:srgbClr val="FFC000"/>
                </a:solidFill>
              </a:rPr>
              <a:t> </a:t>
            </a:r>
            <a:r>
              <a:rPr lang="en-US" sz="3200" b="1" dirty="0" err="1" smtClean="0">
                <a:solidFill>
                  <a:srgbClr val="FFC000"/>
                </a:solidFill>
              </a:rPr>
              <a:t>Inequidad</a:t>
            </a:r>
            <a:endParaRPr lang="en-US" sz="3200" b="1" dirty="0">
              <a:solidFill>
                <a:srgbClr val="FFC000"/>
              </a:solidFill>
            </a:endParaRPr>
          </a:p>
        </p:txBody>
      </p:sp>
      <p:graphicFrame>
        <p:nvGraphicFramePr>
          <p:cNvPr id="7" name="Content Placeholder 6"/>
          <p:cNvGraphicFramePr>
            <a:graphicFrameLocks noGrp="1"/>
          </p:cNvGraphicFramePr>
          <p:nvPr>
            <p:ph idx="1"/>
          </p:nvPr>
        </p:nvGraphicFramePr>
        <p:xfrm>
          <a:off x="395536" y="1268760"/>
          <a:ext cx="8568951" cy="5040560"/>
        </p:xfrm>
        <a:graphic>
          <a:graphicData uri="http://schemas.openxmlformats.org/drawingml/2006/table">
            <a:tbl>
              <a:tblPr firstRow="1" bandRow="1">
                <a:tableStyleId>{5C22544A-7EE6-4342-B048-85BDC9FD1C3A}</a:tableStyleId>
              </a:tblPr>
              <a:tblGrid>
                <a:gridCol w="2856317"/>
                <a:gridCol w="2856317"/>
                <a:gridCol w="2856317"/>
              </a:tblGrid>
              <a:tr h="457331">
                <a:tc>
                  <a:txBody>
                    <a:bodyPr/>
                    <a:lstStyle/>
                    <a:p>
                      <a:pPr marL="0" marR="0" algn="just">
                        <a:lnSpc>
                          <a:spcPts val="1800"/>
                        </a:lnSpc>
                        <a:spcBef>
                          <a:spcPts val="0"/>
                        </a:spcBef>
                        <a:spcAft>
                          <a:spcPts val="0"/>
                        </a:spcAft>
                      </a:pPr>
                      <a:endParaRPr lang="es-ES" sz="2000" dirty="0">
                        <a:solidFill>
                          <a:srgbClr val="000000"/>
                        </a:solidFill>
                        <a:latin typeface="+mn-lt"/>
                        <a:ea typeface="Times New Roman"/>
                        <a:cs typeface="Segoe UI"/>
                      </a:endParaRPr>
                    </a:p>
                  </a:txBody>
                  <a:tcPr marL="68580" marR="68580" marT="0" marB="0"/>
                </a:tc>
                <a:tc>
                  <a:txBody>
                    <a:bodyPr/>
                    <a:lstStyle/>
                    <a:p>
                      <a:pPr marL="0" marR="0" algn="ctr">
                        <a:lnSpc>
                          <a:spcPts val="1800"/>
                        </a:lnSpc>
                        <a:spcBef>
                          <a:spcPts val="0"/>
                        </a:spcBef>
                        <a:spcAft>
                          <a:spcPts val="0"/>
                        </a:spcAft>
                      </a:pPr>
                      <a:r>
                        <a:rPr lang="es-ES" sz="2000">
                          <a:solidFill>
                            <a:srgbClr val="000000"/>
                          </a:solidFill>
                          <a:latin typeface="+mn-lt"/>
                          <a:ea typeface="Times New Roman"/>
                          <a:cs typeface="Segoe UI"/>
                        </a:rPr>
                        <a:t>Desigualdad</a:t>
                      </a:r>
                      <a:endParaRPr lang="en-US" sz="2000">
                        <a:latin typeface="+mn-lt"/>
                        <a:ea typeface="Calibri"/>
                        <a:cs typeface="Times New Roman"/>
                      </a:endParaRPr>
                    </a:p>
                  </a:txBody>
                  <a:tcPr marL="68580" marR="68580" marT="0" marB="0"/>
                </a:tc>
                <a:tc>
                  <a:txBody>
                    <a:bodyPr/>
                    <a:lstStyle/>
                    <a:p>
                      <a:pPr marL="0" marR="0" algn="ctr">
                        <a:lnSpc>
                          <a:spcPts val="1800"/>
                        </a:lnSpc>
                        <a:spcBef>
                          <a:spcPts val="0"/>
                        </a:spcBef>
                        <a:spcAft>
                          <a:spcPts val="0"/>
                        </a:spcAft>
                      </a:pPr>
                      <a:r>
                        <a:rPr lang="es-ES" sz="2000">
                          <a:solidFill>
                            <a:srgbClr val="000000"/>
                          </a:solidFill>
                          <a:latin typeface="+mn-lt"/>
                          <a:ea typeface="Times New Roman"/>
                          <a:cs typeface="Segoe UI"/>
                        </a:rPr>
                        <a:t>Inequidad</a:t>
                      </a:r>
                      <a:endParaRPr lang="en-US" sz="2000">
                        <a:latin typeface="+mn-lt"/>
                        <a:ea typeface="Calibri"/>
                        <a:cs typeface="Times New Roman"/>
                      </a:endParaRPr>
                    </a:p>
                  </a:txBody>
                  <a:tcPr marL="68580" marR="68580" marT="0" marB="0"/>
                </a:tc>
              </a:tr>
              <a:tr h="563833">
                <a:tc>
                  <a:txBody>
                    <a:bodyPr/>
                    <a:lstStyle/>
                    <a:p>
                      <a:pPr marL="0" marR="0" algn="just">
                        <a:lnSpc>
                          <a:spcPts val="1800"/>
                        </a:lnSpc>
                        <a:spcBef>
                          <a:spcPts val="0"/>
                        </a:spcBef>
                        <a:spcAft>
                          <a:spcPts val="0"/>
                        </a:spcAft>
                      </a:pPr>
                      <a:endParaRPr lang="es-ES" sz="200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smtClean="0">
                          <a:solidFill>
                            <a:srgbClr val="000000"/>
                          </a:solidFill>
                          <a:latin typeface="+mn-lt"/>
                          <a:ea typeface="Times New Roman"/>
                          <a:cs typeface="Segoe UI"/>
                        </a:rPr>
                        <a:t>Concepto</a:t>
                      </a:r>
                      <a:endParaRPr lang="en-US" sz="200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r>
                        <a:rPr lang="es-ES" sz="2000" dirty="0">
                          <a:solidFill>
                            <a:srgbClr val="000000"/>
                          </a:solidFill>
                          <a:latin typeface="+mn-lt"/>
                          <a:ea typeface="Times New Roman"/>
                          <a:cs typeface="Segoe UI"/>
                        </a:rPr>
                        <a:t>Diferencias.</a:t>
                      </a:r>
                      <a:endParaRPr lang="en-US" sz="2000" dirty="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r>
                        <a:rPr lang="es-ES" sz="2000">
                          <a:solidFill>
                            <a:srgbClr val="000000"/>
                          </a:solidFill>
                          <a:latin typeface="+mn-lt"/>
                          <a:ea typeface="Times New Roman"/>
                          <a:cs typeface="Segoe UI"/>
                        </a:rPr>
                        <a:t>Diferencias injustas.</a:t>
                      </a:r>
                      <a:endParaRPr lang="en-US" sz="2000">
                        <a:latin typeface="+mn-lt"/>
                        <a:ea typeface="Calibri"/>
                        <a:cs typeface="Times New Roman"/>
                      </a:endParaRPr>
                    </a:p>
                  </a:txBody>
                  <a:tcPr marL="68580" marR="68580" marT="0" marB="0"/>
                </a:tc>
              </a:tr>
              <a:tr h="1127666">
                <a:tc>
                  <a:txBody>
                    <a:bodyPr/>
                    <a:lstStyle/>
                    <a:p>
                      <a:pPr marL="0" marR="0" algn="just">
                        <a:lnSpc>
                          <a:spcPts val="1800"/>
                        </a:lnSpc>
                        <a:spcBef>
                          <a:spcPts val="0"/>
                        </a:spcBef>
                        <a:spcAft>
                          <a:spcPts val="0"/>
                        </a:spcAft>
                      </a:pPr>
                      <a:endParaRPr lang="es-ES" sz="200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smtClean="0">
                          <a:solidFill>
                            <a:srgbClr val="000000"/>
                          </a:solidFill>
                          <a:latin typeface="+mn-lt"/>
                          <a:ea typeface="Times New Roman"/>
                          <a:cs typeface="Segoe UI"/>
                        </a:rPr>
                        <a:t>Medición</a:t>
                      </a: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a:solidFill>
                            <a:srgbClr val="000000"/>
                          </a:solidFill>
                          <a:latin typeface="+mn-lt"/>
                          <a:ea typeface="Times New Roman"/>
                          <a:cs typeface="Segoe UI"/>
                        </a:rPr>
                        <a:t>Diferencias o razones entre </a:t>
                      </a:r>
                      <a:r>
                        <a:rPr lang="es-ES" sz="2000" smtClean="0">
                          <a:solidFill>
                            <a:srgbClr val="000000"/>
                          </a:solidFill>
                          <a:latin typeface="+mn-lt"/>
                          <a:ea typeface="Times New Roman"/>
                          <a:cs typeface="Segoe UI"/>
                        </a:rPr>
                        <a:t>poblaciones.</a:t>
                      </a: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smtClean="0">
                          <a:solidFill>
                            <a:srgbClr val="000000"/>
                          </a:solidFill>
                          <a:latin typeface="+mn-lt"/>
                          <a:ea typeface="Times New Roman"/>
                          <a:cs typeface="Segoe UI"/>
                        </a:rPr>
                        <a:t>Mejor </a:t>
                      </a:r>
                      <a:r>
                        <a:rPr lang="es-ES" sz="2000">
                          <a:solidFill>
                            <a:srgbClr val="000000"/>
                          </a:solidFill>
                          <a:latin typeface="+mn-lt"/>
                          <a:ea typeface="Times New Roman"/>
                          <a:cs typeface="Segoe UI"/>
                        </a:rPr>
                        <a:t>nivel </a:t>
                      </a:r>
                      <a:r>
                        <a:rPr lang="es-ES" sz="2000" smtClean="0">
                          <a:solidFill>
                            <a:srgbClr val="000000"/>
                          </a:solidFill>
                          <a:latin typeface="+mn-lt"/>
                          <a:ea typeface="Times New Roman"/>
                          <a:cs typeface="Segoe UI"/>
                        </a:rPr>
                        <a:t>posible y sostenible</a:t>
                      </a:r>
                      <a:r>
                        <a:rPr lang="es-ES" sz="2000" baseline="0" smtClean="0">
                          <a:solidFill>
                            <a:srgbClr val="000000"/>
                          </a:solidFill>
                          <a:latin typeface="+mn-lt"/>
                          <a:ea typeface="Times New Roman"/>
                          <a:cs typeface="Segoe UI"/>
                        </a:rPr>
                        <a:t> :</a:t>
                      </a:r>
                      <a:r>
                        <a:rPr lang="es-ES" sz="2000" smtClean="0">
                          <a:solidFill>
                            <a:srgbClr val="000000"/>
                          </a:solidFill>
                          <a:latin typeface="+mn-lt"/>
                          <a:ea typeface="Times New Roman"/>
                          <a:cs typeface="Segoe UI"/>
                        </a:rPr>
                        <a:t> </a:t>
                      </a:r>
                      <a:r>
                        <a:rPr lang="es-ES" sz="2000">
                          <a:solidFill>
                            <a:srgbClr val="000000"/>
                          </a:solidFill>
                          <a:latin typeface="+mn-lt"/>
                          <a:ea typeface="Times New Roman"/>
                          <a:cs typeface="Segoe UI"/>
                        </a:rPr>
                        <a:t>estimación de carga de inequidad</a:t>
                      </a:r>
                      <a:r>
                        <a:rPr lang="es-ES" sz="2000" smtClean="0">
                          <a:solidFill>
                            <a:srgbClr val="000000"/>
                          </a:solidFill>
                          <a:latin typeface="+mn-lt"/>
                          <a:ea typeface="Times New Roman"/>
                          <a:cs typeface="Segoe UI"/>
                        </a:rPr>
                        <a:t>.</a:t>
                      </a:r>
                      <a:endParaRPr lang="en-US" sz="2000">
                        <a:latin typeface="+mn-lt"/>
                        <a:ea typeface="Calibri"/>
                        <a:cs typeface="Times New Roman"/>
                      </a:endParaRPr>
                    </a:p>
                  </a:txBody>
                  <a:tcPr marL="68580" marR="68580" marT="0" marB="0"/>
                </a:tc>
              </a:tr>
              <a:tr h="1008872">
                <a:tc>
                  <a:txBody>
                    <a:bodyPr/>
                    <a:lstStyle/>
                    <a:p>
                      <a:pPr marL="0" marR="0" algn="just">
                        <a:lnSpc>
                          <a:spcPts val="1800"/>
                        </a:lnSpc>
                        <a:spcBef>
                          <a:spcPts val="0"/>
                        </a:spcBef>
                        <a:spcAft>
                          <a:spcPts val="0"/>
                        </a:spcAft>
                      </a:pPr>
                      <a:r>
                        <a:rPr lang="es-ES" sz="2000" smtClean="0">
                          <a:solidFill>
                            <a:srgbClr val="000000"/>
                          </a:solidFill>
                          <a:latin typeface="+mn-lt"/>
                          <a:ea typeface="Times New Roman"/>
                          <a:cs typeface="Segoe UI"/>
                        </a:rPr>
                        <a:t>Conclusiones</a:t>
                      </a:r>
                    </a:p>
                  </a:txBody>
                  <a:tcPr marL="68580" marR="68580" marT="0" marB="0"/>
                </a:tc>
                <a:tc>
                  <a:txBody>
                    <a:bodyPr/>
                    <a:lstStyle/>
                    <a:p>
                      <a:pPr marL="0" marR="0" algn="l">
                        <a:lnSpc>
                          <a:spcPts val="1800"/>
                        </a:lnSpc>
                        <a:spcBef>
                          <a:spcPts val="0"/>
                        </a:spcBef>
                        <a:spcAft>
                          <a:spcPts val="0"/>
                        </a:spcAft>
                      </a:pPr>
                      <a:r>
                        <a:rPr lang="en-US" sz="2000" smtClean="0">
                          <a:latin typeface="+mn-lt"/>
                          <a:ea typeface="Calibri"/>
                          <a:cs typeface="Times New Roman"/>
                        </a:rPr>
                        <a:t>Conclusions </a:t>
                      </a:r>
                      <a:r>
                        <a:rPr lang="en-US" sz="2000" err="1" smtClean="0">
                          <a:latin typeface="+mn-lt"/>
                          <a:ea typeface="Calibri"/>
                          <a:cs typeface="Times New Roman"/>
                        </a:rPr>
                        <a:t>arbitrarias</a:t>
                      </a:r>
                      <a:r>
                        <a:rPr lang="en-US" sz="2000" smtClean="0">
                          <a:latin typeface="+mn-lt"/>
                          <a:ea typeface="Calibri"/>
                          <a:cs typeface="Times New Roman"/>
                        </a:rPr>
                        <a:t>. </a:t>
                      </a:r>
                    </a:p>
                    <a:p>
                      <a:pPr marL="0" marR="0" algn="l">
                        <a:lnSpc>
                          <a:spcPts val="1800"/>
                        </a:lnSpc>
                        <a:spcBef>
                          <a:spcPts val="0"/>
                        </a:spcBef>
                        <a:spcAft>
                          <a:spcPts val="0"/>
                        </a:spcAft>
                      </a:pPr>
                      <a:endParaRPr lang="en-US" sz="2000" smtClean="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smtClean="0">
                          <a:solidFill>
                            <a:srgbClr val="000000"/>
                          </a:solidFill>
                          <a:latin typeface="+mn-lt"/>
                          <a:ea typeface="Times New Roman"/>
                          <a:cs typeface="Segoe UI"/>
                        </a:rPr>
                        <a:t>Objetivo medible.</a:t>
                      </a:r>
                      <a:r>
                        <a:rPr lang="es-ES" sz="2000" baseline="0" smtClean="0">
                          <a:solidFill>
                            <a:srgbClr val="000000"/>
                          </a:solidFill>
                          <a:latin typeface="+mn-lt"/>
                          <a:ea typeface="Times New Roman"/>
                          <a:cs typeface="Segoe UI"/>
                        </a:rPr>
                        <a:t> </a:t>
                      </a:r>
                      <a:r>
                        <a:rPr lang="es-ES" sz="2000" smtClean="0">
                          <a:solidFill>
                            <a:srgbClr val="000000"/>
                          </a:solidFill>
                          <a:latin typeface="+mn-lt"/>
                          <a:ea typeface="Times New Roman"/>
                          <a:cs typeface="Segoe UI"/>
                        </a:rPr>
                        <a:t>inter/</a:t>
                      </a:r>
                      <a:r>
                        <a:rPr lang="es-ES" sz="2000" err="1" smtClean="0">
                          <a:solidFill>
                            <a:srgbClr val="000000"/>
                          </a:solidFill>
                          <a:latin typeface="+mn-lt"/>
                          <a:ea typeface="Times New Roman"/>
                          <a:cs typeface="Segoe UI"/>
                        </a:rPr>
                        <a:t>intranacional</a:t>
                      </a:r>
                      <a:r>
                        <a:rPr lang="es-ES" sz="2000" smtClean="0">
                          <a:solidFill>
                            <a:srgbClr val="000000"/>
                          </a:solidFill>
                          <a:latin typeface="+mn-lt"/>
                          <a:ea typeface="Times New Roman"/>
                          <a:cs typeface="Segoe UI"/>
                        </a:rPr>
                        <a:t>,</a:t>
                      </a:r>
                      <a:r>
                        <a:rPr lang="es-ES" sz="2000" baseline="0" smtClean="0">
                          <a:solidFill>
                            <a:srgbClr val="000000"/>
                          </a:solidFill>
                          <a:latin typeface="+mn-lt"/>
                          <a:ea typeface="Times New Roman"/>
                          <a:cs typeface="Segoe UI"/>
                        </a:rPr>
                        <a:t> </a:t>
                      </a:r>
                      <a:r>
                        <a:rPr lang="es-ES" sz="2000" baseline="0" err="1" smtClean="0">
                          <a:solidFill>
                            <a:srgbClr val="000000"/>
                          </a:solidFill>
                          <a:latin typeface="+mn-lt"/>
                          <a:ea typeface="Times New Roman"/>
                          <a:cs typeface="Segoe UI"/>
                        </a:rPr>
                        <a:t>intra</a:t>
                      </a:r>
                      <a:r>
                        <a:rPr lang="es-ES" sz="2000" baseline="0" smtClean="0">
                          <a:solidFill>
                            <a:srgbClr val="000000"/>
                          </a:solidFill>
                          <a:latin typeface="+mn-lt"/>
                          <a:ea typeface="Times New Roman"/>
                          <a:cs typeface="Segoe UI"/>
                        </a:rPr>
                        <a:t>/</a:t>
                      </a:r>
                      <a:r>
                        <a:rPr lang="es-ES" sz="2000" baseline="0" err="1" smtClean="0">
                          <a:solidFill>
                            <a:srgbClr val="000000"/>
                          </a:solidFill>
                          <a:latin typeface="+mn-lt"/>
                          <a:ea typeface="Times New Roman"/>
                          <a:cs typeface="Segoe UI"/>
                        </a:rPr>
                        <a:t>intergeneracional</a:t>
                      </a:r>
                      <a:r>
                        <a:rPr lang="es-ES" sz="2000" baseline="0" smtClean="0">
                          <a:solidFill>
                            <a:srgbClr val="000000"/>
                          </a:solidFill>
                          <a:latin typeface="+mn-lt"/>
                          <a:ea typeface="Times New Roman"/>
                          <a:cs typeface="Segoe UI"/>
                        </a:rPr>
                        <a:t>.</a:t>
                      </a:r>
                      <a:endParaRPr lang="es-ES" sz="2000" smtClean="0">
                        <a:solidFill>
                          <a:srgbClr val="000000"/>
                        </a:solidFill>
                        <a:latin typeface="+mn-lt"/>
                        <a:ea typeface="Times New Roman"/>
                        <a:cs typeface="Segoe UI"/>
                      </a:endParaRPr>
                    </a:p>
                  </a:txBody>
                  <a:tcPr marL="68580" marR="68580" marT="0" marB="0"/>
                </a:tc>
              </a:tr>
              <a:tr h="1319025">
                <a:tc>
                  <a:txBody>
                    <a:bodyPr/>
                    <a:lstStyle/>
                    <a:p>
                      <a:pPr marL="0" marR="0" algn="just">
                        <a:lnSpc>
                          <a:spcPts val="1800"/>
                        </a:lnSpc>
                        <a:spcBef>
                          <a:spcPts val="0"/>
                        </a:spcBef>
                        <a:spcAft>
                          <a:spcPts val="0"/>
                        </a:spcAft>
                      </a:pPr>
                      <a:r>
                        <a:rPr lang="en-US" sz="2000" err="1" smtClean="0">
                          <a:latin typeface="+mn-lt"/>
                          <a:ea typeface="Calibri"/>
                          <a:cs typeface="Times New Roman"/>
                        </a:rPr>
                        <a:t>Estrategia</a:t>
                      </a:r>
                      <a:endParaRPr lang="en-US" sz="2000">
                        <a:latin typeface="+mn-lt"/>
                        <a:ea typeface="Calibri"/>
                        <a:cs typeface="Times New Roman"/>
                      </a:endParaRPr>
                    </a:p>
                  </a:txBody>
                  <a:tcPr marL="68580" marR="68580" marT="0" marB="0"/>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2000" err="1" smtClean="0">
                          <a:latin typeface="+mn-lt"/>
                          <a:ea typeface="Calibri"/>
                          <a:cs typeface="Times New Roman"/>
                        </a:rPr>
                        <a:t>Enfoque</a:t>
                      </a:r>
                      <a:r>
                        <a:rPr lang="en-US" sz="2000" smtClean="0">
                          <a:latin typeface="+mn-lt"/>
                          <a:ea typeface="Calibri"/>
                          <a:cs typeface="Times New Roman"/>
                        </a:rPr>
                        <a:t> en </a:t>
                      </a:r>
                      <a:r>
                        <a:rPr lang="en-US" sz="2000" err="1" smtClean="0">
                          <a:latin typeface="+mn-lt"/>
                          <a:ea typeface="Calibri"/>
                          <a:cs typeface="Times New Roman"/>
                        </a:rPr>
                        <a:t>extremos</a:t>
                      </a:r>
                      <a:r>
                        <a:rPr lang="en-US" sz="2000" smtClean="0">
                          <a:latin typeface="+mn-lt"/>
                          <a:ea typeface="Calibri"/>
                          <a:cs typeface="Times New Roman"/>
                        </a:rPr>
                        <a:t> </a:t>
                      </a:r>
                      <a:r>
                        <a:rPr lang="en-US" sz="2000" err="1" smtClean="0">
                          <a:latin typeface="+mn-lt"/>
                          <a:ea typeface="Calibri"/>
                          <a:cs typeface="Times New Roman"/>
                        </a:rPr>
                        <a:t>inferiores</a:t>
                      </a:r>
                      <a:r>
                        <a:rPr lang="en-US" sz="2000" smtClean="0">
                          <a:latin typeface="+mn-lt"/>
                          <a:ea typeface="Calibri"/>
                          <a:cs typeface="Times New Roman"/>
                        </a:rPr>
                        <a:t> : </a:t>
                      </a:r>
                      <a:r>
                        <a:rPr lang="en-US" sz="2000" err="1" smtClean="0">
                          <a:latin typeface="+mn-lt"/>
                          <a:ea typeface="Calibri"/>
                          <a:cs typeface="Times New Roman"/>
                        </a:rPr>
                        <a:t>pobreza</a:t>
                      </a:r>
                      <a:r>
                        <a:rPr lang="en-US" sz="2000" smtClean="0">
                          <a:latin typeface="+mn-lt"/>
                          <a:ea typeface="Calibri"/>
                          <a:cs typeface="Times New Roman"/>
                        </a:rPr>
                        <a:t>.</a:t>
                      </a:r>
                    </a:p>
                    <a:p>
                      <a:pPr marL="0" marR="0" indent="0" algn="l" defTabSz="914400" rtl="0" eaLnBrk="1" fontAlgn="auto" latinLnBrk="0" hangingPunct="1">
                        <a:lnSpc>
                          <a:spcPts val="1800"/>
                        </a:lnSpc>
                        <a:spcBef>
                          <a:spcPts val="0"/>
                        </a:spcBef>
                        <a:spcAft>
                          <a:spcPts val="0"/>
                        </a:spcAft>
                        <a:buClrTx/>
                        <a:buSzTx/>
                        <a:buFontTx/>
                        <a:buNone/>
                        <a:tabLst/>
                        <a:defRPr/>
                      </a:pPr>
                      <a:r>
                        <a:rPr lang="en-US" sz="2000" err="1" smtClean="0">
                          <a:latin typeface="+mn-lt"/>
                          <a:ea typeface="Calibri"/>
                          <a:cs typeface="Times New Roman"/>
                        </a:rPr>
                        <a:t>Politicas</a:t>
                      </a:r>
                      <a:r>
                        <a:rPr lang="en-US" sz="2000" smtClean="0">
                          <a:latin typeface="+mn-lt"/>
                          <a:ea typeface="Calibri"/>
                          <a:cs typeface="Times New Roman"/>
                        </a:rPr>
                        <a:t> </a:t>
                      </a:r>
                      <a:r>
                        <a:rPr lang="en-US" sz="2000" err="1" smtClean="0">
                          <a:latin typeface="+mn-lt"/>
                          <a:ea typeface="Calibri"/>
                          <a:cs typeface="Times New Roman"/>
                        </a:rPr>
                        <a:t>para</a:t>
                      </a:r>
                      <a:r>
                        <a:rPr lang="en-US" sz="2000" smtClean="0">
                          <a:latin typeface="+mn-lt"/>
                          <a:ea typeface="Calibri"/>
                          <a:cs typeface="Times New Roman"/>
                        </a:rPr>
                        <a:t> </a:t>
                      </a:r>
                      <a:r>
                        <a:rPr lang="en-US" sz="2000" err="1" smtClean="0">
                          <a:latin typeface="+mn-lt"/>
                          <a:ea typeface="Calibri"/>
                          <a:cs typeface="Times New Roman"/>
                        </a:rPr>
                        <a:t>pobres</a:t>
                      </a:r>
                      <a:r>
                        <a:rPr lang="en-US" sz="2000" smtClean="0">
                          <a:latin typeface="+mn-lt"/>
                          <a:ea typeface="Calibri"/>
                          <a:cs typeface="Times New Roman"/>
                        </a:rPr>
                        <a:t> (</a:t>
                      </a:r>
                      <a:r>
                        <a:rPr lang="en-US" sz="2000" err="1" smtClean="0">
                          <a:latin typeface="+mn-lt"/>
                          <a:ea typeface="Calibri"/>
                          <a:cs typeface="Times New Roman"/>
                        </a:rPr>
                        <a:t>pobres</a:t>
                      </a:r>
                      <a:r>
                        <a:rPr lang="en-US" sz="2000" smtClean="0">
                          <a:latin typeface="+mn-lt"/>
                          <a:ea typeface="Calibri"/>
                          <a:cs typeface="Times New Roman"/>
                        </a:rPr>
                        <a:t> </a:t>
                      </a:r>
                      <a:r>
                        <a:rPr lang="en-US" sz="2000" err="1" smtClean="0">
                          <a:latin typeface="+mn-lt"/>
                          <a:ea typeface="Calibri"/>
                          <a:cs typeface="Times New Roman"/>
                        </a:rPr>
                        <a:t>politicas</a:t>
                      </a:r>
                      <a:r>
                        <a:rPr lang="en-US" sz="2000" smtClean="0">
                          <a:latin typeface="+mn-lt"/>
                          <a:ea typeface="Calibri"/>
                          <a:cs typeface="Times New Roman"/>
                        </a:rPr>
                        <a:t>)</a:t>
                      </a:r>
                    </a:p>
                    <a:p>
                      <a:pPr marL="0" marR="0" algn="l">
                        <a:lnSpc>
                          <a:spcPts val="1800"/>
                        </a:lnSpc>
                        <a:spcBef>
                          <a:spcPts val="0"/>
                        </a:spcBef>
                        <a:spcAft>
                          <a:spcPts val="0"/>
                        </a:spcAft>
                      </a:pP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dirty="0" smtClean="0">
                          <a:solidFill>
                            <a:srgbClr val="000000"/>
                          </a:solidFill>
                          <a:latin typeface="+mn-lt"/>
                          <a:ea typeface="Times New Roman"/>
                          <a:cs typeface="Segoe UI"/>
                        </a:rPr>
                        <a:t>Enfoque en umbrales</a:t>
                      </a:r>
                      <a:r>
                        <a:rPr lang="es-ES" sz="2000" baseline="0" dirty="0" smtClean="0">
                          <a:solidFill>
                            <a:srgbClr val="000000"/>
                          </a:solidFill>
                          <a:latin typeface="+mn-lt"/>
                          <a:ea typeface="Times New Roman"/>
                          <a:cs typeface="Segoe UI"/>
                        </a:rPr>
                        <a:t> mínimos : dignidad.</a:t>
                      </a:r>
                    </a:p>
                    <a:p>
                      <a:pPr marL="0" marR="0" algn="l">
                        <a:lnSpc>
                          <a:spcPts val="1800"/>
                        </a:lnSpc>
                        <a:spcBef>
                          <a:spcPts val="0"/>
                        </a:spcBef>
                        <a:spcAft>
                          <a:spcPts val="0"/>
                        </a:spcAft>
                      </a:pPr>
                      <a:r>
                        <a:rPr lang="es-ES" sz="2000" baseline="0" dirty="0" smtClean="0">
                          <a:solidFill>
                            <a:srgbClr val="000000"/>
                          </a:solidFill>
                          <a:latin typeface="+mn-lt"/>
                          <a:ea typeface="Times New Roman"/>
                          <a:cs typeface="Segoe UI"/>
                        </a:rPr>
                        <a:t>Políticas de derechos universales y cohesión/justicia social.</a:t>
                      </a:r>
                      <a:endParaRPr lang="es-ES" sz="2000" dirty="0" smtClean="0">
                        <a:solidFill>
                          <a:srgbClr val="000000"/>
                        </a:solidFill>
                        <a:latin typeface="+mn-lt"/>
                        <a:ea typeface="Times New Roman"/>
                        <a:cs typeface="Segoe UI"/>
                      </a:endParaRPr>
                    </a:p>
                  </a:txBody>
                  <a:tcPr marL="68580" marR="68580" marT="0" marB="0"/>
                </a:tc>
              </a:tr>
              <a:tr h="563833">
                <a:tc>
                  <a:txBody>
                    <a:bodyPr/>
                    <a:lstStyle/>
                    <a:p>
                      <a:pPr marL="0" marR="0" algn="just">
                        <a:lnSpc>
                          <a:spcPts val="1800"/>
                        </a:lnSpc>
                        <a:spcBef>
                          <a:spcPts val="0"/>
                        </a:spcBef>
                        <a:spcAft>
                          <a:spcPts val="0"/>
                        </a:spcAft>
                      </a:pPr>
                      <a:endParaRPr lang="es-ES" sz="2000" b="1"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smtClean="0">
                          <a:solidFill>
                            <a:srgbClr val="000000"/>
                          </a:solidFill>
                          <a:latin typeface="+mn-lt"/>
                          <a:ea typeface="Times New Roman"/>
                          <a:cs typeface="Segoe UI"/>
                        </a:rPr>
                        <a:t>Efecto</a:t>
                      </a:r>
                      <a:endParaRPr lang="en-US" sz="2000" b="1">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endParaRPr lang="es-ES" sz="2000" b="1" dirty="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dirty="0" smtClean="0">
                          <a:solidFill>
                            <a:srgbClr val="000000"/>
                          </a:solidFill>
                          <a:latin typeface="+mn-lt"/>
                          <a:ea typeface="Times New Roman"/>
                          <a:cs typeface="Segoe UI"/>
                        </a:rPr>
                        <a:t>Mitigador</a:t>
                      </a:r>
                      <a:endParaRPr lang="en-US" sz="2000" b="1" dirty="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endParaRPr lang="es-ES" sz="2000" b="1" dirty="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dirty="0" smtClean="0">
                          <a:solidFill>
                            <a:srgbClr val="000000"/>
                          </a:solidFill>
                          <a:latin typeface="+mn-lt"/>
                          <a:ea typeface="Times New Roman"/>
                          <a:cs typeface="Segoe UI"/>
                        </a:rPr>
                        <a:t>Transformador</a:t>
                      </a:r>
                      <a:endParaRPr lang="en-US" sz="2000" b="1" dirty="0">
                        <a:latin typeface="+mn-lt"/>
                        <a:ea typeface="Calibri"/>
                        <a:cs typeface="Times New Roman"/>
                      </a:endParaRP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79512" y="1268760"/>
          <a:ext cx="820891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95536" y="188640"/>
            <a:ext cx="8229600" cy="1143000"/>
          </a:xfrm>
        </p:spPr>
        <p:txBody>
          <a:bodyPr/>
          <a:lstStyle/>
          <a:p>
            <a:r>
              <a:rPr lang="en-US" sz="3200" b="1" dirty="0" smtClean="0"/>
              <a:t>Statistical analysis of LE trend</a:t>
            </a:r>
            <a:endParaRPr lang="en-US" b="1" dirty="0"/>
          </a:p>
        </p:txBody>
      </p:sp>
    </p:spTree>
    <p:extLst>
      <p:ext uri="{BB962C8B-B14F-4D97-AF65-F5344CB8AC3E}">
        <p14:creationId xmlns="" xmlns:p14="http://schemas.microsoft.com/office/powerpoint/2010/main" val="76069790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p:cNvPicPr>
            <a:picLocks noChangeAspect="1" noChangeArrowheads="1"/>
          </p:cNvPicPr>
          <p:nvPr/>
        </p:nvPicPr>
        <p:blipFill>
          <a:blip r:embed="rId2" cstate="print"/>
          <a:srcRect/>
          <a:stretch>
            <a:fillRect/>
          </a:stretch>
        </p:blipFill>
        <p:spPr bwMode="auto">
          <a:xfrm>
            <a:off x="179512" y="1052736"/>
            <a:ext cx="4464496" cy="1944216"/>
          </a:xfrm>
          <a:prstGeom prst="rect">
            <a:avLst/>
          </a:prstGeom>
          <a:noFill/>
          <a:ln w="9525">
            <a:noFill/>
            <a:miter lim="800000"/>
            <a:headEnd/>
            <a:tailEnd/>
          </a:ln>
          <a:effectLst/>
        </p:spPr>
      </p:pic>
      <p:sp>
        <p:nvSpPr>
          <p:cNvPr id="8" name="Freeform 7"/>
          <p:cNvSpPr/>
          <p:nvPr/>
        </p:nvSpPr>
        <p:spPr>
          <a:xfrm>
            <a:off x="827584" y="1124744"/>
            <a:ext cx="3443844" cy="1688454"/>
          </a:xfrm>
          <a:custGeom>
            <a:avLst/>
            <a:gdLst>
              <a:gd name="connsiteX0" fmla="*/ 0 w 3443844"/>
              <a:gd name="connsiteY0" fmla="*/ 2048494 h 2048494"/>
              <a:gd name="connsiteX1" fmla="*/ 795646 w 3443844"/>
              <a:gd name="connsiteY1" fmla="*/ 1810987 h 2048494"/>
              <a:gd name="connsiteX2" fmla="*/ 1425039 w 3443844"/>
              <a:gd name="connsiteY2" fmla="*/ 967839 h 2048494"/>
              <a:gd name="connsiteX3" fmla="*/ 1923802 w 3443844"/>
              <a:gd name="connsiteY3" fmla="*/ 659081 h 2048494"/>
              <a:gd name="connsiteX4" fmla="*/ 2339439 w 3443844"/>
              <a:gd name="connsiteY4" fmla="*/ 100940 h 2048494"/>
              <a:gd name="connsiteX5" fmla="*/ 2766950 w 3443844"/>
              <a:gd name="connsiteY5" fmla="*/ 1264722 h 2048494"/>
              <a:gd name="connsiteX6" fmla="*/ 3218213 w 3443844"/>
              <a:gd name="connsiteY6" fmla="*/ 1870364 h 2048494"/>
              <a:gd name="connsiteX7" fmla="*/ 3443844 w 3443844"/>
              <a:gd name="connsiteY7" fmla="*/ 2036618 h 20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3844" h="2048494">
                <a:moveTo>
                  <a:pt x="0" y="2048494"/>
                </a:moveTo>
                <a:cubicBezTo>
                  <a:pt x="279070" y="2019795"/>
                  <a:pt x="558140" y="1991096"/>
                  <a:pt x="795646" y="1810987"/>
                </a:cubicBezTo>
                <a:cubicBezTo>
                  <a:pt x="1033153" y="1630878"/>
                  <a:pt x="1237013" y="1159823"/>
                  <a:pt x="1425039" y="967839"/>
                </a:cubicBezTo>
                <a:cubicBezTo>
                  <a:pt x="1613065" y="775855"/>
                  <a:pt x="1771402" y="803564"/>
                  <a:pt x="1923802" y="659081"/>
                </a:cubicBezTo>
                <a:cubicBezTo>
                  <a:pt x="2076202" y="514598"/>
                  <a:pt x="2198914" y="0"/>
                  <a:pt x="2339439" y="100940"/>
                </a:cubicBezTo>
                <a:cubicBezTo>
                  <a:pt x="2479964" y="201880"/>
                  <a:pt x="2620488" y="969818"/>
                  <a:pt x="2766950" y="1264722"/>
                </a:cubicBezTo>
                <a:cubicBezTo>
                  <a:pt x="2913412" y="1559626"/>
                  <a:pt x="3105397" y="1741715"/>
                  <a:pt x="3218213" y="1870364"/>
                </a:cubicBezTo>
                <a:cubicBezTo>
                  <a:pt x="3331029" y="1999013"/>
                  <a:pt x="3387436" y="2017815"/>
                  <a:pt x="3443844" y="203661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a:xfrm>
            <a:off x="539552" y="0"/>
            <a:ext cx="8229600" cy="1143000"/>
          </a:xfrm>
        </p:spPr>
        <p:txBody>
          <a:bodyPr/>
          <a:lstStyle/>
          <a:p>
            <a:r>
              <a:rPr lang="en-US" smtClean="0"/>
              <a:t>Mathematical dispersion of LE, 2012 and dispersion/skewed trends</a:t>
            </a:r>
            <a:endParaRPr lang="en-US"/>
          </a:p>
        </p:txBody>
      </p:sp>
      <p:pic>
        <p:nvPicPr>
          <p:cNvPr id="94215" name="Picture 7"/>
          <p:cNvPicPr>
            <a:picLocks noChangeAspect="1" noChangeArrowheads="1"/>
          </p:cNvPicPr>
          <p:nvPr/>
        </p:nvPicPr>
        <p:blipFill>
          <a:blip r:embed="rId3" cstate="print"/>
          <a:srcRect/>
          <a:stretch>
            <a:fillRect/>
          </a:stretch>
        </p:blipFill>
        <p:spPr bwMode="auto">
          <a:xfrm>
            <a:off x="4751512" y="3501008"/>
            <a:ext cx="4392488" cy="2088232"/>
          </a:xfrm>
          <a:prstGeom prst="rect">
            <a:avLst/>
          </a:prstGeom>
          <a:noFill/>
          <a:ln w="9525">
            <a:noFill/>
            <a:miter lim="800000"/>
            <a:headEnd/>
            <a:tailEnd/>
          </a:ln>
          <a:effectLst/>
        </p:spPr>
      </p:pic>
      <p:pic>
        <p:nvPicPr>
          <p:cNvPr id="12289" name="Picture 1"/>
          <p:cNvPicPr>
            <a:picLocks noChangeAspect="1" noChangeArrowheads="1"/>
          </p:cNvPicPr>
          <p:nvPr/>
        </p:nvPicPr>
        <p:blipFill>
          <a:blip r:embed="rId4" cstate="print"/>
          <a:srcRect/>
          <a:stretch>
            <a:fillRect/>
          </a:stretch>
        </p:blipFill>
        <p:spPr bwMode="auto">
          <a:xfrm>
            <a:off x="4788024" y="980728"/>
            <a:ext cx="4240086" cy="2016224"/>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251520" y="3501008"/>
            <a:ext cx="4392488" cy="20882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n-US" sz="4400" b="1" dirty="0" smtClean="0">
                <a:solidFill>
                  <a:srgbClr val="FFC000"/>
                </a:solidFill>
              </a:rPr>
              <a:t>A.- </a:t>
            </a:r>
            <a:r>
              <a:rPr lang="en-US" sz="4400" b="1" dirty="0" err="1" smtClean="0">
                <a:solidFill>
                  <a:srgbClr val="FFC000"/>
                </a:solidFill>
              </a:rPr>
              <a:t>Principios</a:t>
            </a:r>
            <a:r>
              <a:rPr lang="en-US" sz="4400" b="1" dirty="0" smtClean="0">
                <a:solidFill>
                  <a:srgbClr val="FFC000"/>
                </a:solidFill>
              </a:rPr>
              <a:t> </a:t>
            </a:r>
            <a:r>
              <a:rPr lang="en-US" sz="4400" b="1" dirty="0" err="1" smtClean="0">
                <a:solidFill>
                  <a:srgbClr val="FFC000"/>
                </a:solidFill>
              </a:rPr>
              <a:t>eticos</a:t>
            </a:r>
            <a:endParaRPr lang="en-US" sz="4400" b="1" dirty="0">
              <a:solidFill>
                <a:srgbClr val="FFC000"/>
              </a:solidFill>
            </a:endParaRPr>
          </a:p>
        </p:txBody>
      </p:sp>
      <p:sp>
        <p:nvSpPr>
          <p:cNvPr id="3" name="Content Placeholder 2"/>
          <p:cNvSpPr>
            <a:spLocks noGrp="1"/>
          </p:cNvSpPr>
          <p:nvPr>
            <p:ph idx="1"/>
          </p:nvPr>
        </p:nvSpPr>
        <p:spPr>
          <a:xfrm>
            <a:off x="539552" y="2708920"/>
            <a:ext cx="8229600" cy="3517851"/>
          </a:xfrm>
        </p:spPr>
        <p:txBody>
          <a:bodyPr>
            <a:normAutofit/>
          </a:bodyPr>
          <a:lstStyle/>
          <a:p>
            <a:r>
              <a:rPr lang="en-US" sz="3200" smtClean="0"/>
              <a:t>PE1 : </a:t>
            </a:r>
            <a:r>
              <a:rPr lang="en-US" sz="3200" err="1" smtClean="0"/>
              <a:t>Definicion</a:t>
            </a:r>
            <a:r>
              <a:rPr lang="en-US" sz="3200" smtClean="0"/>
              <a:t> de </a:t>
            </a:r>
            <a:r>
              <a:rPr lang="en-US" sz="3200" err="1" smtClean="0"/>
              <a:t>salud</a:t>
            </a:r>
            <a:endParaRPr lang="en-US" sz="3200" smtClean="0"/>
          </a:p>
          <a:p>
            <a:r>
              <a:rPr lang="en-US" sz="3200" smtClean="0"/>
              <a:t>PE2 : </a:t>
            </a:r>
            <a:r>
              <a:rPr lang="en-US" sz="3200" err="1" smtClean="0"/>
              <a:t>Derecho</a:t>
            </a:r>
            <a:r>
              <a:rPr lang="en-US" sz="3200" smtClean="0"/>
              <a:t> </a:t>
            </a:r>
            <a:r>
              <a:rPr lang="en-US" sz="3200" err="1" smtClean="0"/>
              <a:t>efectivo</a:t>
            </a:r>
            <a:r>
              <a:rPr lang="en-US" sz="3200" smtClean="0"/>
              <a:t> a la </a:t>
            </a:r>
            <a:r>
              <a:rPr lang="en-US" sz="3200" err="1" smtClean="0"/>
              <a:t>salud</a:t>
            </a:r>
            <a:endParaRPr lang="en-US" sz="3200" smtClean="0"/>
          </a:p>
          <a:p>
            <a:r>
              <a:rPr lang="en-US" sz="3200" smtClean="0"/>
              <a:t>PE3 : </a:t>
            </a:r>
            <a:r>
              <a:rPr lang="en-US" sz="3200" err="1" smtClean="0"/>
              <a:t>Equidad</a:t>
            </a:r>
            <a:r>
              <a:rPr lang="en-US" sz="3200" smtClean="0"/>
              <a:t> de la </a:t>
            </a:r>
            <a:r>
              <a:rPr lang="en-US" sz="3200" err="1" smtClean="0"/>
              <a:t>salud</a:t>
            </a:r>
            <a:endParaRPr lang="en-US" sz="320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229600" cy="1143000"/>
          </a:xfrm>
        </p:spPr>
        <p:txBody>
          <a:bodyPr>
            <a:normAutofit/>
          </a:bodyPr>
          <a:lstStyle/>
          <a:p>
            <a:r>
              <a:rPr lang="es-MX" sz="3200" b="1" dirty="0" err="1" smtClean="0"/>
              <a:t>Gini</a:t>
            </a:r>
            <a:r>
              <a:rPr lang="es-MX" sz="3200" b="1" dirty="0" smtClean="0"/>
              <a:t> de la EV mundial</a:t>
            </a:r>
            <a:endParaRPr lang="es-MX" sz="3200" b="1" dirty="0"/>
          </a:p>
        </p:txBody>
      </p:sp>
      <p:pic>
        <p:nvPicPr>
          <p:cNvPr id="4" name="Picture 6"/>
          <p:cNvPicPr>
            <a:picLocks noChangeAspect="1" noChangeArrowheads="1"/>
          </p:cNvPicPr>
          <p:nvPr/>
        </p:nvPicPr>
        <p:blipFill>
          <a:blip r:embed="rId2" cstate="print"/>
          <a:srcRect/>
          <a:stretch>
            <a:fillRect/>
          </a:stretch>
        </p:blipFill>
        <p:spPr bwMode="auto">
          <a:xfrm>
            <a:off x="4679504" y="4077072"/>
            <a:ext cx="4464496" cy="2088232"/>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179512" y="4077072"/>
            <a:ext cx="4355976" cy="2088232"/>
          </a:xfrm>
          <a:prstGeom prst="rect">
            <a:avLst/>
          </a:prstGeom>
          <a:noFill/>
          <a:ln w="9525">
            <a:noFill/>
            <a:miter lim="800000"/>
            <a:headEnd/>
            <a:tailEnd/>
          </a:ln>
          <a:effectLst/>
        </p:spPr>
      </p:pic>
      <p:pic>
        <p:nvPicPr>
          <p:cNvPr id="76802" name="Picture 2"/>
          <p:cNvPicPr>
            <a:picLocks noChangeAspect="1" noChangeArrowheads="1"/>
          </p:cNvPicPr>
          <p:nvPr/>
        </p:nvPicPr>
        <p:blipFill>
          <a:blip r:embed="rId4" cstate="print"/>
          <a:srcRect/>
          <a:stretch>
            <a:fillRect/>
          </a:stretch>
        </p:blipFill>
        <p:spPr bwMode="auto">
          <a:xfrm>
            <a:off x="1691680" y="1916832"/>
            <a:ext cx="5524500" cy="200672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936104"/>
          </a:xfrm>
        </p:spPr>
        <p:txBody>
          <a:bodyPr>
            <a:noAutofit/>
          </a:bodyPr>
          <a:lstStyle/>
          <a:p>
            <a:r>
              <a:rPr lang="en-US" sz="3200" dirty="0" smtClean="0"/>
              <a:t>AE1a.  </a:t>
            </a:r>
            <a:r>
              <a:rPr lang="en-US" sz="3200" dirty="0" err="1" smtClean="0"/>
              <a:t>Mejor</a:t>
            </a:r>
            <a:r>
              <a:rPr lang="en-US" sz="3200" dirty="0" smtClean="0"/>
              <a:t> </a:t>
            </a:r>
            <a:r>
              <a:rPr lang="en-US" sz="3200" dirty="0" err="1" smtClean="0"/>
              <a:t>salud</a:t>
            </a:r>
            <a:r>
              <a:rPr lang="en-US" sz="3200" dirty="0" smtClean="0"/>
              <a:t> </a:t>
            </a:r>
            <a:r>
              <a:rPr lang="en-US" sz="3200" dirty="0" err="1" smtClean="0"/>
              <a:t>factible</a:t>
            </a:r>
            <a:r>
              <a:rPr lang="en-US" sz="3200" dirty="0" smtClean="0"/>
              <a:t> y </a:t>
            </a:r>
            <a:r>
              <a:rPr lang="en-US" sz="3200" dirty="0" err="1" smtClean="0"/>
              <a:t>sostenible</a:t>
            </a:r>
            <a:r>
              <a:rPr lang="en-US" sz="3200" dirty="0" smtClean="0"/>
              <a:t> : </a:t>
            </a:r>
            <a:r>
              <a:rPr lang="en-US" sz="3200" dirty="0" err="1" smtClean="0"/>
              <a:t>umbrales</a:t>
            </a:r>
            <a:r>
              <a:rPr lang="en-US" sz="3200" dirty="0" smtClean="0"/>
              <a:t> y </a:t>
            </a:r>
            <a:r>
              <a:rPr lang="en-US" sz="3200" dirty="0" err="1" smtClean="0"/>
              <a:t>correlaciones</a:t>
            </a:r>
            <a:endParaRPr lang="en-US" sz="3200" dirty="0"/>
          </a:p>
        </p:txBody>
      </p:sp>
      <p:sp>
        <p:nvSpPr>
          <p:cNvPr id="4" name="Text Placeholder 3"/>
          <p:cNvSpPr>
            <a:spLocks noGrp="1"/>
          </p:cNvSpPr>
          <p:nvPr>
            <p:ph type="body" idx="1"/>
          </p:nvPr>
        </p:nvSpPr>
        <p:spPr>
          <a:xfrm>
            <a:off x="323528" y="1412776"/>
            <a:ext cx="4040188" cy="803275"/>
          </a:xfrm>
        </p:spPr>
        <p:txBody>
          <a:bodyPr>
            <a:normAutofit fontScale="55000" lnSpcReduction="20000"/>
          </a:bodyPr>
          <a:lstStyle/>
          <a:p>
            <a:endParaRPr lang="en-US" dirty="0" smtClean="0"/>
          </a:p>
          <a:p>
            <a:r>
              <a:rPr lang="en-US" sz="3200" dirty="0" err="1" smtClean="0"/>
              <a:t>Suministro</a:t>
            </a:r>
            <a:r>
              <a:rPr lang="en-US" sz="3200" dirty="0" smtClean="0"/>
              <a:t> </a:t>
            </a:r>
            <a:r>
              <a:rPr lang="en-US" sz="3200" dirty="0" err="1" smtClean="0"/>
              <a:t>limitado</a:t>
            </a:r>
            <a:r>
              <a:rPr lang="en-US" sz="3200" dirty="0" smtClean="0"/>
              <a:t> : </a:t>
            </a:r>
            <a:r>
              <a:rPr lang="en-US" sz="3200" dirty="0" err="1" smtClean="0"/>
              <a:t>umbrales</a:t>
            </a:r>
            <a:r>
              <a:rPr lang="en-US" sz="3200" dirty="0" smtClean="0"/>
              <a:t> de </a:t>
            </a:r>
            <a:r>
              <a:rPr lang="en-US" sz="3200" dirty="0" err="1" smtClean="0"/>
              <a:t>factibilidad</a:t>
            </a:r>
            <a:r>
              <a:rPr lang="en-US" sz="3200" dirty="0" smtClean="0"/>
              <a:t> y </a:t>
            </a:r>
            <a:r>
              <a:rPr lang="en-US" sz="3200" dirty="0" err="1" smtClean="0"/>
              <a:t>sostenibiidad</a:t>
            </a:r>
            <a:endParaRPr lang="en-US" sz="3200" dirty="0"/>
          </a:p>
        </p:txBody>
      </p:sp>
      <p:sp>
        <p:nvSpPr>
          <p:cNvPr id="3" name="Content Placeholder 2"/>
          <p:cNvSpPr>
            <a:spLocks noGrp="1"/>
          </p:cNvSpPr>
          <p:nvPr>
            <p:ph sz="half" idx="2"/>
          </p:nvPr>
        </p:nvSpPr>
        <p:spPr>
          <a:xfrm>
            <a:off x="395536" y="2420888"/>
            <a:ext cx="4040188" cy="3951288"/>
          </a:xfrm>
        </p:spPr>
        <p:txBody>
          <a:bodyPr>
            <a:normAutofit/>
          </a:bodyPr>
          <a:lstStyle/>
          <a:p>
            <a:pPr>
              <a:lnSpc>
                <a:spcPct val="150000"/>
              </a:lnSpc>
            </a:pPr>
            <a:r>
              <a:rPr lang="en-US" sz="1800" dirty="0" err="1" smtClean="0"/>
              <a:t>Recursos</a:t>
            </a:r>
            <a:r>
              <a:rPr lang="en-US" sz="1800" dirty="0" smtClean="0"/>
              <a:t> </a:t>
            </a:r>
            <a:r>
              <a:rPr lang="en-US" sz="1800" dirty="0" err="1" smtClean="0"/>
              <a:t>economicos</a:t>
            </a:r>
            <a:r>
              <a:rPr lang="en-US" sz="1800" dirty="0" smtClean="0"/>
              <a:t> : </a:t>
            </a:r>
          </a:p>
          <a:p>
            <a:pPr lvl="1">
              <a:lnSpc>
                <a:spcPct val="150000"/>
              </a:lnSpc>
            </a:pPr>
            <a:r>
              <a:rPr lang="en-US" sz="1800" dirty="0" err="1" smtClean="0">
                <a:solidFill>
                  <a:srgbClr val="FFFF00"/>
                </a:solidFill>
              </a:rPr>
              <a:t>Modelos</a:t>
            </a:r>
            <a:r>
              <a:rPr lang="en-US" sz="1800" dirty="0" smtClean="0">
                <a:solidFill>
                  <a:srgbClr val="FFFF00"/>
                </a:solidFill>
              </a:rPr>
              <a:t> </a:t>
            </a:r>
            <a:r>
              <a:rPr lang="en-US" sz="1800" dirty="0" err="1" smtClean="0">
                <a:solidFill>
                  <a:srgbClr val="FFFF00"/>
                </a:solidFill>
              </a:rPr>
              <a:t>factibles</a:t>
            </a:r>
            <a:r>
              <a:rPr lang="en-US" sz="1800" dirty="0" smtClean="0">
                <a:solidFill>
                  <a:srgbClr val="FFFF00"/>
                </a:solidFill>
              </a:rPr>
              <a:t>/</a:t>
            </a:r>
            <a:r>
              <a:rPr lang="en-US" sz="1800" dirty="0" err="1" smtClean="0">
                <a:solidFill>
                  <a:srgbClr val="FFFF00"/>
                </a:solidFill>
              </a:rPr>
              <a:t>replicables</a:t>
            </a:r>
            <a:r>
              <a:rPr lang="en-US" sz="1800" dirty="0" smtClean="0">
                <a:solidFill>
                  <a:srgbClr val="FFFF00"/>
                </a:solidFill>
              </a:rPr>
              <a:t> : </a:t>
            </a:r>
          </a:p>
          <a:p>
            <a:pPr lvl="1">
              <a:lnSpc>
                <a:spcPct val="150000"/>
              </a:lnSpc>
              <a:buNone/>
            </a:pPr>
            <a:r>
              <a:rPr lang="en-US" sz="1800" dirty="0" smtClean="0">
                <a:solidFill>
                  <a:srgbClr val="FFFF00"/>
                </a:solidFill>
              </a:rPr>
              <a:t>    &lt; PIB </a:t>
            </a:r>
            <a:r>
              <a:rPr lang="en-US" sz="1800" dirty="0" err="1" smtClean="0">
                <a:solidFill>
                  <a:srgbClr val="FFFF00"/>
                </a:solidFill>
              </a:rPr>
              <a:t>medio</a:t>
            </a:r>
            <a:r>
              <a:rPr lang="en-US" sz="1800" dirty="0" smtClean="0">
                <a:solidFill>
                  <a:srgbClr val="FFFF00"/>
                </a:solidFill>
              </a:rPr>
              <a:t> </a:t>
            </a:r>
            <a:r>
              <a:rPr lang="en-US" sz="1800" dirty="0" err="1" smtClean="0">
                <a:solidFill>
                  <a:srgbClr val="FFFF00"/>
                </a:solidFill>
              </a:rPr>
              <a:t>mundial</a:t>
            </a:r>
            <a:endParaRPr lang="en-US" sz="1800" dirty="0" smtClean="0">
              <a:solidFill>
                <a:srgbClr val="FFFF00"/>
              </a:solidFill>
            </a:endParaRPr>
          </a:p>
          <a:p>
            <a:pPr>
              <a:lnSpc>
                <a:spcPct val="150000"/>
              </a:lnSpc>
            </a:pPr>
            <a:r>
              <a:rPr lang="en-US" sz="1800" dirty="0" err="1" smtClean="0"/>
              <a:t>Recursos</a:t>
            </a:r>
            <a:r>
              <a:rPr lang="en-US" sz="1800" dirty="0" smtClean="0"/>
              <a:t> </a:t>
            </a:r>
            <a:r>
              <a:rPr lang="en-US" sz="1800" dirty="0" err="1" smtClean="0"/>
              <a:t>ecologicos</a:t>
            </a:r>
            <a:r>
              <a:rPr lang="en-US" sz="1800" dirty="0" smtClean="0"/>
              <a:t> :</a:t>
            </a:r>
          </a:p>
          <a:p>
            <a:pPr lvl="1">
              <a:lnSpc>
                <a:spcPct val="150000"/>
              </a:lnSpc>
            </a:pPr>
            <a:r>
              <a:rPr lang="en-US" sz="1800" dirty="0" err="1" smtClean="0">
                <a:solidFill>
                  <a:srgbClr val="FFFF00"/>
                </a:solidFill>
              </a:rPr>
              <a:t>Modelos</a:t>
            </a:r>
            <a:r>
              <a:rPr lang="en-US" sz="1800" dirty="0" smtClean="0">
                <a:solidFill>
                  <a:srgbClr val="FFFF00"/>
                </a:solidFill>
              </a:rPr>
              <a:t> </a:t>
            </a:r>
            <a:r>
              <a:rPr lang="en-US" sz="1800" dirty="0" err="1" smtClean="0">
                <a:solidFill>
                  <a:srgbClr val="FFFF00"/>
                </a:solidFill>
              </a:rPr>
              <a:t>Sostenibiles</a:t>
            </a:r>
            <a:r>
              <a:rPr lang="en-US" sz="1800" dirty="0" smtClean="0">
                <a:solidFill>
                  <a:srgbClr val="FFFF00"/>
                </a:solidFill>
              </a:rPr>
              <a:t> :</a:t>
            </a:r>
          </a:p>
          <a:p>
            <a:pPr lvl="1">
              <a:lnSpc>
                <a:spcPct val="150000"/>
              </a:lnSpc>
              <a:buNone/>
            </a:pPr>
            <a:r>
              <a:rPr lang="en-US" sz="1800" dirty="0" smtClean="0">
                <a:solidFill>
                  <a:srgbClr val="FFFF00"/>
                </a:solidFill>
              </a:rPr>
              <a:t>    &lt; </a:t>
            </a:r>
            <a:r>
              <a:rPr lang="en-US" sz="1800" dirty="0" err="1" smtClean="0">
                <a:solidFill>
                  <a:srgbClr val="FFFF00"/>
                </a:solidFill>
              </a:rPr>
              <a:t>Limites</a:t>
            </a:r>
            <a:r>
              <a:rPr lang="en-US" sz="1800" dirty="0" smtClean="0">
                <a:solidFill>
                  <a:srgbClr val="FFFF00"/>
                </a:solidFill>
              </a:rPr>
              <a:t> </a:t>
            </a:r>
            <a:r>
              <a:rPr lang="en-US" sz="1800" dirty="0" err="1" smtClean="0">
                <a:solidFill>
                  <a:srgbClr val="FFFF00"/>
                </a:solidFill>
              </a:rPr>
              <a:t>planetarios</a:t>
            </a:r>
            <a:endParaRPr lang="en-US" sz="1800" dirty="0" smtClean="0">
              <a:solidFill>
                <a:srgbClr val="FFFF00"/>
              </a:solidFill>
            </a:endParaRPr>
          </a:p>
          <a:p>
            <a:endParaRPr lang="en-US" sz="1800" dirty="0" smtClean="0"/>
          </a:p>
          <a:p>
            <a:endParaRPr lang="en-US" dirty="0" smtClean="0"/>
          </a:p>
          <a:p>
            <a:endParaRPr lang="en-US" dirty="0"/>
          </a:p>
        </p:txBody>
      </p:sp>
      <p:sp>
        <p:nvSpPr>
          <p:cNvPr id="5" name="Text Placeholder 4"/>
          <p:cNvSpPr>
            <a:spLocks noGrp="1"/>
          </p:cNvSpPr>
          <p:nvPr>
            <p:ph type="body" sz="quarter" idx="3"/>
          </p:nvPr>
        </p:nvSpPr>
        <p:spPr>
          <a:xfrm>
            <a:off x="4788024" y="1556792"/>
            <a:ext cx="4041775" cy="639762"/>
          </a:xfrm>
        </p:spPr>
        <p:txBody>
          <a:bodyPr>
            <a:noAutofit/>
          </a:bodyPr>
          <a:lstStyle/>
          <a:p>
            <a:endParaRPr lang="en-US" sz="1800" dirty="0" smtClean="0"/>
          </a:p>
          <a:p>
            <a:r>
              <a:rPr lang="en-US" sz="1800" dirty="0" err="1" smtClean="0"/>
              <a:t>Suministro</a:t>
            </a:r>
            <a:r>
              <a:rPr lang="en-US" sz="1800" dirty="0" smtClean="0"/>
              <a:t> </a:t>
            </a:r>
            <a:r>
              <a:rPr lang="en-US" sz="1800" dirty="0" err="1" smtClean="0"/>
              <a:t>ilimitado</a:t>
            </a:r>
            <a:r>
              <a:rPr lang="en-US" sz="1800" dirty="0" smtClean="0"/>
              <a:t> : </a:t>
            </a:r>
            <a:r>
              <a:rPr lang="en-US" sz="1800" dirty="0" err="1" smtClean="0"/>
              <a:t>correlaciones</a:t>
            </a:r>
            <a:r>
              <a:rPr lang="en-US" sz="1800" dirty="0" smtClean="0"/>
              <a:t> y </a:t>
            </a:r>
            <a:r>
              <a:rPr lang="en-US" sz="1800" dirty="0" err="1" smtClean="0"/>
              <a:t>condiciones</a:t>
            </a:r>
            <a:endParaRPr lang="en-US" sz="1800" dirty="0"/>
          </a:p>
        </p:txBody>
      </p:sp>
      <p:sp>
        <p:nvSpPr>
          <p:cNvPr id="6" name="Content Placeholder 5"/>
          <p:cNvSpPr>
            <a:spLocks noGrp="1"/>
          </p:cNvSpPr>
          <p:nvPr>
            <p:ph sz="quarter" idx="4"/>
          </p:nvPr>
        </p:nvSpPr>
        <p:spPr>
          <a:xfrm>
            <a:off x="4572000" y="2492896"/>
            <a:ext cx="4270375" cy="3951288"/>
          </a:xfrm>
        </p:spPr>
        <p:txBody>
          <a:bodyPr>
            <a:normAutofit/>
          </a:bodyPr>
          <a:lstStyle/>
          <a:p>
            <a:pPr>
              <a:lnSpc>
                <a:spcPct val="150000"/>
              </a:lnSpc>
            </a:pPr>
            <a:r>
              <a:rPr lang="en-US" sz="1800" dirty="0" err="1" smtClean="0"/>
              <a:t>Conocimiento</a:t>
            </a:r>
            <a:r>
              <a:rPr lang="en-US" sz="1800" dirty="0" smtClean="0"/>
              <a:t> y capital social</a:t>
            </a:r>
          </a:p>
          <a:p>
            <a:pPr lvl="1">
              <a:lnSpc>
                <a:spcPct val="150000"/>
              </a:lnSpc>
            </a:pPr>
            <a:r>
              <a:rPr lang="en-US" sz="1800" dirty="0" err="1" smtClean="0"/>
              <a:t>Desarrollar</a:t>
            </a:r>
            <a:r>
              <a:rPr lang="en-US" sz="1800" dirty="0" smtClean="0"/>
              <a:t>/</a:t>
            </a:r>
            <a:r>
              <a:rPr lang="en-US" sz="1800" dirty="0" err="1" smtClean="0"/>
              <a:t>disfritar</a:t>
            </a:r>
            <a:r>
              <a:rPr lang="en-US" sz="1800" dirty="0" smtClean="0"/>
              <a:t> el </a:t>
            </a:r>
            <a:r>
              <a:rPr lang="en-US" sz="1800" dirty="0" err="1" smtClean="0"/>
              <a:t>potencial</a:t>
            </a:r>
            <a:r>
              <a:rPr lang="en-US" sz="1800" dirty="0" smtClean="0"/>
              <a:t> individual </a:t>
            </a:r>
            <a:r>
              <a:rPr lang="en-US" sz="1800" dirty="0" err="1" smtClean="0"/>
              <a:t>por</a:t>
            </a:r>
            <a:r>
              <a:rPr lang="en-US" sz="1800" dirty="0" smtClean="0"/>
              <a:t> la </a:t>
            </a:r>
            <a:r>
              <a:rPr lang="en-US" sz="1800" dirty="0" err="1" smtClean="0"/>
              <a:t>Educacion</a:t>
            </a:r>
            <a:r>
              <a:rPr lang="en-US" sz="1800" dirty="0" smtClean="0"/>
              <a:t>, </a:t>
            </a:r>
            <a:r>
              <a:rPr lang="en-US" sz="1800" dirty="0" err="1" smtClean="0"/>
              <a:t>empleo</a:t>
            </a:r>
            <a:r>
              <a:rPr lang="en-US" sz="1800" dirty="0" smtClean="0"/>
              <a:t> y </a:t>
            </a:r>
            <a:r>
              <a:rPr lang="en-US" sz="1800" dirty="0" err="1" smtClean="0"/>
              <a:t>participacion</a:t>
            </a:r>
            <a:endParaRPr lang="en-US" sz="1800" dirty="0" smtClean="0"/>
          </a:p>
          <a:p>
            <a:pPr>
              <a:lnSpc>
                <a:spcPct val="150000"/>
              </a:lnSpc>
            </a:pPr>
            <a:r>
              <a:rPr lang="en-US" sz="1800" dirty="0" smtClean="0"/>
              <a:t>Marcos </a:t>
            </a:r>
            <a:r>
              <a:rPr lang="en-US" sz="1800" dirty="0" err="1" smtClean="0"/>
              <a:t>legales</a:t>
            </a:r>
            <a:endParaRPr lang="en-US" sz="1800" dirty="0" smtClean="0"/>
          </a:p>
          <a:p>
            <a:pPr lvl="1">
              <a:lnSpc>
                <a:spcPct val="150000"/>
              </a:lnSpc>
            </a:pPr>
            <a:r>
              <a:rPr lang="en-US" sz="1800" dirty="0" err="1" smtClean="0"/>
              <a:t>Derechos</a:t>
            </a:r>
            <a:r>
              <a:rPr lang="en-US" sz="1800" dirty="0" smtClean="0"/>
              <a:t> </a:t>
            </a:r>
            <a:r>
              <a:rPr lang="en-US" sz="1800" dirty="0" err="1" smtClean="0"/>
              <a:t>universales</a:t>
            </a:r>
            <a:r>
              <a:rPr lang="en-US" sz="1800" dirty="0" smtClean="0"/>
              <a:t> y </a:t>
            </a:r>
            <a:r>
              <a:rPr lang="en-US" sz="1800" dirty="0" err="1" smtClean="0"/>
              <a:t>responsabilidades</a:t>
            </a:r>
            <a:endParaRPr lang="en-US" sz="1800" dirty="0" smtClean="0"/>
          </a:p>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Autofit/>
          </a:bodyPr>
          <a:lstStyle/>
          <a:p>
            <a:r>
              <a:rPr lang="es-ES" b="1" dirty="0" smtClean="0">
                <a:solidFill>
                  <a:srgbClr val="FFC000"/>
                </a:solidFill>
              </a:rPr>
              <a:t>Metodología de </a:t>
            </a:r>
            <a:br>
              <a:rPr lang="es-ES" b="1" dirty="0" smtClean="0">
                <a:solidFill>
                  <a:srgbClr val="FFC000"/>
                </a:solidFill>
              </a:rPr>
            </a:br>
            <a:r>
              <a:rPr lang="es-ES" b="1" dirty="0" smtClean="0">
                <a:solidFill>
                  <a:srgbClr val="FFC000"/>
                </a:solidFill>
              </a:rPr>
              <a:t>análisis de la carga de inequidad global en salud</a:t>
            </a:r>
            <a:br>
              <a:rPr lang="es-ES" b="1" dirty="0" smtClean="0">
                <a:solidFill>
                  <a:srgbClr val="FFC000"/>
                </a:solidFill>
              </a:rPr>
            </a:br>
            <a:r>
              <a:rPr lang="es-ES" b="1" dirty="0" smtClean="0">
                <a:solidFill>
                  <a:srgbClr val="FFFF00"/>
                </a:solidFill>
              </a:rPr>
              <a:t/>
            </a:r>
            <a:br>
              <a:rPr lang="es-ES" b="1" dirty="0" smtClean="0">
                <a:solidFill>
                  <a:srgbClr val="FFFF00"/>
                </a:solidFill>
              </a:rPr>
            </a:br>
            <a:r>
              <a:rPr lang="es-ES" sz="1800" b="1" dirty="0" smtClean="0">
                <a:solidFill>
                  <a:srgbClr val="FFFF00"/>
                </a:solidFill>
              </a:rPr>
              <a:t>I: definición de estándares de mejor salud posible y sostenible</a:t>
            </a:r>
            <a:endParaRPr lang="en-GB" sz="1800" b="1" dirty="0">
              <a:solidFill>
                <a:srgbClr val="FFFF00"/>
              </a:solidFill>
            </a:endParaRPr>
          </a:p>
        </p:txBody>
      </p:sp>
      <p:sp>
        <p:nvSpPr>
          <p:cNvPr id="3" name="Content Placeholder 2"/>
          <p:cNvSpPr>
            <a:spLocks noGrp="1"/>
          </p:cNvSpPr>
          <p:nvPr>
            <p:ph idx="1"/>
          </p:nvPr>
        </p:nvSpPr>
        <p:spPr>
          <a:xfrm>
            <a:off x="611560" y="1772816"/>
            <a:ext cx="8229600" cy="4886003"/>
          </a:xfrm>
        </p:spPr>
        <p:txBody>
          <a:bodyPr>
            <a:normAutofit fontScale="92500" lnSpcReduction="10000"/>
          </a:bodyPr>
          <a:lstStyle/>
          <a:p>
            <a:pPr marL="457200" indent="-457200">
              <a:buFont typeface="+mj-lt"/>
              <a:buAutoNum type="alphaUcPeriod"/>
            </a:pPr>
            <a:r>
              <a:rPr lang="es-ES" sz="1800" dirty="0" smtClean="0"/>
              <a:t>Definición de Mejor Salud Posible : Selección de modelos de buena salud, </a:t>
            </a:r>
            <a:r>
              <a:rPr lang="es-ES" sz="1800" dirty="0" err="1" smtClean="0"/>
              <a:t>equitables</a:t>
            </a:r>
            <a:r>
              <a:rPr lang="es-ES" sz="1800" dirty="0" smtClean="0"/>
              <a:t> y sostenibles.</a:t>
            </a:r>
          </a:p>
          <a:p>
            <a:pPr marL="0" indent="0">
              <a:buNone/>
            </a:pPr>
            <a:endParaRPr lang="es-ES" sz="1800" dirty="0" smtClean="0"/>
          </a:p>
          <a:p>
            <a:pPr marL="857250" lvl="1" indent="-457200">
              <a:buFont typeface="+mj-lt"/>
              <a:buAutoNum type="arabicPeriod"/>
            </a:pPr>
            <a:r>
              <a:rPr lang="es-ES" sz="1800" dirty="0" smtClean="0"/>
              <a:t>Base de datos del </a:t>
            </a:r>
            <a:r>
              <a:rPr lang="es-ES" sz="1800" dirty="0"/>
              <a:t>B</a:t>
            </a:r>
            <a:r>
              <a:rPr lang="es-ES" sz="1800" dirty="0" smtClean="0"/>
              <a:t>anco Mundial 1960-2013 : Medias de esperanza de vida (EV) y PIB </a:t>
            </a:r>
            <a:r>
              <a:rPr lang="es-ES" sz="1800" dirty="0" err="1" smtClean="0"/>
              <a:t>pc</a:t>
            </a:r>
            <a:r>
              <a:rPr lang="es-ES" sz="1800" dirty="0" smtClean="0"/>
              <a:t> (ajustado a valor adquisitivo) ponderadas según población. Datos 2000-2010 sobre emisiones de CO2 per cápita.</a:t>
            </a:r>
          </a:p>
          <a:p>
            <a:pPr marL="857250" lvl="1" indent="-457200">
              <a:buFont typeface="+mj-lt"/>
              <a:buAutoNum type="arabicPeriod"/>
            </a:pPr>
            <a:r>
              <a:rPr lang="es-ES" sz="1800" dirty="0" smtClean="0"/>
              <a:t>Selección de países con EV mayor que la media mundial (S: saludables) y </a:t>
            </a:r>
            <a:r>
              <a:rPr lang="es-ES" sz="1800" dirty="0"/>
              <a:t>PIB </a:t>
            </a:r>
            <a:r>
              <a:rPr lang="es-ES" sz="1800" dirty="0" err="1" smtClean="0"/>
              <a:t>pc</a:t>
            </a:r>
            <a:r>
              <a:rPr lang="es-ES" sz="1800" dirty="0" smtClean="0"/>
              <a:t> menor que la media mundial (</a:t>
            </a:r>
            <a:r>
              <a:rPr lang="es-ES" sz="1800" dirty="0" err="1" smtClean="0"/>
              <a:t>equitables</a:t>
            </a:r>
            <a:r>
              <a:rPr lang="es-ES" sz="1800" dirty="0" smtClean="0"/>
              <a:t> E), de forma constante entre 1960-2012.</a:t>
            </a:r>
          </a:p>
          <a:p>
            <a:pPr marL="857250" lvl="1" indent="-457200">
              <a:buFont typeface="+mj-lt"/>
              <a:buAutoNum type="arabicPeriod"/>
            </a:pPr>
            <a:r>
              <a:rPr lang="es-ES" sz="1800" dirty="0" smtClean="0"/>
              <a:t>Selección de países </a:t>
            </a:r>
            <a:r>
              <a:rPr lang="es-ES" sz="1800" dirty="0" err="1" smtClean="0"/>
              <a:t>BnA</a:t>
            </a:r>
            <a:r>
              <a:rPr lang="es-ES" sz="1800" dirty="0" smtClean="0"/>
              <a:t> con huella de carbono bajo limite planetario 2000-2020 (</a:t>
            </a:r>
            <a:r>
              <a:rPr lang="es-ES" sz="1800" dirty="0" err="1" smtClean="0"/>
              <a:t>Est</a:t>
            </a:r>
            <a:r>
              <a:rPr lang="es-ES" sz="1800" dirty="0" smtClean="0"/>
              <a:t> 2.5 </a:t>
            </a:r>
            <a:r>
              <a:rPr lang="es-ES" sz="1800" dirty="0" err="1" smtClean="0"/>
              <a:t>Tm.</a:t>
            </a:r>
            <a:r>
              <a:rPr lang="es-ES" sz="1800" dirty="0" smtClean="0"/>
              <a:t>) (Sostenibles S).</a:t>
            </a:r>
          </a:p>
          <a:p>
            <a:pPr marL="857250" lvl="1" indent="-457200">
              <a:buFont typeface="+mj-lt"/>
              <a:buAutoNum type="arabicPeriod"/>
            </a:pPr>
            <a:r>
              <a:rPr lang="es-ES" sz="1800" dirty="0" smtClean="0"/>
              <a:t>Países SES : descripción de características de población, EV, renta, CO2, y sus tendencias.</a:t>
            </a:r>
          </a:p>
          <a:p>
            <a:pPr marL="857250" lvl="1" indent="-457200">
              <a:buFont typeface="+mj-lt"/>
              <a:buAutoNum type="arabicPeriod"/>
            </a:pPr>
            <a:r>
              <a:rPr lang="es-ES" sz="1800" dirty="0" smtClean="0"/>
              <a:t>Representación en gráficos y mapas interactivos.</a:t>
            </a:r>
          </a:p>
          <a:p>
            <a:pPr marL="857250" lvl="1" indent="-457200">
              <a:buFont typeface="+mj-lt"/>
              <a:buAutoNum type="arabicPeriod"/>
            </a:pPr>
            <a:endParaRPr lang="es-ES" dirty="0" smtClean="0"/>
          </a:p>
          <a:p>
            <a:pPr marL="0" indent="0">
              <a:buNone/>
            </a:pPr>
            <a:r>
              <a:rPr lang="en-GB" dirty="0" smtClean="0"/>
              <a:t>`</a:t>
            </a:r>
            <a:endParaRPr lang="en-GB" dirty="0"/>
          </a:p>
        </p:txBody>
      </p:sp>
    </p:spTree>
    <p:extLst>
      <p:ext uri="{BB962C8B-B14F-4D97-AF65-F5344CB8AC3E}">
        <p14:creationId xmlns="" xmlns:p14="http://schemas.microsoft.com/office/powerpoint/2010/main" val="14202315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normAutofit/>
          </a:bodyPr>
          <a:lstStyle/>
          <a:p>
            <a:r>
              <a:rPr lang="es-ES" sz="2800" b="1" dirty="0" smtClean="0"/>
              <a:t>Esperanza de vida en mujeres</a:t>
            </a:r>
            <a:endParaRPr lang="en-GB" sz="2800" b="1"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68760"/>
            <a:ext cx="4864541" cy="2736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2484" y="1309836"/>
            <a:ext cx="4791516" cy="26952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620" y="3969196"/>
            <a:ext cx="4416248" cy="26789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45244" y="4005063"/>
            <a:ext cx="4698756" cy="26430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8463195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normAutofit/>
          </a:bodyPr>
          <a:lstStyle/>
          <a:p>
            <a:r>
              <a:rPr lang="es-ES" sz="2800" b="1" dirty="0" smtClean="0"/>
              <a:t>Esperanza de vida en hombres</a:t>
            </a:r>
            <a:endParaRPr lang="en-GB" sz="2800" b="1" dirty="0"/>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328" y="4027869"/>
            <a:ext cx="4666457" cy="2624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9281" y="1245290"/>
            <a:ext cx="4514189" cy="25392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289" y="1205752"/>
            <a:ext cx="4607496" cy="2591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63779" y="4028861"/>
            <a:ext cx="4664693" cy="26238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808973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51520" y="1412776"/>
            <a:ext cx="8705247" cy="4894312"/>
          </a:xfrm>
          <a:prstGeom prst="rect">
            <a:avLst/>
          </a:prstGeom>
          <a:noFill/>
          <a:ln w="9525">
            <a:noFill/>
            <a:miter lim="800000"/>
            <a:headEnd/>
            <a:tailEnd/>
          </a:ln>
        </p:spPr>
      </p:pic>
      <p:sp>
        <p:nvSpPr>
          <p:cNvPr id="3" name="Title 2"/>
          <p:cNvSpPr>
            <a:spLocks noGrp="1"/>
          </p:cNvSpPr>
          <p:nvPr>
            <p:ph type="title"/>
          </p:nvPr>
        </p:nvSpPr>
        <p:spPr>
          <a:xfrm>
            <a:off x="467544" y="188640"/>
            <a:ext cx="8229600" cy="1143000"/>
          </a:xfrm>
        </p:spPr>
        <p:txBody>
          <a:bodyPr>
            <a:normAutofit/>
          </a:bodyPr>
          <a:lstStyle/>
          <a:p>
            <a:r>
              <a:rPr lang="en-US" sz="2800" b="1" dirty="0" smtClean="0"/>
              <a:t>LE sex gap</a:t>
            </a:r>
            <a:endParaRPr lang="en-US" sz="28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n-US" sz="2800" b="1" dirty="0" smtClean="0"/>
              <a:t>Share of LE sex gap in under 60</a:t>
            </a:r>
            <a:endParaRPr lang="en-US" sz="2800" b="1" dirty="0"/>
          </a:p>
        </p:txBody>
      </p:sp>
      <p:pic>
        <p:nvPicPr>
          <p:cNvPr id="69634" name="Picture 2"/>
          <p:cNvPicPr>
            <a:picLocks noChangeAspect="1" noChangeArrowheads="1"/>
          </p:cNvPicPr>
          <p:nvPr/>
        </p:nvPicPr>
        <p:blipFill>
          <a:blip r:embed="rId2" cstate="print"/>
          <a:srcRect/>
          <a:stretch>
            <a:fillRect/>
          </a:stretch>
        </p:blipFill>
        <p:spPr bwMode="auto">
          <a:xfrm>
            <a:off x="323528" y="1556792"/>
            <a:ext cx="8400388" cy="4722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n-US" sz="2000" b="1" dirty="0" smtClean="0"/>
              <a:t>Difference of share of sex gap &lt;60, from standard (Japan)</a:t>
            </a:r>
            <a:endParaRPr lang="en-US" sz="2000" b="1" dirty="0"/>
          </a:p>
        </p:txBody>
      </p:sp>
      <p:pic>
        <p:nvPicPr>
          <p:cNvPr id="71682" name="Picture 2"/>
          <p:cNvPicPr>
            <a:picLocks noChangeAspect="1" noChangeArrowheads="1"/>
          </p:cNvPicPr>
          <p:nvPr/>
        </p:nvPicPr>
        <p:blipFill>
          <a:blip r:embed="rId2" cstate="print"/>
          <a:srcRect/>
          <a:stretch>
            <a:fillRect/>
          </a:stretch>
        </p:blipFill>
        <p:spPr bwMode="auto">
          <a:xfrm>
            <a:off x="353061" y="1412776"/>
            <a:ext cx="8790939" cy="49424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0"/>
            <a:ext cx="8229600" cy="1143000"/>
          </a:xfrm>
        </p:spPr>
        <p:txBody>
          <a:bodyPr>
            <a:normAutofit/>
          </a:bodyPr>
          <a:lstStyle/>
          <a:p>
            <a:r>
              <a:rPr lang="en-US" sz="2800" b="1" dirty="0" smtClean="0"/>
              <a:t>Sex gap difference from standard (Japan)</a:t>
            </a:r>
            <a:endParaRPr lang="en-US" sz="2800" b="1" dirty="0"/>
          </a:p>
        </p:txBody>
      </p:sp>
      <p:pic>
        <p:nvPicPr>
          <p:cNvPr id="70658" name="Picture 2"/>
          <p:cNvPicPr>
            <a:picLocks noChangeAspect="1" noChangeArrowheads="1"/>
          </p:cNvPicPr>
          <p:nvPr/>
        </p:nvPicPr>
        <p:blipFill>
          <a:blip r:embed="rId2" cstate="print"/>
          <a:srcRect/>
          <a:stretch>
            <a:fillRect/>
          </a:stretch>
        </p:blipFill>
        <p:spPr bwMode="auto">
          <a:xfrm>
            <a:off x="323528" y="1340768"/>
            <a:ext cx="8820472" cy="49590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s-ES" b="1" dirty="0" smtClean="0">
                <a:effectLst/>
              </a:rPr>
              <a:t>Mapa según EV 1960-2012 : Modelos saludables </a:t>
            </a:r>
            <a:r>
              <a:rPr lang="es-ES" sz="2000" b="1" dirty="0" smtClean="0">
                <a:effectLst/>
              </a:rPr>
              <a:t>(video </a:t>
            </a:r>
            <a:r>
              <a:rPr lang="es-ES" sz="2000" b="1" dirty="0" err="1" smtClean="0">
                <a:effectLst/>
              </a:rPr>
              <a:t>Statplanet</a:t>
            </a:r>
            <a:r>
              <a:rPr lang="es-ES" sz="2000" b="1" dirty="0" smtClean="0">
                <a:effectLst/>
              </a:rPr>
              <a:t>)</a:t>
            </a:r>
            <a:endParaRPr lang="en-GB" b="1" dirty="0">
              <a:effectLst/>
            </a:endParaRPr>
          </a:p>
        </p:txBody>
      </p:sp>
      <p:pic>
        <p:nvPicPr>
          <p:cNvPr id="3073" name="Picture 1"/>
          <p:cNvPicPr>
            <a:picLocks noChangeAspect="1" noChangeArrowheads="1"/>
          </p:cNvPicPr>
          <p:nvPr/>
        </p:nvPicPr>
        <p:blipFill>
          <a:blip r:embed="rId2" cstate="print"/>
          <a:srcRect/>
          <a:stretch>
            <a:fillRect/>
          </a:stretch>
        </p:blipFill>
        <p:spPr bwMode="auto">
          <a:xfrm>
            <a:off x="251520" y="1124744"/>
            <a:ext cx="4098454" cy="230425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4499992" y="1124744"/>
            <a:ext cx="4153604" cy="233526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51519" y="3501008"/>
            <a:ext cx="4098455" cy="2304256"/>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499992" y="3501008"/>
            <a:ext cx="4104456" cy="2307630"/>
          </a:xfrm>
          <a:prstGeom prst="rect">
            <a:avLst/>
          </a:prstGeom>
          <a:noFill/>
          <a:ln w="9525">
            <a:noFill/>
            <a:miter lim="800000"/>
            <a:headEnd/>
            <a:tailEnd/>
          </a:ln>
        </p:spPr>
      </p:pic>
    </p:spTree>
    <p:extLst>
      <p:ext uri="{BB962C8B-B14F-4D97-AF65-F5344CB8AC3E}">
        <p14:creationId xmlns="" xmlns:p14="http://schemas.microsoft.com/office/powerpoint/2010/main" val="7335717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32656"/>
            <a:ext cx="8229600" cy="1143000"/>
          </a:xfrm>
        </p:spPr>
        <p:txBody>
          <a:bodyPr>
            <a:normAutofit/>
          </a:bodyPr>
          <a:lstStyle/>
          <a:p>
            <a:pPr algn="ctr"/>
            <a:r>
              <a:rPr lang="en-US" sz="3200" b="1" dirty="0" smtClean="0">
                <a:solidFill>
                  <a:srgbClr val="FFC000"/>
                </a:solidFill>
              </a:rPr>
              <a:t>PE1.- </a:t>
            </a:r>
            <a:r>
              <a:rPr lang="es-ES_tradnl" sz="3200" b="1" dirty="0" smtClean="0">
                <a:solidFill>
                  <a:srgbClr val="FFC000"/>
                </a:solidFill>
              </a:rPr>
              <a:t>Definición</a:t>
            </a:r>
            <a:r>
              <a:rPr lang="en-US" sz="3200" b="1" dirty="0" smtClean="0">
                <a:solidFill>
                  <a:srgbClr val="FFC000"/>
                </a:solidFill>
              </a:rPr>
              <a:t> </a:t>
            </a:r>
            <a:r>
              <a:rPr lang="es-ES_tradnl" sz="3200" b="1" dirty="0" err="1" smtClean="0">
                <a:solidFill>
                  <a:srgbClr val="FFC000"/>
                </a:solidFill>
              </a:rPr>
              <a:t>holistica</a:t>
            </a:r>
            <a:r>
              <a:rPr lang="en-US" sz="3200" b="1" dirty="0" smtClean="0">
                <a:solidFill>
                  <a:srgbClr val="FFC000"/>
                </a:solidFill>
              </a:rPr>
              <a:t> de </a:t>
            </a:r>
            <a:r>
              <a:rPr lang="en-US" sz="3200" b="1" dirty="0" err="1" smtClean="0">
                <a:solidFill>
                  <a:srgbClr val="FFC000"/>
                </a:solidFill>
              </a:rPr>
              <a:t>salud</a:t>
            </a:r>
            <a:r>
              <a:rPr lang="en-US" dirty="0" smtClean="0"/>
              <a:t/>
            </a:r>
            <a:br>
              <a:rPr lang="en-US" dirty="0" smtClean="0"/>
            </a:br>
            <a:endParaRPr lang="es-ES" dirty="0"/>
          </a:p>
        </p:txBody>
      </p:sp>
      <p:sp>
        <p:nvSpPr>
          <p:cNvPr id="3" name="Marcador de contenido 2"/>
          <p:cNvSpPr>
            <a:spLocks noGrp="1"/>
          </p:cNvSpPr>
          <p:nvPr>
            <p:ph idx="1"/>
          </p:nvPr>
        </p:nvSpPr>
        <p:spPr>
          <a:xfrm>
            <a:off x="395536" y="1700808"/>
            <a:ext cx="8229600" cy="3517851"/>
          </a:xfrm>
        </p:spPr>
        <p:txBody>
          <a:bodyPr>
            <a:normAutofit fontScale="92500" lnSpcReduction="10000"/>
          </a:bodyPr>
          <a:lstStyle/>
          <a:p>
            <a:pPr marL="0" indent="0" algn="ctr">
              <a:buNone/>
            </a:pPr>
            <a:endParaRPr lang="en-US" dirty="0" smtClean="0"/>
          </a:p>
          <a:p>
            <a:pPr marL="0" indent="0" algn="ctr">
              <a:buNone/>
            </a:pPr>
            <a:r>
              <a:rPr lang="en-US" sz="5400" dirty="0" smtClean="0"/>
              <a:t>“</a:t>
            </a:r>
            <a:r>
              <a:rPr lang="en-US" sz="3000" dirty="0" smtClean="0"/>
              <a:t>Un (</a:t>
            </a:r>
            <a:r>
              <a:rPr lang="en-US" sz="3000" strike="sngStrike" dirty="0" err="1" smtClean="0"/>
              <a:t>completo</a:t>
            </a:r>
            <a:r>
              <a:rPr lang="en-US" sz="3000" dirty="0" smtClean="0"/>
              <a:t>)</a:t>
            </a:r>
            <a:r>
              <a:rPr lang="en-US" sz="3000" dirty="0" err="1" smtClean="0"/>
              <a:t>estado</a:t>
            </a:r>
            <a:r>
              <a:rPr lang="en-US" sz="3000" dirty="0" smtClean="0"/>
              <a:t> de </a:t>
            </a:r>
            <a:r>
              <a:rPr lang="en-US" sz="3000" dirty="0" err="1" smtClean="0"/>
              <a:t>bienestar</a:t>
            </a:r>
            <a:r>
              <a:rPr lang="en-US" sz="3000" dirty="0" smtClean="0"/>
              <a:t> </a:t>
            </a:r>
            <a:r>
              <a:rPr lang="en-US" sz="3000" dirty="0" err="1" smtClean="0"/>
              <a:t>fisico</a:t>
            </a:r>
            <a:r>
              <a:rPr lang="en-US" sz="3000" dirty="0" smtClean="0"/>
              <a:t>, </a:t>
            </a:r>
            <a:r>
              <a:rPr lang="en-US" sz="3000" dirty="0" err="1" smtClean="0"/>
              <a:t>psiquico</a:t>
            </a:r>
            <a:r>
              <a:rPr lang="en-US" sz="3000" dirty="0" smtClean="0"/>
              <a:t> y social</a:t>
            </a:r>
            <a:endParaRPr lang="en-US" sz="3600" dirty="0" smtClean="0"/>
          </a:p>
          <a:p>
            <a:pPr marL="0" indent="0" algn="ctr">
              <a:buNone/>
            </a:pPr>
            <a:r>
              <a:rPr lang="en-US" sz="2800" dirty="0" smtClean="0"/>
              <a:t> </a:t>
            </a:r>
            <a:r>
              <a:rPr lang="en-US" sz="2800" i="1" dirty="0" err="1" smtClean="0"/>
              <a:t>mediante</a:t>
            </a:r>
            <a:r>
              <a:rPr lang="en-US" sz="2800" i="1" dirty="0" smtClean="0"/>
              <a:t> la </a:t>
            </a:r>
            <a:r>
              <a:rPr lang="en-US" sz="2800" b="1" i="1" dirty="0" err="1" smtClean="0">
                <a:solidFill>
                  <a:srgbClr val="FFFF00"/>
                </a:solidFill>
              </a:rPr>
              <a:t>adaptacion</a:t>
            </a:r>
            <a:r>
              <a:rPr lang="en-US" sz="2800" i="1" dirty="0" smtClean="0"/>
              <a:t> a los </a:t>
            </a:r>
            <a:r>
              <a:rPr lang="en-US" sz="2800" i="1" dirty="0" err="1" smtClean="0"/>
              <a:t>desafíos</a:t>
            </a:r>
            <a:r>
              <a:rPr lang="en-US" sz="2800" i="1" dirty="0" smtClean="0"/>
              <a:t> de </a:t>
            </a:r>
            <a:r>
              <a:rPr lang="en-US" sz="2800" i="1" dirty="0" err="1" smtClean="0"/>
              <a:t>dichas</a:t>
            </a:r>
            <a:r>
              <a:rPr lang="en-US" sz="2800" i="1" dirty="0" smtClean="0"/>
              <a:t> </a:t>
            </a:r>
            <a:r>
              <a:rPr lang="en-US" sz="2800" i="1" dirty="0" err="1" smtClean="0"/>
              <a:t>naturalezas</a:t>
            </a:r>
            <a:r>
              <a:rPr lang="en-US" sz="2800" dirty="0" smtClean="0"/>
              <a:t>, </a:t>
            </a:r>
          </a:p>
          <a:p>
            <a:pPr marL="0" indent="0" algn="ctr">
              <a:buNone/>
            </a:pPr>
            <a:r>
              <a:rPr lang="en-US" sz="2800" b="1" i="1" dirty="0" smtClean="0">
                <a:solidFill>
                  <a:srgbClr val="FFFF00"/>
                </a:solidFill>
              </a:rPr>
              <a:t>en </a:t>
            </a:r>
            <a:r>
              <a:rPr lang="en-US" sz="2800" b="1" i="1" dirty="0" err="1" smtClean="0">
                <a:solidFill>
                  <a:srgbClr val="FFFF00"/>
                </a:solidFill>
              </a:rPr>
              <a:t>equidad</a:t>
            </a:r>
            <a:r>
              <a:rPr lang="en-US" sz="2800" b="1" i="1" dirty="0" smtClean="0">
                <a:solidFill>
                  <a:srgbClr val="FFFF00"/>
                </a:solidFill>
              </a:rPr>
              <a:t> y </a:t>
            </a:r>
            <a:r>
              <a:rPr lang="en-US" sz="2800" b="1" i="1" dirty="0" err="1" smtClean="0">
                <a:solidFill>
                  <a:srgbClr val="FFFF00"/>
                </a:solidFill>
              </a:rPr>
              <a:t>sostenibilidad</a:t>
            </a:r>
            <a:r>
              <a:rPr lang="en-US" sz="2800" dirty="0" smtClean="0"/>
              <a:t>¨ </a:t>
            </a:r>
          </a:p>
          <a:p>
            <a:pPr marL="0" indent="0" algn="ctr">
              <a:buNone/>
            </a:pPr>
            <a:r>
              <a:rPr lang="en-US" sz="2000" i="1" dirty="0" smtClean="0"/>
              <a:t>(de forma </a:t>
            </a:r>
            <a:r>
              <a:rPr lang="en-US" sz="2000" i="1" dirty="0" err="1" smtClean="0"/>
              <a:t>que</a:t>
            </a:r>
            <a:r>
              <a:rPr lang="en-US" sz="2000" i="1" dirty="0" smtClean="0"/>
              <a:t> </a:t>
            </a:r>
            <a:r>
              <a:rPr lang="en-US" sz="2000" i="1" dirty="0" err="1" smtClean="0"/>
              <a:t>permita</a:t>
            </a:r>
            <a:r>
              <a:rPr lang="en-US" sz="2000" i="1" dirty="0" smtClean="0"/>
              <a:t> el </a:t>
            </a:r>
            <a:r>
              <a:rPr lang="en-US" sz="2000" i="1" dirty="0" err="1" smtClean="0"/>
              <a:t>disfrute</a:t>
            </a:r>
            <a:r>
              <a:rPr lang="en-US" sz="2000" i="1" dirty="0" smtClean="0"/>
              <a:t> de los </a:t>
            </a:r>
            <a:r>
              <a:rPr lang="en-US" sz="2000" i="1" dirty="0" err="1" smtClean="0"/>
              <a:t>mejores</a:t>
            </a:r>
            <a:r>
              <a:rPr lang="en-US" sz="2000" i="1" dirty="0" smtClean="0"/>
              <a:t> </a:t>
            </a:r>
            <a:r>
              <a:rPr lang="en-US" sz="2000" i="1" dirty="0" err="1" smtClean="0"/>
              <a:t>niveles</a:t>
            </a:r>
            <a:r>
              <a:rPr lang="en-US" sz="2000" i="1" dirty="0" smtClean="0"/>
              <a:t> de </a:t>
            </a:r>
            <a:r>
              <a:rPr lang="en-US" sz="2000" i="1" dirty="0" err="1" smtClean="0"/>
              <a:t>salud</a:t>
            </a:r>
            <a:r>
              <a:rPr lang="en-US" sz="2000" i="1" dirty="0" smtClean="0"/>
              <a:t> </a:t>
            </a:r>
            <a:r>
              <a:rPr lang="en-US" sz="2000" i="1" dirty="0" err="1" smtClean="0"/>
              <a:t>posible</a:t>
            </a:r>
            <a:r>
              <a:rPr lang="en-US" sz="2000" i="1" dirty="0" smtClean="0"/>
              <a:t> </a:t>
            </a:r>
            <a:r>
              <a:rPr lang="en-US" sz="2000" i="1" dirty="0" err="1" smtClean="0"/>
              <a:t>para</a:t>
            </a:r>
            <a:r>
              <a:rPr lang="en-US" sz="2000" i="1" dirty="0" smtClean="0"/>
              <a:t> </a:t>
            </a:r>
            <a:r>
              <a:rPr lang="en-US" sz="2000" i="1" dirty="0" err="1" smtClean="0"/>
              <a:t>todos</a:t>
            </a:r>
            <a:r>
              <a:rPr lang="en-US" sz="2000" i="1" dirty="0" smtClean="0"/>
              <a:t>, </a:t>
            </a:r>
            <a:r>
              <a:rPr lang="en-US" sz="2000" i="1" dirty="0" err="1" smtClean="0"/>
              <a:t>incluidas</a:t>
            </a:r>
            <a:r>
              <a:rPr lang="en-US" sz="2000" i="1" dirty="0" smtClean="0"/>
              <a:t> </a:t>
            </a:r>
            <a:r>
              <a:rPr lang="en-US" sz="2000" i="1" dirty="0" err="1" smtClean="0"/>
              <a:t>las</a:t>
            </a:r>
            <a:r>
              <a:rPr lang="en-US" sz="2000" i="1" dirty="0" smtClean="0"/>
              <a:t> </a:t>
            </a:r>
            <a:r>
              <a:rPr lang="en-US" sz="2000" i="1" dirty="0" err="1" smtClean="0"/>
              <a:t>proximas</a:t>
            </a:r>
            <a:r>
              <a:rPr lang="en-US" sz="2000" i="1" dirty="0" smtClean="0"/>
              <a:t> </a:t>
            </a:r>
            <a:r>
              <a:rPr lang="en-US" sz="2000" i="1" dirty="0" err="1" smtClean="0"/>
              <a:t>generaciones</a:t>
            </a:r>
            <a:r>
              <a:rPr lang="en-US" sz="2000" i="1" dirty="0" smtClean="0"/>
              <a:t>)¨</a:t>
            </a:r>
            <a:endParaRPr lang="en-US" sz="2000" dirty="0" smtClean="0"/>
          </a:p>
          <a:p>
            <a:pPr marL="0" indent="0">
              <a:buNone/>
            </a:pPr>
            <a:endParaRPr lang="es-ES" dirty="0"/>
          </a:p>
        </p:txBody>
      </p:sp>
    </p:spTree>
    <p:extLst>
      <p:ext uri="{BB962C8B-B14F-4D97-AF65-F5344CB8AC3E}">
        <p14:creationId xmlns="" xmlns:p14="http://schemas.microsoft.com/office/powerpoint/2010/main" val="16120903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n-GB" sz="2800" b="1" dirty="0" smtClean="0"/>
              <a:t>Correlation of health with</a:t>
            </a:r>
            <a:r>
              <a:rPr lang="cs-CZ" sz="2800" b="1" dirty="0" smtClean="0"/>
              <a:t> e</a:t>
            </a:r>
            <a:r>
              <a:rPr lang="en-US" sz="2800" b="1" dirty="0" smtClean="0"/>
              <a:t>co</a:t>
            </a:r>
            <a:r>
              <a:rPr lang="cs-CZ" sz="2800" b="1" dirty="0" smtClean="0"/>
              <a:t>nomic resources between countries</a:t>
            </a:r>
            <a:r>
              <a:rPr lang="cs-CZ" sz="3600" b="1" dirty="0" smtClean="0"/>
              <a:t> </a:t>
            </a:r>
          </a:p>
        </p:txBody>
      </p:sp>
      <p:pic>
        <p:nvPicPr>
          <p:cNvPr id="25603" name="Picture 3"/>
          <p:cNvPicPr>
            <a:picLocks noGrp="1" noChangeAspect="1" noChangeArrowheads="1"/>
          </p:cNvPicPr>
          <p:nvPr>
            <p:ph sz="quarter" idx="1"/>
          </p:nvPr>
        </p:nvPicPr>
        <p:blipFill>
          <a:blip r:embed="rId3" cstate="print"/>
          <a:srcRect/>
          <a:stretch>
            <a:fillRect/>
          </a:stretch>
        </p:blipFill>
        <p:spPr>
          <a:xfrm>
            <a:off x="912813" y="1600200"/>
            <a:ext cx="6899275" cy="2620963"/>
          </a:xfrm>
          <a:noFill/>
        </p:spPr>
      </p:pic>
      <p:sp>
        <p:nvSpPr>
          <p:cNvPr id="25604" name="Rectangle 6"/>
          <p:cNvSpPr>
            <a:spLocks noGrp="1" noChangeArrowheads="1"/>
          </p:cNvSpPr>
          <p:nvPr>
            <p:ph type="body" sz="half" idx="3"/>
          </p:nvPr>
        </p:nvSpPr>
        <p:spPr>
          <a:xfrm>
            <a:off x="323850" y="4365625"/>
            <a:ext cx="8229600" cy="2492375"/>
          </a:xfrm>
        </p:spPr>
        <p:txBody>
          <a:bodyPr/>
          <a:lstStyle/>
          <a:p>
            <a:pPr lvl="1" eaLnBrk="1" hangingPunct="1">
              <a:lnSpc>
                <a:spcPct val="80000"/>
              </a:lnSpc>
            </a:pPr>
            <a:r>
              <a:rPr lang="en-US" sz="1200" smtClean="0"/>
              <a:t>For all countries, the correlation is quite strong by logarithmic regression (R2=0,7, meaning some 70% of the variation of life expectancy can be explained/predicted by GDP pc). </a:t>
            </a:r>
            <a:endParaRPr lang="cs-CZ" sz="1200" smtClean="0"/>
          </a:p>
          <a:p>
            <a:pPr lvl="1" eaLnBrk="1" hangingPunct="1">
              <a:lnSpc>
                <a:spcPct val="80000"/>
              </a:lnSpc>
            </a:pPr>
            <a:r>
              <a:rPr lang="en-US" sz="1200" smtClean="0"/>
              <a:t>The correlation improves slightly (to 0,73) when excluding countries with mortality rate due to HIV/AIDS &gt; 250/100,000.</a:t>
            </a:r>
            <a:endParaRPr lang="cs-CZ" sz="1200" smtClean="0"/>
          </a:p>
          <a:p>
            <a:pPr lvl="1" eaLnBrk="1" hangingPunct="1">
              <a:lnSpc>
                <a:spcPct val="80000"/>
              </a:lnSpc>
            </a:pPr>
            <a:r>
              <a:rPr lang="cs-CZ" sz="1200" smtClean="0"/>
              <a:t>The correlation remains strong for healthz life expectancy but weakens for mortality rates espcially in children and is weaker in all indiators for girls and women</a:t>
            </a:r>
          </a:p>
          <a:p>
            <a:pPr lvl="1" eaLnBrk="1" hangingPunct="1">
              <a:lnSpc>
                <a:spcPct val="80000"/>
              </a:lnSpc>
            </a:pPr>
            <a:endParaRPr lang="cs-CZ" sz="1200" smtClean="0"/>
          </a:p>
          <a:p>
            <a:pPr lvl="1" eaLnBrk="1" hangingPunct="1">
              <a:lnSpc>
                <a:spcPct val="80000"/>
              </a:lnSpc>
            </a:pPr>
            <a:endParaRPr lang="cs-CZ" sz="1600" smtClean="0"/>
          </a:p>
          <a:p>
            <a:pPr lvl="1" eaLnBrk="1" hangingPunct="1">
              <a:lnSpc>
                <a:spcPct val="80000"/>
              </a:lnSpc>
            </a:pPr>
            <a:endParaRPr lang="cs-CZ" sz="1600" smtClean="0"/>
          </a:p>
          <a:p>
            <a:pPr lvl="1" eaLnBrk="1" hangingPunct="1">
              <a:lnSpc>
                <a:spcPct val="80000"/>
              </a:lnSpc>
              <a:buFontTx/>
              <a:buNone/>
            </a:pPr>
            <a:endParaRPr lang="cs-CZ" sz="1600" smtClean="0"/>
          </a:p>
        </p:txBody>
      </p:sp>
      <p:sp>
        <p:nvSpPr>
          <p:cNvPr id="25605" name="Rectangle 167"/>
          <p:cNvSpPr>
            <a:spLocks noChangeArrowheads="1"/>
          </p:cNvSpPr>
          <p:nvPr/>
        </p:nvSpPr>
        <p:spPr bwMode="auto">
          <a:xfrm>
            <a:off x="0" y="3886200"/>
            <a:ext cx="9144000" cy="0"/>
          </a:xfrm>
          <a:prstGeom prst="rect">
            <a:avLst/>
          </a:prstGeom>
          <a:noFill/>
          <a:ln w="9525">
            <a:noFill/>
            <a:miter lim="800000"/>
            <a:headEnd/>
            <a:tailEnd/>
          </a:ln>
          <a:effectLst/>
        </p:spPr>
        <p:txBody>
          <a:bodyPr wrap="none" anchor="ctr">
            <a:spAutoFit/>
          </a:bodyPr>
          <a:lstStyle/>
          <a:p>
            <a:endParaRPr lang="es-ES_tradnl" sz="1800"/>
          </a:p>
        </p:txBody>
      </p:sp>
      <p:graphicFrame>
        <p:nvGraphicFramePr>
          <p:cNvPr id="25606" name="Object 386"/>
          <p:cNvGraphicFramePr>
            <a:graphicFrameLocks noGrp="1" noChangeAspect="1"/>
          </p:cNvGraphicFramePr>
          <p:nvPr>
            <p:ph sz="quarter" idx="2"/>
          </p:nvPr>
        </p:nvGraphicFramePr>
        <p:xfrm>
          <a:off x="1873250" y="5586413"/>
          <a:ext cx="5581650" cy="728662"/>
        </p:xfrm>
        <a:graphic>
          <a:graphicData uri="http://schemas.openxmlformats.org/presentationml/2006/ole">
            <p:oleObj spid="_x0000_s1043" name="Document" r:id="rId4" imgW="5910809" imgH="771868" progId="Word.Document.8">
              <p:embed/>
            </p:oleObj>
          </a:graphicData>
        </a:graphic>
      </p:graphicFrame>
    </p:spTree>
    <p:extLst>
      <p:ext uri="{BB962C8B-B14F-4D97-AF65-F5344CB8AC3E}">
        <p14:creationId xmlns="" xmlns:p14="http://schemas.microsoft.com/office/powerpoint/2010/main" val="119855516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lstStyle/>
          <a:p>
            <a:r>
              <a:rPr lang="es-ES" b="1" dirty="0" err="1" smtClean="0"/>
              <a:t>Correlacion</a:t>
            </a:r>
            <a:r>
              <a:rPr lang="es-ES" b="1" dirty="0"/>
              <a:t> </a:t>
            </a:r>
            <a:r>
              <a:rPr lang="es-ES" b="1" dirty="0" smtClean="0"/>
              <a:t>PIB </a:t>
            </a:r>
            <a:r>
              <a:rPr lang="es-ES" b="1" dirty="0" err="1" smtClean="0"/>
              <a:t>pc</a:t>
            </a:r>
            <a:r>
              <a:rPr lang="es-ES" b="1" dirty="0" smtClean="0"/>
              <a:t> y EV</a:t>
            </a:r>
            <a:endParaRPr lang="en-GB" b="1"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3933056"/>
            <a:ext cx="4427984" cy="25627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1124744"/>
            <a:ext cx="4427984" cy="24907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1700" y="3938293"/>
            <a:ext cx="4326284" cy="25202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124744"/>
            <a:ext cx="4408670" cy="2479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78346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11560" y="188640"/>
            <a:ext cx="7620000" cy="850900"/>
          </a:xfrm>
        </p:spPr>
        <p:txBody>
          <a:bodyPr>
            <a:normAutofit fontScale="90000"/>
          </a:bodyPr>
          <a:lstStyle/>
          <a:p>
            <a:pPr eaLnBrk="1" hangingPunct="1"/>
            <a:r>
              <a:rPr lang="en-US" sz="2800" b="1" dirty="0" smtClean="0"/>
              <a:t>EU health challenge : reaching the limits of sustainability and impact</a:t>
            </a:r>
          </a:p>
        </p:txBody>
      </p:sp>
      <p:sp>
        <p:nvSpPr>
          <p:cNvPr id="28675" name="Slide Number Placeholder 2"/>
          <p:cNvSpPr>
            <a:spLocks noGrp="1"/>
          </p:cNvSpPr>
          <p:nvPr>
            <p:ph type="sldNum" sz="quarter" idx="12"/>
          </p:nvPr>
        </p:nvSpPr>
        <p:spPr>
          <a:xfrm>
            <a:off x="457200" y="6245225"/>
            <a:ext cx="2133600" cy="476250"/>
          </a:xfrm>
          <a:noFill/>
          <a:ln>
            <a:miter lim="800000"/>
            <a:headEnd/>
            <a:tailEnd/>
          </a:ln>
        </p:spPr>
        <p:txBody>
          <a:bodyPr/>
          <a:lstStyle/>
          <a:p>
            <a:pPr algn="l"/>
            <a:fld id="{52F46EBF-32EC-4253-8EDD-E8F50C9DEB01}" type="slidenum">
              <a:rPr lang="es-ES_tradnl">
                <a:latin typeface="Arial" charset="0"/>
              </a:rPr>
              <a:pPr algn="l"/>
              <a:t>52</a:t>
            </a:fld>
            <a:endParaRPr lang="es-ES_tradnl">
              <a:latin typeface="Arial" charset="0"/>
            </a:endParaRPr>
          </a:p>
        </p:txBody>
      </p:sp>
      <p:pic>
        <p:nvPicPr>
          <p:cNvPr id="28676" name="Picture 2"/>
          <p:cNvPicPr>
            <a:picLocks noChangeAspect="1" noChangeArrowheads="1"/>
          </p:cNvPicPr>
          <p:nvPr/>
        </p:nvPicPr>
        <p:blipFill>
          <a:blip r:embed="rId2" cstate="print"/>
          <a:srcRect/>
          <a:stretch>
            <a:fillRect/>
          </a:stretch>
        </p:blipFill>
        <p:spPr bwMode="auto">
          <a:xfrm>
            <a:off x="395288" y="1268413"/>
            <a:ext cx="3528640" cy="517207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572000" y="1268413"/>
          <a:ext cx="3371854" cy="5172203"/>
        </p:xfrm>
        <a:graphic>
          <a:graphicData uri="http://schemas.openxmlformats.org/drawingml/2006/table">
            <a:tbl>
              <a:tblPr/>
              <a:tblGrid>
                <a:gridCol w="385763"/>
                <a:gridCol w="385763"/>
                <a:gridCol w="385763"/>
                <a:gridCol w="385763"/>
                <a:gridCol w="385763"/>
                <a:gridCol w="385763"/>
                <a:gridCol w="385763"/>
                <a:gridCol w="671513"/>
              </a:tblGrid>
              <a:tr h="256033">
                <a:tc>
                  <a:txBody>
                    <a:bodyPr/>
                    <a:lstStyle/>
                    <a:p>
                      <a:pPr algn="l" fontAlgn="b"/>
                      <a:r>
                        <a:rPr lang="en-GB" sz="600" b="0" i="0" u="none" strike="noStrike">
                          <a:effectLst/>
                          <a:latin typeface="Arial"/>
                        </a:rPr>
                        <a:t>GEO/TIME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2010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diferencia 2005-2010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r>
              <a:tr h="429561">
                <a:tc>
                  <a:txBody>
                    <a:bodyPr/>
                    <a:lstStyle/>
                    <a:p>
                      <a:pPr algn="l" fontAlgn="b"/>
                      <a:r>
                        <a:rPr lang="en-GB" sz="600" b="0" i="0" u="none" strike="noStrike">
                          <a:effectLst/>
                          <a:latin typeface="Arial"/>
                        </a:rPr>
                        <a:t>European Union </a:t>
                      </a:r>
                      <a:r>
                        <a:rPr lang="en-GB" sz="600" b="0" i="0" u="none" strike="noStrike" smtClean="0">
                          <a:effectLst/>
                          <a:latin typeface="Arial"/>
                        </a:rPr>
                        <a:t>(</a:t>
                      </a:r>
                      <a:endParaRPr lang="en-GB" sz="600" b="0" i="0" u="none" strike="noStrike">
                        <a:effectLst/>
                        <a:latin typeface="Arial"/>
                      </a:endParaRP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Belgium</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Bulgaria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71.9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73.9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65.7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65.9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Czech Republic</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Denmark</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68.4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-7.0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smtClean="0">
                          <a:effectLst/>
                          <a:latin typeface="Arial"/>
                        </a:rPr>
                        <a:t>Germany (1991)</a:t>
                      </a:r>
                      <a:endParaRPr lang="en-GB" sz="600" b="0" i="0" u="none" strike="noStrike">
                        <a:effectLst/>
                        <a:latin typeface="Arial"/>
                      </a:endParaRP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Estonia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Ireland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Greece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Spain</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France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Italy</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Cyprus</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Latvia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54.1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9BBB59"/>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Lithuania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Luxembourg</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Hungary</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Malta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70.4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1.2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1" i="0" u="none" strike="noStrike">
                          <a:solidFill>
                            <a:srgbClr val="9BBB59"/>
                          </a:solidFill>
                          <a:effectLst/>
                          <a:latin typeface="Arial"/>
                        </a:rPr>
                        <a:t>Netherlands</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-3.3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Austria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Poland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66.9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Portugal</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Romania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Slovenia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Slovakia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56.6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Finland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52.8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Sweden</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United Kingdom</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65.5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Iceland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4"/>
          <p:cNvPicPr>
            <a:picLocks noChangeAspect="1" noChangeArrowheads="1"/>
          </p:cNvPicPr>
          <p:nvPr/>
        </p:nvPicPr>
        <p:blipFill>
          <a:blip r:embed="rId3" cstate="print"/>
          <a:srcRect/>
          <a:stretch>
            <a:fillRect/>
          </a:stretch>
        </p:blipFill>
        <p:spPr>
          <a:xfrm>
            <a:off x="4932363" y="4797425"/>
            <a:ext cx="3303587" cy="1296988"/>
          </a:xfrm>
          <a:prstGeom prst="rect">
            <a:avLst/>
          </a:prstGeom>
          <a:ln>
            <a:solidFill>
              <a:schemeClr val="tx1"/>
            </a:solidFill>
          </a:ln>
        </p:spPr>
      </p:pic>
    </p:spTree>
    <p:extLst>
      <p:ext uri="{BB962C8B-B14F-4D97-AF65-F5344CB8AC3E}">
        <p14:creationId xmlns="" xmlns:p14="http://schemas.microsoft.com/office/powerpoint/2010/main" val="64523736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211960" y="0"/>
            <a:ext cx="4320926" cy="765175"/>
          </a:xfrm>
        </p:spPr>
        <p:txBody>
          <a:bodyPr/>
          <a:lstStyle/>
          <a:p>
            <a:pPr eaLnBrk="1" hangingPunct="1"/>
            <a:r>
              <a:rPr lang="en-GB" sz="1800" b="1" dirty="0" smtClean="0"/>
              <a:t>Health public spending in the EU</a:t>
            </a:r>
          </a:p>
        </p:txBody>
      </p:sp>
      <p:sp>
        <p:nvSpPr>
          <p:cNvPr id="29699" name="Slide Number Placeholder 2"/>
          <p:cNvSpPr>
            <a:spLocks noGrp="1"/>
          </p:cNvSpPr>
          <p:nvPr>
            <p:ph type="sldNum" sz="quarter" idx="12"/>
          </p:nvPr>
        </p:nvSpPr>
        <p:spPr>
          <a:xfrm>
            <a:off x="457200" y="6245225"/>
            <a:ext cx="2133600" cy="476250"/>
          </a:xfrm>
          <a:noFill/>
          <a:ln>
            <a:miter lim="800000"/>
            <a:headEnd/>
            <a:tailEnd/>
          </a:ln>
        </p:spPr>
        <p:txBody>
          <a:bodyPr/>
          <a:lstStyle/>
          <a:p>
            <a:pPr algn="l"/>
            <a:fld id="{8A5F6C9C-FB2E-4E81-BD78-99E1532031F0}" type="slidenum">
              <a:rPr lang="es-ES_tradnl">
                <a:latin typeface="Arial" charset="0"/>
              </a:rPr>
              <a:pPr algn="l"/>
              <a:t>53</a:t>
            </a:fld>
            <a:endParaRPr lang="es-ES_tradnl">
              <a:latin typeface="Arial" charset="0"/>
            </a:endParaRPr>
          </a:p>
        </p:txBody>
      </p:sp>
      <p:pic>
        <p:nvPicPr>
          <p:cNvPr id="29700" name="Picture 2"/>
          <p:cNvPicPr>
            <a:picLocks noChangeAspect="1" noChangeArrowheads="1"/>
          </p:cNvPicPr>
          <p:nvPr/>
        </p:nvPicPr>
        <p:blipFill>
          <a:blip r:embed="rId2" cstate="print"/>
          <a:srcRect/>
          <a:stretch>
            <a:fillRect/>
          </a:stretch>
        </p:blipFill>
        <p:spPr bwMode="auto">
          <a:xfrm>
            <a:off x="323850" y="188913"/>
            <a:ext cx="3848100" cy="6415087"/>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356100" y="584200"/>
          <a:ext cx="3744418" cy="5868642"/>
        </p:xfrm>
        <a:graphic>
          <a:graphicData uri="http://schemas.openxmlformats.org/drawingml/2006/table">
            <a:tbl>
              <a:tblPr/>
              <a:tblGrid>
                <a:gridCol w="384041"/>
                <a:gridCol w="377535"/>
                <a:gridCol w="380788"/>
                <a:gridCol w="380788"/>
                <a:gridCol w="380788"/>
                <a:gridCol w="380788"/>
                <a:gridCol w="380788"/>
                <a:gridCol w="380788"/>
                <a:gridCol w="698114"/>
              </a:tblGrid>
              <a:tr h="257949">
                <a:tc>
                  <a:txBody>
                    <a:bodyPr/>
                    <a:lstStyle/>
                    <a:p>
                      <a:pPr algn="l" fontAlgn="b"/>
                      <a:r>
                        <a:rPr lang="en-GB" sz="700" b="0" i="0" u="none" strike="noStrike">
                          <a:effectLst/>
                          <a:latin typeface="Arial"/>
                        </a:rPr>
                        <a:t>GEO/TIME</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diferencia 2003-2009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257949">
                <a:tc>
                  <a:txBody>
                    <a:bodyPr/>
                    <a:lstStyle/>
                    <a:p>
                      <a:pPr algn="l" fontAlgn="b"/>
                      <a:r>
                        <a:rPr lang="en-GB" sz="700" b="0" i="0" u="none" strike="noStrike">
                          <a:effectLst/>
                          <a:latin typeface="Arial"/>
                        </a:rPr>
                        <a:t>Belgium</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2,666.87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2,835.47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2,906.94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2,896.28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3,045.59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3,245.03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3,416.43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749.56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Bulgaria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178.05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54.27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87923">
                <a:tc>
                  <a:txBody>
                    <a:bodyPr/>
                    <a:lstStyle/>
                    <a:p>
                      <a:pPr algn="l" fontAlgn="b"/>
                      <a:r>
                        <a:rPr lang="en-GB" sz="700" b="0" i="0" u="none" strike="noStrike">
                          <a:effectLst/>
                          <a:latin typeface="Arial"/>
                        </a:rPr>
                        <a:t>Czech Republic</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589.76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620.67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708.78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771.05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832.53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1,009.13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1,078.14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488.38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Denmark</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3,251.78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3,446.01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3,631.54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3,863.91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4,160.90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4,358.45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4,643.97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1,392.19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smtClean="0">
                          <a:effectLst/>
                          <a:latin typeface="Arial"/>
                        </a:rPr>
                        <a:t>Germany)</a:t>
                      </a:r>
                      <a:endParaRPr lang="en-GB" sz="700" b="0" i="0" u="none" strike="noStrike">
                        <a:effectLst/>
                        <a:latin typeface="Arial"/>
                      </a:endParaRP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2,842.77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2,840.79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2,915.93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2,987.23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3,091.07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3,221.36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3,398.50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555.73</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Estonia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321.65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368.64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500.02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617.98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733.57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724.53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402.88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Spain</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1,523.51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1,617.13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1,735.25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1,864.49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1,990.66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2,139.44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2,183.27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659.76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France</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2,796.93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2,921.87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3,041.47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3,144.44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3,273.17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3,370.66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3,481.40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684.47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Cyprus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1,101.40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1,092.78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1,142.89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1,192.20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1,227.65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1,268.55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1,268.55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167.15</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Latvia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474.94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647.78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669.75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669.75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315.30</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Lithuania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301.29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301.29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358.32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440.02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529.88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637.86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601.15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299.86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Luxembourg</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4,351.79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4,885.71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5,137.80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5,508.91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5,505.17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5,438.46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5,438.46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1,086.67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Hungary</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610.01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654.58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731.59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722.82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747.55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765.57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690.79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80.78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Netherlands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2,872.74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3,007.22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3,092.04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3,213.11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3,379.12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3,573.88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4,138.60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1,265.86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Austria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2,965.05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2,965.05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3,079.80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3,189.09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3,363.99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3,517.89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3,517.89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552.84</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Poland</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313.13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331.85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397.94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442.35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524.59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666.96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599.47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286.34</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Portugal</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1,337.51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1,428.70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1,514.01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1,524.71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1,595.16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1,627.41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1,627.41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289.90</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Romania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129.00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153.81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202.80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230.87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303.49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353.39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310.39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181.39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Slovenia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1,086.84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1,134.35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1,207.43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1,279.95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1,338.78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1,541.68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1,607.55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520.71</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94027">
                <a:tc>
                  <a:txBody>
                    <a:bodyPr/>
                    <a:lstStyle/>
                    <a:p>
                      <a:pPr algn="l" fontAlgn="b"/>
                      <a:r>
                        <a:rPr lang="en-GB" sz="700" b="0" i="0" u="none" strike="noStrike">
                          <a:effectLst/>
                          <a:latin typeface="Arial"/>
                        </a:rPr>
                        <a:t>Slovakia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749.59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882.96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991.62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1,060.60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415.69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Finland</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2,275.53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2,390.92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2,529.57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2,626.63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2,735.35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2,904.01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2,935.88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660.35</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Sweden</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2,898.67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2,946.97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2,994.08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3,135.28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3,294.16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3,335.71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3,133.64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234.97</a:t>
                      </a:r>
                    </a:p>
                  </a:txBody>
                  <a:tcPr marL="8095" marR="8095" marT="809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257949">
                <a:tc>
                  <a:txBody>
                    <a:bodyPr/>
                    <a:lstStyle/>
                    <a:p>
                      <a:pPr algn="l" fontAlgn="b"/>
                      <a:r>
                        <a:rPr lang="en-GB" sz="700" b="0" i="0" u="none" strike="noStrike">
                          <a:effectLst/>
                          <a:latin typeface="Arial"/>
                        </a:rPr>
                        <a:t>average EU</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1,609.71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1,687.95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1,769.84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1,863.19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1,969.08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2,072.85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2,125.40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515.68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949">
                <a:tc>
                  <a:txBody>
                    <a:bodyPr/>
                    <a:lstStyle/>
                    <a:p>
                      <a:pPr algn="l" fontAlgn="b"/>
                      <a:r>
                        <a:rPr lang="en-GB" sz="700" b="0" i="0" u="none" strike="noStrike">
                          <a:effectLst/>
                          <a:latin typeface="Arial"/>
                        </a:rPr>
                        <a:t>United States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5,267.22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5,070.81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5,360.13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5,605.00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5,401.75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5,227.29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5,684.68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417.46</a:t>
                      </a:r>
                    </a:p>
                  </a:txBody>
                  <a:tcPr marL="8095" marR="8095" marT="809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 xmlns:p14="http://schemas.microsoft.com/office/powerpoint/2010/main" val="26156933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008112"/>
          </a:xfrm>
        </p:spPr>
        <p:txBody>
          <a:bodyPr>
            <a:normAutofit/>
          </a:bodyPr>
          <a:lstStyle/>
          <a:p>
            <a:r>
              <a:rPr lang="es-ES" sz="2800" b="1" dirty="0" smtClean="0"/>
              <a:t>Mapa según PIB </a:t>
            </a:r>
            <a:r>
              <a:rPr lang="es-ES" sz="2800" b="1" dirty="0" err="1" smtClean="0"/>
              <a:t>pc</a:t>
            </a:r>
            <a:r>
              <a:rPr lang="es-ES" sz="2800" b="1" dirty="0" smtClean="0"/>
              <a:t> 1960-2012 </a:t>
            </a:r>
            <a:br>
              <a:rPr lang="es-ES" sz="2800" b="1" dirty="0" smtClean="0"/>
            </a:br>
            <a:r>
              <a:rPr lang="es-ES" sz="2800" b="1" dirty="0" smtClean="0"/>
              <a:t> </a:t>
            </a:r>
            <a:r>
              <a:rPr lang="es-ES" sz="1800" dirty="0" smtClean="0"/>
              <a:t>video </a:t>
            </a:r>
            <a:r>
              <a:rPr lang="es-ES" sz="1800" dirty="0" err="1" smtClean="0"/>
              <a:t>Statplanet</a:t>
            </a:r>
            <a:endParaRPr lang="en-GB" sz="2800" dirty="0"/>
          </a:p>
        </p:txBody>
      </p:sp>
      <p:pic>
        <p:nvPicPr>
          <p:cNvPr id="2049" name="Picture 1"/>
          <p:cNvPicPr>
            <a:picLocks noChangeAspect="1" noChangeArrowheads="1"/>
          </p:cNvPicPr>
          <p:nvPr/>
        </p:nvPicPr>
        <p:blipFill>
          <a:blip r:embed="rId2" cstate="print"/>
          <a:srcRect/>
          <a:stretch>
            <a:fillRect/>
          </a:stretch>
        </p:blipFill>
        <p:spPr bwMode="auto">
          <a:xfrm>
            <a:off x="179512" y="1196753"/>
            <a:ext cx="4098455" cy="2304256"/>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72000" y="1196752"/>
            <a:ext cx="4104456" cy="230762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51520" y="3717032"/>
            <a:ext cx="4082158" cy="2295093"/>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572000" y="3717032"/>
            <a:ext cx="4098456" cy="2304256"/>
          </a:xfrm>
          <a:prstGeom prst="rect">
            <a:avLst/>
          </a:prstGeom>
          <a:noFill/>
          <a:ln w="9525">
            <a:noFill/>
            <a:miter lim="800000"/>
            <a:headEnd/>
            <a:tailEnd/>
          </a:ln>
        </p:spPr>
      </p:pic>
    </p:spTree>
    <p:extLst>
      <p:ext uri="{BB962C8B-B14F-4D97-AF65-F5344CB8AC3E}">
        <p14:creationId xmlns="" xmlns:p14="http://schemas.microsoft.com/office/powerpoint/2010/main" val="232112846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004048" y="1052736"/>
            <a:ext cx="3734825" cy="5213339"/>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457200" y="1219200"/>
            <a:ext cx="3636723" cy="5105400"/>
          </a:xfrm>
          <a:prstGeom prst="rect">
            <a:avLst/>
          </a:prstGeom>
          <a:noFill/>
          <a:ln w="9525">
            <a:noFill/>
            <a:miter lim="800000"/>
            <a:headEnd/>
            <a:tailEnd/>
          </a:ln>
        </p:spPr>
      </p:pic>
      <p:sp>
        <p:nvSpPr>
          <p:cNvPr id="4" name="Title 3"/>
          <p:cNvSpPr>
            <a:spLocks noGrp="1"/>
          </p:cNvSpPr>
          <p:nvPr>
            <p:ph type="title"/>
          </p:nvPr>
        </p:nvSpPr>
        <p:spPr>
          <a:xfrm>
            <a:off x="2627784" y="0"/>
            <a:ext cx="4032448" cy="1143000"/>
          </a:xfrm>
        </p:spPr>
        <p:txBody>
          <a:bodyPr/>
          <a:lstStyle/>
          <a:p>
            <a:r>
              <a:rPr lang="en-US" smtClean="0"/>
              <a:t>PIB y EV</a:t>
            </a:r>
            <a:endParaRPr lang="en-US"/>
          </a:p>
        </p:txBody>
      </p:sp>
      <p:cxnSp>
        <p:nvCxnSpPr>
          <p:cNvPr id="5" name="Straight Connector 4"/>
          <p:cNvCxnSpPr/>
          <p:nvPr/>
        </p:nvCxnSpPr>
        <p:spPr>
          <a:xfrm>
            <a:off x="457200" y="2895600"/>
            <a:ext cx="8686800" cy="0"/>
          </a:xfrm>
          <a:prstGeom prst="line">
            <a:avLst/>
          </a:prstGeom>
          <a:ln w="31750" cmpd="sng">
            <a:prstDash val="sysDash"/>
          </a:ln>
        </p:spPr>
        <p:style>
          <a:lnRef idx="1">
            <a:schemeClr val="accent1"/>
          </a:lnRef>
          <a:fillRef idx="0">
            <a:schemeClr val="accent1"/>
          </a:fillRef>
          <a:effectRef idx="0">
            <a:schemeClr val="accent1"/>
          </a:effectRef>
          <a:fontRef idx="minor">
            <a:schemeClr val="tx1"/>
          </a:fontRef>
        </p:style>
      </p:cxnSp>
      <p:sp>
        <p:nvSpPr>
          <p:cNvPr id="7" name="Left-Right Arrow 6"/>
          <p:cNvSpPr/>
          <p:nvPr/>
        </p:nvSpPr>
        <p:spPr>
          <a:xfrm>
            <a:off x="4114800" y="4724400"/>
            <a:ext cx="8382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5334000" y="3140968"/>
            <a:ext cx="2838400" cy="2116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67544" y="1124744"/>
            <a:ext cx="36724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1600" y="1052736"/>
            <a:ext cx="1440160" cy="230832"/>
          </a:xfrm>
          <a:prstGeom prst="rect">
            <a:avLst/>
          </a:prstGeom>
          <a:noFill/>
        </p:spPr>
        <p:txBody>
          <a:bodyPr wrap="square" rtlCol="0">
            <a:spAutoFit/>
          </a:bodyPr>
          <a:lstStyle/>
          <a:p>
            <a:r>
              <a:rPr lang="en-US" sz="900" smtClean="0"/>
              <a:t>1950-2010</a:t>
            </a:r>
            <a:endParaRPr lang="en-US" sz="900"/>
          </a:p>
        </p:txBody>
      </p:sp>
      <p:cxnSp>
        <p:nvCxnSpPr>
          <p:cNvPr id="13" name="Straight Arrow Connector 12"/>
          <p:cNvCxnSpPr/>
          <p:nvPr/>
        </p:nvCxnSpPr>
        <p:spPr>
          <a:xfrm flipV="1">
            <a:off x="323528" y="1124744"/>
            <a:ext cx="0" cy="5184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356992"/>
            <a:ext cx="461665" cy="923330"/>
          </a:xfrm>
          <a:prstGeom prst="rect">
            <a:avLst/>
          </a:prstGeom>
          <a:noFill/>
        </p:spPr>
        <p:txBody>
          <a:bodyPr vert="vert270" wrap="square" rtlCol="0">
            <a:spAutoFit/>
          </a:bodyPr>
          <a:lstStyle/>
          <a:p>
            <a:r>
              <a:rPr lang="en-US" smtClean="0"/>
              <a:t>PIB</a:t>
            </a:r>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864096"/>
          </a:xfrm>
        </p:spPr>
        <p:txBody>
          <a:bodyPr>
            <a:normAutofit fontScale="90000"/>
          </a:bodyPr>
          <a:lstStyle/>
          <a:p>
            <a:r>
              <a:rPr lang="es-ES" sz="2000" b="1" dirty="0" smtClean="0"/>
              <a:t>Países con buena salud (&gt; ,media) y </a:t>
            </a:r>
            <a:r>
              <a:rPr lang="es-ES" sz="2000" b="1" dirty="0" err="1" smtClean="0"/>
              <a:t>equitables</a:t>
            </a:r>
            <a:r>
              <a:rPr lang="es-ES" sz="2000" b="1" dirty="0" smtClean="0"/>
              <a:t> (replicables) por PIB </a:t>
            </a:r>
            <a:r>
              <a:rPr lang="es-ES" sz="2000" b="1" dirty="0" err="1" smtClean="0"/>
              <a:t>pc</a:t>
            </a:r>
            <a:r>
              <a:rPr lang="es-ES" sz="2000" b="1" dirty="0" smtClean="0"/>
              <a:t> &lt; media, de forma constante 1960-2012</a:t>
            </a:r>
            <a:br>
              <a:rPr lang="es-ES" sz="2000" b="1" dirty="0" smtClean="0"/>
            </a:br>
            <a:r>
              <a:rPr lang="es-ES" sz="2000" b="1" dirty="0" smtClean="0"/>
              <a:t>!.- Calculo de medias ponderadas por </a:t>
            </a:r>
            <a:r>
              <a:rPr lang="es-ES" sz="2000" b="1" dirty="0" err="1" smtClean="0"/>
              <a:t>poblacion</a:t>
            </a:r>
            <a:endParaRPr lang="en-GB" sz="2000" b="1" dirty="0"/>
          </a:p>
        </p:txBody>
      </p:sp>
      <p:graphicFrame>
        <p:nvGraphicFramePr>
          <p:cNvPr id="4" name="Chart 3"/>
          <p:cNvGraphicFramePr>
            <a:graphicFrameLocks/>
          </p:cNvGraphicFramePr>
          <p:nvPr>
            <p:extLst>
              <p:ext uri="{D42A27DB-BD31-4B8C-83A1-F6EECF244321}">
                <p14:modId xmlns="" xmlns:p14="http://schemas.microsoft.com/office/powerpoint/2010/main" val="3493144881"/>
              </p:ext>
            </p:extLst>
          </p:nvPr>
        </p:nvGraphicFramePr>
        <p:xfrm>
          <a:off x="611560" y="1124744"/>
          <a:ext cx="8136904"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 xmlns:p14="http://schemas.microsoft.com/office/powerpoint/2010/main" val="2505487059"/>
              </p:ext>
            </p:extLst>
          </p:nvPr>
        </p:nvGraphicFramePr>
        <p:xfrm>
          <a:off x="611560" y="3789040"/>
          <a:ext cx="8178552" cy="26153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79762500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680520" cy="1143000"/>
          </a:xfrm>
        </p:spPr>
        <p:txBody>
          <a:bodyPr>
            <a:normAutofit/>
          </a:bodyPr>
          <a:lstStyle/>
          <a:p>
            <a:r>
              <a:rPr lang="en-US" sz="2000" err="1" smtClean="0"/>
              <a:t>Mejor</a:t>
            </a:r>
            <a:r>
              <a:rPr lang="en-US" sz="2000" smtClean="0"/>
              <a:t> EV en </a:t>
            </a:r>
            <a:r>
              <a:rPr lang="en-US" sz="2000" err="1" smtClean="0"/>
              <a:t>modelos</a:t>
            </a:r>
            <a:r>
              <a:rPr lang="en-US" sz="2000" smtClean="0"/>
              <a:t> </a:t>
            </a:r>
            <a:r>
              <a:rPr lang="en-US" sz="2000" err="1" smtClean="0"/>
              <a:t>factibles</a:t>
            </a:r>
            <a:r>
              <a:rPr lang="en-US" sz="2000" smtClean="0"/>
              <a:t> y </a:t>
            </a:r>
            <a:r>
              <a:rPr lang="en-US" sz="2000" err="1" smtClean="0"/>
              <a:t>sostenibles</a:t>
            </a:r>
            <a:r>
              <a:rPr lang="en-US" sz="2000" smtClean="0"/>
              <a:t> ( 2.5 Tm CO2/</a:t>
            </a:r>
            <a:r>
              <a:rPr lang="en-US" sz="2000" err="1" smtClean="0"/>
              <a:t>pca</a:t>
            </a:r>
            <a:r>
              <a:rPr lang="en-US" sz="2000" smtClean="0"/>
              <a:t>)</a:t>
            </a:r>
            <a:endParaRPr lang="en-US" sz="2000"/>
          </a:p>
        </p:txBody>
      </p:sp>
      <p:pic>
        <p:nvPicPr>
          <p:cNvPr id="1028" name="Picture 4"/>
          <p:cNvPicPr>
            <a:picLocks noChangeAspect="1" noChangeArrowheads="1"/>
          </p:cNvPicPr>
          <p:nvPr/>
        </p:nvPicPr>
        <p:blipFill>
          <a:blip r:embed="rId2" cstate="print"/>
          <a:srcRect/>
          <a:stretch>
            <a:fillRect/>
          </a:stretch>
        </p:blipFill>
        <p:spPr bwMode="auto">
          <a:xfrm>
            <a:off x="990600" y="1772816"/>
            <a:ext cx="3048000" cy="432048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00600" y="1844824"/>
            <a:ext cx="3250972" cy="4248472"/>
          </a:xfrm>
          <a:prstGeom prst="rect">
            <a:avLst/>
          </a:prstGeom>
          <a:noFill/>
          <a:ln w="9525">
            <a:noFill/>
            <a:miter lim="800000"/>
            <a:headEnd/>
            <a:tailEnd/>
          </a:ln>
        </p:spPr>
      </p:pic>
      <p:cxnSp>
        <p:nvCxnSpPr>
          <p:cNvPr id="6" name="Straight Arrow Connector 5"/>
          <p:cNvCxnSpPr/>
          <p:nvPr/>
        </p:nvCxnSpPr>
        <p:spPr>
          <a:xfrm flipV="1">
            <a:off x="683568" y="1844824"/>
            <a:ext cx="0" cy="4176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71600" y="1556792"/>
            <a:ext cx="30243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31640" y="1484784"/>
            <a:ext cx="1152128" cy="307777"/>
          </a:xfrm>
          <a:prstGeom prst="rect">
            <a:avLst/>
          </a:prstGeom>
          <a:noFill/>
        </p:spPr>
        <p:txBody>
          <a:bodyPr wrap="square" rtlCol="0">
            <a:spAutoFit/>
          </a:bodyPr>
          <a:lstStyle/>
          <a:p>
            <a:r>
              <a:rPr lang="en-US" sz="1400" smtClean="0"/>
              <a:t>1950-2010</a:t>
            </a:r>
            <a:endParaRPr lang="en-US" sz="1400"/>
          </a:p>
        </p:txBody>
      </p:sp>
      <p:sp>
        <p:nvSpPr>
          <p:cNvPr id="11" name="TextBox 10"/>
          <p:cNvSpPr txBox="1"/>
          <p:nvPr/>
        </p:nvSpPr>
        <p:spPr>
          <a:xfrm>
            <a:off x="539552" y="2060848"/>
            <a:ext cx="461665" cy="1754326"/>
          </a:xfrm>
          <a:prstGeom prst="rect">
            <a:avLst/>
          </a:prstGeom>
          <a:noFill/>
        </p:spPr>
        <p:txBody>
          <a:bodyPr vert="vert270" wrap="square" rtlCol="0">
            <a:spAutoFit/>
          </a:bodyPr>
          <a:lstStyle/>
          <a:p>
            <a:r>
              <a:rPr lang="en-US" smtClean="0"/>
              <a:t>PIB pc</a:t>
            </a:r>
            <a:endParaRPr lang="en-US"/>
          </a:p>
        </p:txBody>
      </p:sp>
    </p:spTree>
    <p:extLst>
      <p:ext uri="{BB962C8B-B14F-4D97-AF65-F5344CB8AC3E}">
        <p14:creationId xmlns="" xmlns:p14="http://schemas.microsoft.com/office/powerpoint/2010/main" val="124459809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normAutofit/>
          </a:bodyPr>
          <a:lstStyle/>
          <a:p>
            <a:r>
              <a:rPr lang="en-US" sz="2000" dirty="0" smtClean="0"/>
              <a:t>EVOLUTION CO</a:t>
            </a:r>
            <a:r>
              <a:rPr lang="en-US" sz="1400" dirty="0" smtClean="0"/>
              <a:t>2</a:t>
            </a:r>
            <a:r>
              <a:rPr lang="en-US" sz="2000" dirty="0" smtClean="0"/>
              <a:t> EMISSIONS PC </a:t>
            </a:r>
            <a:r>
              <a:rPr lang="en-US" sz="2000" dirty="0" err="1" smtClean="0"/>
              <a:t>vs</a:t>
            </a:r>
            <a:r>
              <a:rPr lang="en-US" sz="2000" dirty="0" smtClean="0"/>
              <a:t> PLANET BOUNDARY</a:t>
            </a:r>
            <a:endParaRPr lang="en-US" sz="2000" dirty="0"/>
          </a:p>
        </p:txBody>
      </p:sp>
      <p:pic>
        <p:nvPicPr>
          <p:cNvPr id="66565" name="Picture 5"/>
          <p:cNvPicPr>
            <a:picLocks noChangeAspect="1" noChangeArrowheads="1"/>
          </p:cNvPicPr>
          <p:nvPr/>
        </p:nvPicPr>
        <p:blipFill>
          <a:blip r:embed="rId2" cstate="print"/>
          <a:srcRect/>
          <a:stretch>
            <a:fillRect/>
          </a:stretch>
        </p:blipFill>
        <p:spPr bwMode="auto">
          <a:xfrm>
            <a:off x="4405163" y="3717032"/>
            <a:ext cx="4738838" cy="2664296"/>
          </a:xfrm>
          <a:prstGeom prst="rect">
            <a:avLst/>
          </a:prstGeom>
          <a:noFill/>
          <a:ln w="9525">
            <a:noFill/>
            <a:miter lim="800000"/>
            <a:headEnd/>
            <a:tailEnd/>
          </a:ln>
        </p:spPr>
      </p:pic>
      <p:pic>
        <p:nvPicPr>
          <p:cNvPr id="66566" name="Picture 6"/>
          <p:cNvPicPr>
            <a:picLocks noChangeAspect="1" noChangeArrowheads="1"/>
          </p:cNvPicPr>
          <p:nvPr/>
        </p:nvPicPr>
        <p:blipFill>
          <a:blip r:embed="rId3" cstate="print"/>
          <a:srcRect/>
          <a:stretch>
            <a:fillRect/>
          </a:stretch>
        </p:blipFill>
        <p:spPr bwMode="auto">
          <a:xfrm>
            <a:off x="0" y="3717032"/>
            <a:ext cx="4763929" cy="2678402"/>
          </a:xfrm>
          <a:prstGeom prst="rect">
            <a:avLst/>
          </a:prstGeom>
          <a:noFill/>
          <a:ln w="9525">
            <a:noFill/>
            <a:miter lim="800000"/>
            <a:headEnd/>
            <a:tailEnd/>
          </a:ln>
        </p:spPr>
      </p:pic>
      <p:pic>
        <p:nvPicPr>
          <p:cNvPr id="66567" name="Picture 7"/>
          <p:cNvPicPr>
            <a:picLocks noChangeAspect="1" noChangeArrowheads="1"/>
          </p:cNvPicPr>
          <p:nvPr/>
        </p:nvPicPr>
        <p:blipFill>
          <a:blip r:embed="rId4" cstate="print"/>
          <a:srcRect/>
          <a:stretch>
            <a:fillRect/>
          </a:stretch>
        </p:blipFill>
        <p:spPr bwMode="auto">
          <a:xfrm>
            <a:off x="4427984" y="1179966"/>
            <a:ext cx="4716016" cy="2651465"/>
          </a:xfrm>
          <a:prstGeom prst="rect">
            <a:avLst/>
          </a:prstGeom>
          <a:noFill/>
          <a:ln w="9525">
            <a:noFill/>
            <a:miter lim="800000"/>
            <a:headEnd/>
            <a:tailEnd/>
          </a:ln>
        </p:spPr>
      </p:pic>
      <p:pic>
        <p:nvPicPr>
          <p:cNvPr id="66568" name="Picture 8"/>
          <p:cNvPicPr>
            <a:picLocks noChangeAspect="1" noChangeArrowheads="1"/>
          </p:cNvPicPr>
          <p:nvPr/>
        </p:nvPicPr>
        <p:blipFill>
          <a:blip r:embed="rId5" cstate="print"/>
          <a:srcRect/>
          <a:stretch>
            <a:fillRect/>
          </a:stretch>
        </p:blipFill>
        <p:spPr bwMode="auto">
          <a:xfrm>
            <a:off x="0" y="1196752"/>
            <a:ext cx="4662856" cy="2621576"/>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1800" b="1" dirty="0" err="1" smtClean="0"/>
              <a:t>Mapa</a:t>
            </a:r>
            <a:r>
              <a:rPr lang="en-US" sz="1800" b="1" dirty="0" smtClean="0"/>
              <a:t> de </a:t>
            </a:r>
            <a:r>
              <a:rPr lang="en-US" sz="1800" b="1" dirty="0" err="1" smtClean="0"/>
              <a:t>paises</a:t>
            </a:r>
            <a:r>
              <a:rPr lang="en-US" sz="1800" b="1" dirty="0" smtClean="0"/>
              <a:t> </a:t>
            </a:r>
            <a:r>
              <a:rPr lang="en-US" sz="1800" b="1" dirty="0" err="1" smtClean="0"/>
              <a:t>segun</a:t>
            </a:r>
            <a:r>
              <a:rPr lang="en-US" sz="1800" b="1" dirty="0" smtClean="0"/>
              <a:t> </a:t>
            </a:r>
            <a:r>
              <a:rPr lang="en-US" sz="1800" b="1" dirty="0" err="1" smtClean="0"/>
              <a:t>sostenibilidad</a:t>
            </a:r>
            <a:r>
              <a:rPr lang="en-US" sz="1800" b="1" dirty="0" smtClean="0"/>
              <a:t> </a:t>
            </a:r>
            <a:r>
              <a:rPr lang="en-US" sz="1800" b="1" dirty="0" err="1" smtClean="0"/>
              <a:t>por</a:t>
            </a:r>
            <a:r>
              <a:rPr lang="en-US" sz="1800" b="1" dirty="0" smtClean="0"/>
              <a:t> </a:t>
            </a:r>
            <a:r>
              <a:rPr lang="en-US" sz="1800" b="1" dirty="0" err="1" smtClean="0"/>
              <a:t>huella</a:t>
            </a:r>
            <a:r>
              <a:rPr lang="en-US" sz="1800" b="1" dirty="0" smtClean="0"/>
              <a:t> de </a:t>
            </a:r>
            <a:r>
              <a:rPr lang="en-US" sz="1800" b="1" dirty="0" err="1" smtClean="0"/>
              <a:t>carbono</a:t>
            </a:r>
            <a:r>
              <a:rPr lang="en-US" sz="1800" b="1" dirty="0" smtClean="0"/>
              <a:t> per capita</a:t>
            </a:r>
            <a:endParaRPr lang="en-US" sz="1800" b="1" dirty="0"/>
          </a:p>
        </p:txBody>
      </p:sp>
      <p:pic>
        <p:nvPicPr>
          <p:cNvPr id="68611" name="Picture 3"/>
          <p:cNvPicPr>
            <a:picLocks noChangeAspect="1" noChangeArrowheads="1"/>
          </p:cNvPicPr>
          <p:nvPr/>
        </p:nvPicPr>
        <p:blipFill>
          <a:blip r:embed="rId2" cstate="print"/>
          <a:srcRect/>
          <a:stretch>
            <a:fillRect/>
          </a:stretch>
        </p:blipFill>
        <p:spPr bwMode="auto">
          <a:xfrm>
            <a:off x="179512" y="1556792"/>
            <a:ext cx="8811860" cy="468052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8229600" cy="1143000"/>
          </a:xfrm>
        </p:spPr>
        <p:txBody>
          <a:bodyPr>
            <a:normAutofit/>
          </a:bodyPr>
          <a:lstStyle/>
          <a:p>
            <a:r>
              <a:rPr lang="en-US" sz="3200" b="1" dirty="0" smtClean="0">
                <a:solidFill>
                  <a:srgbClr val="FFC000"/>
                </a:solidFill>
              </a:rPr>
              <a:t>PE2.- </a:t>
            </a:r>
            <a:r>
              <a:rPr lang="en-US" sz="3200" b="1" dirty="0" err="1" smtClean="0">
                <a:solidFill>
                  <a:srgbClr val="FFC000"/>
                </a:solidFill>
              </a:rPr>
              <a:t>Hacer</a:t>
            </a:r>
            <a:r>
              <a:rPr lang="en-US" sz="3200" b="1" dirty="0" smtClean="0">
                <a:solidFill>
                  <a:srgbClr val="FFC000"/>
                </a:solidFill>
              </a:rPr>
              <a:t> </a:t>
            </a:r>
            <a:r>
              <a:rPr lang="en-US" sz="3200" b="1" dirty="0" err="1" smtClean="0">
                <a:solidFill>
                  <a:srgbClr val="FFC000"/>
                </a:solidFill>
              </a:rPr>
              <a:t>operativo</a:t>
            </a:r>
            <a:r>
              <a:rPr lang="en-US" sz="3200" b="1" dirty="0" smtClean="0">
                <a:solidFill>
                  <a:srgbClr val="FFC000"/>
                </a:solidFill>
              </a:rPr>
              <a:t> </a:t>
            </a:r>
            <a:br>
              <a:rPr lang="en-US" sz="3200" b="1" dirty="0" smtClean="0">
                <a:solidFill>
                  <a:srgbClr val="FFC000"/>
                </a:solidFill>
              </a:rPr>
            </a:br>
            <a:r>
              <a:rPr lang="en-US" sz="3200" b="1" dirty="0" smtClean="0">
                <a:solidFill>
                  <a:srgbClr val="FFC000"/>
                </a:solidFill>
              </a:rPr>
              <a:t>el </a:t>
            </a:r>
            <a:r>
              <a:rPr lang="en-US" sz="3200" b="1" dirty="0" err="1" smtClean="0">
                <a:solidFill>
                  <a:srgbClr val="FFC000"/>
                </a:solidFill>
              </a:rPr>
              <a:t>derecho</a:t>
            </a:r>
            <a:r>
              <a:rPr lang="en-US" sz="3200" b="1" dirty="0" smtClean="0">
                <a:solidFill>
                  <a:srgbClr val="FFC000"/>
                </a:solidFill>
              </a:rPr>
              <a:t> universal a la </a:t>
            </a:r>
            <a:r>
              <a:rPr lang="en-US" sz="3200" b="1" dirty="0" err="1" smtClean="0">
                <a:solidFill>
                  <a:srgbClr val="FFC000"/>
                </a:solidFill>
              </a:rPr>
              <a:t>salud</a:t>
            </a:r>
            <a:endParaRPr lang="es-ES" sz="3200" b="1" dirty="0">
              <a:solidFill>
                <a:srgbClr val="FFC000"/>
              </a:solidFill>
            </a:endParaRPr>
          </a:p>
        </p:txBody>
      </p:sp>
      <p:sp>
        <p:nvSpPr>
          <p:cNvPr id="3" name="Marcador de contenido 2"/>
          <p:cNvSpPr>
            <a:spLocks noGrp="1"/>
          </p:cNvSpPr>
          <p:nvPr>
            <p:ph idx="1"/>
          </p:nvPr>
        </p:nvSpPr>
        <p:spPr>
          <a:xfrm>
            <a:off x="539552" y="1628800"/>
            <a:ext cx="7886700" cy="4032448"/>
          </a:xfrm>
        </p:spPr>
        <p:txBody>
          <a:bodyPr>
            <a:normAutofit fontScale="92500"/>
          </a:bodyPr>
          <a:lstStyle/>
          <a:p>
            <a:pPr>
              <a:lnSpc>
                <a:spcPct val="150000"/>
              </a:lnSpc>
            </a:pPr>
            <a:r>
              <a:rPr lang="en-US" sz="1800" dirty="0" smtClean="0"/>
              <a:t>1947 : Art 25 de la </a:t>
            </a:r>
            <a:r>
              <a:rPr lang="en-US" sz="1800" dirty="0" err="1" smtClean="0"/>
              <a:t>Carta</a:t>
            </a:r>
            <a:r>
              <a:rPr lang="en-US" sz="1800" dirty="0" smtClean="0"/>
              <a:t> Fundamental de los </a:t>
            </a:r>
            <a:r>
              <a:rPr lang="en-US" sz="1800" dirty="0" err="1" smtClean="0"/>
              <a:t>Derechos</a:t>
            </a:r>
            <a:r>
              <a:rPr lang="en-US" sz="1800" dirty="0" smtClean="0"/>
              <a:t> </a:t>
            </a:r>
            <a:r>
              <a:rPr lang="en-US" sz="1800" dirty="0" err="1" smtClean="0"/>
              <a:t>Humanos</a:t>
            </a:r>
            <a:r>
              <a:rPr lang="en-US" sz="1800" dirty="0" smtClean="0"/>
              <a:t>.</a:t>
            </a:r>
          </a:p>
          <a:p>
            <a:pPr>
              <a:lnSpc>
                <a:spcPct val="150000"/>
              </a:lnSpc>
            </a:pPr>
            <a:r>
              <a:rPr lang="en-US" sz="1800" dirty="0" smtClean="0"/>
              <a:t>1966 : Art12 (+CG) del </a:t>
            </a:r>
            <a:r>
              <a:rPr lang="en-US" sz="1800" dirty="0" err="1" smtClean="0"/>
              <a:t>Pacto</a:t>
            </a:r>
            <a:r>
              <a:rPr lang="en-US" sz="1800" dirty="0" smtClean="0"/>
              <a:t> </a:t>
            </a:r>
            <a:r>
              <a:rPr lang="en-US" sz="1800" dirty="0" err="1" smtClean="0"/>
              <a:t>Internacional</a:t>
            </a:r>
            <a:r>
              <a:rPr lang="en-US" sz="1800" dirty="0" smtClean="0"/>
              <a:t> de los </a:t>
            </a:r>
            <a:r>
              <a:rPr lang="en-US" sz="1800" dirty="0" err="1"/>
              <a:t>D</a:t>
            </a:r>
            <a:r>
              <a:rPr lang="en-US" sz="1800" dirty="0" err="1" smtClean="0"/>
              <a:t>erechos</a:t>
            </a:r>
            <a:r>
              <a:rPr lang="en-US" sz="1800" dirty="0" smtClean="0"/>
              <a:t> </a:t>
            </a:r>
            <a:r>
              <a:rPr lang="en-US" sz="1800" dirty="0" err="1" smtClean="0"/>
              <a:t>Economicos</a:t>
            </a:r>
            <a:r>
              <a:rPr lang="en-US" sz="1800" dirty="0" smtClean="0"/>
              <a:t>, </a:t>
            </a:r>
            <a:r>
              <a:rPr lang="en-US" sz="1800" dirty="0" err="1" smtClean="0"/>
              <a:t>Sociales</a:t>
            </a:r>
            <a:r>
              <a:rPr lang="en-US" sz="1800" dirty="0" smtClean="0"/>
              <a:t> y </a:t>
            </a:r>
            <a:r>
              <a:rPr lang="en-US" sz="1800" dirty="0" err="1" smtClean="0"/>
              <a:t>Culturales</a:t>
            </a:r>
            <a:r>
              <a:rPr lang="en-US" sz="1800" dirty="0" smtClean="0"/>
              <a:t> </a:t>
            </a:r>
          </a:p>
          <a:p>
            <a:pPr lvl="1">
              <a:lnSpc>
                <a:spcPct val="150000"/>
              </a:lnSpc>
            </a:pPr>
            <a:r>
              <a:rPr lang="en-US" sz="1800" dirty="0" smtClean="0"/>
              <a:t>No ha </a:t>
            </a:r>
            <a:r>
              <a:rPr lang="en-US" sz="1800" dirty="0" err="1" smtClean="0"/>
              <a:t>sido</a:t>
            </a:r>
            <a:r>
              <a:rPr lang="en-US" sz="1800" dirty="0" smtClean="0"/>
              <a:t> </a:t>
            </a:r>
            <a:r>
              <a:rPr lang="en-US" sz="1800" dirty="0" err="1" smtClean="0"/>
              <a:t>ratificado</a:t>
            </a:r>
            <a:r>
              <a:rPr lang="en-US" sz="1800" dirty="0" smtClean="0"/>
              <a:t> </a:t>
            </a:r>
            <a:r>
              <a:rPr lang="en-US" sz="1800" dirty="0" err="1" smtClean="0"/>
              <a:t>por</a:t>
            </a:r>
            <a:r>
              <a:rPr lang="en-US" sz="1800" dirty="0" smtClean="0"/>
              <a:t> 33 </a:t>
            </a:r>
            <a:r>
              <a:rPr lang="en-US" sz="1800" dirty="0" err="1" smtClean="0"/>
              <a:t>Estados</a:t>
            </a:r>
            <a:r>
              <a:rPr lang="en-US" sz="1800" dirty="0" smtClean="0"/>
              <a:t>.</a:t>
            </a:r>
          </a:p>
          <a:p>
            <a:pPr lvl="1">
              <a:lnSpc>
                <a:spcPct val="150000"/>
              </a:lnSpc>
            </a:pPr>
            <a:r>
              <a:rPr lang="en-US" sz="1800" dirty="0" smtClean="0"/>
              <a:t>Solo 13 </a:t>
            </a:r>
            <a:r>
              <a:rPr lang="en-US" sz="1800" dirty="0" err="1" smtClean="0"/>
              <a:t>Estados</a:t>
            </a:r>
            <a:r>
              <a:rPr lang="en-US" sz="1800" dirty="0" smtClean="0"/>
              <a:t> </a:t>
            </a:r>
            <a:r>
              <a:rPr lang="en-US" sz="1800" dirty="0" err="1" smtClean="0"/>
              <a:t>han</a:t>
            </a:r>
            <a:r>
              <a:rPr lang="en-US" sz="1800" dirty="0" smtClean="0"/>
              <a:t> </a:t>
            </a:r>
            <a:r>
              <a:rPr lang="en-US" sz="1800" dirty="0" err="1" smtClean="0"/>
              <a:t>firmado</a:t>
            </a:r>
            <a:r>
              <a:rPr lang="en-US" sz="1800" dirty="0" smtClean="0"/>
              <a:t> el protocol </a:t>
            </a:r>
            <a:r>
              <a:rPr lang="en-US" sz="1800" dirty="0" err="1" smtClean="0"/>
              <a:t>opcional</a:t>
            </a:r>
            <a:r>
              <a:rPr lang="en-US" sz="1800" dirty="0" smtClean="0"/>
              <a:t>.</a:t>
            </a:r>
          </a:p>
          <a:p>
            <a:pPr>
              <a:lnSpc>
                <a:spcPct val="150000"/>
              </a:lnSpc>
            </a:pPr>
            <a:r>
              <a:rPr lang="en-US" sz="1400" dirty="0" err="1" smtClean="0"/>
              <a:t>Otras</a:t>
            </a:r>
            <a:r>
              <a:rPr lang="en-US" sz="1400" dirty="0" smtClean="0"/>
              <a:t> : </a:t>
            </a:r>
          </a:p>
          <a:p>
            <a:pPr lvl="1">
              <a:lnSpc>
                <a:spcPct val="150000"/>
              </a:lnSpc>
              <a:buNone/>
            </a:pPr>
            <a:r>
              <a:rPr lang="en-US" sz="1400" dirty="0" smtClean="0"/>
              <a:t>1979 (CETFDCM (8 NR, 87 Pr </a:t>
            </a:r>
            <a:r>
              <a:rPr lang="en-US" sz="1400" dirty="0" err="1" smtClean="0"/>
              <a:t>Opc</a:t>
            </a:r>
            <a:r>
              <a:rPr lang="en-US" sz="1400" dirty="0" smtClean="0"/>
              <a:t>)</a:t>
            </a:r>
          </a:p>
          <a:p>
            <a:pPr lvl="1">
              <a:lnSpc>
                <a:spcPct val="150000"/>
              </a:lnSpc>
              <a:buNone/>
            </a:pPr>
            <a:r>
              <a:rPr lang="en-US" sz="1400" dirty="0" smtClean="0"/>
              <a:t>1989 : CDI (3NR, 11PrtoopcCom), </a:t>
            </a:r>
          </a:p>
          <a:p>
            <a:pPr lvl="1">
              <a:lnSpc>
                <a:spcPct val="150000"/>
              </a:lnSpc>
              <a:buNone/>
            </a:pPr>
            <a:r>
              <a:rPr lang="en-US" sz="1400" dirty="0" smtClean="0"/>
              <a:t>1990 : PIDT&amp;F (140NR), </a:t>
            </a:r>
          </a:p>
          <a:p>
            <a:pPr lvl="1">
              <a:lnSpc>
                <a:spcPct val="150000"/>
              </a:lnSpc>
              <a:buNone/>
            </a:pPr>
            <a:r>
              <a:rPr lang="en-US" sz="1400" dirty="0" smtClean="0"/>
              <a:t>2006 PIPD (50NR),</a:t>
            </a:r>
          </a:p>
          <a:p>
            <a:pPr lvl="1">
              <a:lnSpc>
                <a:spcPct val="150000"/>
              </a:lnSpc>
            </a:pPr>
            <a:endParaRPr lang="en-US" dirty="0" smtClean="0"/>
          </a:p>
        </p:txBody>
      </p:sp>
    </p:spTree>
    <p:extLst>
      <p:ext uri="{BB962C8B-B14F-4D97-AF65-F5344CB8AC3E}">
        <p14:creationId xmlns="" xmlns:p14="http://schemas.microsoft.com/office/powerpoint/2010/main" val="335535108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36104"/>
          </a:xfrm>
        </p:spPr>
        <p:txBody>
          <a:bodyPr/>
          <a:lstStyle/>
          <a:p>
            <a:r>
              <a:rPr lang="es-ES" smtClean="0"/>
              <a:t>Estándares de salud-</a:t>
            </a:r>
            <a:r>
              <a:rPr lang="es-ES" err="1" smtClean="0"/>
              <a:t>facible</a:t>
            </a:r>
            <a:r>
              <a:rPr lang="es-ES" smtClean="0"/>
              <a:t>-sostenible</a:t>
            </a:r>
            <a:endParaRPr lang="en-GB"/>
          </a:p>
        </p:txBody>
      </p:sp>
      <p:graphicFrame>
        <p:nvGraphicFramePr>
          <p:cNvPr id="3" name="Chart 2"/>
          <p:cNvGraphicFramePr>
            <a:graphicFrameLocks/>
          </p:cNvGraphicFramePr>
          <p:nvPr>
            <p:extLst>
              <p:ext uri="{D42A27DB-BD31-4B8C-83A1-F6EECF244321}">
                <p14:modId xmlns="" xmlns:p14="http://schemas.microsoft.com/office/powerpoint/2010/main" val="1424217204"/>
              </p:ext>
            </p:extLst>
          </p:nvPr>
        </p:nvGraphicFramePr>
        <p:xfrm>
          <a:off x="114300" y="1450181"/>
          <a:ext cx="8915400" cy="3957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2246273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p:spPr>
        <p:txBody>
          <a:bodyPr/>
          <a:lstStyle/>
          <a:p>
            <a:r>
              <a:rPr lang="es-ES" smtClean="0"/>
              <a:t>Mapa de </a:t>
            </a:r>
            <a:r>
              <a:rPr lang="es-ES" err="1" smtClean="0"/>
              <a:t>paises</a:t>
            </a:r>
            <a:r>
              <a:rPr lang="es-ES" smtClean="0"/>
              <a:t> con EV &gt; media ponderada</a:t>
            </a:r>
            <a:endParaRPr lang="en-GB"/>
          </a:p>
        </p:txBody>
      </p:sp>
      <p:pic>
        <p:nvPicPr>
          <p:cNvPr id="70658" name="Picture 2"/>
          <p:cNvPicPr>
            <a:picLocks noChangeAspect="1" noChangeArrowheads="1"/>
          </p:cNvPicPr>
          <p:nvPr/>
        </p:nvPicPr>
        <p:blipFill>
          <a:blip r:embed="rId2" cstate="print"/>
          <a:srcRect/>
          <a:stretch>
            <a:fillRect/>
          </a:stretch>
        </p:blipFill>
        <p:spPr bwMode="auto">
          <a:xfrm>
            <a:off x="179512" y="1124744"/>
            <a:ext cx="4248472" cy="2388599"/>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4572000" y="1124744"/>
            <a:ext cx="4262366" cy="2396411"/>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179512" y="3645023"/>
            <a:ext cx="4248472" cy="2388599"/>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4572000" y="3645024"/>
            <a:ext cx="4248472" cy="2388600"/>
          </a:xfrm>
          <a:prstGeom prst="rect">
            <a:avLst/>
          </a:prstGeom>
          <a:noFill/>
          <a:ln w="9525">
            <a:noFill/>
            <a:miter lim="800000"/>
            <a:headEnd/>
            <a:tailEnd/>
          </a:ln>
        </p:spPr>
      </p:pic>
    </p:spTree>
    <p:extLst>
      <p:ext uri="{BB962C8B-B14F-4D97-AF65-F5344CB8AC3E}">
        <p14:creationId xmlns="" xmlns:p14="http://schemas.microsoft.com/office/powerpoint/2010/main" val="226009244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92088"/>
          </a:xfrm>
        </p:spPr>
        <p:txBody>
          <a:bodyPr>
            <a:normAutofit fontScale="90000"/>
          </a:bodyPr>
          <a:lstStyle/>
          <a:p>
            <a:r>
              <a:rPr lang="es-ES" smtClean="0"/>
              <a:t>Mapa de países con EV &gt; media </a:t>
            </a:r>
            <a:r>
              <a:rPr lang="es-ES" err="1" smtClean="0"/>
              <a:t>ponerada</a:t>
            </a:r>
            <a:r>
              <a:rPr lang="es-ES" smtClean="0"/>
              <a:t> y PIB pc &lt; media</a:t>
            </a:r>
            <a:endParaRPr lang="en-GB"/>
          </a:p>
        </p:txBody>
      </p:sp>
      <p:pic>
        <p:nvPicPr>
          <p:cNvPr id="70658" name="Picture 2"/>
          <p:cNvPicPr>
            <a:picLocks noChangeAspect="1" noChangeArrowheads="1"/>
          </p:cNvPicPr>
          <p:nvPr/>
        </p:nvPicPr>
        <p:blipFill>
          <a:blip r:embed="rId2" cstate="print"/>
          <a:srcRect/>
          <a:stretch>
            <a:fillRect/>
          </a:stretch>
        </p:blipFill>
        <p:spPr bwMode="auto">
          <a:xfrm>
            <a:off x="5004048" y="3861048"/>
            <a:ext cx="3960440" cy="2644502"/>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539552" y="3861048"/>
            <a:ext cx="4032447" cy="2619340"/>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5004048" y="1196752"/>
            <a:ext cx="3901762" cy="2376264"/>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539552" y="1196752"/>
            <a:ext cx="3970378" cy="2448272"/>
          </a:xfrm>
          <a:prstGeom prst="rect">
            <a:avLst/>
          </a:prstGeom>
          <a:noFill/>
          <a:ln w="9525">
            <a:noFill/>
            <a:miter lim="800000"/>
            <a:headEnd/>
            <a:tailEnd/>
          </a:ln>
        </p:spPr>
      </p:pic>
    </p:spTree>
    <p:extLst>
      <p:ext uri="{BB962C8B-B14F-4D97-AF65-F5344CB8AC3E}">
        <p14:creationId xmlns="" xmlns:p14="http://schemas.microsoft.com/office/powerpoint/2010/main" val="249634028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err="1" smtClean="0"/>
              <a:t>Modelos</a:t>
            </a:r>
            <a:r>
              <a:rPr lang="en-US" dirty="0" smtClean="0"/>
              <a:t> </a:t>
            </a:r>
            <a:r>
              <a:rPr lang="en-US" dirty="0" err="1" smtClean="0"/>
              <a:t>saludables</a:t>
            </a:r>
            <a:r>
              <a:rPr lang="en-US" dirty="0" smtClean="0"/>
              <a:t> y </a:t>
            </a:r>
            <a:r>
              <a:rPr lang="en-US" dirty="0" err="1" smtClean="0"/>
              <a:t>ec-replicables</a:t>
            </a:r>
            <a:r>
              <a:rPr lang="en-US" dirty="0" smtClean="0"/>
              <a:t> 2012</a:t>
            </a:r>
            <a:br>
              <a:rPr lang="en-US" dirty="0" smtClean="0"/>
            </a:br>
            <a:r>
              <a:rPr lang="en-US" dirty="0" err="1" smtClean="0"/>
              <a:t>Statplanet</a:t>
            </a:r>
            <a:r>
              <a:rPr lang="en-US" dirty="0" smtClean="0"/>
              <a:t> video</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5536" y="980728"/>
            <a:ext cx="8208912" cy="5481331"/>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normAutofit fontScale="90000"/>
          </a:bodyPr>
          <a:lstStyle/>
          <a:p>
            <a:r>
              <a:rPr lang="es-ES" sz="2200" b="1" dirty="0" smtClean="0"/>
              <a:t>Mapa de países con EV&gt; </a:t>
            </a:r>
            <a:r>
              <a:rPr lang="es-ES" sz="2200" b="1" dirty="0" err="1" smtClean="0"/>
              <a:t>mp</a:t>
            </a:r>
            <a:r>
              <a:rPr lang="es-ES" sz="2200" b="1" dirty="0" smtClean="0"/>
              <a:t>, </a:t>
            </a:r>
            <a:r>
              <a:rPr lang="es-ES" sz="2200" b="1" dirty="0" err="1" smtClean="0"/>
              <a:t>PIBpc</a:t>
            </a:r>
            <a:r>
              <a:rPr lang="es-ES" sz="2200" b="1" dirty="0" smtClean="0"/>
              <a:t>&lt;</a:t>
            </a:r>
            <a:r>
              <a:rPr lang="es-ES" sz="2200" b="1" dirty="0" err="1" smtClean="0"/>
              <a:t>mp</a:t>
            </a:r>
            <a:r>
              <a:rPr lang="es-ES" sz="2200" b="1" dirty="0" smtClean="0"/>
              <a:t> y </a:t>
            </a:r>
            <a:br>
              <a:rPr lang="es-ES" sz="2200" b="1" dirty="0" smtClean="0"/>
            </a:br>
            <a:r>
              <a:rPr lang="es-ES" sz="2200" b="1" dirty="0" err="1" smtClean="0"/>
              <a:t>em</a:t>
            </a:r>
            <a:r>
              <a:rPr lang="es-ES" sz="2200" b="1" dirty="0" smtClean="0"/>
              <a:t> CO2 &lt; L </a:t>
            </a:r>
            <a:r>
              <a:rPr lang="es-ES" sz="2200" b="1" dirty="0" err="1" smtClean="0"/>
              <a:t>Pl</a:t>
            </a:r>
            <a:r>
              <a:rPr lang="es-ES" sz="2200" b="1" dirty="0" smtClean="0"/>
              <a:t> constantes 1960-2012</a:t>
            </a:r>
            <a:r>
              <a:rPr lang="es-ES" sz="2000" dirty="0" smtClean="0"/>
              <a:t/>
            </a:r>
            <a:br>
              <a:rPr lang="es-ES" sz="2000" dirty="0" smtClean="0"/>
            </a:br>
            <a:r>
              <a:rPr lang="es-ES" sz="2000" dirty="0" smtClean="0"/>
              <a:t>(</a:t>
            </a:r>
            <a:r>
              <a:rPr lang="es-ES" sz="2000" dirty="0" err="1" smtClean="0"/>
              <a:t>statplanet</a:t>
            </a:r>
            <a:r>
              <a:rPr lang="es-ES" sz="2000" dirty="0" smtClean="0"/>
              <a:t> video)</a:t>
            </a:r>
            <a:endParaRPr lang="en-GB" sz="2000" dirty="0"/>
          </a:p>
        </p:txBody>
      </p:sp>
      <p:pic>
        <p:nvPicPr>
          <p:cNvPr id="71682" name="Picture 2"/>
          <p:cNvPicPr>
            <a:picLocks noChangeAspect="1" noChangeArrowheads="1"/>
          </p:cNvPicPr>
          <p:nvPr/>
        </p:nvPicPr>
        <p:blipFill>
          <a:blip r:embed="rId2" cstate="print"/>
          <a:srcRect/>
          <a:stretch>
            <a:fillRect/>
          </a:stretch>
        </p:blipFill>
        <p:spPr bwMode="auto">
          <a:xfrm>
            <a:off x="323528" y="1268760"/>
            <a:ext cx="7920879" cy="4824536"/>
          </a:xfrm>
          <a:prstGeom prst="rect">
            <a:avLst/>
          </a:prstGeom>
          <a:noFill/>
          <a:ln w="9525">
            <a:noFill/>
            <a:miter lim="800000"/>
            <a:headEnd/>
            <a:tailEnd/>
          </a:ln>
        </p:spPr>
      </p:pic>
    </p:spTree>
    <p:extLst>
      <p:ext uri="{BB962C8B-B14F-4D97-AF65-F5344CB8AC3E}">
        <p14:creationId xmlns="" xmlns:p14="http://schemas.microsoft.com/office/powerpoint/2010/main" val="69125453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332656"/>
            <a:ext cx="8136904" cy="792162"/>
          </a:xfrm>
        </p:spPr>
        <p:txBody>
          <a:bodyPr>
            <a:noAutofit/>
          </a:bodyPr>
          <a:lstStyle/>
          <a:p>
            <a:r>
              <a:rPr lang="en-US" b="1" dirty="0" err="1" smtClean="0"/>
              <a:t>Paises</a:t>
            </a:r>
            <a:r>
              <a:rPr lang="en-US" b="1" dirty="0" smtClean="0"/>
              <a:t> </a:t>
            </a:r>
            <a:r>
              <a:rPr lang="en-US" b="1" dirty="0" err="1" smtClean="0"/>
              <a:t>modelos</a:t>
            </a:r>
            <a:r>
              <a:rPr lang="en-US" b="1" dirty="0" smtClean="0"/>
              <a:t> </a:t>
            </a:r>
            <a:r>
              <a:rPr lang="en-US" b="1" dirty="0" err="1" smtClean="0"/>
              <a:t>constantes</a:t>
            </a:r>
            <a:r>
              <a:rPr lang="en-US" b="1" dirty="0" smtClean="0"/>
              <a:t> </a:t>
            </a:r>
            <a:r>
              <a:rPr lang="en-US" b="1" dirty="0" err="1" smtClean="0"/>
              <a:t>saludables</a:t>
            </a:r>
            <a:r>
              <a:rPr lang="en-US" b="1" dirty="0" smtClean="0"/>
              <a:t>, </a:t>
            </a:r>
            <a:r>
              <a:rPr lang="en-US" b="1" dirty="0" err="1" smtClean="0"/>
              <a:t>equitables</a:t>
            </a:r>
            <a:r>
              <a:rPr lang="en-US" b="1" dirty="0" smtClean="0"/>
              <a:t> y </a:t>
            </a:r>
            <a:r>
              <a:rPr lang="en-US" b="1" dirty="0" err="1" smtClean="0"/>
              <a:t>sostenibles</a:t>
            </a:r>
            <a:r>
              <a:rPr lang="en-US" b="1" dirty="0" smtClean="0"/>
              <a:t> (</a:t>
            </a:r>
            <a:r>
              <a:rPr lang="en-US" b="1" dirty="0" err="1" smtClean="0"/>
              <a:t>cSES</a:t>
            </a:r>
            <a:r>
              <a:rPr lang="en-US" b="1" dirty="0" smtClean="0"/>
              <a:t>)</a:t>
            </a:r>
            <a:endParaRPr lang="en-US" b="1" dirty="0"/>
          </a:p>
        </p:txBody>
      </p:sp>
      <p:graphicFrame>
        <p:nvGraphicFramePr>
          <p:cNvPr id="6" name="Table 5"/>
          <p:cNvGraphicFramePr>
            <a:graphicFrameLocks noGrp="1"/>
          </p:cNvGraphicFramePr>
          <p:nvPr>
            <p:extLst>
              <p:ext uri="{D42A27DB-BD31-4B8C-83A1-F6EECF244321}">
                <p14:modId xmlns="" xmlns:p14="http://schemas.microsoft.com/office/powerpoint/2010/main" val="1740357886"/>
              </p:ext>
            </p:extLst>
          </p:nvPr>
        </p:nvGraphicFramePr>
        <p:xfrm>
          <a:off x="755576" y="1196752"/>
          <a:ext cx="7416824" cy="5040557"/>
        </p:xfrm>
        <a:graphic>
          <a:graphicData uri="http://schemas.openxmlformats.org/drawingml/2006/table">
            <a:tbl>
              <a:tblPr>
                <a:tableStyleId>{5C22544A-7EE6-4342-B048-85BDC9FD1C3A}</a:tableStyleId>
              </a:tblPr>
              <a:tblGrid>
                <a:gridCol w="2599752"/>
                <a:gridCol w="2368800"/>
                <a:gridCol w="2448272"/>
              </a:tblGrid>
              <a:tr h="337161">
                <a:tc>
                  <a:txBody>
                    <a:bodyPr/>
                    <a:lstStyle/>
                    <a:p>
                      <a:pPr algn="l" fontAlgn="b"/>
                      <a:r>
                        <a:rPr lang="en-GB" sz="2000" b="1" u="none" strike="noStrike">
                          <a:effectLst/>
                        </a:rPr>
                        <a:t>Country Name</a:t>
                      </a:r>
                      <a:endParaRPr lang="en-GB" sz="2000" b="1" i="0" u="none" strike="noStrike">
                        <a:solidFill>
                          <a:srgbClr val="000000"/>
                        </a:solidFill>
                        <a:effectLst/>
                        <a:latin typeface="Calibri"/>
                      </a:endParaRPr>
                    </a:p>
                  </a:txBody>
                  <a:tcPr marL="9525" marR="9525" marT="9525" marB="0" anchor="b"/>
                </a:tc>
                <a:tc>
                  <a:txBody>
                    <a:bodyPr/>
                    <a:lstStyle/>
                    <a:p>
                      <a:pPr algn="l" fontAlgn="b"/>
                      <a:r>
                        <a:rPr lang="en-GB" sz="2000" b="1" u="none" strike="noStrike">
                          <a:effectLst/>
                        </a:rPr>
                        <a:t>average 1960-2012</a:t>
                      </a:r>
                      <a:endParaRPr lang="en-GB" sz="2000" b="1" i="0" u="none" strike="noStrike">
                        <a:solidFill>
                          <a:srgbClr val="000000"/>
                        </a:solidFill>
                        <a:effectLst/>
                        <a:latin typeface="Calibri"/>
                      </a:endParaRPr>
                    </a:p>
                  </a:txBody>
                  <a:tcPr marL="9525" marR="9525" marT="9525" marB="0" anchor="b"/>
                </a:tc>
                <a:tc>
                  <a:txBody>
                    <a:bodyPr/>
                    <a:lstStyle/>
                    <a:p>
                      <a:pPr algn="l" fontAlgn="b"/>
                      <a:r>
                        <a:rPr lang="en-GB" sz="2000" b="1" u="none" strike="noStrike">
                          <a:effectLst/>
                        </a:rPr>
                        <a:t>average 1980-2012</a:t>
                      </a:r>
                      <a:endParaRPr lang="en-GB" sz="2000" b="1" i="0" u="none" strike="noStrike">
                        <a:solidFill>
                          <a:srgbClr val="000000"/>
                        </a:solidFill>
                        <a:effectLst/>
                        <a:latin typeface="Calibri"/>
                      </a:endParaRPr>
                    </a:p>
                  </a:txBody>
                  <a:tcPr marL="9525" marR="9525" marT="9525" marB="0" anchor="b"/>
                </a:tc>
              </a:tr>
              <a:tr h="337161">
                <a:tc>
                  <a:txBody>
                    <a:bodyPr/>
                    <a:lstStyle/>
                    <a:p>
                      <a:pPr algn="l" fontAlgn="b"/>
                      <a:r>
                        <a:rPr lang="en-GB" sz="2000" u="none" strike="noStrike">
                          <a:solidFill>
                            <a:srgbClr val="00B050"/>
                          </a:solidFill>
                          <a:effectLst/>
                        </a:rPr>
                        <a:t>Costa Rica</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72.93</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76.72</a:t>
                      </a:r>
                      <a:endParaRPr lang="en-GB" sz="2000" b="1" i="0" u="none" strike="noStrike">
                        <a:solidFill>
                          <a:srgbClr val="00B050"/>
                        </a:solidFill>
                        <a:effectLst/>
                        <a:latin typeface="Calibri"/>
                      </a:endParaRPr>
                    </a:p>
                  </a:txBody>
                  <a:tcPr marL="9525" marR="9525" marT="9525" marB="0" anchor="b"/>
                </a:tc>
              </a:tr>
              <a:tr h="337161">
                <a:tc>
                  <a:txBody>
                    <a:bodyPr/>
                    <a:lstStyle/>
                    <a:p>
                      <a:pPr algn="l" fontAlgn="b"/>
                      <a:r>
                        <a:rPr lang="en-GB" sz="2000" u="none" strike="noStrike">
                          <a:solidFill>
                            <a:srgbClr val="00B050"/>
                          </a:solidFill>
                          <a:effectLst/>
                        </a:rPr>
                        <a:t>Cuba</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73.51</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76.08</a:t>
                      </a:r>
                      <a:endParaRPr lang="en-GB" sz="2000" b="1" i="0" u="none" strike="noStrike">
                        <a:solidFill>
                          <a:srgbClr val="00B050"/>
                        </a:solidFill>
                        <a:effectLst/>
                        <a:latin typeface="Calibri"/>
                      </a:endParaRPr>
                    </a:p>
                  </a:txBody>
                  <a:tcPr marL="9525" marR="9525" marT="9525" marB="0" anchor="b"/>
                </a:tc>
              </a:tr>
              <a:tr h="337161">
                <a:tc>
                  <a:txBody>
                    <a:bodyPr/>
                    <a:lstStyle/>
                    <a:p>
                      <a:pPr algn="l" fontAlgn="b"/>
                      <a:r>
                        <a:rPr lang="en-GB" sz="2000" u="none" strike="noStrike">
                          <a:solidFill>
                            <a:schemeClr val="bg2"/>
                          </a:solidFill>
                          <a:effectLst/>
                        </a:rPr>
                        <a:t>Albania</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71.00</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73.52</a:t>
                      </a:r>
                      <a:endParaRPr lang="en-GB" sz="2000" b="0" i="0" u="none" strike="noStrike">
                        <a:solidFill>
                          <a:schemeClr val="bg2"/>
                        </a:solidFill>
                        <a:effectLst/>
                        <a:latin typeface="Calibri"/>
                      </a:endParaRPr>
                    </a:p>
                  </a:txBody>
                  <a:tcPr marL="9525" marR="9525" marT="9525" marB="0" anchor="b"/>
                </a:tc>
              </a:tr>
              <a:tr h="337161">
                <a:tc>
                  <a:txBody>
                    <a:bodyPr/>
                    <a:lstStyle/>
                    <a:p>
                      <a:pPr algn="l" fontAlgn="b"/>
                      <a:r>
                        <a:rPr lang="en-GB" sz="2000" u="none" strike="noStrike">
                          <a:solidFill>
                            <a:schemeClr val="bg2"/>
                          </a:solidFill>
                          <a:effectLst/>
                        </a:rPr>
                        <a:t>Vietnam</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68.92</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72.08</a:t>
                      </a:r>
                      <a:endParaRPr lang="en-GB" sz="2000" b="0" i="0" u="none" strike="noStrike">
                        <a:solidFill>
                          <a:schemeClr val="bg2"/>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St. Lucia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68.32</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71.67</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Belize</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68.89</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71.25</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Georgia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69.54</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71.19</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Sri Lanka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68.26</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70.92</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Armenia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70.15</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70.79</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St. Vincent </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67.87</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70.34</a:t>
                      </a:r>
                      <a:endParaRPr lang="en-GB" sz="2000" b="0" i="0" u="none" strike="noStrike">
                        <a:solidFill>
                          <a:schemeClr val="accent4"/>
                        </a:solidFill>
                        <a:effectLst/>
                        <a:latin typeface="Calibri"/>
                      </a:endParaRPr>
                    </a:p>
                  </a:txBody>
                  <a:tcPr marL="9525" marR="9525" marT="9525" marB="0" anchor="b"/>
                </a:tc>
              </a:tr>
              <a:tr h="320303">
                <a:tc>
                  <a:txBody>
                    <a:bodyPr/>
                    <a:lstStyle/>
                    <a:p>
                      <a:pPr algn="l" fontAlgn="b"/>
                      <a:r>
                        <a:rPr lang="en-GB" sz="2000" u="none" strike="noStrike">
                          <a:solidFill>
                            <a:schemeClr val="accent4"/>
                          </a:solidFill>
                          <a:effectLst/>
                        </a:rPr>
                        <a:t>Tonga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68.09</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70.23</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Colombia</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66.45</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69.92</a:t>
                      </a:r>
                      <a:endParaRPr lang="en-GB" sz="2000" b="0" i="0" u="none" strike="noStrike">
                        <a:solidFill>
                          <a:schemeClr val="accent6">
                            <a:lumMod val="75000"/>
                          </a:schemeClr>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Grenada</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67.19</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69.58</a:t>
                      </a:r>
                      <a:endParaRPr lang="en-GB" sz="2000" b="0" i="0" u="none" strike="noStrike">
                        <a:solidFill>
                          <a:schemeClr val="accent6">
                            <a:lumMod val="75000"/>
                          </a:schemeClr>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Paraguay</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67.84</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69.36</a:t>
                      </a:r>
                      <a:endParaRPr lang="en-GB" sz="2000" b="0" i="0" u="none" strike="noStrike">
                        <a:solidFill>
                          <a:schemeClr val="accent6">
                            <a:lumMod val="75000"/>
                          </a:schemeClr>
                        </a:solidFill>
                        <a:effectLst/>
                        <a:latin typeface="Calibri"/>
                      </a:endParaRP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 xmlns:p14="http://schemas.microsoft.com/office/powerpoint/2010/main" val="2582220213"/>
              </p:ext>
            </p:extLst>
          </p:nvPr>
        </p:nvGraphicFramePr>
        <p:xfrm>
          <a:off x="611560" y="1326356"/>
          <a:ext cx="7920880" cy="505497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23528" y="0"/>
            <a:ext cx="8229600" cy="1143000"/>
          </a:xfrm>
        </p:spPr>
        <p:txBody>
          <a:bodyPr>
            <a:normAutofit/>
          </a:bodyPr>
          <a:lstStyle/>
          <a:p>
            <a:r>
              <a:rPr lang="es-ES" b="1" dirty="0" err="1" smtClean="0"/>
              <a:t>Poblacion</a:t>
            </a:r>
            <a:r>
              <a:rPr lang="es-ES" b="1" dirty="0" smtClean="0"/>
              <a:t> de </a:t>
            </a:r>
            <a:r>
              <a:rPr lang="es-ES" b="1" dirty="0" err="1" smtClean="0"/>
              <a:t>paises</a:t>
            </a:r>
            <a:r>
              <a:rPr lang="es-ES" b="1" dirty="0" smtClean="0"/>
              <a:t> </a:t>
            </a:r>
            <a:r>
              <a:rPr lang="es-ES" b="1" dirty="0" err="1" smtClean="0"/>
              <a:t>cSES</a:t>
            </a:r>
            <a:r>
              <a:rPr lang="es-ES" b="1" dirty="0" smtClean="0"/>
              <a:t> (2013 Total 196m)</a:t>
            </a:r>
            <a:endParaRPr lang="en-GB" b="1" dirty="0"/>
          </a:p>
        </p:txBody>
      </p:sp>
    </p:spTree>
    <p:extLst>
      <p:ext uri="{BB962C8B-B14F-4D97-AF65-F5344CB8AC3E}">
        <p14:creationId xmlns="" xmlns:p14="http://schemas.microsoft.com/office/powerpoint/2010/main" val="271874524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err="1" smtClean="0"/>
              <a:t>Evolucion</a:t>
            </a:r>
            <a:r>
              <a:rPr lang="en-US" b="1" dirty="0" smtClean="0"/>
              <a:t> de EV de </a:t>
            </a:r>
            <a:r>
              <a:rPr lang="en-US" b="1" dirty="0" err="1" smtClean="0"/>
              <a:t>modelos</a:t>
            </a:r>
            <a:r>
              <a:rPr lang="en-US" b="1" dirty="0" smtClean="0"/>
              <a:t> SES </a:t>
            </a:r>
            <a:r>
              <a:rPr lang="en-US" b="1" dirty="0" err="1" smtClean="0"/>
              <a:t>vs</a:t>
            </a:r>
            <a:r>
              <a:rPr lang="en-US" b="1" dirty="0" smtClean="0"/>
              <a:t> media </a:t>
            </a:r>
            <a:r>
              <a:rPr lang="en-US" b="1" dirty="0" err="1" smtClean="0"/>
              <a:t>ponderada</a:t>
            </a:r>
            <a:r>
              <a:rPr lang="en-US" b="1" dirty="0" smtClean="0"/>
              <a:t> </a:t>
            </a:r>
            <a:r>
              <a:rPr lang="en-US" b="1" dirty="0" err="1" smtClean="0"/>
              <a:t>mundial</a:t>
            </a:r>
            <a:endParaRPr lang="en-US" sz="4000" b="1" dirty="0"/>
          </a:p>
        </p:txBody>
      </p:sp>
      <p:pic>
        <p:nvPicPr>
          <p:cNvPr id="72706" name="Picture 2"/>
          <p:cNvPicPr>
            <a:picLocks noChangeAspect="1" noChangeArrowheads="1"/>
          </p:cNvPicPr>
          <p:nvPr/>
        </p:nvPicPr>
        <p:blipFill>
          <a:blip r:embed="rId2" cstate="print"/>
          <a:srcRect/>
          <a:stretch>
            <a:fillRect/>
          </a:stretch>
        </p:blipFill>
        <p:spPr bwMode="auto">
          <a:xfrm>
            <a:off x="952500" y="1108075"/>
            <a:ext cx="7239000" cy="4648200"/>
          </a:xfrm>
          <a:prstGeom prst="rect">
            <a:avLst/>
          </a:prstGeom>
          <a:noFill/>
          <a:ln w="9525">
            <a:noFill/>
            <a:miter lim="800000"/>
            <a:headEnd/>
            <a:tailEnd/>
          </a:ln>
          <a:effec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196752"/>
            <a:ext cx="8832980"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545828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63" y="188640"/>
            <a:ext cx="8229600" cy="1143000"/>
          </a:xfrm>
        </p:spPr>
        <p:txBody>
          <a:bodyPr/>
          <a:lstStyle/>
          <a:p>
            <a:endParaRPr lang="en-GB"/>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7075" y="157327"/>
            <a:ext cx="8816303" cy="33436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8443" y="3356992"/>
            <a:ext cx="8816303" cy="33569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0804763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32048"/>
            <a:ext cx="8229600" cy="1143000"/>
          </a:xfrm>
        </p:spPr>
        <p:txBody>
          <a:bodyPr>
            <a:normAutofit/>
          </a:bodyPr>
          <a:lstStyle/>
          <a:p>
            <a:r>
              <a:rPr lang="es-ES" sz="2800" b="1" dirty="0" err="1" smtClean="0">
                <a:solidFill>
                  <a:srgbClr val="FFC000"/>
                </a:solidFill>
              </a:rPr>
              <a:t>Articulo</a:t>
            </a:r>
            <a:r>
              <a:rPr lang="es-ES" sz="2800" b="1" dirty="0" smtClean="0">
                <a:solidFill>
                  <a:srgbClr val="FFC000"/>
                </a:solidFill>
              </a:rPr>
              <a:t> 25- </a:t>
            </a:r>
            <a:r>
              <a:rPr lang="es-ES" sz="2800" b="1" dirty="0" err="1" smtClean="0">
                <a:solidFill>
                  <a:srgbClr val="FFC000"/>
                </a:solidFill>
              </a:rPr>
              <a:t>Declaracion</a:t>
            </a:r>
            <a:r>
              <a:rPr lang="es-ES" sz="2800" b="1" dirty="0" smtClean="0">
                <a:solidFill>
                  <a:srgbClr val="FFC000"/>
                </a:solidFill>
              </a:rPr>
              <a:t> Universal de los Derechos Humanos, 1947.</a:t>
            </a:r>
            <a:endParaRPr lang="en-GB" sz="2800" b="1" dirty="0">
              <a:solidFill>
                <a:srgbClr val="FFC000"/>
              </a:solidFill>
            </a:endParaRPr>
          </a:p>
        </p:txBody>
      </p:sp>
      <p:sp>
        <p:nvSpPr>
          <p:cNvPr id="5" name="Content Placeholder 4"/>
          <p:cNvSpPr>
            <a:spLocks noGrp="1"/>
          </p:cNvSpPr>
          <p:nvPr>
            <p:ph idx="1"/>
          </p:nvPr>
        </p:nvSpPr>
        <p:spPr>
          <a:xfrm>
            <a:off x="467544" y="1556792"/>
            <a:ext cx="8229600" cy="4176464"/>
          </a:xfrm>
        </p:spPr>
        <p:txBody>
          <a:bodyPr>
            <a:normAutofit fontScale="92500" lnSpcReduction="10000"/>
          </a:bodyPr>
          <a:lstStyle/>
          <a:p>
            <a:r>
              <a:rPr lang="es-ES" i="1" dirty="0"/>
              <a:t>Toda persona tiene derecho a un nivel de vida adecuado que le asegure, así como a su familia, la </a:t>
            </a:r>
            <a:r>
              <a:rPr lang="es-ES" i="1" dirty="0">
                <a:solidFill>
                  <a:srgbClr val="FFFF00"/>
                </a:solidFill>
              </a:rPr>
              <a:t>salud</a:t>
            </a:r>
            <a:r>
              <a:rPr lang="es-ES" i="1" dirty="0">
                <a:solidFill>
                  <a:srgbClr val="FF0000"/>
                </a:solidFill>
              </a:rPr>
              <a:t> </a:t>
            </a:r>
            <a:r>
              <a:rPr lang="es-ES" i="1" dirty="0"/>
              <a:t>y el bienestar, y en especial la alimentación, el vestido, la vivienda, la </a:t>
            </a:r>
            <a:r>
              <a:rPr lang="es-ES" i="1" dirty="0">
                <a:solidFill>
                  <a:srgbClr val="FFFF00"/>
                </a:solidFill>
              </a:rPr>
              <a:t>asistencia médica </a:t>
            </a:r>
            <a:r>
              <a:rPr lang="es-ES" i="1" dirty="0"/>
              <a:t>y los servicios sociales necesarios; tiene asimismo derecho a los </a:t>
            </a:r>
            <a:r>
              <a:rPr lang="es-ES" i="1" dirty="0">
                <a:solidFill>
                  <a:srgbClr val="FFFF00"/>
                </a:solidFill>
              </a:rPr>
              <a:t>seguros</a:t>
            </a:r>
            <a:r>
              <a:rPr lang="es-ES" i="1" dirty="0">
                <a:solidFill>
                  <a:srgbClr val="FF0000"/>
                </a:solidFill>
              </a:rPr>
              <a:t> </a:t>
            </a:r>
            <a:r>
              <a:rPr lang="es-ES" i="1" dirty="0"/>
              <a:t>en caso de desempleo, </a:t>
            </a:r>
            <a:r>
              <a:rPr lang="es-ES" i="1" dirty="0">
                <a:solidFill>
                  <a:srgbClr val="FFFF00"/>
                </a:solidFill>
              </a:rPr>
              <a:t>enfermedad</a:t>
            </a:r>
            <a:r>
              <a:rPr lang="es-ES" i="1" dirty="0"/>
              <a:t>, invalidez, viudez, vejez y otros casos de pérdida de sus medios de subsistencia por circunstancias independientes de su voluntad.</a:t>
            </a:r>
            <a:r>
              <a:rPr lang="es-ES" dirty="0"/>
              <a:t> </a:t>
            </a:r>
            <a:endParaRPr lang="es-ES" dirty="0" smtClean="0"/>
          </a:p>
          <a:p>
            <a:pPr marL="0" indent="0">
              <a:buNone/>
            </a:pPr>
            <a:endParaRPr lang="es-ES" dirty="0"/>
          </a:p>
          <a:p>
            <a:r>
              <a:rPr lang="es-ES" i="1" dirty="0"/>
              <a:t>La </a:t>
            </a:r>
            <a:r>
              <a:rPr lang="es-ES" i="1" dirty="0">
                <a:solidFill>
                  <a:srgbClr val="FFFF00"/>
                </a:solidFill>
              </a:rPr>
              <a:t>maternidad y la infancia</a:t>
            </a:r>
            <a:r>
              <a:rPr lang="es-ES" i="1" dirty="0">
                <a:solidFill>
                  <a:srgbClr val="FF0000"/>
                </a:solidFill>
              </a:rPr>
              <a:t> </a:t>
            </a:r>
            <a:r>
              <a:rPr lang="es-ES" i="1" dirty="0"/>
              <a:t>tienen derecho a cuidados y asistencia especiales. Todos los niños, nacidos de matrimonio o fuera de matrimonio, tienen derecho a igual protección social.</a:t>
            </a:r>
            <a:r>
              <a:rPr lang="es-ES" dirty="0"/>
              <a:t> </a:t>
            </a:r>
          </a:p>
          <a:p>
            <a:endParaRPr lang="en-GB" dirty="0"/>
          </a:p>
        </p:txBody>
      </p:sp>
    </p:spTree>
    <p:extLst>
      <p:ext uri="{BB962C8B-B14F-4D97-AF65-F5344CB8AC3E}">
        <p14:creationId xmlns:p14="http://schemas.microsoft.com/office/powerpoint/2010/main" xmlns="" val="37698925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24744"/>
            <a:ext cx="8832981"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11560" y="0"/>
            <a:ext cx="8229600" cy="1143000"/>
          </a:xfrm>
        </p:spPr>
        <p:txBody>
          <a:bodyPr/>
          <a:lstStyle/>
          <a:p>
            <a:r>
              <a:rPr lang="es-ES_tradnl" dirty="0" err="1" smtClean="0"/>
              <a:t>Women</a:t>
            </a:r>
            <a:r>
              <a:rPr lang="es-ES_tradnl" dirty="0" smtClean="0"/>
              <a:t> </a:t>
            </a:r>
            <a:r>
              <a:rPr lang="es-ES_tradnl" dirty="0" err="1" smtClean="0"/>
              <a:t>survival</a:t>
            </a:r>
            <a:r>
              <a:rPr lang="es-ES_tradnl" dirty="0" smtClean="0"/>
              <a:t> </a:t>
            </a:r>
            <a:r>
              <a:rPr lang="es-ES_tradnl" dirty="0" err="1" smtClean="0"/>
              <a:t>to</a:t>
            </a:r>
            <a:r>
              <a:rPr lang="es-ES_tradnl" dirty="0" smtClean="0"/>
              <a:t> 65</a:t>
            </a:r>
            <a:endParaRPr lang="es-ES_tradnl" dirty="0"/>
          </a:p>
        </p:txBody>
      </p:sp>
    </p:spTree>
    <p:extLst>
      <p:ext uri="{BB962C8B-B14F-4D97-AF65-F5344CB8AC3E}">
        <p14:creationId xmlns="" xmlns:p14="http://schemas.microsoft.com/office/powerpoint/2010/main" val="238155137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7016" y="1412776"/>
            <a:ext cx="8856984" cy="49820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39552" y="0"/>
            <a:ext cx="8229600" cy="1143000"/>
          </a:xfrm>
        </p:spPr>
        <p:txBody>
          <a:bodyPr/>
          <a:lstStyle/>
          <a:p>
            <a:r>
              <a:rPr lang="es-ES_tradnl" dirty="0" err="1" smtClean="0"/>
              <a:t>Men</a:t>
            </a:r>
            <a:r>
              <a:rPr lang="es-ES_tradnl" dirty="0" smtClean="0"/>
              <a:t> </a:t>
            </a:r>
            <a:r>
              <a:rPr lang="es-ES_tradnl" dirty="0" err="1" smtClean="0"/>
              <a:t>survival</a:t>
            </a:r>
            <a:r>
              <a:rPr lang="es-ES_tradnl" dirty="0" smtClean="0"/>
              <a:t> </a:t>
            </a:r>
            <a:r>
              <a:rPr lang="es-ES_tradnl" dirty="0" err="1" smtClean="0"/>
              <a:t>to</a:t>
            </a:r>
            <a:r>
              <a:rPr lang="es-ES_tradnl" dirty="0" smtClean="0"/>
              <a:t> 65</a:t>
            </a:r>
            <a:endParaRPr lang="es-ES_tradnl" dirty="0"/>
          </a:p>
        </p:txBody>
      </p:sp>
    </p:spTree>
    <p:extLst>
      <p:ext uri="{BB962C8B-B14F-4D97-AF65-F5344CB8AC3E}">
        <p14:creationId xmlns="" xmlns:p14="http://schemas.microsoft.com/office/powerpoint/2010/main" val="396655496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540"/>
            <a:ext cx="8964488" cy="1143000"/>
          </a:xfrm>
        </p:spPr>
        <p:txBody>
          <a:bodyPr>
            <a:normAutofit/>
          </a:bodyPr>
          <a:lstStyle/>
          <a:p>
            <a:r>
              <a:rPr lang="en-US" sz="2000" err="1"/>
              <a:t>Evolucion</a:t>
            </a:r>
            <a:r>
              <a:rPr lang="en-US" sz="2000"/>
              <a:t> </a:t>
            </a:r>
            <a:r>
              <a:rPr lang="en-US" sz="2000" smtClean="0"/>
              <a:t>de PIB pc de </a:t>
            </a:r>
            <a:r>
              <a:rPr lang="en-US" sz="2000" err="1"/>
              <a:t>modelos</a:t>
            </a:r>
            <a:r>
              <a:rPr lang="en-US" sz="2000"/>
              <a:t> </a:t>
            </a:r>
            <a:r>
              <a:rPr lang="en-US" sz="2000" smtClean="0"/>
              <a:t>SES vs </a:t>
            </a:r>
            <a:r>
              <a:rPr lang="en-US" sz="2000"/>
              <a:t>media </a:t>
            </a:r>
            <a:r>
              <a:rPr lang="en-US" sz="2000" err="1" smtClean="0"/>
              <a:t>ponderada</a:t>
            </a:r>
            <a:r>
              <a:rPr lang="en-US" sz="2000" smtClean="0"/>
              <a:t> </a:t>
            </a:r>
            <a:r>
              <a:rPr lang="en-US" sz="2000" err="1" smtClean="0"/>
              <a:t>mundial</a:t>
            </a:r>
            <a:endParaRPr lang="en-GB" sz="2000"/>
          </a:p>
        </p:txBody>
      </p:sp>
      <p:graphicFrame>
        <p:nvGraphicFramePr>
          <p:cNvPr id="6" name="Chart 5"/>
          <p:cNvGraphicFramePr/>
          <p:nvPr/>
        </p:nvGraphicFramePr>
        <p:xfrm>
          <a:off x="1414462" y="1157287"/>
          <a:ext cx="6315075" cy="4543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18566460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052736"/>
            <a:ext cx="8735616" cy="49137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5221004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052736"/>
            <a:ext cx="8960996"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8861799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412776"/>
            <a:ext cx="8704967" cy="489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39552" y="0"/>
            <a:ext cx="8229600" cy="1143000"/>
          </a:xfrm>
        </p:spPr>
        <p:txBody>
          <a:bodyPr/>
          <a:lstStyle/>
          <a:p>
            <a:r>
              <a:rPr lang="es-ES_tradnl" dirty="0" smtClean="0"/>
              <a:t>LE vs GDP in 14cHRS</a:t>
            </a:r>
            <a:endParaRPr lang="es-ES_tradnl" dirty="0"/>
          </a:p>
        </p:txBody>
      </p:sp>
    </p:spTree>
    <p:extLst>
      <p:ext uri="{BB962C8B-B14F-4D97-AF65-F5344CB8AC3E}">
        <p14:creationId xmlns="" xmlns:p14="http://schemas.microsoft.com/office/powerpoint/2010/main" val="325442177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840"/>
            <a:ext cx="8229600" cy="1143000"/>
          </a:xfrm>
        </p:spPr>
        <p:txBody>
          <a:bodyPr/>
          <a:lstStyle/>
          <a:p>
            <a:r>
              <a:rPr lang="en-US" dirty="0" err="1"/>
              <a:t>Evolucion</a:t>
            </a:r>
            <a:r>
              <a:rPr lang="en-US" dirty="0"/>
              <a:t> y </a:t>
            </a:r>
            <a:r>
              <a:rPr lang="en-US" dirty="0" err="1"/>
              <a:t>tendencias</a:t>
            </a:r>
            <a:r>
              <a:rPr lang="en-US" dirty="0"/>
              <a:t> de EV de </a:t>
            </a:r>
            <a:r>
              <a:rPr lang="en-US" dirty="0" err="1"/>
              <a:t>modelos</a:t>
            </a:r>
            <a:r>
              <a:rPr lang="en-US" dirty="0"/>
              <a:t> </a:t>
            </a:r>
            <a:r>
              <a:rPr lang="en-US" dirty="0" err="1" smtClean="0"/>
              <a:t>SESvs</a:t>
            </a:r>
            <a:r>
              <a:rPr lang="en-US" dirty="0" smtClean="0"/>
              <a:t> </a:t>
            </a:r>
            <a:r>
              <a:rPr lang="en-US" dirty="0" err="1" smtClean="0"/>
              <a:t>limite</a:t>
            </a:r>
            <a:r>
              <a:rPr lang="en-US" dirty="0" smtClean="0"/>
              <a:t> </a:t>
            </a:r>
            <a:r>
              <a:rPr lang="en-US" dirty="0" err="1" smtClean="0"/>
              <a:t>planetario</a:t>
            </a:r>
            <a:endParaRPr lang="en-GB" dirty="0"/>
          </a:p>
        </p:txBody>
      </p:sp>
      <p:pic>
        <p:nvPicPr>
          <p:cNvPr id="73730" name="Picture 2"/>
          <p:cNvPicPr>
            <a:picLocks noChangeAspect="1" noChangeArrowheads="1"/>
          </p:cNvPicPr>
          <p:nvPr/>
        </p:nvPicPr>
        <p:blipFill>
          <a:blip r:embed="rId2" cstate="print"/>
          <a:srcRect/>
          <a:stretch>
            <a:fillRect/>
          </a:stretch>
        </p:blipFill>
        <p:spPr bwMode="auto">
          <a:xfrm>
            <a:off x="781050" y="1065213"/>
            <a:ext cx="7581900" cy="5227637"/>
          </a:xfrm>
          <a:prstGeom prst="rect">
            <a:avLst/>
          </a:prstGeom>
          <a:noFill/>
          <a:ln w="9525">
            <a:noFill/>
            <a:miter lim="800000"/>
            <a:headEnd/>
            <a:tailEnd/>
          </a:ln>
          <a:effectLst/>
        </p:spPr>
      </p:pic>
      <p:cxnSp>
        <p:nvCxnSpPr>
          <p:cNvPr id="6" name="Straight Connector 5"/>
          <p:cNvCxnSpPr/>
          <p:nvPr/>
        </p:nvCxnSpPr>
        <p:spPr>
          <a:xfrm flipV="1">
            <a:off x="1187624" y="4005064"/>
            <a:ext cx="4608512" cy="50405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444679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052736"/>
            <a:ext cx="8863631" cy="49857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803905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196752"/>
            <a:ext cx="8377651" cy="47124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3879524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780"/>
            <a:ext cx="8229600" cy="1143000"/>
          </a:xfrm>
        </p:spPr>
        <p:txBody>
          <a:bodyPr/>
          <a:lstStyle/>
          <a:p>
            <a:r>
              <a:rPr lang="es-ES" b="1" dirty="0" smtClean="0">
                <a:solidFill>
                  <a:srgbClr val="FFC000"/>
                </a:solidFill>
              </a:rPr>
              <a:t>Otras </a:t>
            </a:r>
            <a:r>
              <a:rPr lang="es-ES" b="1" dirty="0" err="1" smtClean="0">
                <a:solidFill>
                  <a:srgbClr val="FFC000"/>
                </a:solidFill>
              </a:rPr>
              <a:t>caracteristicas</a:t>
            </a:r>
            <a:r>
              <a:rPr lang="es-ES" b="1" dirty="0" smtClean="0">
                <a:solidFill>
                  <a:srgbClr val="FFC000"/>
                </a:solidFill>
              </a:rPr>
              <a:t> de los 14 </a:t>
            </a:r>
            <a:r>
              <a:rPr lang="es-ES" b="1" dirty="0" err="1" smtClean="0">
                <a:solidFill>
                  <a:srgbClr val="FFC000"/>
                </a:solidFill>
              </a:rPr>
              <a:t>paises</a:t>
            </a:r>
            <a:r>
              <a:rPr lang="es-ES" b="1" dirty="0" smtClean="0">
                <a:solidFill>
                  <a:srgbClr val="FFC000"/>
                </a:solidFill>
              </a:rPr>
              <a:t> SES</a:t>
            </a:r>
            <a:endParaRPr lang="en-GB" b="1" dirty="0">
              <a:solidFill>
                <a:srgbClr val="FFC000"/>
              </a:solidFill>
            </a:endParaRPr>
          </a:p>
        </p:txBody>
      </p:sp>
      <p:sp>
        <p:nvSpPr>
          <p:cNvPr id="3" name="Content Placeholder 2"/>
          <p:cNvSpPr>
            <a:spLocks noGrp="1"/>
          </p:cNvSpPr>
          <p:nvPr>
            <p:ph idx="1"/>
          </p:nvPr>
        </p:nvSpPr>
        <p:spPr>
          <a:xfrm>
            <a:off x="457200" y="1340768"/>
            <a:ext cx="8229600" cy="4741987"/>
          </a:xfrm>
        </p:spPr>
        <p:txBody>
          <a:bodyPr/>
          <a:lstStyle/>
          <a:p>
            <a:r>
              <a:rPr lang="en-GB" err="1" smtClean="0"/>
              <a:t>Tasa</a:t>
            </a:r>
            <a:r>
              <a:rPr lang="en-GB" smtClean="0"/>
              <a:t> de </a:t>
            </a:r>
            <a:r>
              <a:rPr lang="en-GB" err="1" smtClean="0"/>
              <a:t>pobreza</a:t>
            </a:r>
            <a:r>
              <a:rPr lang="en-GB" smtClean="0"/>
              <a:t> </a:t>
            </a:r>
            <a:r>
              <a:rPr lang="en-GB" err="1" smtClean="0"/>
              <a:t>extrema</a:t>
            </a:r>
            <a:endParaRPr lang="en-GB" smtClean="0"/>
          </a:p>
          <a:p>
            <a:r>
              <a:rPr lang="en-GB" err="1" smtClean="0"/>
              <a:t>Malnutricion</a:t>
            </a:r>
            <a:endParaRPr lang="en-GB" smtClean="0"/>
          </a:p>
          <a:p>
            <a:r>
              <a:rPr lang="en-GB" err="1" smtClean="0"/>
              <a:t>Iualdad</a:t>
            </a:r>
            <a:r>
              <a:rPr lang="en-GB" smtClean="0"/>
              <a:t> de </a:t>
            </a:r>
            <a:r>
              <a:rPr lang="en-GB" err="1" smtClean="0"/>
              <a:t>genero</a:t>
            </a:r>
            <a:endParaRPr lang="en-GB" smtClean="0"/>
          </a:p>
          <a:p>
            <a:r>
              <a:rPr lang="en-GB" err="1" smtClean="0"/>
              <a:t>Educacion</a:t>
            </a:r>
            <a:endParaRPr lang="en-GB" smtClean="0"/>
          </a:p>
          <a:p>
            <a:r>
              <a:rPr lang="en-GB" err="1" smtClean="0"/>
              <a:t>Salud</a:t>
            </a:r>
            <a:endParaRPr lang="en-GB" smtClean="0"/>
          </a:p>
          <a:p>
            <a:r>
              <a:rPr lang="en-GB" err="1" smtClean="0"/>
              <a:t>Redistribucion</a:t>
            </a:r>
            <a:r>
              <a:rPr lang="en-GB" smtClean="0"/>
              <a:t> fiscal</a:t>
            </a:r>
          </a:p>
          <a:p>
            <a:r>
              <a:rPr lang="en-GB" err="1" smtClean="0"/>
              <a:t>Indice</a:t>
            </a:r>
            <a:r>
              <a:rPr lang="en-GB" smtClean="0"/>
              <a:t> de </a:t>
            </a:r>
            <a:r>
              <a:rPr lang="en-GB" err="1" smtClean="0"/>
              <a:t>desarrollo</a:t>
            </a:r>
            <a:r>
              <a:rPr lang="en-GB" smtClean="0"/>
              <a:t> </a:t>
            </a:r>
            <a:r>
              <a:rPr lang="en-GB" err="1" smtClean="0"/>
              <a:t>humano</a:t>
            </a:r>
            <a:endParaRPr lang="en-GB" smtClean="0"/>
          </a:p>
          <a:p>
            <a:endParaRPr lang="en-GB"/>
          </a:p>
        </p:txBody>
      </p:sp>
    </p:spTree>
    <p:extLst>
      <p:ext uri="{BB962C8B-B14F-4D97-AF65-F5344CB8AC3E}">
        <p14:creationId xmlns="" xmlns:p14="http://schemas.microsoft.com/office/powerpoint/2010/main" val="41740207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txBody>
          <a:bodyPr>
            <a:normAutofit fontScale="90000"/>
          </a:bodyPr>
          <a:lstStyle/>
          <a:p>
            <a:r>
              <a:rPr lang="es-ES" sz="2700" b="1" dirty="0">
                <a:solidFill>
                  <a:srgbClr val="FFC000"/>
                </a:solidFill>
              </a:rPr>
              <a:t>Artículo </a:t>
            </a:r>
            <a:r>
              <a:rPr lang="es-ES" sz="2700" b="1" dirty="0" smtClean="0">
                <a:solidFill>
                  <a:srgbClr val="FFC000"/>
                </a:solidFill>
              </a:rPr>
              <a:t>12 : pacto Internacional de los derechos Económicos . Sociales y culturales. 1966.</a:t>
            </a:r>
            <a:r>
              <a:rPr lang="es-ES" b="1" dirty="0"/>
              <a:t/>
            </a:r>
            <a:br>
              <a:rPr lang="es-ES" b="1" dirty="0"/>
            </a:br>
            <a:endParaRPr lang="en-GB" b="1" dirty="0"/>
          </a:p>
        </p:txBody>
      </p:sp>
      <p:sp>
        <p:nvSpPr>
          <p:cNvPr id="3" name="Content Placeholder 2"/>
          <p:cNvSpPr>
            <a:spLocks noGrp="1"/>
          </p:cNvSpPr>
          <p:nvPr>
            <p:ph idx="1"/>
          </p:nvPr>
        </p:nvSpPr>
        <p:spPr>
          <a:xfrm>
            <a:off x="457200" y="1412776"/>
            <a:ext cx="8229600" cy="4669979"/>
          </a:xfrm>
        </p:spPr>
        <p:txBody>
          <a:bodyPr>
            <a:normAutofit fontScale="85000" lnSpcReduction="20000"/>
          </a:bodyPr>
          <a:lstStyle/>
          <a:p>
            <a:r>
              <a:rPr lang="es-ES" dirty="0" smtClean="0"/>
              <a:t>1</a:t>
            </a:r>
            <a:r>
              <a:rPr lang="es-ES" dirty="0"/>
              <a:t>. Los Estados Partes en el presente Pacto reconocen el </a:t>
            </a:r>
            <a:r>
              <a:rPr lang="es-ES" dirty="0">
                <a:solidFill>
                  <a:srgbClr val="FFFF00"/>
                </a:solidFill>
              </a:rPr>
              <a:t>derecho de toda persona al disfrute del más alto nivel posible de salud física y mental</a:t>
            </a:r>
            <a:r>
              <a:rPr lang="es-ES" dirty="0" smtClean="0"/>
              <a:t>.</a:t>
            </a:r>
          </a:p>
          <a:p>
            <a:pPr marL="0" indent="0">
              <a:buNone/>
            </a:pPr>
            <a:endParaRPr lang="es-ES" dirty="0"/>
          </a:p>
          <a:p>
            <a:r>
              <a:rPr lang="es-ES" dirty="0"/>
              <a:t>2. Entre las medidas que deberán adoptar los Estados Partes en el Pacto a fin de asegurar la plena efectividad de este derecho, figurarán las necesarias para:</a:t>
            </a:r>
          </a:p>
          <a:p>
            <a:pPr lvl="1"/>
            <a:r>
              <a:rPr lang="es-ES" dirty="0"/>
              <a:t>a) La reducción de la mortinatalidad y de la mortalidad </a:t>
            </a:r>
            <a:r>
              <a:rPr lang="es-ES" dirty="0">
                <a:solidFill>
                  <a:srgbClr val="FFFF00"/>
                </a:solidFill>
              </a:rPr>
              <a:t>infantil</a:t>
            </a:r>
            <a:r>
              <a:rPr lang="es-ES" dirty="0"/>
              <a:t>, y el sano desarrollo de los niños;</a:t>
            </a:r>
          </a:p>
          <a:p>
            <a:pPr lvl="1"/>
            <a:r>
              <a:rPr lang="es-ES" dirty="0"/>
              <a:t>b) El mejoramiento en todos sus aspectos de la </a:t>
            </a:r>
            <a:r>
              <a:rPr lang="es-ES" dirty="0">
                <a:solidFill>
                  <a:srgbClr val="FFFF00"/>
                </a:solidFill>
              </a:rPr>
              <a:t>higiene del trabajo y del medio ambiente;</a:t>
            </a:r>
          </a:p>
          <a:p>
            <a:pPr lvl="1"/>
            <a:r>
              <a:rPr lang="es-ES" dirty="0"/>
              <a:t>c) La </a:t>
            </a:r>
            <a:r>
              <a:rPr lang="es-ES" dirty="0">
                <a:solidFill>
                  <a:srgbClr val="FFFF00"/>
                </a:solidFill>
              </a:rPr>
              <a:t>prevención y el tratamiento de las enfermedades </a:t>
            </a:r>
            <a:r>
              <a:rPr lang="es-ES" dirty="0"/>
              <a:t>epidémicas, endémicas, profesionales y de otra índole, y la lucha contra ellas;</a:t>
            </a:r>
          </a:p>
          <a:p>
            <a:pPr lvl="1"/>
            <a:r>
              <a:rPr lang="es-ES" dirty="0"/>
              <a:t>d) La creación de </a:t>
            </a:r>
            <a:r>
              <a:rPr lang="es-ES" dirty="0">
                <a:solidFill>
                  <a:srgbClr val="FFFF00"/>
                </a:solidFill>
              </a:rPr>
              <a:t>condiciones que aseguren a todos asistencia médica y servicios médicos </a:t>
            </a:r>
            <a:r>
              <a:rPr lang="es-ES" dirty="0"/>
              <a:t>en caso de enfermedad.</a:t>
            </a:r>
          </a:p>
          <a:p>
            <a:endParaRPr lang="en-GB" dirty="0"/>
          </a:p>
        </p:txBody>
      </p:sp>
    </p:spTree>
    <p:extLst>
      <p:ext uri="{BB962C8B-B14F-4D97-AF65-F5344CB8AC3E}">
        <p14:creationId xmlns:p14="http://schemas.microsoft.com/office/powerpoint/2010/main" xmlns="" val="40454722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031528"/>
            <a:ext cx="8828608" cy="49660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728093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1" y="1124744"/>
            <a:ext cx="8832981"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6142417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79712" y="3645024"/>
            <a:ext cx="5184576" cy="29163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48680" y="116632"/>
            <a:ext cx="6046640" cy="34012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559308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3" y="1124744"/>
            <a:ext cx="8960995"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9008207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24744"/>
            <a:ext cx="8960995"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5610535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5966" y="1030288"/>
            <a:ext cx="8863630" cy="49857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18131100"/>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004" y="764704"/>
            <a:ext cx="8960996"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4275486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052736"/>
            <a:ext cx="8603432" cy="48394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4274730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052736"/>
            <a:ext cx="8960994"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618305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124744"/>
            <a:ext cx="8671609" cy="48777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595513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352"/>
            <a:ext cx="8229600" cy="880368"/>
          </a:xfrm>
        </p:spPr>
        <p:txBody>
          <a:bodyPr>
            <a:noAutofit/>
          </a:bodyPr>
          <a:lstStyle/>
          <a:p>
            <a:r>
              <a:rPr lang="es-ES" sz="3200" b="1" dirty="0" smtClean="0">
                <a:solidFill>
                  <a:srgbClr val="FFC000"/>
                </a:solidFill>
              </a:rPr>
              <a:t>CG 14, art 12 PIDESC. 2000.</a:t>
            </a:r>
            <a:br>
              <a:rPr lang="es-ES" sz="3200" b="1" dirty="0" smtClean="0">
                <a:solidFill>
                  <a:srgbClr val="FFC000"/>
                </a:solidFill>
              </a:rPr>
            </a:br>
            <a:r>
              <a:rPr lang="es-ES" sz="2800" b="1" dirty="0" smtClean="0">
                <a:solidFill>
                  <a:srgbClr val="FFC000"/>
                </a:solidFill>
              </a:rPr>
              <a:t>65 artículos y 31 notas</a:t>
            </a:r>
            <a:endParaRPr lang="en-GB" sz="2800" b="1" dirty="0">
              <a:solidFill>
                <a:srgbClr val="FFC000"/>
              </a:solidFill>
            </a:endParaRPr>
          </a:p>
        </p:txBody>
      </p:sp>
      <p:sp>
        <p:nvSpPr>
          <p:cNvPr id="3" name="Content Placeholder 2"/>
          <p:cNvSpPr>
            <a:spLocks noGrp="1"/>
          </p:cNvSpPr>
          <p:nvPr>
            <p:ph idx="1"/>
          </p:nvPr>
        </p:nvSpPr>
        <p:spPr>
          <a:xfrm>
            <a:off x="395536" y="1268760"/>
            <a:ext cx="8229600" cy="4813995"/>
          </a:xfrm>
        </p:spPr>
        <p:txBody>
          <a:bodyPr>
            <a:normAutofit/>
          </a:bodyPr>
          <a:lstStyle/>
          <a:p>
            <a:r>
              <a:rPr lang="es-ES" dirty="0" smtClean="0"/>
              <a:t>Art 1. La salud es un </a:t>
            </a:r>
            <a:r>
              <a:rPr lang="es-ES" dirty="0" smtClean="0">
                <a:solidFill>
                  <a:srgbClr val="FFFF00"/>
                </a:solidFill>
              </a:rPr>
              <a:t>derecho humano fundamental</a:t>
            </a:r>
            <a:r>
              <a:rPr lang="es-ES" dirty="0" smtClean="0">
                <a:solidFill>
                  <a:srgbClr val="FF0000"/>
                </a:solidFill>
              </a:rPr>
              <a:t> </a:t>
            </a:r>
            <a:r>
              <a:rPr lang="es-ES" dirty="0" smtClean="0"/>
              <a:t>e indispensable para el ejercicio de los </a:t>
            </a:r>
            <a:r>
              <a:rPr lang="es-ES" dirty="0" smtClean="0">
                <a:solidFill>
                  <a:srgbClr val="FFFF00"/>
                </a:solidFill>
              </a:rPr>
              <a:t>demás derechos humanos</a:t>
            </a:r>
            <a:r>
              <a:rPr lang="es-ES" dirty="0" smtClean="0"/>
              <a:t>….</a:t>
            </a:r>
          </a:p>
          <a:p>
            <a:r>
              <a:rPr lang="es-ES" dirty="0" smtClean="0"/>
              <a:t>Art 2 -3: ...instrumentos de </a:t>
            </a:r>
            <a:r>
              <a:rPr lang="es-ES" dirty="0" smtClean="0">
                <a:solidFill>
                  <a:srgbClr val="FFFF00"/>
                </a:solidFill>
              </a:rPr>
              <a:t>derecho internacional </a:t>
            </a:r>
            <a:r>
              <a:rPr lang="es-ES" dirty="0" smtClean="0"/>
              <a:t>reconocen el derecho del ser humano a la salud.</a:t>
            </a:r>
          </a:p>
          <a:p>
            <a:r>
              <a:rPr lang="es-ES" dirty="0" smtClean="0"/>
              <a:t>Art 4 : ...</a:t>
            </a:r>
            <a:r>
              <a:rPr lang="es-ES" dirty="0" smtClean="0">
                <a:solidFill>
                  <a:srgbClr val="FFFF00"/>
                </a:solidFill>
              </a:rPr>
              <a:t>definición de la salud </a:t>
            </a:r>
            <a:r>
              <a:rPr lang="es-ES" dirty="0" smtClean="0"/>
              <a:t>de la OMS, …no se limita al derecho a la atención de la salud ... amplia gama de factores socioeconómicos como la alimentación y la nutrición, la vivienda, el acceso a agua limpia potable y a condiciones sanitarias adecuadas, condiciones de trabajo seguras y sanas </a:t>
            </a:r>
            <a:r>
              <a:rPr lang="es-ES" dirty="0" smtClean="0">
                <a:solidFill>
                  <a:srgbClr val="FFFF00"/>
                </a:solidFill>
              </a:rPr>
              <a:t>y un medio ambiente sano</a:t>
            </a:r>
            <a:r>
              <a:rPr lang="es-ES" dirty="0" smtClean="0"/>
              <a:t>. </a:t>
            </a:r>
          </a:p>
          <a:p>
            <a:endParaRPr lang="es-ES" dirty="0" smtClean="0"/>
          </a:p>
          <a:p>
            <a:endParaRPr lang="es-ES" dirty="0" smtClean="0"/>
          </a:p>
        </p:txBody>
      </p:sp>
    </p:spTree>
    <p:extLst>
      <p:ext uri="{BB962C8B-B14F-4D97-AF65-F5344CB8AC3E}">
        <p14:creationId xmlns:p14="http://schemas.microsoft.com/office/powerpoint/2010/main" xmlns="" val="36217456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7" y="1124744"/>
            <a:ext cx="8832981"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9104791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124744"/>
            <a:ext cx="8576952" cy="48245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8640445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6120"/>
            <a:ext cx="8229600" cy="1143000"/>
          </a:xfrm>
        </p:spPr>
        <p:txBody>
          <a:bodyPr/>
          <a:lstStyle/>
          <a:p>
            <a:r>
              <a:rPr lang="es-ES" err="1" smtClean="0"/>
              <a:t>Recaudacion</a:t>
            </a:r>
            <a:r>
              <a:rPr lang="es-ES" smtClean="0"/>
              <a:t> fiscal</a:t>
            </a:r>
            <a:endParaRPr lang="en-GB"/>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1340768"/>
            <a:ext cx="8297465" cy="46673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8473039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37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8885" y="1124744"/>
            <a:ext cx="8942962" cy="5030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31445897"/>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sz="2000" b="1" dirty="0" smtClean="0">
                <a:solidFill>
                  <a:srgbClr val="FFC000"/>
                </a:solidFill>
              </a:rPr>
              <a:t>Metodología de análisis de la carga de inequidad global en salud</a:t>
            </a:r>
            <a:br>
              <a:rPr lang="es-ES" sz="2000" b="1" dirty="0" smtClean="0">
                <a:solidFill>
                  <a:srgbClr val="FFC000"/>
                </a:solidFill>
              </a:rPr>
            </a:br>
            <a:r>
              <a:rPr lang="es-ES" sz="2000" b="1" dirty="0" smtClean="0">
                <a:solidFill>
                  <a:srgbClr val="FFC000"/>
                </a:solidFill>
              </a:rPr>
              <a:t>II</a:t>
            </a:r>
            <a:r>
              <a:rPr lang="es-ES" sz="1800" b="1" dirty="0" smtClean="0">
                <a:solidFill>
                  <a:srgbClr val="FFC000"/>
                </a:solidFill>
              </a:rPr>
              <a:t>: Estimación de muertes evitables</a:t>
            </a:r>
            <a:r>
              <a:rPr lang="es-ES" sz="1800" dirty="0" smtClean="0">
                <a:solidFill>
                  <a:srgbClr val="FFFF00"/>
                </a:solidFill>
              </a:rPr>
              <a:t>.</a:t>
            </a:r>
            <a:endParaRPr lang="en-GB" sz="1800" dirty="0">
              <a:solidFill>
                <a:srgbClr val="FFFF00"/>
              </a:solidFill>
            </a:endParaRPr>
          </a:p>
        </p:txBody>
      </p:sp>
      <p:sp>
        <p:nvSpPr>
          <p:cNvPr id="3" name="Content Placeholder 2"/>
          <p:cNvSpPr>
            <a:spLocks noGrp="1"/>
          </p:cNvSpPr>
          <p:nvPr>
            <p:ph idx="1"/>
          </p:nvPr>
        </p:nvSpPr>
        <p:spPr>
          <a:xfrm>
            <a:off x="457200" y="1196752"/>
            <a:ext cx="8229600" cy="5256584"/>
          </a:xfrm>
        </p:spPr>
        <p:txBody>
          <a:bodyPr>
            <a:normAutofit fontScale="70000" lnSpcReduction="20000"/>
          </a:bodyPr>
          <a:lstStyle/>
          <a:p>
            <a:pPr marL="0" indent="0">
              <a:buNone/>
            </a:pPr>
            <a:r>
              <a:rPr lang="es-ES" sz="2100" smtClean="0"/>
              <a:t>B.- Comparación de la Mejor Salud Posible con la realidad: Ajuste de tasas de mortalidad.</a:t>
            </a:r>
          </a:p>
          <a:p>
            <a:pPr marL="0" indent="0">
              <a:buNone/>
            </a:pPr>
            <a:endParaRPr lang="es-ES" sz="2100" smtClean="0"/>
          </a:p>
          <a:p>
            <a:pPr marL="857250" lvl="1" indent="-457200">
              <a:buFont typeface="+mj-lt"/>
              <a:buAutoNum type="arabicPeriod"/>
            </a:pPr>
            <a:r>
              <a:rPr lang="es-ES" sz="2100" smtClean="0"/>
              <a:t>Base de datos demográficas de las Naciones Unidas : Población y número de muertes 1950-2010, en medias quinquenales y desagregadas en sexo y grupos de cinco años de edad (consistentes hasta 80 años).</a:t>
            </a:r>
          </a:p>
          <a:p>
            <a:pPr marL="857250" lvl="1" indent="-457200">
              <a:buFont typeface="+mj-lt"/>
              <a:buAutoNum type="arabicPeriod"/>
            </a:pPr>
            <a:r>
              <a:rPr lang="es-ES" sz="2100" smtClean="0"/>
              <a:t>Calculo de las tasas medias de mortalidad por edad, sexo y quinquenio (1950-2010) de los 14 países SES.</a:t>
            </a:r>
          </a:p>
          <a:p>
            <a:pPr marL="857250" lvl="1" indent="-457200">
              <a:buFont typeface="+mj-lt"/>
              <a:buAutoNum type="arabicPeriod"/>
            </a:pPr>
            <a:r>
              <a:rPr lang="es-ES" sz="2100" smtClean="0"/>
              <a:t>Ajuste de tasas para estimar "mejor salud posible) medida en mortalidad esperada por sexo, grupo de edad y media quinquenal 1950-2010.</a:t>
            </a:r>
          </a:p>
          <a:p>
            <a:pPr marL="857250" lvl="1" indent="-457200">
              <a:buFont typeface="+mj-lt"/>
              <a:buAutoNum type="arabicPeriod"/>
            </a:pPr>
            <a:r>
              <a:rPr lang="es-ES" sz="2100" smtClean="0"/>
              <a:t>Estimación de carga de inequidad medida en muertes evitables por país/región, sexo, edad y quinquenio 1950-2010.</a:t>
            </a:r>
          </a:p>
          <a:p>
            <a:pPr marL="857250" lvl="1" indent="-457200">
              <a:buFont typeface="+mj-lt"/>
              <a:buAutoNum type="arabicPeriod"/>
            </a:pPr>
            <a:r>
              <a:rPr lang="es-ES" sz="2100" smtClean="0"/>
              <a:t>Estimación de carga de inequidad medida en proporción de muertes que son evitables</a:t>
            </a:r>
            <a:r>
              <a:rPr lang="es-ES" sz="2100"/>
              <a:t> por </a:t>
            </a:r>
            <a:r>
              <a:rPr lang="es-ES" sz="2100" smtClean="0"/>
              <a:t>país/región, </a:t>
            </a:r>
            <a:r>
              <a:rPr lang="es-ES" sz="2100"/>
              <a:t>sexo, edad y quinquenio 1950-2010.</a:t>
            </a:r>
            <a:endParaRPr lang="es-ES" sz="2100" smtClean="0"/>
          </a:p>
          <a:p>
            <a:pPr marL="857250" lvl="1" indent="-457200">
              <a:buFont typeface="+mj-lt"/>
              <a:buAutoNum type="arabicPeriod"/>
            </a:pPr>
            <a:r>
              <a:rPr lang="es-ES" sz="2100" smtClean="0"/>
              <a:t>Estimación de </a:t>
            </a:r>
            <a:r>
              <a:rPr lang="es-ES" sz="2100"/>
              <a:t>carga de inequidad medida en </a:t>
            </a:r>
            <a:r>
              <a:rPr lang="es-ES" sz="2100" smtClean="0"/>
              <a:t>años de vida perdidos por muertes prematuras y evitables </a:t>
            </a:r>
            <a:r>
              <a:rPr lang="es-ES" sz="2100"/>
              <a:t>por país/región, sexo, edad y quinquenio 1950-2010</a:t>
            </a:r>
            <a:r>
              <a:rPr lang="es-ES" sz="2100" smtClean="0"/>
              <a:t>.</a:t>
            </a:r>
          </a:p>
          <a:p>
            <a:pPr marL="857250" lvl="1" indent="-457200">
              <a:buFont typeface="+mj-lt"/>
              <a:buAutoNum type="arabicPeriod"/>
            </a:pPr>
            <a:r>
              <a:rPr lang="es-ES" sz="2100" smtClean="0"/>
              <a:t>Estimación de </a:t>
            </a:r>
            <a:r>
              <a:rPr lang="es-ES" sz="2100"/>
              <a:t>carga de inequidad medida en años de vida perdidos por muertes prematuras y evitables por país/región, sexo, edad y quinquenio 1950-2010.</a:t>
            </a:r>
          </a:p>
          <a:p>
            <a:pPr marL="857250" lvl="1" indent="-457200">
              <a:buFont typeface="+mj-lt"/>
              <a:buAutoNum type="arabicPeriod"/>
            </a:pPr>
            <a:r>
              <a:rPr lang="es-ES" sz="2100" smtClean="0"/>
              <a:t>Estimación de pirámides de supervivencia por país/región (incluido grupo SES) </a:t>
            </a:r>
            <a:r>
              <a:rPr lang="es-ES" sz="2100"/>
              <a:t>sexo, edad y quinquenio </a:t>
            </a:r>
            <a:r>
              <a:rPr lang="es-ES" sz="2100" smtClean="0"/>
              <a:t>1950-2010.</a:t>
            </a:r>
          </a:p>
          <a:p>
            <a:pPr marL="857250" lvl="1" indent="-457200">
              <a:buFont typeface="+mj-lt"/>
              <a:buAutoNum type="arabicPeriod"/>
            </a:pPr>
            <a:r>
              <a:rPr lang="es-ES" sz="2100" err="1" smtClean="0"/>
              <a:t>Representacion</a:t>
            </a:r>
            <a:r>
              <a:rPr lang="es-ES" sz="2100" smtClean="0"/>
              <a:t> en graficas dinámicas Excel y mapas interactivos (</a:t>
            </a:r>
            <a:r>
              <a:rPr lang="es-ES" sz="2100" err="1" smtClean="0"/>
              <a:t>Statplanet</a:t>
            </a:r>
            <a:r>
              <a:rPr lang="es-ES" sz="2100" smtClean="0"/>
              <a:t>)</a:t>
            </a:r>
            <a:endParaRPr lang="es-ES" sz="2600" smtClean="0"/>
          </a:p>
          <a:p>
            <a:pPr marL="0" indent="0">
              <a:buNone/>
            </a:pPr>
            <a:endParaRPr lang="en-GB"/>
          </a:p>
        </p:txBody>
      </p:sp>
    </p:spTree>
    <p:extLst>
      <p:ext uri="{BB962C8B-B14F-4D97-AF65-F5344CB8AC3E}">
        <p14:creationId xmlns="" xmlns:p14="http://schemas.microsoft.com/office/powerpoint/2010/main" val="423920860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88"/>
            <a:ext cx="8229600" cy="1143000"/>
          </a:xfrm>
        </p:spPr>
        <p:txBody>
          <a:bodyPr/>
          <a:lstStyle/>
          <a:p>
            <a:r>
              <a:rPr lang="es-ES" b="1" dirty="0" smtClean="0"/>
              <a:t>Total </a:t>
            </a:r>
            <a:r>
              <a:rPr lang="es-ES" b="1" dirty="0" err="1" smtClean="0"/>
              <a:t>number</a:t>
            </a:r>
            <a:r>
              <a:rPr lang="es-ES" b="1" dirty="0" smtClean="0"/>
              <a:t> of </a:t>
            </a:r>
            <a:r>
              <a:rPr lang="es-ES" b="1" dirty="0" err="1" smtClean="0"/>
              <a:t>avoidable</a:t>
            </a:r>
            <a:r>
              <a:rPr lang="es-ES" b="1" dirty="0" smtClean="0"/>
              <a:t> </a:t>
            </a:r>
            <a:r>
              <a:rPr lang="es-ES" b="1" dirty="0" err="1" smtClean="0"/>
              <a:t>deaths</a:t>
            </a:r>
            <a:r>
              <a:rPr lang="es-ES" b="1" dirty="0" smtClean="0"/>
              <a:t> 1950-2010</a:t>
            </a:r>
            <a:endParaRPr lang="en-GB" b="1" dirty="0"/>
          </a:p>
        </p:txBody>
      </p:sp>
      <p:graphicFrame>
        <p:nvGraphicFramePr>
          <p:cNvPr id="4" name="Table 3"/>
          <p:cNvGraphicFramePr>
            <a:graphicFrameLocks noGrp="1"/>
          </p:cNvGraphicFramePr>
          <p:nvPr>
            <p:extLst>
              <p:ext uri="{D42A27DB-BD31-4B8C-83A1-F6EECF244321}">
                <p14:modId xmlns="" xmlns:p14="http://schemas.microsoft.com/office/powerpoint/2010/main" val="2912970600"/>
              </p:ext>
            </p:extLst>
          </p:nvPr>
        </p:nvGraphicFramePr>
        <p:xfrm>
          <a:off x="1907704" y="1484784"/>
          <a:ext cx="5616624" cy="4608513"/>
        </p:xfrm>
        <a:graphic>
          <a:graphicData uri="http://schemas.openxmlformats.org/drawingml/2006/table">
            <a:tbl>
              <a:tblPr>
                <a:tableStyleId>{5C22544A-7EE6-4342-B048-85BDC9FD1C3A}</a:tableStyleId>
              </a:tblPr>
              <a:tblGrid>
                <a:gridCol w="2808312"/>
                <a:gridCol w="2808312"/>
              </a:tblGrid>
              <a:tr h="354501">
                <a:tc>
                  <a:txBody>
                    <a:bodyPr/>
                    <a:lstStyle/>
                    <a:p>
                      <a:pPr algn="l" fontAlgn="b"/>
                      <a:r>
                        <a:rPr lang="en-GB" sz="2000" u="none" strike="noStrike">
                          <a:effectLst/>
                        </a:rPr>
                        <a:t>Period</a:t>
                      </a:r>
                      <a:endParaRPr lang="en-GB" sz="2000" b="0" i="0" u="none" strike="noStrike">
                        <a:solidFill>
                          <a:srgbClr val="000000"/>
                        </a:solidFill>
                        <a:effectLst/>
                        <a:latin typeface="Calibri"/>
                      </a:endParaRPr>
                    </a:p>
                  </a:txBody>
                  <a:tcPr marL="9525" marR="9525" marT="9525" marB="0" anchor="b"/>
                </a:tc>
                <a:tc>
                  <a:txBody>
                    <a:bodyPr/>
                    <a:lstStyle/>
                    <a:p>
                      <a:pPr algn="l" fontAlgn="b"/>
                      <a:r>
                        <a:rPr lang="en-GB" sz="2000" u="none" strike="noStrike">
                          <a:effectLst/>
                        </a:rPr>
                        <a:t>Global avoid deaths</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1950-1955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22378571</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1955-1960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22359125</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1960-1965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23681287</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1965-1970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17540402</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1970-1975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15953937</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1975-1980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16333040</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1980-1985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16360286</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1985-1990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16561451</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1990-1995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17603116</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1995-2000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18591914</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2000-2005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17428328</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2005-2010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16821851</a:t>
                      </a:r>
                      <a:endParaRPr lang="en-GB" sz="2000" b="0" i="0" u="none" strike="noStrike">
                        <a:solidFill>
                          <a:srgbClr val="000000"/>
                        </a:solidFill>
                        <a:effectLst/>
                        <a:latin typeface="Calibri"/>
                      </a:endParaRPr>
                    </a:p>
                  </a:txBody>
                  <a:tcPr marL="9525" marR="9525" marT="9525" marB="0" anchor="b"/>
                </a:tc>
              </a:tr>
            </a:tbl>
          </a:graphicData>
        </a:graphic>
      </p:graphicFrame>
    </p:spTree>
    <p:extLst>
      <p:ext uri="{BB962C8B-B14F-4D97-AF65-F5344CB8AC3E}">
        <p14:creationId xmlns="" xmlns:p14="http://schemas.microsoft.com/office/powerpoint/2010/main" val="212410529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noAutofit/>
          </a:bodyPr>
          <a:lstStyle/>
          <a:p>
            <a:r>
              <a:rPr lang="en-US" sz="2000" dirty="0" err="1" smtClean="0"/>
              <a:t>Gráfico</a:t>
            </a:r>
            <a:r>
              <a:rPr lang="en-US" sz="2000" dirty="0" smtClean="0"/>
              <a:t> de la </a:t>
            </a:r>
            <a:r>
              <a:rPr lang="en-US" sz="2000" dirty="0" err="1" smtClean="0"/>
              <a:t>distribucion</a:t>
            </a:r>
            <a:r>
              <a:rPr lang="en-US" sz="2000" dirty="0" smtClean="0"/>
              <a:t> de </a:t>
            </a:r>
            <a:r>
              <a:rPr lang="en-US" sz="2000" dirty="0" err="1" smtClean="0"/>
              <a:t>carga</a:t>
            </a:r>
            <a:r>
              <a:rPr lang="en-US" sz="2000" dirty="0" smtClean="0"/>
              <a:t> de </a:t>
            </a:r>
            <a:r>
              <a:rPr lang="en-US" sz="2000" dirty="0" err="1" smtClean="0"/>
              <a:t>inequidad</a:t>
            </a:r>
            <a:r>
              <a:rPr lang="en-US" sz="2000" dirty="0" smtClean="0"/>
              <a:t> en el </a:t>
            </a:r>
            <a:r>
              <a:rPr lang="en-US" sz="2000" dirty="0" err="1" smtClean="0"/>
              <a:t>tiempo</a:t>
            </a:r>
            <a:r>
              <a:rPr lang="en-US" sz="2000" dirty="0" smtClean="0"/>
              <a:t/>
            </a:r>
            <a:br>
              <a:rPr lang="en-US" sz="2000" dirty="0" smtClean="0"/>
            </a:br>
            <a:r>
              <a:rPr lang="en-US" sz="2000" dirty="0" smtClean="0"/>
              <a:t>(interactive database)</a:t>
            </a:r>
            <a:endParaRPr lang="en-US" sz="3200" dirty="0"/>
          </a:p>
        </p:txBody>
      </p:sp>
      <p:pic>
        <p:nvPicPr>
          <p:cNvPr id="717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96752"/>
            <a:ext cx="8760022" cy="4653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s-ES" sz="2000" dirty="0" smtClean="0"/>
              <a:t>Gráfico de la distribución de carga de inequidad por edades</a:t>
            </a:r>
            <a:r>
              <a:rPr lang="en-US" sz="2000" dirty="0" smtClean="0"/>
              <a:t> (interactive database) </a:t>
            </a:r>
            <a:r>
              <a:rPr lang="es-ES" sz="2000" dirty="0" smtClean="0"/>
              <a:t/>
            </a:r>
            <a:br>
              <a:rPr lang="es-ES" sz="2000" dirty="0" smtClean="0"/>
            </a:br>
            <a:endParaRPr lang="en-GB" sz="2000" dirty="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210113"/>
            <a:ext cx="8902452" cy="4727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7446651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936104"/>
          </a:xfrm>
        </p:spPr>
        <p:txBody>
          <a:bodyPr>
            <a:noAutofit/>
          </a:bodyPr>
          <a:lstStyle/>
          <a:p>
            <a:r>
              <a:rPr lang="en-US" b="1" dirty="0" err="1" smtClean="0"/>
              <a:t>Grafico</a:t>
            </a:r>
            <a:r>
              <a:rPr lang="en-US" b="1" dirty="0" smtClean="0"/>
              <a:t> de la </a:t>
            </a:r>
            <a:r>
              <a:rPr lang="en-US" b="1" dirty="0" err="1" smtClean="0"/>
              <a:t>distribucion</a:t>
            </a:r>
            <a:r>
              <a:rPr lang="en-US" b="1" dirty="0" smtClean="0"/>
              <a:t> de </a:t>
            </a:r>
            <a:r>
              <a:rPr lang="en-US" b="1" dirty="0" err="1" smtClean="0"/>
              <a:t>carga</a:t>
            </a:r>
            <a:r>
              <a:rPr lang="en-US" b="1" dirty="0" smtClean="0"/>
              <a:t> de </a:t>
            </a:r>
            <a:r>
              <a:rPr lang="en-US" b="1" dirty="0" err="1" smtClean="0"/>
              <a:t>inequidad</a:t>
            </a:r>
            <a:r>
              <a:rPr lang="en-US" b="1" dirty="0" smtClean="0"/>
              <a:t> </a:t>
            </a:r>
            <a:br>
              <a:rPr lang="en-US" b="1" dirty="0" smtClean="0"/>
            </a:br>
            <a:r>
              <a:rPr lang="en-US" b="1" dirty="0" smtClean="0"/>
              <a:t>(</a:t>
            </a:r>
            <a:r>
              <a:rPr lang="en-US" b="1" dirty="0" err="1" smtClean="0"/>
              <a:t>muertes</a:t>
            </a:r>
            <a:r>
              <a:rPr lang="en-US" b="1" dirty="0" smtClean="0"/>
              <a:t> </a:t>
            </a:r>
            <a:r>
              <a:rPr lang="en-US" b="1" dirty="0" err="1" smtClean="0"/>
              <a:t>evitables</a:t>
            </a:r>
            <a:r>
              <a:rPr lang="en-US" b="1" dirty="0" smtClean="0"/>
              <a:t>) </a:t>
            </a:r>
            <a:r>
              <a:rPr lang="en-US" b="1" dirty="0" err="1" smtClean="0"/>
              <a:t>por</a:t>
            </a:r>
            <a:r>
              <a:rPr lang="en-US" b="1" dirty="0" smtClean="0"/>
              <a:t> </a:t>
            </a:r>
            <a:r>
              <a:rPr lang="en-US" b="1" dirty="0" err="1" smtClean="0"/>
              <a:t>sexos</a:t>
            </a:r>
            <a:r>
              <a:rPr lang="en-US" sz="3600" b="1" dirty="0" smtClean="0"/>
              <a:t> </a:t>
            </a:r>
            <a:r>
              <a:rPr lang="en-US" sz="3200" dirty="0" smtClean="0"/>
              <a:t/>
            </a:r>
            <a:br>
              <a:rPr lang="en-US" sz="3200" dirty="0" smtClean="0"/>
            </a:br>
            <a:r>
              <a:rPr lang="en-US" sz="1800" dirty="0" smtClean="0"/>
              <a:t>(interactive database)</a:t>
            </a:r>
            <a:endParaRPr lang="en-US" sz="3200" dirty="0"/>
          </a:p>
        </p:txBody>
      </p:sp>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244" y="1196752"/>
            <a:ext cx="8950270" cy="4752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9075590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06" y="0"/>
            <a:ext cx="8229600" cy="1143000"/>
          </a:xfrm>
        </p:spPr>
        <p:txBody>
          <a:bodyPr/>
          <a:lstStyle/>
          <a:p>
            <a:r>
              <a:rPr lang="es-ES" smtClean="0"/>
              <a:t>Principales países con muertes evitables</a:t>
            </a:r>
            <a:endParaRPr lang="en-GB"/>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252537"/>
            <a:ext cx="6552728" cy="49565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89629585"/>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GRESO SALUD GLOBAL - PLANTILLA PP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CONGRESO SALUD GLOBAL - PLANTILLA PPT (1)</Template>
  <TotalTime>13994</TotalTime>
  <Words>6257</Words>
  <Application>Microsoft Office PowerPoint</Application>
  <PresentationFormat>On-screen Show (4:3)</PresentationFormat>
  <Paragraphs>1510</Paragraphs>
  <Slides>184</Slides>
  <Notes>4</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184</vt:i4>
      </vt:variant>
    </vt:vector>
  </HeadingPairs>
  <TitlesOfParts>
    <vt:vector size="186" baseType="lpstr">
      <vt:lpstr>CONGRESO SALUD GLOBAL - PLANTILLA PPT (1)</vt:lpstr>
      <vt:lpstr>Document</vt:lpstr>
      <vt:lpstr>Medición de la  equidad en salud  como transformación hacia sociedades justas y sostenibles.  Juan Garay Cooperación UE, salud, cohesión social Profesor de equidad y salud global UC Berkeley, EASP Granada   </vt:lpstr>
      <vt:lpstr>Equidad de la salud</vt:lpstr>
      <vt:lpstr>Principios éticos</vt:lpstr>
      <vt:lpstr>A.- Principios eticos</vt:lpstr>
      <vt:lpstr>PE1.- Definición holistica de salud </vt:lpstr>
      <vt:lpstr>PE2.- Hacer operativo  el derecho universal a la salud</vt:lpstr>
      <vt:lpstr>Articulo 25- Declaracion Universal de los Derechos Humanos, 1947.</vt:lpstr>
      <vt:lpstr>Artículo 12 : pacto Internacional de los derechos Económicos . Sociales y culturales. 1966. </vt:lpstr>
      <vt:lpstr>CG 14, art 12 PIDESC. 2000. 65 artículos y 31 notas</vt:lpstr>
      <vt:lpstr>CG 14, art 12 PIDESC. 2000. (Cont.)</vt:lpstr>
      <vt:lpstr>Art 12 del CG 14 sobre el art 12 PIDESC</vt:lpstr>
      <vt:lpstr>Obligaciones del Estado</vt:lpstr>
      <vt:lpstr>Obligaciones internacionales</vt:lpstr>
      <vt:lpstr>Mapa del numero de ratificaciones de tratados internacionales de derechos humanos</vt:lpstr>
      <vt:lpstr>Principales tratados internacionales relacionados con el derecho a la salud : ratificaciones.</vt:lpstr>
      <vt:lpstr>Protocolos opcionales</vt:lpstr>
      <vt:lpstr>PE3.- Medir la etica del derecho a la salud mediante la equidad</vt:lpstr>
      <vt:lpstr>Lógica Dinámica</vt:lpstr>
      <vt:lpstr>B. –Logica dinamica</vt:lpstr>
      <vt:lpstr>LD1 :  Enfoque de riesgos</vt:lpstr>
      <vt:lpstr>Attributable risks in DALYs year 2000 (WHR 2000)</vt:lpstr>
      <vt:lpstr>GBD 2010 : risk trend 1990-2020</vt:lpstr>
      <vt:lpstr>LD 2 : Determinantes sociales </vt:lpstr>
      <vt:lpstr>Datos anecdóticos : Ejemplos de "inequidades sanitarias" entre países: </vt:lpstr>
      <vt:lpstr>Ejemplos de inequidades sanitarias  dentro de un mismo país: </vt:lpstr>
      <vt:lpstr>Areas de acción en DSS</vt:lpstr>
      <vt:lpstr>Recomendación Informe DSS</vt:lpstr>
      <vt:lpstr>LD3 : Base social, politica e impacto  en la salud holisitca y la equidad</vt:lpstr>
      <vt:lpstr>Slide 29</vt:lpstr>
      <vt:lpstr>Factores de la equidad en salud</vt:lpstr>
      <vt:lpstr>Dinamica de la salud</vt:lpstr>
      <vt:lpstr>Areas politicas que afectan a la salud</vt:lpstr>
      <vt:lpstr>Contribucion colectiva al bien comun</vt:lpstr>
      <vt:lpstr>Condiciones para contribución al bien común</vt:lpstr>
      <vt:lpstr>Analisis de la evidencia</vt:lpstr>
      <vt:lpstr>C.- Analisis de evidencia</vt:lpstr>
      <vt:lpstr>Desigualdad vs Inequidad</vt:lpstr>
      <vt:lpstr>Statistical analysis of LE trend</vt:lpstr>
      <vt:lpstr>Mathematical dispersion of LE, 2012 and dispersion/skewed trends</vt:lpstr>
      <vt:lpstr>Gini de la EV mundial</vt:lpstr>
      <vt:lpstr>AE1a.  Mejor salud factible y sostenible : umbrales y correlaciones</vt:lpstr>
      <vt:lpstr>Metodología de  análisis de la carga de inequidad global en salud  I: definición de estándares de mejor salud posible y sostenible</vt:lpstr>
      <vt:lpstr>Esperanza de vida en mujeres</vt:lpstr>
      <vt:lpstr>Esperanza de vida en hombres</vt:lpstr>
      <vt:lpstr>LE sex gap</vt:lpstr>
      <vt:lpstr>Share of LE sex gap in under 60</vt:lpstr>
      <vt:lpstr>Difference of share of sex gap &lt;60, from standard (Japan)</vt:lpstr>
      <vt:lpstr>Sex gap difference from standard (Japan)</vt:lpstr>
      <vt:lpstr>Mapa según EV 1960-2012 : Modelos saludables (video Statplanet)</vt:lpstr>
      <vt:lpstr>Correlation of health with economic resources between countries </vt:lpstr>
      <vt:lpstr>Correlacion PIB pc y EV</vt:lpstr>
      <vt:lpstr>EU health challenge : reaching the limits of sustainability and impact</vt:lpstr>
      <vt:lpstr>Health public spending in the EU</vt:lpstr>
      <vt:lpstr>Mapa según PIB pc 1960-2012   video Statplanet</vt:lpstr>
      <vt:lpstr>PIB y EV</vt:lpstr>
      <vt:lpstr>Países con buena salud (&gt; ,media) y equitables (replicables) por PIB pc &lt; media, de forma constante 1960-2012 !.- Calculo de medias ponderadas por poblacion</vt:lpstr>
      <vt:lpstr>Mejor EV en modelos factibles y sostenibles ( 2.5 Tm CO2/pca)</vt:lpstr>
      <vt:lpstr>EVOLUTION CO2 EMISSIONS PC vs PLANET BOUNDARY</vt:lpstr>
      <vt:lpstr>Mapa de paises segun sostenibilidad por huella de carbono per capita</vt:lpstr>
      <vt:lpstr>Estándares de salud-facible-sostenible</vt:lpstr>
      <vt:lpstr>Mapa de paises con EV &gt; media ponderada</vt:lpstr>
      <vt:lpstr>Mapa de países con EV &gt; media ponerada y PIB pc &lt; media</vt:lpstr>
      <vt:lpstr>Modelos saludables y ec-replicables 2012 Statplanet video</vt:lpstr>
      <vt:lpstr>Mapa de países con EV&gt; mp, PIBpc&lt;mp y  em CO2 &lt; L Pl constantes 1960-2012 (statplanet video)</vt:lpstr>
      <vt:lpstr>Paises modelos constantes saludables, equitables y sostenibles (cSES)</vt:lpstr>
      <vt:lpstr>Poblacion de paises cSES (2013 Total 196m)</vt:lpstr>
      <vt:lpstr>Evolucion de EV de modelos SES vs media ponderada mundial</vt:lpstr>
      <vt:lpstr>Slide 68</vt:lpstr>
      <vt:lpstr>Slide 69</vt:lpstr>
      <vt:lpstr>Women survival to 65</vt:lpstr>
      <vt:lpstr>Men survival to 65</vt:lpstr>
      <vt:lpstr>Evolucion de PIB pc de modelos SES vs media ponderada mundial</vt:lpstr>
      <vt:lpstr>Slide 73</vt:lpstr>
      <vt:lpstr>Slide 74</vt:lpstr>
      <vt:lpstr>LE vs GDP in 14cHRS</vt:lpstr>
      <vt:lpstr>Evolucion y tendencias de EV de modelos SESvs limite planetario</vt:lpstr>
      <vt:lpstr>Slide 77</vt:lpstr>
      <vt:lpstr>Slide 78</vt:lpstr>
      <vt:lpstr>Otras caracteristicas de los 14 paises SES</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Recaudacion fiscal</vt:lpstr>
      <vt:lpstr>Slide 93</vt:lpstr>
      <vt:lpstr>Metodología de análisis de la carga de inequidad global en salud II: Estimación de muertes evitables.</vt:lpstr>
      <vt:lpstr>Total number of avoidable deaths 1950-2010</vt:lpstr>
      <vt:lpstr>Gráfico de la distribucion de carga de inequidad en el tiempo (interactive database)</vt:lpstr>
      <vt:lpstr>Gráfico de la distribución de carga de inequidad por edades (interactive database)  </vt:lpstr>
      <vt:lpstr>Grafico de la distribucion de carga de inequidad  (muertes evitables) por sexos  (interactive database)</vt:lpstr>
      <vt:lpstr>Principales países con muertes evitables</vt:lpstr>
      <vt:lpstr>Principales paises con numero total de muertes evitables  : evolucion en el tiempo</vt:lpstr>
      <vt:lpstr>Proporción global de muertes evitables</vt:lpstr>
      <vt:lpstr>Proporcion de muertes q.s. evitables por equidad global : evolucion en el tiempo (interactive database)</vt:lpstr>
      <vt:lpstr>Proporcion de muertes q.s. evitables por equidad global :distribucion por edades (interactive database)</vt:lpstr>
      <vt:lpstr>Proporcion de muertes q.s. evitables por equidad global : distribucion por sexos (interactive database)</vt:lpstr>
      <vt:lpstr>Proporcion de muertes q.s. evitables  en menores de 5 años por equidad global : mapa de distribucion geografica (video Staplanet 1950-2010, both, male and female)</vt:lpstr>
      <vt:lpstr>Proporcion de muertes q.s. evitables  entre 15 y 60 años por equidad global : mapa de distribucion geografica (video Staplanet 1950-2010, both, male and female)</vt:lpstr>
      <vt:lpstr>Slide 107</vt:lpstr>
      <vt:lpstr>Proporcion de muertes q.s. evitables por equidad global : mapa de distribucion geografica (video Staplanet 1950-2010, both, male and female)</vt:lpstr>
      <vt:lpstr>Distribucion en el tiempo de carga de inequidad en años de vida perdidos por inequidad global  (interactive database)</vt:lpstr>
      <vt:lpstr>Distribucion entre grupos de edad de la carga de inequidad en años de vida perdidos por inequidad global (interactive database)</vt:lpstr>
      <vt:lpstr>Distribución entre grupos de edad y sexos de la carga de inequidad en años de vida perdidos por inequidad global (interactive database)</vt:lpstr>
      <vt:lpstr>Mapa de distribución de carga de inequidad medida en años de vida por muertes prematuras y evitables</vt:lpstr>
      <vt:lpstr>Piramides de supervivencia  (interactive database)</vt:lpstr>
      <vt:lpstr>Metodología de análisis de la carga de inequidad global en salud </vt:lpstr>
      <vt:lpstr>Paises con PIB pc &lt;  (14 SES) =UmD : evolucion en el tiempo (Statplanet)</vt:lpstr>
      <vt:lpstr>% de poblacion mundial con PIB pc &lt;  (14 SES) =UmD : evolucion en el tiempo</vt:lpstr>
      <vt:lpstr>% de muertes evitables que tienen lugar en paises por debajo del UmD</vt:lpstr>
      <vt:lpstr> PIB total de países con PIB pc &lt; UmD  vs. resto del mundo</vt:lpstr>
      <vt:lpstr>Proporción  de la población y del PIB de los países &lt;UmD</vt:lpstr>
      <vt:lpstr>Surplus per capita, evolucion 1960-2012</vt:lpstr>
      <vt:lpstr>Distribucion actual de la riqueza (econ.) en el mundo</vt:lpstr>
      <vt:lpstr>PIB pc medio, UmD y maximo, en distribucion normal (+/- 2.6 Ds)</vt:lpstr>
      <vt:lpstr>Distribucion normal en equidad</vt:lpstr>
      <vt:lpstr>Proporcion del PIB de los países por encima (acaparadores) del límite superior (ético) de la equidad en salud</vt:lpstr>
      <vt:lpstr>Población de los paises con acaparamiento (&gt; max)</vt:lpstr>
      <vt:lpstr>Distribucion del PIB y poblacion en paises &gt; limite max.</vt:lpstr>
      <vt:lpstr>Distribución de población y PIB según paises/UmD</vt:lpstr>
      <vt:lpstr>Distribución del PIB según grupos de paises/UmD</vt:lpstr>
      <vt:lpstr>GDP unequitable (unethical?) distribution</vt:lpstr>
      <vt:lpstr>Relacion del exceso de PIB con el deficit en paises &lt; UmD  </vt:lpstr>
      <vt:lpstr>Slide 131</vt:lpstr>
      <vt:lpstr>Proporcion del exceso para mitigar el deficit vital</vt:lpstr>
      <vt:lpstr>MDT segun modelos mas eficientes (SL-Vietnam)</vt:lpstr>
      <vt:lpstr>Distr Poblacion mundial media vs. min 14SFS</vt:lpstr>
      <vt:lpstr>Distr GDP mundial media vs. min 14SFSP</vt:lpstr>
      <vt:lpstr>% del PIB &gt;LMx, media vs minimo 14SFS </vt:lpstr>
      <vt:lpstr>Paises con mayor responsabilidad redistributiva</vt:lpstr>
      <vt:lpstr>Mapa de paises acaparadores y niveles de redistribución necesaria (proporción de PIB/PIB pc) (Statplanet)</vt:lpstr>
      <vt:lpstr>Slide 139</vt:lpstr>
      <vt:lpstr>Slide 140</vt:lpstr>
      <vt:lpstr>Slide 141</vt:lpstr>
      <vt:lpstr>Transition to skewed equity by average 14HFS models</vt:lpstr>
      <vt:lpstr>Slide 143</vt:lpstr>
      <vt:lpstr>Transition from skewed inequity to progressive equity models</vt:lpstr>
      <vt:lpstr>Pertinencia de la magnitud y distribucion de AOD</vt:lpstr>
      <vt:lpstr>Diferencias del modelo de AOD con el modelo de redistribución ética</vt:lpstr>
      <vt:lpstr>Inequidad nacional : pocos datos y confusos?</vt:lpstr>
      <vt:lpstr>Muertes evitables en países sin déficit de recursos (UmD)</vt:lpstr>
      <vt:lpstr>Principales paises sin deficit (&gt;UmD) y con muertes evitables : evolucion en el tiempo</vt:lpstr>
      <vt:lpstr>Slide 150</vt:lpstr>
      <vt:lpstr>IHDI : % de la diferencia media geometrica/aritmetica</vt:lpstr>
      <vt:lpstr>Mapa de niveles de GINI</vt:lpstr>
      <vt:lpstr>Slide 153</vt:lpstr>
      <vt:lpstr>Mapa de razones entre quintiles y deciles de ingreso</vt:lpstr>
      <vt:lpstr>Tasa de recaudación fiscal</vt:lpstr>
      <vt:lpstr>Estimación de carga de inequidad nacional referencia con quintil superior) vs. Inequidad global</vt:lpstr>
      <vt:lpstr>Indice integrado (individual/colectivo) de Salud : concepto </vt:lpstr>
      <vt:lpstr>Metodología de análisis de la carga de inequidad global en salud IV : Índice integrado de salud</vt:lpstr>
      <vt:lpstr>Collective dimension of health</vt:lpstr>
      <vt:lpstr>Slide 160</vt:lpstr>
      <vt:lpstr>Slide 161</vt:lpstr>
      <vt:lpstr>Contradiccion del crecimiento :</vt:lpstr>
      <vt:lpstr>Esperanza de vida saludable en mujeres (video statplanet)</vt:lpstr>
      <vt:lpstr>Esperanza de vida saludable en hombres  (video statplanet)  </vt:lpstr>
      <vt:lpstr>Indice de felicidad (statplanet)</vt:lpstr>
      <vt:lpstr>Efecto de acaparamiento (video statplanet)  </vt:lpstr>
      <vt:lpstr>Efecto de agotamiento (video statplanet)</vt:lpstr>
      <vt:lpstr>Índice integrado de salud-mujeres</vt:lpstr>
      <vt:lpstr>Índice integrado de salud-hombres</vt:lpstr>
      <vt:lpstr>Índice integrado de salud-todos  (statplanet)</vt:lpstr>
      <vt:lpstr>Dimensiones del indice holistico de salud (interactive database)</vt:lpstr>
      <vt:lpstr>Slide 172</vt:lpstr>
      <vt:lpstr>Slide 173</vt:lpstr>
      <vt:lpstr>Slide 174</vt:lpstr>
      <vt:lpstr>Tabla de países con mayor índice integrado de salud- mujeres</vt:lpstr>
      <vt:lpstr>Tabla de países con mayor índice integrado de salud-hombres</vt:lpstr>
      <vt:lpstr>Tabla de países con mayor índice integrado de salud-todos</vt:lpstr>
      <vt:lpstr>Slide 178</vt:lpstr>
      <vt:lpstr>El dilema de progreso y/o equidad</vt:lpstr>
      <vt:lpstr>International level: </vt:lpstr>
      <vt:lpstr>National level : </vt:lpstr>
      <vt:lpstr>Social and individual levels : </vt:lpstr>
      <vt:lpstr>Slide 183</vt:lpstr>
      <vt:lpstr>La equidad en la salud mide el mas esencial derecho universal, y alerta y previene los excesos de acaparacion y agotamiento.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Juan Garay</cp:lastModifiedBy>
  <cp:revision>101</cp:revision>
  <dcterms:created xsi:type="dcterms:W3CDTF">2014-11-16T02:04:21Z</dcterms:created>
  <dcterms:modified xsi:type="dcterms:W3CDTF">2015-04-20T04:22:11Z</dcterms:modified>
</cp:coreProperties>
</file>