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69" r:id="rId3"/>
    <p:sldId id="257" r:id="rId4"/>
    <p:sldId id="260" r:id="rId5"/>
    <p:sldId id="259" r:id="rId6"/>
    <p:sldId id="258" r:id="rId7"/>
    <p:sldId id="261" r:id="rId8"/>
    <p:sldId id="262" r:id="rId9"/>
    <p:sldId id="263" r:id="rId10"/>
    <p:sldId id="264" r:id="rId11"/>
    <p:sldId id="265" r:id="rId12"/>
    <p:sldId id="266" r:id="rId13"/>
    <p:sldId id="267" r:id="rId14"/>
    <p:sldId id="285" r:id="rId15"/>
    <p:sldId id="268" r:id="rId16"/>
    <p:sldId id="270" r:id="rId17"/>
    <p:sldId id="273" r:id="rId18"/>
    <p:sldId id="283" r:id="rId19"/>
    <p:sldId id="276" r:id="rId20"/>
    <p:sldId id="277" r:id="rId21"/>
    <p:sldId id="274" r:id="rId22"/>
    <p:sldId id="275" r:id="rId23"/>
    <p:sldId id="278" r:id="rId24"/>
    <p:sldId id="279" r:id="rId25"/>
    <p:sldId id="280" r:id="rId26"/>
    <p:sldId id="281" r:id="rId27"/>
    <p:sldId id="282" r:id="rId28"/>
    <p:sldId id="292" r:id="rId29"/>
    <p:sldId id="288" r:id="rId30"/>
    <p:sldId id="290" r:id="rId31"/>
    <p:sldId id="291"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8" autoAdjust="0"/>
    <p:restoredTop sz="94660"/>
  </p:normalViewPr>
  <p:slideViewPr>
    <p:cSldViewPr snapToGrid="0">
      <p:cViewPr>
        <p:scale>
          <a:sx n="70" d="100"/>
          <a:sy n="70" d="100"/>
        </p:scale>
        <p:origin x="-1908" y="-11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7" name="Date Placeholder 6"/>
          <p:cNvSpPr>
            <a:spLocks noGrp="1"/>
          </p:cNvSpPr>
          <p:nvPr>
            <p:ph type="dt" sz="half" idx="10"/>
          </p:nvPr>
        </p:nvSpPr>
        <p:spPr/>
        <p:txBody>
          <a:bodyPr/>
          <a:lstStyle/>
          <a:p>
            <a:fld id="{1160EA64-D806-43AC-9DF2-F8C432F32B4C}" type="datetimeFigureOut">
              <a:rPr lang="en-US" dirty="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10/23/2018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7" name="Date Placeholder 6"/>
          <p:cNvSpPr>
            <a:spLocks noGrp="1"/>
          </p:cNvSpPr>
          <p:nvPr>
            <p:ph type="dt" sz="half" idx="10"/>
          </p:nvPr>
        </p:nvSpPr>
        <p:spPr/>
        <p:txBody>
          <a:bodyPr/>
          <a:lstStyle/>
          <a:p>
            <a:fld id="{4F7D4976-E339-4826-83B7-FBD03F55ECF8}" type="datetimeFigureOut">
              <a:rPr lang="en-US" dirty="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9" name="Date Placeholder 8"/>
          <p:cNvSpPr>
            <a:spLocks noGrp="1"/>
          </p:cNvSpPr>
          <p:nvPr>
            <p:ph type="dt" sz="half" idx="10"/>
          </p:nvPr>
        </p:nvSpPr>
        <p:spPr/>
        <p:txBody>
          <a:bodyPr/>
          <a:lstStyle/>
          <a:p>
            <a:fld id="{D1BE4249-C0D0-4B06-8692-E8BB871AF643}" type="datetimeFigureOut">
              <a:rPr lang="en-US" dirty="0"/>
              <a:t>10/23/2018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10/23/2018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10/23/2018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4.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E321F00-4AF3-4A41-804E-330F24436351}"/>
              </a:ext>
            </a:extLst>
          </p:cNvPr>
          <p:cNvSpPr>
            <a:spLocks noGrp="1"/>
          </p:cNvSpPr>
          <p:nvPr>
            <p:ph type="ctrTitle"/>
          </p:nvPr>
        </p:nvSpPr>
        <p:spPr>
          <a:xfrm>
            <a:off x="1600200" y="609600"/>
            <a:ext cx="8991600" cy="2714368"/>
          </a:xfrm>
        </p:spPr>
        <p:txBody>
          <a:bodyPr>
            <a:normAutofit fontScale="90000"/>
          </a:bodyPr>
          <a:lstStyle/>
          <a:p>
            <a:r>
              <a:rPr lang="es-ES" sz="3200" dirty="0" smtClean="0">
                <a:solidFill>
                  <a:schemeClr val="bg2">
                    <a:lumMod val="60000"/>
                    <a:lumOff val="40000"/>
                  </a:schemeClr>
                </a:solidFill>
                <a:latin typeface="Arial Rounded MT Bold" panose="020F0704030504030204" pitchFamily="34" charset="0"/>
              </a:rPr>
              <a:t/>
            </a:r>
            <a:br>
              <a:rPr lang="es-ES" sz="3200" dirty="0" smtClean="0">
                <a:solidFill>
                  <a:schemeClr val="bg2">
                    <a:lumMod val="60000"/>
                    <a:lumOff val="40000"/>
                  </a:schemeClr>
                </a:solidFill>
                <a:latin typeface="Arial Rounded MT Bold" panose="020F0704030504030204" pitchFamily="34" charset="0"/>
              </a:rPr>
            </a:br>
            <a:r>
              <a:rPr lang="es-ES" sz="3200" dirty="0" err="1" smtClean="0">
                <a:solidFill>
                  <a:schemeClr val="bg2">
                    <a:lumMod val="60000"/>
                    <a:lumOff val="40000"/>
                  </a:schemeClr>
                </a:solidFill>
                <a:latin typeface="Arial Rounded MT Bold" panose="020F0704030504030204" pitchFamily="34" charset="0"/>
              </a:rPr>
              <a:t>Equity</a:t>
            </a:r>
            <a:r>
              <a:rPr lang="es-ES" sz="3200" dirty="0" smtClean="0">
                <a:solidFill>
                  <a:schemeClr val="bg2">
                    <a:lumMod val="60000"/>
                    <a:lumOff val="40000"/>
                  </a:schemeClr>
                </a:solidFill>
                <a:latin typeface="Arial Rounded MT Bold" panose="020F0704030504030204" pitchFamily="34" charset="0"/>
              </a:rPr>
              <a:t> </a:t>
            </a:r>
            <a:r>
              <a:rPr lang="es-ES" sz="3200" dirty="0">
                <a:solidFill>
                  <a:schemeClr val="bg2">
                    <a:lumMod val="60000"/>
                    <a:lumOff val="40000"/>
                  </a:schemeClr>
                </a:solidFill>
                <a:latin typeface="Arial Rounded MT Bold" panose="020F0704030504030204" pitchFamily="34" charset="0"/>
              </a:rPr>
              <a:t>in </a:t>
            </a:r>
            <a:r>
              <a:rPr lang="es-ES" sz="3200" dirty="0" err="1">
                <a:solidFill>
                  <a:schemeClr val="bg2">
                    <a:lumMod val="60000"/>
                    <a:lumOff val="40000"/>
                  </a:schemeClr>
                </a:solidFill>
                <a:latin typeface="Arial Rounded MT Bold" panose="020F0704030504030204" pitchFamily="34" charset="0"/>
              </a:rPr>
              <a:t>the</a:t>
            </a:r>
            <a:r>
              <a:rPr lang="es-ES" sz="3200" dirty="0">
                <a:solidFill>
                  <a:schemeClr val="bg2">
                    <a:lumMod val="60000"/>
                    <a:lumOff val="40000"/>
                  </a:schemeClr>
                </a:solidFill>
                <a:latin typeface="Arial Rounded MT Bold" panose="020F0704030504030204" pitchFamily="34" charset="0"/>
              </a:rPr>
              <a:t> 2030 agenda</a:t>
            </a:r>
            <a:br>
              <a:rPr lang="es-ES" sz="3200" dirty="0">
                <a:solidFill>
                  <a:schemeClr val="bg2">
                    <a:lumMod val="60000"/>
                    <a:lumOff val="40000"/>
                  </a:schemeClr>
                </a:solidFill>
                <a:latin typeface="Arial Rounded MT Bold" panose="020F0704030504030204" pitchFamily="34" charset="0"/>
              </a:rPr>
            </a:br>
            <a:r>
              <a:rPr lang="es-ES" sz="3200" dirty="0">
                <a:solidFill>
                  <a:schemeClr val="bg2">
                    <a:lumMod val="60000"/>
                    <a:lumOff val="40000"/>
                  </a:schemeClr>
                </a:solidFill>
                <a:latin typeface="Arial Rounded MT Bold" panose="020F0704030504030204" pitchFamily="34" charset="0"/>
              </a:rPr>
              <a:t/>
            </a:r>
            <a:br>
              <a:rPr lang="es-ES" sz="3200" dirty="0">
                <a:solidFill>
                  <a:schemeClr val="bg2">
                    <a:lumMod val="60000"/>
                    <a:lumOff val="40000"/>
                  </a:schemeClr>
                </a:solidFill>
                <a:latin typeface="Arial Rounded MT Bold" panose="020F0704030504030204" pitchFamily="34" charset="0"/>
              </a:rPr>
            </a:br>
            <a:r>
              <a:rPr lang="es-ES" sz="3200" dirty="0" err="1">
                <a:solidFill>
                  <a:schemeClr val="bg2">
                    <a:lumMod val="60000"/>
                    <a:lumOff val="40000"/>
                  </a:schemeClr>
                </a:solidFill>
                <a:latin typeface="Arial Rounded MT Bold" panose="020F0704030504030204" pitchFamily="34" charset="0"/>
              </a:rPr>
              <a:t>The</a:t>
            </a:r>
            <a:r>
              <a:rPr lang="es-ES" sz="3200" dirty="0">
                <a:solidFill>
                  <a:schemeClr val="bg2">
                    <a:lumMod val="60000"/>
                    <a:lumOff val="40000"/>
                  </a:schemeClr>
                </a:solidFill>
                <a:latin typeface="Arial Rounded MT Bold" panose="020F0704030504030204" pitchFamily="34" charset="0"/>
              </a:rPr>
              <a:t> global </a:t>
            </a:r>
            <a:r>
              <a:rPr lang="es-ES" sz="3200" dirty="0" err="1">
                <a:solidFill>
                  <a:schemeClr val="bg2">
                    <a:lumMod val="60000"/>
                    <a:lumOff val="40000"/>
                  </a:schemeClr>
                </a:solidFill>
                <a:latin typeface="Arial Rounded MT Bold" panose="020F0704030504030204" pitchFamily="34" charset="0"/>
              </a:rPr>
              <a:t>challenge</a:t>
            </a:r>
            <a:r>
              <a:rPr lang="es-ES" sz="3200" dirty="0">
                <a:solidFill>
                  <a:schemeClr val="bg2">
                    <a:lumMod val="60000"/>
                    <a:lumOff val="40000"/>
                  </a:schemeClr>
                </a:solidFill>
                <a:latin typeface="Arial Rounded MT Bold" panose="020F0704030504030204" pitchFamily="34" charset="0"/>
              </a:rPr>
              <a:t> </a:t>
            </a:r>
            <a:r>
              <a:rPr lang="es-ES" sz="3200" dirty="0" err="1">
                <a:solidFill>
                  <a:schemeClr val="bg2">
                    <a:lumMod val="60000"/>
                    <a:lumOff val="40000"/>
                  </a:schemeClr>
                </a:solidFill>
                <a:latin typeface="Arial Rounded MT Bold" panose="020F0704030504030204" pitchFamily="34" charset="0"/>
              </a:rPr>
              <a:t>with</a:t>
            </a:r>
            <a:r>
              <a:rPr lang="es-ES" sz="3200" dirty="0">
                <a:solidFill>
                  <a:schemeClr val="bg2">
                    <a:lumMod val="60000"/>
                    <a:lumOff val="40000"/>
                  </a:schemeClr>
                </a:solidFill>
                <a:latin typeface="Arial Rounded MT Bold" panose="020F0704030504030204" pitchFamily="34" charset="0"/>
              </a:rPr>
              <a:t> a </a:t>
            </a:r>
            <a:r>
              <a:rPr lang="es-ES" sz="3200" dirty="0" err="1">
                <a:solidFill>
                  <a:schemeClr val="bg2">
                    <a:lumMod val="60000"/>
                    <a:lumOff val="40000"/>
                  </a:schemeClr>
                </a:solidFill>
                <a:latin typeface="Arial Rounded MT Bold" panose="020F0704030504030204" pitchFamily="34" charset="0"/>
              </a:rPr>
              <a:t>focus</a:t>
            </a:r>
            <a:r>
              <a:rPr lang="es-ES" sz="3200" dirty="0">
                <a:solidFill>
                  <a:schemeClr val="bg2">
                    <a:lumMod val="60000"/>
                    <a:lumOff val="40000"/>
                  </a:schemeClr>
                </a:solidFill>
                <a:latin typeface="Arial Rounded MT Bold" panose="020F0704030504030204" pitchFamily="34" charset="0"/>
              </a:rPr>
              <a:t> in </a:t>
            </a:r>
            <a:r>
              <a:rPr lang="es-ES" sz="3200" dirty="0" err="1">
                <a:solidFill>
                  <a:schemeClr val="bg2">
                    <a:lumMod val="60000"/>
                    <a:lumOff val="40000"/>
                  </a:schemeClr>
                </a:solidFill>
                <a:latin typeface="Arial Rounded MT Bold" panose="020F0704030504030204" pitchFamily="34" charset="0"/>
              </a:rPr>
              <a:t>the</a:t>
            </a:r>
            <a:r>
              <a:rPr lang="es-ES" sz="3200" dirty="0">
                <a:solidFill>
                  <a:schemeClr val="bg2">
                    <a:lumMod val="60000"/>
                    <a:lumOff val="40000"/>
                  </a:schemeClr>
                </a:solidFill>
                <a:latin typeface="Arial Rounded MT Bold" panose="020F0704030504030204" pitchFamily="34" charset="0"/>
              </a:rPr>
              <a:t> LAC </a:t>
            </a:r>
            <a:r>
              <a:rPr lang="es-ES" sz="3200" dirty="0" err="1">
                <a:solidFill>
                  <a:schemeClr val="bg2">
                    <a:lumMod val="60000"/>
                    <a:lumOff val="40000"/>
                  </a:schemeClr>
                </a:solidFill>
                <a:latin typeface="Arial Rounded MT Bold" panose="020F0704030504030204" pitchFamily="34" charset="0"/>
              </a:rPr>
              <a:t>region</a:t>
            </a:r>
            <a:r>
              <a:rPr lang="es-ES" dirty="0"/>
              <a:t/>
            </a:r>
            <a:br>
              <a:rPr lang="es-ES" dirty="0"/>
            </a:br>
            <a:endParaRPr lang="es-MX" dirty="0"/>
          </a:p>
        </p:txBody>
      </p:sp>
      <p:sp>
        <p:nvSpPr>
          <p:cNvPr id="3" name="Subtítulo 2">
            <a:extLst>
              <a:ext uri="{FF2B5EF4-FFF2-40B4-BE49-F238E27FC236}">
                <a16:creationId xmlns="" xmlns:a16="http://schemas.microsoft.com/office/drawing/2014/main" id="{CE440EFD-E894-4C79-A794-B6E0B8EE7E00}"/>
              </a:ext>
            </a:extLst>
          </p:cNvPr>
          <p:cNvSpPr>
            <a:spLocks noGrp="1"/>
          </p:cNvSpPr>
          <p:nvPr>
            <p:ph type="subTitle" idx="1"/>
          </p:nvPr>
        </p:nvSpPr>
        <p:spPr>
          <a:xfrm>
            <a:off x="2695194" y="4352544"/>
            <a:ext cx="6801612" cy="1011936"/>
          </a:xfrm>
        </p:spPr>
        <p:txBody>
          <a:bodyPr/>
          <a:lstStyle/>
          <a:p>
            <a:r>
              <a:rPr lang="es-ES" dirty="0"/>
              <a:t>Juan Garay</a:t>
            </a:r>
          </a:p>
          <a:p>
            <a:r>
              <a:rPr lang="es-ES" dirty="0" err="1"/>
              <a:t>HoC</a:t>
            </a:r>
            <a:r>
              <a:rPr lang="es-ES" dirty="0"/>
              <a:t>, DEU Cuba</a:t>
            </a:r>
            <a:endParaRPr lang="es-MX" dirty="0"/>
          </a:p>
        </p:txBody>
      </p:sp>
    </p:spTree>
    <p:extLst>
      <p:ext uri="{BB962C8B-B14F-4D97-AF65-F5344CB8AC3E}">
        <p14:creationId xmlns:p14="http://schemas.microsoft.com/office/powerpoint/2010/main" val="39341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07501D8-BB90-458C-9D9E-04C9E7B14ABC}"/>
              </a:ext>
            </a:extLst>
          </p:cNvPr>
          <p:cNvSpPr>
            <a:spLocks noGrp="1"/>
          </p:cNvSpPr>
          <p:nvPr>
            <p:ph type="title"/>
          </p:nvPr>
        </p:nvSpPr>
        <p:spPr>
          <a:xfrm>
            <a:off x="2231136" y="454329"/>
            <a:ext cx="7729728" cy="1188720"/>
          </a:xfrm>
        </p:spPr>
        <p:txBody>
          <a:bodyPr>
            <a:normAutofit/>
          </a:bodyPr>
          <a:lstStyle/>
          <a:p>
            <a:r>
              <a:rPr lang="es-ES" sz="2000" dirty="0"/>
              <a:t>HRS </a:t>
            </a:r>
            <a:r>
              <a:rPr lang="es-ES" sz="2000" dirty="0" err="1"/>
              <a:t>regions</a:t>
            </a:r>
            <a:r>
              <a:rPr lang="es-ES" sz="2000" dirty="0"/>
              <a:t> in </a:t>
            </a:r>
            <a:r>
              <a:rPr lang="es-ES" sz="2000" dirty="0" err="1"/>
              <a:t>largest</a:t>
            </a:r>
            <a:r>
              <a:rPr lang="es-ES" sz="2000" dirty="0"/>
              <a:t> </a:t>
            </a:r>
            <a:r>
              <a:rPr lang="es-ES" sz="2000" dirty="0" err="1"/>
              <a:t>countries</a:t>
            </a:r>
            <a:r>
              <a:rPr lang="es-ES" sz="2000" dirty="0"/>
              <a:t> (2000-2010)</a:t>
            </a:r>
            <a:endParaRPr lang="es-MX" sz="2000" dirty="0"/>
          </a:p>
        </p:txBody>
      </p:sp>
      <p:pic>
        <p:nvPicPr>
          <p:cNvPr id="4" name="Marcador de contenido 3">
            <a:extLst>
              <a:ext uri="{FF2B5EF4-FFF2-40B4-BE49-F238E27FC236}">
                <a16:creationId xmlns="" xmlns:a16="http://schemas.microsoft.com/office/drawing/2014/main" id="{E0734342-CB52-46F8-ADF5-03CC1CED5A02}"/>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0053" t="19113" r="15024" b="7783"/>
          <a:stretch/>
        </p:blipFill>
        <p:spPr bwMode="auto">
          <a:xfrm>
            <a:off x="1254641" y="1715247"/>
            <a:ext cx="4019107" cy="2376058"/>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 xmlns:a16="http://schemas.microsoft.com/office/drawing/2014/main" id="{8D80C7E2-5420-4347-BBDB-3A731724CB56}"/>
              </a:ext>
            </a:extLst>
          </p:cNvPr>
          <p:cNvPicPr/>
          <p:nvPr/>
        </p:nvPicPr>
        <p:blipFill rotWithShape="1">
          <a:blip r:embed="rId3"/>
          <a:srcRect l="27332" t="13574" r="33133" b="9195"/>
          <a:stretch/>
        </p:blipFill>
        <p:spPr bwMode="auto">
          <a:xfrm>
            <a:off x="2004671" y="4091305"/>
            <a:ext cx="2519045" cy="2766695"/>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 xmlns:a16="http://schemas.microsoft.com/office/drawing/2014/main" id="{AF8399C9-A183-4759-8D11-DDE8BC767956}"/>
              </a:ext>
            </a:extLst>
          </p:cNvPr>
          <p:cNvPicPr/>
          <p:nvPr/>
        </p:nvPicPr>
        <p:blipFill rotWithShape="1">
          <a:blip r:embed="rId4"/>
          <a:srcRect l="20850" t="15672" r="33320" b="9993"/>
          <a:stretch/>
        </p:blipFill>
        <p:spPr bwMode="auto">
          <a:xfrm>
            <a:off x="6697315" y="4179745"/>
            <a:ext cx="2723131" cy="2678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Imagen 6">
            <a:extLst>
              <a:ext uri="{FF2B5EF4-FFF2-40B4-BE49-F238E27FC236}">
                <a16:creationId xmlns="" xmlns:a16="http://schemas.microsoft.com/office/drawing/2014/main" id="{0135CCE9-D81A-42E6-A404-E43493C4656E}"/>
              </a:ext>
            </a:extLst>
          </p:cNvPr>
          <p:cNvPicPr/>
          <p:nvPr/>
        </p:nvPicPr>
        <p:blipFill rotWithShape="1">
          <a:blip r:embed="rId5"/>
          <a:srcRect l="25667" t="25667" r="23283" b="4753"/>
          <a:stretch/>
        </p:blipFill>
        <p:spPr bwMode="auto">
          <a:xfrm>
            <a:off x="6443330" y="1731489"/>
            <a:ext cx="3181307" cy="2359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511659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EDB3743-F557-4D56-B3DD-D33C456AF154}"/>
              </a:ext>
            </a:extLst>
          </p:cNvPr>
          <p:cNvSpPr>
            <a:spLocks noGrp="1"/>
          </p:cNvSpPr>
          <p:nvPr>
            <p:ph type="title"/>
          </p:nvPr>
        </p:nvSpPr>
        <p:spPr>
          <a:xfrm>
            <a:off x="1945119" y="271685"/>
            <a:ext cx="7729728" cy="1188720"/>
          </a:xfrm>
        </p:spPr>
        <p:txBody>
          <a:bodyPr>
            <a:normAutofit fontScale="90000"/>
          </a:bodyPr>
          <a:lstStyle/>
          <a:p>
            <a:r>
              <a:rPr lang="es-ES" dirty="0" smtClean="0"/>
              <a:t>NET </a:t>
            </a:r>
            <a:r>
              <a:rPr lang="es-ES" dirty="0" err="1" smtClean="0"/>
              <a:t>Burden</a:t>
            </a:r>
            <a:r>
              <a:rPr lang="es-ES" dirty="0" smtClean="0"/>
              <a:t> </a:t>
            </a:r>
            <a:r>
              <a:rPr lang="es-ES" dirty="0"/>
              <a:t>of </a:t>
            </a:r>
            <a:r>
              <a:rPr lang="es-ES" dirty="0" err="1"/>
              <a:t>health</a:t>
            </a:r>
            <a:r>
              <a:rPr lang="es-ES" dirty="0"/>
              <a:t> </a:t>
            </a:r>
            <a:r>
              <a:rPr lang="es-ES" dirty="0" err="1"/>
              <a:t>inequity-NBHiE</a:t>
            </a:r>
            <a:r>
              <a:rPr lang="es-ES" dirty="0"/>
              <a:t> </a:t>
            </a:r>
            <a:br>
              <a:rPr lang="es-ES" dirty="0"/>
            </a:br>
            <a:r>
              <a:rPr lang="es-ES" sz="2000" dirty="0"/>
              <a:t>(</a:t>
            </a:r>
            <a:r>
              <a:rPr lang="es-ES" sz="2000" dirty="0" err="1"/>
              <a:t>ref</a:t>
            </a:r>
            <a:r>
              <a:rPr lang="es-ES" sz="2000" dirty="0"/>
              <a:t> </a:t>
            </a:r>
            <a:r>
              <a:rPr lang="es-ES" sz="2000" dirty="0" err="1"/>
              <a:t>constant</a:t>
            </a:r>
            <a:r>
              <a:rPr lang="es-ES" sz="2000" dirty="0"/>
              <a:t> </a:t>
            </a:r>
            <a:r>
              <a:rPr lang="es-ES" sz="2000" dirty="0" err="1"/>
              <a:t>hrs</a:t>
            </a:r>
            <a:r>
              <a:rPr lang="es-ES" sz="2000" dirty="0"/>
              <a:t> </a:t>
            </a:r>
            <a:r>
              <a:rPr lang="es-ES" sz="2000" dirty="0" err="1"/>
              <a:t>models</a:t>
            </a:r>
            <a:r>
              <a:rPr lang="es-ES" sz="2000" dirty="0"/>
              <a:t>)</a:t>
            </a:r>
            <a:endParaRPr lang="es-MX" dirty="0"/>
          </a:p>
        </p:txBody>
      </p:sp>
      <p:pic>
        <p:nvPicPr>
          <p:cNvPr id="5" name="Imagen 4">
            <a:extLst>
              <a:ext uri="{FF2B5EF4-FFF2-40B4-BE49-F238E27FC236}">
                <a16:creationId xmlns="" xmlns:a16="http://schemas.microsoft.com/office/drawing/2014/main" id="{8D379A59-0A52-4373-850A-5362F7245C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7546" y="2513816"/>
            <a:ext cx="5718412" cy="3300130"/>
          </a:xfrm>
          <a:prstGeom prst="rect">
            <a:avLst/>
          </a:prstGeom>
          <a:noFill/>
        </p:spPr>
      </p:pic>
      <p:pic>
        <p:nvPicPr>
          <p:cNvPr id="6" name="Imagen 5">
            <a:extLst>
              <a:ext uri="{FF2B5EF4-FFF2-40B4-BE49-F238E27FC236}">
                <a16:creationId xmlns="" xmlns:a16="http://schemas.microsoft.com/office/drawing/2014/main" id="{FAE24878-D3DA-4879-AD79-C61D94F53D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33063" y="2513815"/>
            <a:ext cx="5408477" cy="3300131"/>
          </a:xfrm>
          <a:prstGeom prst="rect">
            <a:avLst/>
          </a:prstGeom>
          <a:noFill/>
        </p:spPr>
      </p:pic>
    </p:spTree>
    <p:extLst>
      <p:ext uri="{BB962C8B-B14F-4D97-AF65-F5344CB8AC3E}">
        <p14:creationId xmlns:p14="http://schemas.microsoft.com/office/powerpoint/2010/main" val="92156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A3587AC-E02D-465A-A7D7-8D946D56921D}"/>
              </a:ext>
            </a:extLst>
          </p:cNvPr>
          <p:cNvSpPr>
            <a:spLocks noGrp="1"/>
          </p:cNvSpPr>
          <p:nvPr>
            <p:ph type="title"/>
          </p:nvPr>
        </p:nvSpPr>
        <p:spPr>
          <a:xfrm>
            <a:off x="2231136" y="233172"/>
            <a:ext cx="7729728" cy="1188720"/>
          </a:xfrm>
        </p:spPr>
        <p:txBody>
          <a:bodyPr/>
          <a:lstStyle/>
          <a:p>
            <a:r>
              <a:rPr lang="es-ES" dirty="0" smtClean="0"/>
              <a:t>% </a:t>
            </a:r>
            <a:r>
              <a:rPr lang="es-ES" dirty="0" err="1" smtClean="0"/>
              <a:t>Burden</a:t>
            </a:r>
            <a:r>
              <a:rPr lang="es-ES" dirty="0" smtClean="0"/>
              <a:t> </a:t>
            </a:r>
            <a:r>
              <a:rPr lang="es-ES" dirty="0"/>
              <a:t>of </a:t>
            </a:r>
            <a:r>
              <a:rPr lang="es-ES" dirty="0" err="1"/>
              <a:t>health</a:t>
            </a:r>
            <a:r>
              <a:rPr lang="es-ES" dirty="0"/>
              <a:t> </a:t>
            </a:r>
            <a:r>
              <a:rPr lang="es-ES" dirty="0" err="1"/>
              <a:t>inequity-RBHiE</a:t>
            </a:r>
            <a:r>
              <a:rPr lang="es-ES" dirty="0"/>
              <a:t> </a:t>
            </a:r>
            <a:br>
              <a:rPr lang="es-ES" dirty="0"/>
            </a:br>
            <a:r>
              <a:rPr lang="es-ES" sz="2000" dirty="0"/>
              <a:t>(</a:t>
            </a:r>
            <a:r>
              <a:rPr lang="es-ES" sz="2000" dirty="0" err="1"/>
              <a:t>ref</a:t>
            </a:r>
            <a:r>
              <a:rPr lang="es-ES" sz="2000" dirty="0"/>
              <a:t> </a:t>
            </a:r>
            <a:r>
              <a:rPr lang="es-ES" sz="2000" dirty="0" err="1"/>
              <a:t>constant</a:t>
            </a:r>
            <a:r>
              <a:rPr lang="es-ES" sz="2000" dirty="0"/>
              <a:t> </a:t>
            </a:r>
            <a:r>
              <a:rPr lang="es-ES" sz="2000" dirty="0" err="1"/>
              <a:t>hrs</a:t>
            </a:r>
            <a:r>
              <a:rPr lang="es-ES" sz="2000" dirty="0"/>
              <a:t> </a:t>
            </a:r>
            <a:r>
              <a:rPr lang="es-ES" sz="2000" dirty="0" err="1"/>
              <a:t>models</a:t>
            </a:r>
            <a:r>
              <a:rPr lang="es-ES" sz="2000" dirty="0"/>
              <a:t>)</a:t>
            </a:r>
            <a:endParaRPr lang="es-MX" dirty="0"/>
          </a:p>
        </p:txBody>
      </p:sp>
      <p:pic>
        <p:nvPicPr>
          <p:cNvPr id="4" name="Imagen 3">
            <a:extLst>
              <a:ext uri="{FF2B5EF4-FFF2-40B4-BE49-F238E27FC236}">
                <a16:creationId xmlns="" xmlns:a16="http://schemas.microsoft.com/office/drawing/2014/main" id="{E290DC3A-418C-4AC9-B4CA-006A9DD3DE31}"/>
              </a:ext>
            </a:extLst>
          </p:cNvPr>
          <p:cNvPicPr>
            <a:picLocks noChangeAspect="1"/>
          </p:cNvPicPr>
          <p:nvPr/>
        </p:nvPicPr>
        <p:blipFill>
          <a:blip r:embed="rId2"/>
          <a:stretch>
            <a:fillRect/>
          </a:stretch>
        </p:blipFill>
        <p:spPr>
          <a:xfrm>
            <a:off x="0" y="2319723"/>
            <a:ext cx="6108721" cy="2675358"/>
          </a:xfrm>
          <a:prstGeom prst="rect">
            <a:avLst/>
          </a:prstGeom>
        </p:spPr>
      </p:pic>
      <p:pic>
        <p:nvPicPr>
          <p:cNvPr id="5" name="Imagen 4">
            <a:extLst>
              <a:ext uri="{FF2B5EF4-FFF2-40B4-BE49-F238E27FC236}">
                <a16:creationId xmlns="" xmlns:a16="http://schemas.microsoft.com/office/drawing/2014/main" id="{BF730845-0521-41BB-8B75-312B11DD027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85893" y="2314408"/>
            <a:ext cx="5543835" cy="2656395"/>
          </a:xfrm>
          <a:prstGeom prst="rect">
            <a:avLst/>
          </a:prstGeom>
          <a:noFill/>
        </p:spPr>
      </p:pic>
    </p:spTree>
    <p:extLst>
      <p:ext uri="{BB962C8B-B14F-4D97-AF65-F5344CB8AC3E}">
        <p14:creationId xmlns:p14="http://schemas.microsoft.com/office/powerpoint/2010/main" val="193599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C35075-8E8B-49A5-AEFB-41571CDBE2FF}"/>
              </a:ext>
            </a:extLst>
          </p:cNvPr>
          <p:cNvSpPr>
            <a:spLocks noGrp="1"/>
          </p:cNvSpPr>
          <p:nvPr>
            <p:ph type="title"/>
          </p:nvPr>
        </p:nvSpPr>
        <p:spPr>
          <a:xfrm>
            <a:off x="259307" y="294132"/>
            <a:ext cx="11327641" cy="1188720"/>
          </a:xfrm>
        </p:spPr>
        <p:txBody>
          <a:bodyPr/>
          <a:lstStyle/>
          <a:p>
            <a:r>
              <a:rPr lang="es-ES" dirty="0" err="1"/>
              <a:t>RBHiE</a:t>
            </a:r>
            <a:r>
              <a:rPr lang="es-ES" dirty="0"/>
              <a:t> </a:t>
            </a:r>
            <a:r>
              <a:rPr lang="es-ES" dirty="0" err="1"/>
              <a:t>trend</a:t>
            </a:r>
            <a:r>
              <a:rPr lang="es-ES" dirty="0"/>
              <a:t> in time and </a:t>
            </a:r>
            <a:r>
              <a:rPr lang="es-ES" dirty="0" err="1"/>
              <a:t>by</a:t>
            </a:r>
            <a:r>
              <a:rPr lang="es-ES" dirty="0"/>
              <a:t> </a:t>
            </a:r>
            <a:r>
              <a:rPr lang="es-ES" dirty="0" err="1"/>
              <a:t>countries</a:t>
            </a:r>
            <a:r>
              <a:rPr lang="es-ES" dirty="0"/>
              <a:t> –</a:t>
            </a:r>
            <a:r>
              <a:rPr lang="es-ES" dirty="0" smtClean="0"/>
              <a:t>global</a:t>
            </a:r>
            <a:endParaRPr lang="es-MX" dirty="0"/>
          </a:p>
        </p:txBody>
      </p:sp>
      <p:pic>
        <p:nvPicPr>
          <p:cNvPr id="4" name="Grabación de pantalla 3">
            <a:hlinkClick r:id="" action="ppaction://media"/>
            <a:extLst>
              <a:ext uri="{FF2B5EF4-FFF2-40B4-BE49-F238E27FC236}">
                <a16:creationId xmlns="" xmlns:a16="http://schemas.microsoft.com/office/drawing/2014/main" id="{912277B1-FFA5-4E1C-B247-F1FBBF5333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0519" y="1676508"/>
            <a:ext cx="8484358" cy="4541187"/>
          </a:xfrm>
          <a:prstGeom prst="rect">
            <a:avLst/>
          </a:prstGeom>
        </p:spPr>
      </p:pic>
    </p:spTree>
    <p:extLst>
      <p:ext uri="{BB962C8B-B14F-4D97-AF65-F5344CB8AC3E}">
        <p14:creationId xmlns:p14="http://schemas.microsoft.com/office/powerpoint/2010/main" val="3413544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8DBF58-966D-421F-BF03-C4C786FDAA82}"/>
              </a:ext>
            </a:extLst>
          </p:cNvPr>
          <p:cNvSpPr>
            <a:spLocks noGrp="1"/>
          </p:cNvSpPr>
          <p:nvPr>
            <p:ph type="title"/>
          </p:nvPr>
        </p:nvSpPr>
        <p:spPr>
          <a:xfrm>
            <a:off x="3050286" y="202692"/>
            <a:ext cx="7729728" cy="1188720"/>
          </a:xfrm>
        </p:spPr>
        <p:txBody>
          <a:bodyPr/>
          <a:lstStyle/>
          <a:p>
            <a:r>
              <a:rPr lang="es-ES" dirty="0" err="1"/>
              <a:t>Subnational</a:t>
            </a:r>
            <a:r>
              <a:rPr lang="es-ES" dirty="0"/>
              <a:t> </a:t>
            </a:r>
            <a:r>
              <a:rPr lang="es-ES" dirty="0" err="1"/>
              <a:t>RBHiE</a:t>
            </a:r>
            <a:r>
              <a:rPr lang="es-ES" dirty="0"/>
              <a:t> </a:t>
            </a:r>
            <a:r>
              <a:rPr lang="es-ES" dirty="0" err="1"/>
              <a:t>estimates</a:t>
            </a:r>
            <a:r>
              <a:rPr lang="es-ES" dirty="0"/>
              <a:t> </a:t>
            </a:r>
            <a:r>
              <a:rPr lang="es-ES" sz="2400" dirty="0"/>
              <a:t>(</a:t>
            </a:r>
            <a:r>
              <a:rPr lang="es-ES" sz="2400" dirty="0" err="1"/>
              <a:t>Health</a:t>
            </a:r>
            <a:r>
              <a:rPr lang="es-ES" sz="2400" dirty="0"/>
              <a:t> </a:t>
            </a:r>
            <a:r>
              <a:rPr lang="es-ES" sz="2400" dirty="0" err="1"/>
              <a:t>equity</a:t>
            </a:r>
            <a:r>
              <a:rPr lang="es-ES" sz="2400" dirty="0"/>
              <a:t> monitor U5MR </a:t>
            </a:r>
            <a:r>
              <a:rPr lang="es-ES" sz="2400" dirty="0" err="1"/>
              <a:t>by</a:t>
            </a:r>
            <a:r>
              <a:rPr lang="es-ES" sz="2400" dirty="0"/>
              <a:t> Q)</a:t>
            </a:r>
            <a:endParaRPr lang="es-MX" dirty="0"/>
          </a:p>
        </p:txBody>
      </p:sp>
      <p:pic>
        <p:nvPicPr>
          <p:cNvPr id="4" name="Marcador de contenido 3">
            <a:extLst>
              <a:ext uri="{FF2B5EF4-FFF2-40B4-BE49-F238E27FC236}">
                <a16:creationId xmlns="" xmlns:a16="http://schemas.microsoft.com/office/drawing/2014/main" id="{83EF3932-6809-4089-8B2F-4882EDAF55FF}"/>
              </a:ext>
            </a:extLst>
          </p:cNvPr>
          <p:cNvPicPr>
            <a:picLocks noGrp="1" noChangeAspect="1"/>
          </p:cNvPicPr>
          <p:nvPr>
            <p:ph idx="1"/>
          </p:nvPr>
        </p:nvPicPr>
        <p:blipFill rotWithShape="1">
          <a:blip r:embed="rId2"/>
          <a:srcRect l="24795" t="37154" r="5114" b="6346"/>
          <a:stretch/>
        </p:blipFill>
        <p:spPr>
          <a:xfrm>
            <a:off x="641313" y="1581150"/>
            <a:ext cx="5093590" cy="2308424"/>
          </a:xfrm>
          <a:prstGeom prst="rect">
            <a:avLst/>
          </a:prstGeom>
        </p:spPr>
      </p:pic>
      <p:pic>
        <p:nvPicPr>
          <p:cNvPr id="5" name="Imagen 4">
            <a:extLst>
              <a:ext uri="{FF2B5EF4-FFF2-40B4-BE49-F238E27FC236}">
                <a16:creationId xmlns="" xmlns:a16="http://schemas.microsoft.com/office/drawing/2014/main" id="{4F17687A-B431-4B10-8C1B-AE36D1B52195}"/>
              </a:ext>
            </a:extLst>
          </p:cNvPr>
          <p:cNvPicPr>
            <a:picLocks noChangeAspect="1"/>
          </p:cNvPicPr>
          <p:nvPr/>
        </p:nvPicPr>
        <p:blipFill rotWithShape="1">
          <a:blip r:embed="rId3"/>
          <a:srcRect l="23906" t="5434" r="13437" b="6090"/>
          <a:stretch/>
        </p:blipFill>
        <p:spPr>
          <a:xfrm>
            <a:off x="6258935" y="1673519"/>
            <a:ext cx="4894981" cy="3886200"/>
          </a:xfrm>
          <a:prstGeom prst="rect">
            <a:avLst/>
          </a:prstGeom>
        </p:spPr>
      </p:pic>
      <p:pic>
        <p:nvPicPr>
          <p:cNvPr id="6" name="Imagen 5">
            <a:extLst>
              <a:ext uri="{FF2B5EF4-FFF2-40B4-BE49-F238E27FC236}">
                <a16:creationId xmlns="" xmlns:a16="http://schemas.microsoft.com/office/drawing/2014/main" id="{0947C45B-F9F1-4965-AA76-3B8F346FB098}"/>
              </a:ext>
            </a:extLst>
          </p:cNvPr>
          <p:cNvPicPr>
            <a:picLocks noChangeAspect="1"/>
          </p:cNvPicPr>
          <p:nvPr/>
        </p:nvPicPr>
        <p:blipFill rotWithShape="1">
          <a:blip r:embed="rId4"/>
          <a:srcRect l="26094" t="36407" r="3750" b="11370"/>
          <a:stretch/>
        </p:blipFill>
        <p:spPr>
          <a:xfrm>
            <a:off x="641313" y="4079312"/>
            <a:ext cx="5182850" cy="2169088"/>
          </a:xfrm>
          <a:prstGeom prst="rect">
            <a:avLst/>
          </a:prstGeom>
        </p:spPr>
      </p:pic>
    </p:spTree>
    <p:extLst>
      <p:ext uri="{BB962C8B-B14F-4D97-AF65-F5344CB8AC3E}">
        <p14:creationId xmlns:p14="http://schemas.microsoft.com/office/powerpoint/2010/main" val="365532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2DD7922-6107-42D3-91DF-065A421C981D}"/>
              </a:ext>
            </a:extLst>
          </p:cNvPr>
          <p:cNvSpPr>
            <a:spLocks noGrp="1"/>
          </p:cNvSpPr>
          <p:nvPr>
            <p:ph type="title"/>
          </p:nvPr>
        </p:nvSpPr>
        <p:spPr>
          <a:xfrm>
            <a:off x="2231136" y="199148"/>
            <a:ext cx="7729728" cy="1188720"/>
          </a:xfrm>
        </p:spPr>
        <p:txBody>
          <a:bodyPr>
            <a:normAutofit/>
          </a:bodyPr>
          <a:lstStyle/>
          <a:p>
            <a:r>
              <a:rPr lang="es-ES" sz="2400" dirty="0"/>
              <a:t>Sub-</a:t>
            </a:r>
            <a:r>
              <a:rPr lang="es-ES" sz="2400" dirty="0" err="1"/>
              <a:t>national</a:t>
            </a:r>
            <a:r>
              <a:rPr lang="es-ES" sz="2400" dirty="0"/>
              <a:t> HR(S) </a:t>
            </a:r>
            <a:r>
              <a:rPr lang="es-ES" sz="2400" dirty="0" err="1"/>
              <a:t>models</a:t>
            </a:r>
            <a:r>
              <a:rPr lang="es-ES" sz="2400" dirty="0"/>
              <a:t> and </a:t>
            </a:r>
            <a:r>
              <a:rPr lang="es-ES" sz="2400" dirty="0" err="1"/>
              <a:t>RBHiE</a:t>
            </a:r>
            <a:endParaRPr lang="es-MX" sz="2400" dirty="0"/>
          </a:p>
        </p:txBody>
      </p:sp>
      <p:pic>
        <p:nvPicPr>
          <p:cNvPr id="4" name="Imagen 3">
            <a:extLst>
              <a:ext uri="{FF2B5EF4-FFF2-40B4-BE49-F238E27FC236}">
                <a16:creationId xmlns="" xmlns:a16="http://schemas.microsoft.com/office/drawing/2014/main" id="{D91F651F-1A75-4313-A418-969CCAD8FA5E}"/>
              </a:ext>
            </a:extLst>
          </p:cNvPr>
          <p:cNvPicPr/>
          <p:nvPr/>
        </p:nvPicPr>
        <p:blipFill rotWithShape="1">
          <a:blip r:embed="rId2"/>
          <a:srcRect l="25549" t="22970" r="24380" b="4380"/>
          <a:stretch/>
        </p:blipFill>
        <p:spPr bwMode="auto">
          <a:xfrm>
            <a:off x="134102" y="1574788"/>
            <a:ext cx="2240010" cy="2231668"/>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 xmlns:a16="http://schemas.microsoft.com/office/drawing/2014/main" id="{788E7E40-AC04-4CF6-8988-F2955125F09E}"/>
              </a:ext>
            </a:extLst>
          </p:cNvPr>
          <p:cNvPicPr/>
          <p:nvPr/>
        </p:nvPicPr>
        <p:blipFill rotWithShape="1">
          <a:blip r:embed="rId3"/>
          <a:srcRect l="25731" t="20012" r="23920" b="4208"/>
          <a:stretch/>
        </p:blipFill>
        <p:spPr bwMode="auto">
          <a:xfrm>
            <a:off x="155572" y="3806455"/>
            <a:ext cx="2240010" cy="2275367"/>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 xmlns:a16="http://schemas.microsoft.com/office/drawing/2014/main" id="{B698A212-2186-4264-B40F-EF3D00BA3E25}"/>
              </a:ext>
            </a:extLst>
          </p:cNvPr>
          <p:cNvPicPr/>
          <p:nvPr/>
        </p:nvPicPr>
        <p:blipFill rotWithShape="1">
          <a:blip r:embed="rId4"/>
          <a:srcRect l="25270" t="19687" r="25195" b="4544"/>
          <a:stretch/>
        </p:blipFill>
        <p:spPr bwMode="auto">
          <a:xfrm>
            <a:off x="2530547" y="1513225"/>
            <a:ext cx="2395376" cy="2231668"/>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 xmlns:a16="http://schemas.microsoft.com/office/drawing/2014/main" id="{57B7ACE4-8AD9-41B9-BCDA-5F57E21FB7CC}"/>
              </a:ext>
            </a:extLst>
          </p:cNvPr>
          <p:cNvPicPr/>
          <p:nvPr/>
        </p:nvPicPr>
        <p:blipFill rotWithShape="1">
          <a:blip r:embed="rId5"/>
          <a:srcRect l="25178" t="19687" r="25197" b="4042"/>
          <a:stretch/>
        </p:blipFill>
        <p:spPr bwMode="auto">
          <a:xfrm>
            <a:off x="2552017" y="3744893"/>
            <a:ext cx="2395376" cy="2211571"/>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 xmlns:a16="http://schemas.microsoft.com/office/drawing/2014/main" id="{23607EED-50D3-4027-B7AC-46063CDECAC8}"/>
              </a:ext>
            </a:extLst>
          </p:cNvPr>
          <p:cNvPicPr/>
          <p:nvPr/>
        </p:nvPicPr>
        <p:blipFill rotWithShape="1">
          <a:blip r:embed="rId6"/>
          <a:srcRect l="25364" t="20180" r="23901" b="3710"/>
          <a:stretch/>
        </p:blipFill>
        <p:spPr bwMode="auto">
          <a:xfrm>
            <a:off x="5103828" y="1574787"/>
            <a:ext cx="2395378" cy="2231668"/>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 xmlns:a16="http://schemas.microsoft.com/office/drawing/2014/main" id="{C08C82CB-6AF1-4B11-9ADE-53216F9C47E4}"/>
              </a:ext>
            </a:extLst>
          </p:cNvPr>
          <p:cNvPicPr/>
          <p:nvPr/>
        </p:nvPicPr>
        <p:blipFill rotWithShape="1">
          <a:blip r:embed="rId7">
            <a:extLst>
              <a:ext uri="{28A0092B-C50C-407E-A947-70E740481C1C}">
                <a14:useLocalDpi xmlns:a14="http://schemas.microsoft.com/office/drawing/2010/main" val="0"/>
              </a:ext>
            </a:extLst>
          </a:blip>
          <a:srcRect l="25178" t="19194" r="25749" b="4207"/>
          <a:stretch/>
        </p:blipFill>
        <p:spPr bwMode="auto">
          <a:xfrm>
            <a:off x="5103828" y="3806455"/>
            <a:ext cx="2395378" cy="2211571"/>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 xmlns:a16="http://schemas.microsoft.com/office/drawing/2014/main" id="{50EEC31D-0BD8-4C8C-8EE3-CAB5F64A8A77}"/>
              </a:ext>
            </a:extLst>
          </p:cNvPr>
          <p:cNvPicPr/>
          <p:nvPr/>
        </p:nvPicPr>
        <p:blipFill rotWithShape="1">
          <a:blip r:embed="rId8"/>
          <a:srcRect l="25272" t="19196" r="24103" b="3709"/>
          <a:stretch/>
        </p:blipFill>
        <p:spPr bwMode="auto">
          <a:xfrm>
            <a:off x="7686443" y="1574787"/>
            <a:ext cx="2309897" cy="2231667"/>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 xmlns:a16="http://schemas.microsoft.com/office/drawing/2014/main" id="{9D0607C1-A8E3-4D7D-B9D5-C6F1C5D6E92C}"/>
              </a:ext>
            </a:extLst>
          </p:cNvPr>
          <p:cNvPicPr/>
          <p:nvPr/>
        </p:nvPicPr>
        <p:blipFill rotWithShape="1">
          <a:blip r:embed="rId9"/>
          <a:srcRect l="25455" t="19194" r="24365" b="4542"/>
          <a:stretch/>
        </p:blipFill>
        <p:spPr bwMode="auto">
          <a:xfrm>
            <a:off x="7686443" y="3806455"/>
            <a:ext cx="2309897" cy="2150009"/>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 xmlns:a16="http://schemas.microsoft.com/office/drawing/2014/main" id="{DA056662-3861-41C1-9C2D-F55B2A84DE96}"/>
              </a:ext>
            </a:extLst>
          </p:cNvPr>
          <p:cNvPicPr/>
          <p:nvPr/>
        </p:nvPicPr>
        <p:blipFill rotWithShape="1">
          <a:blip r:embed="rId10"/>
          <a:srcRect l="25362" t="19687" r="24273" b="4704"/>
          <a:stretch/>
        </p:blipFill>
        <p:spPr bwMode="auto">
          <a:xfrm>
            <a:off x="10039550" y="1574787"/>
            <a:ext cx="2152450" cy="2170106"/>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 xmlns:a16="http://schemas.microsoft.com/office/drawing/2014/main" id="{D78DE984-6D38-498B-9237-504FEFEC6966}"/>
              </a:ext>
            </a:extLst>
          </p:cNvPr>
          <p:cNvPicPr/>
          <p:nvPr/>
        </p:nvPicPr>
        <p:blipFill rotWithShape="1">
          <a:blip r:embed="rId11"/>
          <a:srcRect l="25824" t="19521" r="25107" b="4535"/>
          <a:stretch/>
        </p:blipFill>
        <p:spPr bwMode="auto">
          <a:xfrm>
            <a:off x="10061128" y="3744893"/>
            <a:ext cx="2109293" cy="22115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478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30F2DB7-E5A5-4EA4-9EED-D1DB5B19EA1C}"/>
              </a:ext>
            </a:extLst>
          </p:cNvPr>
          <p:cNvSpPr>
            <a:spLocks noGrp="1"/>
          </p:cNvSpPr>
          <p:nvPr>
            <p:ph type="title"/>
          </p:nvPr>
        </p:nvSpPr>
        <p:spPr>
          <a:xfrm>
            <a:off x="212652" y="344636"/>
            <a:ext cx="5975498" cy="1377837"/>
          </a:xfrm>
        </p:spPr>
        <p:txBody>
          <a:bodyPr/>
          <a:lstStyle/>
          <a:p>
            <a:r>
              <a:rPr lang="es-ES" dirty="0"/>
              <a:t>EU sub-</a:t>
            </a:r>
            <a:r>
              <a:rPr lang="es-ES" dirty="0" err="1"/>
              <a:t>national</a:t>
            </a:r>
            <a:r>
              <a:rPr lang="es-ES" dirty="0"/>
              <a:t> (NUTS2) HR(S) &amp; </a:t>
            </a:r>
            <a:r>
              <a:rPr lang="es-ES" dirty="0" err="1"/>
              <a:t>RBHiE</a:t>
            </a:r>
            <a:endParaRPr lang="es-MX" dirty="0"/>
          </a:p>
        </p:txBody>
      </p:sp>
      <p:pic>
        <p:nvPicPr>
          <p:cNvPr id="4" name="Imagen 3">
            <a:extLst>
              <a:ext uri="{FF2B5EF4-FFF2-40B4-BE49-F238E27FC236}">
                <a16:creationId xmlns="" xmlns:a16="http://schemas.microsoft.com/office/drawing/2014/main" id="{3154748A-96A4-45B7-8BD9-59DCE19EB001}"/>
              </a:ext>
            </a:extLst>
          </p:cNvPr>
          <p:cNvPicPr/>
          <p:nvPr/>
        </p:nvPicPr>
        <p:blipFill rotWithShape="1">
          <a:blip r:embed="rId2">
            <a:extLst>
              <a:ext uri="{28A0092B-C50C-407E-A947-70E740481C1C}">
                <a14:useLocalDpi xmlns:a14="http://schemas.microsoft.com/office/drawing/2010/main" val="0"/>
              </a:ext>
            </a:extLst>
          </a:blip>
          <a:srcRect r="-931" b="32933"/>
          <a:stretch/>
        </p:blipFill>
        <p:spPr bwMode="auto">
          <a:xfrm>
            <a:off x="1252442" y="2587092"/>
            <a:ext cx="4448810" cy="4148455"/>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5" name="Imagen 4">
            <a:extLst>
              <a:ext uri="{FF2B5EF4-FFF2-40B4-BE49-F238E27FC236}">
                <a16:creationId xmlns="" xmlns:a16="http://schemas.microsoft.com/office/drawing/2014/main" id="{902B6A69-3A18-41BC-B7E5-FF120E1A4A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50330" y="16612"/>
            <a:ext cx="5741670" cy="2570480"/>
          </a:xfrm>
          <a:prstGeom prst="rect">
            <a:avLst/>
          </a:prstGeom>
          <a:noFill/>
        </p:spPr>
      </p:pic>
      <p:pic>
        <p:nvPicPr>
          <p:cNvPr id="6" name="Imagen 5">
            <a:extLst>
              <a:ext uri="{FF2B5EF4-FFF2-40B4-BE49-F238E27FC236}">
                <a16:creationId xmlns="" xmlns:a16="http://schemas.microsoft.com/office/drawing/2014/main" id="{43199B3A-DBD6-4A3A-8872-31F2B25862A7}"/>
              </a:ext>
            </a:extLst>
          </p:cNvPr>
          <p:cNvPicPr/>
          <p:nvPr/>
        </p:nvPicPr>
        <p:blipFill>
          <a:blip r:embed="rId4">
            <a:extLst>
              <a:ext uri="{28A0092B-C50C-407E-A947-70E740481C1C}">
                <a14:useLocalDpi xmlns:a14="http://schemas.microsoft.com/office/drawing/2010/main" val="0"/>
              </a:ext>
            </a:extLst>
          </a:blip>
          <a:stretch>
            <a:fillRect/>
          </a:stretch>
        </p:blipFill>
        <p:spPr>
          <a:xfrm>
            <a:off x="6469949" y="2587091"/>
            <a:ext cx="4212139" cy="4148455"/>
          </a:xfrm>
          <a:prstGeom prst="rect">
            <a:avLst/>
          </a:prstGeom>
          <a:ln>
            <a:solidFill>
              <a:srgbClr val="000000"/>
            </a:solidFill>
          </a:ln>
        </p:spPr>
      </p:pic>
    </p:spTree>
    <p:extLst>
      <p:ext uri="{BB962C8B-B14F-4D97-AF65-F5344CB8AC3E}">
        <p14:creationId xmlns:p14="http://schemas.microsoft.com/office/powerpoint/2010/main" val="239334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C30940-D931-416F-84CD-2204B219E37D}"/>
              </a:ext>
            </a:extLst>
          </p:cNvPr>
          <p:cNvSpPr>
            <a:spLocks noGrp="1"/>
          </p:cNvSpPr>
          <p:nvPr>
            <p:ph type="title"/>
          </p:nvPr>
        </p:nvSpPr>
        <p:spPr>
          <a:xfrm>
            <a:off x="2417276" y="305474"/>
            <a:ext cx="7729728" cy="1188720"/>
          </a:xfrm>
        </p:spPr>
        <p:txBody>
          <a:bodyPr/>
          <a:lstStyle/>
          <a:p>
            <a:r>
              <a:rPr lang="es-ES" dirty="0" err="1"/>
              <a:t>Economic</a:t>
            </a:r>
            <a:r>
              <a:rPr lang="es-ES" dirty="0"/>
              <a:t> </a:t>
            </a:r>
            <a:r>
              <a:rPr lang="es-ES" dirty="0" err="1"/>
              <a:t>equity</a:t>
            </a:r>
            <a:r>
              <a:rPr lang="es-ES" dirty="0"/>
              <a:t> </a:t>
            </a:r>
            <a:r>
              <a:rPr lang="es-ES" dirty="0" err="1"/>
              <a:t>distribution</a:t>
            </a:r>
            <a:endParaRPr lang="es-MX" dirty="0"/>
          </a:p>
        </p:txBody>
      </p:sp>
      <p:pic>
        <p:nvPicPr>
          <p:cNvPr id="7" name="Marcador de contenido 6">
            <a:extLst>
              <a:ext uri="{FF2B5EF4-FFF2-40B4-BE49-F238E27FC236}">
                <a16:creationId xmlns="" xmlns:a16="http://schemas.microsoft.com/office/drawing/2014/main" id="{6198F344-6DCF-498F-8819-A4E6CF5A1AE1}"/>
              </a:ext>
            </a:extLst>
          </p:cNvPr>
          <p:cNvPicPr>
            <a:picLocks noGrp="1" noChangeAspect="1"/>
          </p:cNvPicPr>
          <p:nvPr>
            <p:ph idx="1"/>
          </p:nvPr>
        </p:nvPicPr>
        <p:blipFill>
          <a:blip r:embed="rId2"/>
          <a:stretch>
            <a:fillRect/>
          </a:stretch>
        </p:blipFill>
        <p:spPr>
          <a:xfrm>
            <a:off x="0" y="1728110"/>
            <a:ext cx="8102009" cy="4834918"/>
          </a:xfrm>
          <a:prstGeom prst="rect">
            <a:avLst/>
          </a:prstGeom>
        </p:spPr>
      </p:pic>
      <p:pic>
        <p:nvPicPr>
          <p:cNvPr id="8" name="Imagen 7">
            <a:extLst>
              <a:ext uri="{FF2B5EF4-FFF2-40B4-BE49-F238E27FC236}">
                <a16:creationId xmlns="" xmlns:a16="http://schemas.microsoft.com/office/drawing/2014/main" id="{4BC71D46-0402-4304-8BE8-FDBFDE701EE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2008" y="1962026"/>
            <a:ext cx="3827721" cy="2057080"/>
          </a:xfrm>
          <a:prstGeom prst="rect">
            <a:avLst/>
          </a:prstGeom>
          <a:noFill/>
        </p:spPr>
      </p:pic>
      <p:pic>
        <p:nvPicPr>
          <p:cNvPr id="9" name="Imagen 8">
            <a:extLst>
              <a:ext uri="{FF2B5EF4-FFF2-40B4-BE49-F238E27FC236}">
                <a16:creationId xmlns="" xmlns:a16="http://schemas.microsoft.com/office/drawing/2014/main" id="{F9820D18-F013-404E-AD90-4B31A5F1F0AC}"/>
              </a:ext>
            </a:extLst>
          </p:cNvPr>
          <p:cNvPicPr>
            <a:picLocks noChangeAspect="1"/>
          </p:cNvPicPr>
          <p:nvPr/>
        </p:nvPicPr>
        <p:blipFill>
          <a:blip r:embed="rId4"/>
          <a:stretch>
            <a:fillRect/>
          </a:stretch>
        </p:blipFill>
        <p:spPr>
          <a:xfrm>
            <a:off x="8102009" y="4019106"/>
            <a:ext cx="3827721" cy="2047634"/>
          </a:xfrm>
          <a:prstGeom prst="rect">
            <a:avLst/>
          </a:prstGeom>
        </p:spPr>
      </p:pic>
      <p:pic>
        <p:nvPicPr>
          <p:cNvPr id="10" name="Imagen 9">
            <a:extLst>
              <a:ext uri="{FF2B5EF4-FFF2-40B4-BE49-F238E27FC236}">
                <a16:creationId xmlns="" xmlns:a16="http://schemas.microsoft.com/office/drawing/2014/main" id="{2548240E-86CB-4522-82E7-B84CAAEC983D}"/>
              </a:ext>
            </a:extLst>
          </p:cNvPr>
          <p:cNvPicPr/>
          <p:nvPr/>
        </p:nvPicPr>
        <p:blipFill rotWithShape="1">
          <a:blip r:embed="rId5">
            <a:extLst>
              <a:ext uri="{28A0092B-C50C-407E-A947-70E740481C1C}">
                <a14:useLocalDpi xmlns:a14="http://schemas.microsoft.com/office/drawing/2010/main" val="0"/>
              </a:ext>
            </a:extLst>
          </a:blip>
          <a:srcRect r="-931" b="32933"/>
          <a:stretch/>
        </p:blipFill>
        <p:spPr bwMode="auto">
          <a:xfrm>
            <a:off x="5961562" y="3189767"/>
            <a:ext cx="1426964" cy="1291677"/>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1" name="Imagen 10">
            <a:extLst>
              <a:ext uri="{FF2B5EF4-FFF2-40B4-BE49-F238E27FC236}">
                <a16:creationId xmlns="" xmlns:a16="http://schemas.microsoft.com/office/drawing/2014/main" id="{69BE9D8C-1EB3-4E0D-BD2D-2970D17CEB02}"/>
              </a:ext>
            </a:extLst>
          </p:cNvPr>
          <p:cNvPicPr/>
          <p:nvPr/>
        </p:nvPicPr>
        <p:blipFill rotWithShape="1">
          <a:blip r:embed="rId6"/>
          <a:srcRect l="9389" t="18326" r="17733" b="16650"/>
          <a:stretch/>
        </p:blipFill>
        <p:spPr bwMode="auto">
          <a:xfrm>
            <a:off x="1147631" y="3245549"/>
            <a:ext cx="1972420" cy="11801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444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717FD7B-B11C-4573-899E-9921FA8AB904}"/>
              </a:ext>
            </a:extLst>
          </p:cNvPr>
          <p:cNvSpPr>
            <a:spLocks noGrp="1"/>
          </p:cNvSpPr>
          <p:nvPr>
            <p:ph type="title"/>
          </p:nvPr>
        </p:nvSpPr>
        <p:spPr>
          <a:xfrm>
            <a:off x="2231136" y="111252"/>
            <a:ext cx="7729728" cy="781883"/>
          </a:xfrm>
        </p:spPr>
        <p:txBody>
          <a:bodyPr>
            <a:normAutofit fontScale="90000"/>
          </a:bodyPr>
          <a:lstStyle/>
          <a:p>
            <a:r>
              <a:rPr lang="es-ES" dirty="0" err="1"/>
              <a:t>Correlation</a:t>
            </a:r>
            <a:r>
              <a:rPr lang="es-ES" dirty="0"/>
              <a:t> GDP pc </a:t>
            </a:r>
            <a:r>
              <a:rPr lang="es-ES" dirty="0" err="1"/>
              <a:t>with</a:t>
            </a:r>
            <a:r>
              <a:rPr lang="es-ES" dirty="0"/>
              <a:t> </a:t>
            </a:r>
            <a:r>
              <a:rPr lang="es-ES" dirty="0" err="1"/>
              <a:t>RBHiE</a:t>
            </a:r>
            <a:r>
              <a:rPr lang="es-ES" dirty="0"/>
              <a:t/>
            </a:r>
            <a:br>
              <a:rPr lang="es-ES" dirty="0"/>
            </a:br>
            <a:r>
              <a:rPr lang="es-ES" dirty="0"/>
              <a:t>Global and LAC</a:t>
            </a:r>
            <a:endParaRPr lang="es-MX" dirty="0"/>
          </a:p>
        </p:txBody>
      </p:sp>
      <p:pic>
        <p:nvPicPr>
          <p:cNvPr id="5" name="Imagen 4">
            <a:extLst>
              <a:ext uri="{FF2B5EF4-FFF2-40B4-BE49-F238E27FC236}">
                <a16:creationId xmlns="" xmlns:a16="http://schemas.microsoft.com/office/drawing/2014/main" id="{DEC1B35E-C36F-46D9-A0D5-C75056B2DDA9}"/>
              </a:ext>
            </a:extLst>
          </p:cNvPr>
          <p:cNvPicPr>
            <a:picLocks noChangeAspect="1"/>
          </p:cNvPicPr>
          <p:nvPr/>
        </p:nvPicPr>
        <p:blipFill rotWithShape="1">
          <a:blip r:embed="rId2"/>
          <a:srcRect l="23022" t="6180" r="13140" b="4783"/>
          <a:stretch/>
        </p:blipFill>
        <p:spPr>
          <a:xfrm>
            <a:off x="2254990" y="956104"/>
            <a:ext cx="7934500" cy="5144445"/>
          </a:xfrm>
          <a:prstGeom prst="rect">
            <a:avLst/>
          </a:prstGeom>
        </p:spPr>
      </p:pic>
      <p:sp>
        <p:nvSpPr>
          <p:cNvPr id="8" name="CuadroTexto 7">
            <a:extLst>
              <a:ext uri="{FF2B5EF4-FFF2-40B4-BE49-F238E27FC236}">
                <a16:creationId xmlns="" xmlns:a16="http://schemas.microsoft.com/office/drawing/2014/main" id="{31A4B2BE-35FE-41B4-B8A6-DE9C9E6AD089}"/>
              </a:ext>
            </a:extLst>
          </p:cNvPr>
          <p:cNvSpPr txBox="1"/>
          <p:nvPr/>
        </p:nvSpPr>
        <p:spPr>
          <a:xfrm>
            <a:off x="3401111" y="2634018"/>
            <a:ext cx="389614" cy="215444"/>
          </a:xfrm>
          <a:prstGeom prst="rect">
            <a:avLst/>
          </a:prstGeom>
          <a:noFill/>
        </p:spPr>
        <p:txBody>
          <a:bodyPr wrap="square" rtlCol="0">
            <a:spAutoFit/>
          </a:bodyPr>
          <a:lstStyle/>
          <a:p>
            <a:r>
              <a:rPr lang="es-ES" sz="800" dirty="0" err="1"/>
              <a:t>DTh</a:t>
            </a:r>
            <a:endParaRPr lang="es-MX" sz="800" dirty="0"/>
          </a:p>
        </p:txBody>
      </p:sp>
      <p:sp>
        <p:nvSpPr>
          <p:cNvPr id="11" name="CuadroTexto 10">
            <a:extLst>
              <a:ext uri="{FF2B5EF4-FFF2-40B4-BE49-F238E27FC236}">
                <a16:creationId xmlns="" xmlns:a16="http://schemas.microsoft.com/office/drawing/2014/main" id="{FAD0326D-58C7-4D7B-93D9-295D042AC6D8}"/>
              </a:ext>
            </a:extLst>
          </p:cNvPr>
          <p:cNvSpPr txBox="1"/>
          <p:nvPr/>
        </p:nvSpPr>
        <p:spPr>
          <a:xfrm>
            <a:off x="4640024" y="2672041"/>
            <a:ext cx="389614" cy="215444"/>
          </a:xfrm>
          <a:prstGeom prst="rect">
            <a:avLst/>
          </a:prstGeom>
          <a:noFill/>
        </p:spPr>
        <p:txBody>
          <a:bodyPr wrap="square" rtlCol="0">
            <a:spAutoFit/>
          </a:bodyPr>
          <a:lstStyle/>
          <a:p>
            <a:r>
              <a:rPr lang="es-ES" sz="800" dirty="0" err="1"/>
              <a:t>UTh</a:t>
            </a:r>
            <a:endParaRPr lang="es-MX" sz="800" dirty="0"/>
          </a:p>
        </p:txBody>
      </p:sp>
      <p:cxnSp>
        <p:nvCxnSpPr>
          <p:cNvPr id="16" name="Conector recto 15">
            <a:extLst>
              <a:ext uri="{FF2B5EF4-FFF2-40B4-BE49-F238E27FC236}">
                <a16:creationId xmlns="" xmlns:a16="http://schemas.microsoft.com/office/drawing/2014/main" id="{61014BAC-6E70-4A3E-AEFB-86898DDE35DA}"/>
              </a:ext>
            </a:extLst>
          </p:cNvPr>
          <p:cNvCxnSpPr>
            <a:cxnSpLocks/>
          </p:cNvCxnSpPr>
          <p:nvPr/>
        </p:nvCxnSpPr>
        <p:spPr>
          <a:xfrm flipV="1">
            <a:off x="3706110" y="2361063"/>
            <a:ext cx="0" cy="324848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 xmlns:a16="http://schemas.microsoft.com/office/drawing/2014/main" id="{DD5DDB5D-FCA0-49AE-BB4F-A30873D2D469}"/>
              </a:ext>
            </a:extLst>
          </p:cNvPr>
          <p:cNvCxnSpPr>
            <a:cxnSpLocks/>
          </p:cNvCxnSpPr>
          <p:nvPr/>
        </p:nvCxnSpPr>
        <p:spPr>
          <a:xfrm flipV="1">
            <a:off x="4640024" y="2361063"/>
            <a:ext cx="0" cy="324848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03552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D5275E8-3738-45F5-8458-BE7708A59BE6}"/>
              </a:ext>
            </a:extLst>
          </p:cNvPr>
          <p:cNvSpPr>
            <a:spLocks noGrp="1"/>
          </p:cNvSpPr>
          <p:nvPr>
            <p:ph type="title"/>
          </p:nvPr>
        </p:nvSpPr>
        <p:spPr>
          <a:xfrm>
            <a:off x="1509823" y="284208"/>
            <a:ext cx="9526771" cy="1188720"/>
          </a:xfrm>
        </p:spPr>
        <p:txBody>
          <a:bodyPr/>
          <a:lstStyle/>
          <a:p>
            <a:r>
              <a:rPr lang="es-ES" dirty="0" err="1"/>
              <a:t>Equity</a:t>
            </a:r>
            <a:r>
              <a:rPr lang="es-ES" dirty="0"/>
              <a:t> </a:t>
            </a:r>
            <a:r>
              <a:rPr lang="es-ES" dirty="0" err="1"/>
              <a:t>of</a:t>
            </a:r>
            <a:r>
              <a:rPr lang="es-ES" dirty="0"/>
              <a:t> </a:t>
            </a:r>
            <a:r>
              <a:rPr lang="es-ES" dirty="0" err="1"/>
              <a:t>national</a:t>
            </a:r>
            <a:r>
              <a:rPr lang="es-ES" dirty="0"/>
              <a:t> </a:t>
            </a:r>
            <a:r>
              <a:rPr lang="es-ES" dirty="0" err="1"/>
              <a:t>average</a:t>
            </a:r>
            <a:r>
              <a:rPr lang="es-ES" dirty="0"/>
              <a:t> GDP pc vs </a:t>
            </a:r>
            <a:r>
              <a:rPr lang="es-ES" dirty="0" err="1"/>
              <a:t>present</a:t>
            </a:r>
            <a:r>
              <a:rPr lang="es-ES" dirty="0"/>
              <a:t> </a:t>
            </a:r>
            <a:r>
              <a:rPr lang="es-ES" dirty="0" err="1"/>
              <a:t>world`s</a:t>
            </a:r>
            <a:r>
              <a:rPr lang="es-ES" dirty="0"/>
              <a:t> pop </a:t>
            </a:r>
            <a:r>
              <a:rPr lang="es-ES" dirty="0" err="1"/>
              <a:t>distr</a:t>
            </a:r>
            <a:endParaRPr lang="es-MX" dirty="0"/>
          </a:p>
        </p:txBody>
      </p:sp>
      <p:pic>
        <p:nvPicPr>
          <p:cNvPr id="4" name="Imagen 3">
            <a:extLst>
              <a:ext uri="{FF2B5EF4-FFF2-40B4-BE49-F238E27FC236}">
                <a16:creationId xmlns="" xmlns:a16="http://schemas.microsoft.com/office/drawing/2014/main" id="{846B4C54-4C00-4A26-B333-94CBB20603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9356" y="1729940"/>
            <a:ext cx="11581639" cy="4798451"/>
          </a:xfrm>
          <a:prstGeom prst="rect">
            <a:avLst/>
          </a:prstGeom>
          <a:noFill/>
        </p:spPr>
      </p:pic>
    </p:spTree>
    <p:extLst>
      <p:ext uri="{BB962C8B-B14F-4D97-AF65-F5344CB8AC3E}">
        <p14:creationId xmlns:p14="http://schemas.microsoft.com/office/powerpoint/2010/main" val="338450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1B398F-430A-4F6B-A0B8-49BAE0B97E78}"/>
              </a:ext>
            </a:extLst>
          </p:cNvPr>
          <p:cNvSpPr>
            <a:spLocks noGrp="1"/>
          </p:cNvSpPr>
          <p:nvPr>
            <p:ph type="title"/>
          </p:nvPr>
        </p:nvSpPr>
        <p:spPr>
          <a:xfrm>
            <a:off x="2231136" y="964692"/>
            <a:ext cx="7729728" cy="909828"/>
          </a:xfrm>
        </p:spPr>
        <p:txBody>
          <a:bodyPr>
            <a:noAutofit/>
          </a:bodyPr>
          <a:lstStyle/>
          <a:p>
            <a:r>
              <a:rPr lang="es-ES" sz="2400" dirty="0"/>
              <a:t>2030 SDGs-2015 MDGs-1945 UDHRs-360 BC…</a:t>
            </a:r>
            <a:endParaRPr lang="es-MX" sz="2400" dirty="0"/>
          </a:p>
        </p:txBody>
      </p:sp>
      <p:sp>
        <p:nvSpPr>
          <p:cNvPr id="3" name="Marcador de contenido 2">
            <a:extLst>
              <a:ext uri="{FF2B5EF4-FFF2-40B4-BE49-F238E27FC236}">
                <a16:creationId xmlns="" xmlns:a16="http://schemas.microsoft.com/office/drawing/2014/main" id="{2B82AC6C-DE0C-4942-8388-7FDD0E3DE72D}"/>
              </a:ext>
            </a:extLst>
          </p:cNvPr>
          <p:cNvSpPr>
            <a:spLocks noGrp="1"/>
          </p:cNvSpPr>
          <p:nvPr>
            <p:ph idx="1"/>
          </p:nvPr>
        </p:nvSpPr>
        <p:spPr/>
        <p:txBody>
          <a:bodyPr>
            <a:normAutofit fontScale="85000" lnSpcReduction="20000"/>
          </a:bodyPr>
          <a:lstStyle/>
          <a:p>
            <a:pPr marL="0" indent="0" algn="r">
              <a:buNone/>
            </a:pPr>
            <a:r>
              <a:rPr lang="en-GB" i="1" dirty="0"/>
              <a:t>The form of law which I should propose would be as follows:</a:t>
            </a:r>
            <a:endParaRPr lang="es-MX" dirty="0"/>
          </a:p>
          <a:p>
            <a:pPr marL="0" indent="0" algn="r">
              <a:buNone/>
            </a:pPr>
            <a:r>
              <a:rPr lang="en-GB" i="1" dirty="0"/>
              <a:t>In a state desirous of being saved from the greatest of all plagues</a:t>
            </a:r>
            <a:endParaRPr lang="es-MX" dirty="0"/>
          </a:p>
          <a:p>
            <a:pPr marL="0" indent="0" algn="r">
              <a:buNone/>
            </a:pPr>
            <a:r>
              <a:rPr lang="en-GB" i="1" dirty="0"/>
              <a:t>-here should exist among the citizens neither extreme poverty, </a:t>
            </a:r>
            <a:endParaRPr lang="es-MX" dirty="0"/>
          </a:p>
          <a:p>
            <a:pPr marL="0" indent="0" algn="r">
              <a:buNone/>
            </a:pPr>
            <a:r>
              <a:rPr lang="en-GB" i="1" dirty="0"/>
              <a:t>nor, again, excess of wealth, </a:t>
            </a:r>
            <a:endParaRPr lang="es-MX" dirty="0"/>
          </a:p>
          <a:p>
            <a:pPr marL="0" indent="0" algn="r">
              <a:buNone/>
            </a:pPr>
            <a:r>
              <a:rPr lang="en-GB" i="1" dirty="0"/>
              <a:t>for both are productive of both these evils. </a:t>
            </a:r>
            <a:endParaRPr lang="es-MX" dirty="0"/>
          </a:p>
          <a:p>
            <a:pPr marL="0" indent="0" algn="r">
              <a:buNone/>
            </a:pPr>
            <a:r>
              <a:rPr lang="en-GB" i="1" dirty="0"/>
              <a:t>Now the legislator should determine </a:t>
            </a:r>
            <a:endParaRPr lang="es-MX" dirty="0"/>
          </a:p>
          <a:p>
            <a:pPr marL="0" indent="0" algn="r">
              <a:buNone/>
            </a:pPr>
            <a:r>
              <a:rPr lang="en-GB" i="1" dirty="0"/>
              <a:t>what is to be the limit of poverty or wealth.</a:t>
            </a:r>
            <a:endParaRPr lang="es-MX" dirty="0"/>
          </a:p>
          <a:p>
            <a:pPr marL="0" indent="0" algn="r">
              <a:buNone/>
            </a:pPr>
            <a:r>
              <a:rPr lang="en-GB" i="1" dirty="0"/>
              <a:t> </a:t>
            </a:r>
            <a:endParaRPr lang="es-MX" dirty="0"/>
          </a:p>
          <a:p>
            <a:pPr marL="0" indent="0" algn="r">
              <a:buNone/>
            </a:pPr>
            <a:r>
              <a:rPr lang="en-GB" i="1" dirty="0"/>
              <a:t>Laws by Plato, 360 BC.</a:t>
            </a:r>
            <a:endParaRPr lang="es-MX" dirty="0"/>
          </a:p>
          <a:p>
            <a:pPr marL="0" indent="0" algn="r">
              <a:buNone/>
            </a:pPr>
            <a:r>
              <a:rPr lang="en-GB" i="1" dirty="0"/>
              <a:t> </a:t>
            </a:r>
            <a:endParaRPr lang="es-MX" dirty="0"/>
          </a:p>
          <a:p>
            <a:endParaRPr lang="es-MX" dirty="0"/>
          </a:p>
        </p:txBody>
      </p:sp>
    </p:spTree>
    <p:extLst>
      <p:ext uri="{BB962C8B-B14F-4D97-AF65-F5344CB8AC3E}">
        <p14:creationId xmlns:p14="http://schemas.microsoft.com/office/powerpoint/2010/main" val="2976162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D022ED7-1507-4903-ABF0-CCFB44B28881}"/>
              </a:ext>
            </a:extLst>
          </p:cNvPr>
          <p:cNvSpPr>
            <a:spLocks noGrp="1"/>
          </p:cNvSpPr>
          <p:nvPr>
            <p:ph type="title"/>
          </p:nvPr>
        </p:nvSpPr>
        <p:spPr>
          <a:xfrm>
            <a:off x="1661160" y="964692"/>
            <a:ext cx="8702040" cy="1188720"/>
          </a:xfrm>
        </p:spPr>
        <p:txBody>
          <a:bodyPr/>
          <a:lstStyle/>
          <a:p>
            <a:r>
              <a:rPr lang="es-ES" dirty="0" err="1"/>
              <a:t>Equity</a:t>
            </a:r>
            <a:r>
              <a:rPr lang="es-ES" dirty="0"/>
              <a:t> </a:t>
            </a:r>
            <a:r>
              <a:rPr lang="es-ES" dirty="0" err="1"/>
              <a:t>of</a:t>
            </a:r>
            <a:r>
              <a:rPr lang="es-ES" dirty="0"/>
              <a:t> </a:t>
            </a:r>
            <a:r>
              <a:rPr lang="es-ES" dirty="0" err="1"/>
              <a:t>national</a:t>
            </a:r>
            <a:r>
              <a:rPr lang="es-ES" dirty="0"/>
              <a:t> </a:t>
            </a:r>
            <a:r>
              <a:rPr lang="es-ES" dirty="0" err="1"/>
              <a:t>average</a:t>
            </a:r>
            <a:r>
              <a:rPr lang="es-ES" dirty="0"/>
              <a:t> GDP pc vs </a:t>
            </a:r>
            <a:r>
              <a:rPr lang="es-ES" dirty="0" err="1"/>
              <a:t>present</a:t>
            </a:r>
            <a:r>
              <a:rPr lang="es-ES" dirty="0"/>
              <a:t> </a:t>
            </a:r>
            <a:r>
              <a:rPr lang="es-ES" dirty="0" err="1"/>
              <a:t>world`s</a:t>
            </a:r>
            <a:r>
              <a:rPr lang="es-ES" dirty="0"/>
              <a:t> GDP </a:t>
            </a:r>
            <a:r>
              <a:rPr lang="es-ES" dirty="0" err="1"/>
              <a:t>distr</a:t>
            </a:r>
            <a:endParaRPr lang="es-MX" dirty="0"/>
          </a:p>
        </p:txBody>
      </p:sp>
      <p:pic>
        <p:nvPicPr>
          <p:cNvPr id="4" name="Marcador de contenido 3">
            <a:extLst>
              <a:ext uri="{FF2B5EF4-FFF2-40B4-BE49-F238E27FC236}">
                <a16:creationId xmlns="" xmlns:a16="http://schemas.microsoft.com/office/drawing/2014/main" id="{BB4189AF-103C-48D4-8F06-D345EBFA056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5627" y="2340713"/>
            <a:ext cx="10385006" cy="4123882"/>
          </a:xfrm>
          <a:prstGeom prst="rect">
            <a:avLst/>
          </a:prstGeom>
          <a:noFill/>
        </p:spPr>
      </p:pic>
    </p:spTree>
    <p:extLst>
      <p:ext uri="{BB962C8B-B14F-4D97-AF65-F5344CB8AC3E}">
        <p14:creationId xmlns:p14="http://schemas.microsoft.com/office/powerpoint/2010/main" val="3242348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982E1F5-BF3B-4486-B263-0C3A10AB7C34}"/>
              </a:ext>
            </a:extLst>
          </p:cNvPr>
          <p:cNvSpPr>
            <a:spLocks noGrp="1"/>
          </p:cNvSpPr>
          <p:nvPr>
            <p:ph type="title"/>
          </p:nvPr>
        </p:nvSpPr>
        <p:spPr>
          <a:xfrm>
            <a:off x="2337816" y="156972"/>
            <a:ext cx="7729728" cy="1188720"/>
          </a:xfrm>
        </p:spPr>
        <p:txBody>
          <a:bodyPr/>
          <a:lstStyle/>
          <a:p>
            <a:r>
              <a:rPr lang="es-ES" dirty="0" err="1"/>
              <a:t>Equity</a:t>
            </a:r>
            <a:r>
              <a:rPr lang="es-ES" dirty="0"/>
              <a:t> </a:t>
            </a:r>
            <a:r>
              <a:rPr lang="es-ES" dirty="0" err="1"/>
              <a:t>zones</a:t>
            </a:r>
            <a:r>
              <a:rPr lang="es-ES" dirty="0"/>
              <a:t> –</a:t>
            </a:r>
            <a:r>
              <a:rPr lang="es-ES" dirty="0" err="1"/>
              <a:t>trend</a:t>
            </a:r>
            <a:r>
              <a:rPr lang="es-ES" dirty="0"/>
              <a:t> in time</a:t>
            </a:r>
            <a:endParaRPr lang="es-MX" dirty="0"/>
          </a:p>
        </p:txBody>
      </p:sp>
      <p:pic>
        <p:nvPicPr>
          <p:cNvPr id="5" name="Imagen 4">
            <a:extLst>
              <a:ext uri="{FF2B5EF4-FFF2-40B4-BE49-F238E27FC236}">
                <a16:creationId xmlns="" xmlns:a16="http://schemas.microsoft.com/office/drawing/2014/main" id="{E935C485-694C-4F0C-8298-23C0B613501A}"/>
              </a:ext>
            </a:extLst>
          </p:cNvPr>
          <p:cNvPicPr>
            <a:picLocks noChangeAspect="1"/>
          </p:cNvPicPr>
          <p:nvPr/>
        </p:nvPicPr>
        <p:blipFill>
          <a:blip r:embed="rId2"/>
          <a:stretch>
            <a:fillRect/>
          </a:stretch>
        </p:blipFill>
        <p:spPr>
          <a:xfrm>
            <a:off x="209035" y="1631468"/>
            <a:ext cx="5993645" cy="4003787"/>
          </a:xfrm>
          <a:prstGeom prst="rect">
            <a:avLst/>
          </a:prstGeom>
        </p:spPr>
      </p:pic>
      <p:pic>
        <p:nvPicPr>
          <p:cNvPr id="7" name="Imagen 6">
            <a:extLst>
              <a:ext uri="{FF2B5EF4-FFF2-40B4-BE49-F238E27FC236}">
                <a16:creationId xmlns="" xmlns:a16="http://schemas.microsoft.com/office/drawing/2014/main" id="{69599518-A4F9-45B3-9138-984FBEC2FF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02681" y="1631467"/>
            <a:ext cx="5769580" cy="4003787"/>
          </a:xfrm>
          <a:prstGeom prst="rect">
            <a:avLst/>
          </a:prstGeom>
          <a:noFill/>
        </p:spPr>
      </p:pic>
    </p:spTree>
    <p:extLst>
      <p:ext uri="{BB962C8B-B14F-4D97-AF65-F5344CB8AC3E}">
        <p14:creationId xmlns:p14="http://schemas.microsoft.com/office/powerpoint/2010/main" val="3123814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274B9E-48A3-4D45-BC21-E6A2E7BA6526}"/>
              </a:ext>
            </a:extLst>
          </p:cNvPr>
          <p:cNvSpPr>
            <a:spLocks noGrp="1"/>
          </p:cNvSpPr>
          <p:nvPr>
            <p:ph type="title"/>
          </p:nvPr>
        </p:nvSpPr>
        <p:spPr>
          <a:xfrm>
            <a:off x="1203960" y="416052"/>
            <a:ext cx="9570720" cy="803148"/>
          </a:xfrm>
        </p:spPr>
        <p:txBody>
          <a:bodyPr>
            <a:normAutofit fontScale="90000"/>
          </a:bodyPr>
          <a:lstStyle/>
          <a:p>
            <a:r>
              <a:rPr lang="es-ES" dirty="0" err="1"/>
              <a:t>World`s</a:t>
            </a:r>
            <a:r>
              <a:rPr lang="es-ES" dirty="0"/>
              <a:t> </a:t>
            </a:r>
            <a:r>
              <a:rPr lang="es-ES" dirty="0" err="1"/>
              <a:t>distribution</a:t>
            </a:r>
            <a:r>
              <a:rPr lang="es-ES" dirty="0"/>
              <a:t> </a:t>
            </a:r>
            <a:r>
              <a:rPr lang="es-ES" dirty="0" err="1"/>
              <a:t>of</a:t>
            </a:r>
            <a:r>
              <a:rPr lang="es-ES" dirty="0"/>
              <a:t> </a:t>
            </a:r>
            <a:r>
              <a:rPr lang="es-ES" dirty="0" err="1"/>
              <a:t>equity</a:t>
            </a:r>
            <a:r>
              <a:rPr lang="es-ES" dirty="0"/>
              <a:t> </a:t>
            </a:r>
            <a:r>
              <a:rPr lang="es-ES" dirty="0" err="1"/>
              <a:t>zones</a:t>
            </a:r>
            <a:r>
              <a:rPr lang="es-ES" dirty="0"/>
              <a:t> in time</a:t>
            </a:r>
            <a:endParaRPr lang="es-MX" dirty="0"/>
          </a:p>
        </p:txBody>
      </p:sp>
      <p:pic>
        <p:nvPicPr>
          <p:cNvPr id="4" name="Grabación de pantalla 3">
            <a:hlinkClick r:id="" action="ppaction://media"/>
            <a:extLst>
              <a:ext uri="{FF2B5EF4-FFF2-40B4-BE49-F238E27FC236}">
                <a16:creationId xmlns="" xmlns:a16="http://schemas.microsoft.com/office/drawing/2014/main" id="{7968F1B4-4E55-4345-8936-80A0A9E39A38}"/>
              </a:ext>
            </a:extLst>
          </p:cNvPr>
          <p:cNvPicPr>
            <a:picLocks noChangeAspect="1"/>
          </p:cNvPicPr>
          <p:nvPr>
            <a:videoFile r:link="rId1"/>
            <p:extLst>
              <p:ext uri="{DAA4B4D4-6D71-4841-9C94-3DE7FCFB9230}">
                <p14:media xmlns:p14="http://schemas.microsoft.com/office/powerpoint/2010/main" r:embed="rId2">
                  <p14:trim end="19801.5"/>
                </p14:media>
              </p:ext>
            </p:extLst>
          </p:nvPr>
        </p:nvPicPr>
        <p:blipFill>
          <a:blip r:embed="rId4"/>
          <a:stretch>
            <a:fillRect/>
          </a:stretch>
        </p:blipFill>
        <p:spPr>
          <a:xfrm>
            <a:off x="1483568" y="1312062"/>
            <a:ext cx="8806843" cy="4736124"/>
          </a:xfrm>
          <a:prstGeom prst="rect">
            <a:avLst/>
          </a:prstGeom>
        </p:spPr>
      </p:pic>
    </p:spTree>
    <p:extLst>
      <p:ext uri="{BB962C8B-B14F-4D97-AF65-F5344CB8AC3E}">
        <p14:creationId xmlns:p14="http://schemas.microsoft.com/office/powerpoint/2010/main" val="1846254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C72F568-91FD-4E30-AFE0-A7060A488446}"/>
              </a:ext>
            </a:extLst>
          </p:cNvPr>
          <p:cNvSpPr>
            <a:spLocks noGrp="1"/>
          </p:cNvSpPr>
          <p:nvPr>
            <p:ph type="title"/>
          </p:nvPr>
        </p:nvSpPr>
        <p:spPr>
          <a:xfrm>
            <a:off x="2261616" y="187452"/>
            <a:ext cx="7729728" cy="1188720"/>
          </a:xfrm>
        </p:spPr>
        <p:txBody>
          <a:bodyPr/>
          <a:lstStyle/>
          <a:p>
            <a:r>
              <a:rPr lang="es-ES" dirty="0" err="1"/>
              <a:t>Economic</a:t>
            </a:r>
            <a:r>
              <a:rPr lang="es-ES" dirty="0"/>
              <a:t> </a:t>
            </a:r>
            <a:r>
              <a:rPr lang="es-ES" dirty="0" err="1"/>
              <a:t>inequity</a:t>
            </a:r>
            <a:r>
              <a:rPr lang="es-ES" dirty="0"/>
              <a:t> vs </a:t>
            </a:r>
            <a:r>
              <a:rPr lang="es-ES" dirty="0" err="1"/>
              <a:t>inequality</a:t>
            </a:r>
            <a:endParaRPr lang="es-MX" dirty="0"/>
          </a:p>
        </p:txBody>
      </p:sp>
      <p:pic>
        <p:nvPicPr>
          <p:cNvPr id="4" name="Imagen 3">
            <a:extLst>
              <a:ext uri="{FF2B5EF4-FFF2-40B4-BE49-F238E27FC236}">
                <a16:creationId xmlns="" xmlns:a16="http://schemas.microsoft.com/office/drawing/2014/main" id="{2812921A-F9A3-46DA-866A-32E8BEA4D0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4279" y="1553918"/>
            <a:ext cx="5118845" cy="2506064"/>
          </a:xfrm>
          <a:prstGeom prst="rect">
            <a:avLst/>
          </a:prstGeom>
          <a:noFill/>
        </p:spPr>
      </p:pic>
      <p:pic>
        <p:nvPicPr>
          <p:cNvPr id="5" name="Imagen 4">
            <a:extLst>
              <a:ext uri="{FF2B5EF4-FFF2-40B4-BE49-F238E27FC236}">
                <a16:creationId xmlns="" xmlns:a16="http://schemas.microsoft.com/office/drawing/2014/main" id="{2813F81E-72B4-490A-9106-FFF862F922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4278" y="4237728"/>
            <a:ext cx="5118845" cy="2333192"/>
          </a:xfrm>
          <a:prstGeom prst="rect">
            <a:avLst/>
          </a:prstGeom>
          <a:noFill/>
        </p:spPr>
      </p:pic>
      <p:pic>
        <p:nvPicPr>
          <p:cNvPr id="7" name="Imagen 6">
            <a:extLst>
              <a:ext uri="{FF2B5EF4-FFF2-40B4-BE49-F238E27FC236}">
                <a16:creationId xmlns="" xmlns:a16="http://schemas.microsoft.com/office/drawing/2014/main" id="{A1EC3B5A-A2B4-4038-93B8-77F7309195D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47338" y="4237728"/>
            <a:ext cx="4789257" cy="2333192"/>
          </a:xfrm>
          <a:prstGeom prst="rect">
            <a:avLst/>
          </a:prstGeom>
          <a:noFill/>
        </p:spPr>
      </p:pic>
      <p:pic>
        <p:nvPicPr>
          <p:cNvPr id="8" name="Imagen 7">
            <a:extLst>
              <a:ext uri="{FF2B5EF4-FFF2-40B4-BE49-F238E27FC236}">
                <a16:creationId xmlns="" xmlns:a16="http://schemas.microsoft.com/office/drawing/2014/main" id="{9198B804-0A9A-4BB8-A2A0-8A326AE35C4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47337" y="1553919"/>
            <a:ext cx="4789257" cy="2506064"/>
          </a:xfrm>
          <a:prstGeom prst="rect">
            <a:avLst/>
          </a:prstGeom>
          <a:noFill/>
        </p:spPr>
      </p:pic>
    </p:spTree>
    <p:extLst>
      <p:ext uri="{BB962C8B-B14F-4D97-AF65-F5344CB8AC3E}">
        <p14:creationId xmlns:p14="http://schemas.microsoft.com/office/powerpoint/2010/main" val="1309523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FF1F2FF-B333-4B0A-A353-9F7F947EFD59}"/>
              </a:ext>
            </a:extLst>
          </p:cNvPr>
          <p:cNvSpPr>
            <a:spLocks noGrp="1"/>
          </p:cNvSpPr>
          <p:nvPr>
            <p:ph type="title"/>
          </p:nvPr>
        </p:nvSpPr>
        <p:spPr>
          <a:xfrm>
            <a:off x="2231135" y="284208"/>
            <a:ext cx="7729728" cy="1188720"/>
          </a:xfrm>
        </p:spPr>
        <p:txBody>
          <a:bodyPr>
            <a:normAutofit fontScale="90000"/>
          </a:bodyPr>
          <a:lstStyle/>
          <a:p>
            <a:r>
              <a:rPr lang="es-ES" dirty="0"/>
              <a:t>International </a:t>
            </a:r>
            <a:r>
              <a:rPr lang="es-ES" dirty="0" err="1"/>
              <a:t>redistribution</a:t>
            </a:r>
            <a:r>
              <a:rPr lang="es-ES" dirty="0"/>
              <a:t> </a:t>
            </a:r>
            <a:r>
              <a:rPr lang="es-ES" dirty="0" err="1"/>
              <a:t>required</a:t>
            </a:r>
            <a:r>
              <a:rPr lang="es-ES" dirty="0"/>
              <a:t> </a:t>
            </a:r>
            <a:r>
              <a:rPr lang="es-ES" dirty="0" err="1"/>
              <a:t>for</a:t>
            </a:r>
            <a:r>
              <a:rPr lang="es-ES" dirty="0"/>
              <a:t> global (</a:t>
            </a:r>
            <a:r>
              <a:rPr lang="es-ES" dirty="0" err="1"/>
              <a:t>health</a:t>
            </a:r>
            <a:r>
              <a:rPr lang="es-ES" dirty="0"/>
              <a:t>) </a:t>
            </a:r>
            <a:r>
              <a:rPr lang="es-ES" dirty="0" err="1"/>
              <a:t>equity</a:t>
            </a:r>
            <a:endParaRPr lang="es-MX" dirty="0"/>
          </a:p>
        </p:txBody>
      </p:sp>
      <p:pic>
        <p:nvPicPr>
          <p:cNvPr id="4" name="Imagen 3">
            <a:extLst>
              <a:ext uri="{FF2B5EF4-FFF2-40B4-BE49-F238E27FC236}">
                <a16:creationId xmlns="" xmlns:a16="http://schemas.microsoft.com/office/drawing/2014/main" id="{AA2C7673-F098-43B8-9EFC-D6C509E48D6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31135" y="1757679"/>
            <a:ext cx="7729728" cy="4005168"/>
          </a:xfrm>
          <a:prstGeom prst="rect">
            <a:avLst/>
          </a:prstGeom>
          <a:noFill/>
        </p:spPr>
      </p:pic>
    </p:spTree>
    <p:extLst>
      <p:ext uri="{BB962C8B-B14F-4D97-AF65-F5344CB8AC3E}">
        <p14:creationId xmlns:p14="http://schemas.microsoft.com/office/powerpoint/2010/main" val="1956033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AFEC4F1-97C1-4120-BE3F-A92FB1FB0C18}"/>
              </a:ext>
            </a:extLst>
          </p:cNvPr>
          <p:cNvSpPr>
            <a:spLocks noGrp="1"/>
          </p:cNvSpPr>
          <p:nvPr>
            <p:ph type="title"/>
          </p:nvPr>
        </p:nvSpPr>
        <p:spPr>
          <a:xfrm>
            <a:off x="1658677" y="326738"/>
            <a:ext cx="9399181" cy="1188720"/>
          </a:xfrm>
        </p:spPr>
        <p:txBody>
          <a:bodyPr/>
          <a:lstStyle/>
          <a:p>
            <a:r>
              <a:rPr lang="es-ES" dirty="0" err="1"/>
              <a:t>Equity</a:t>
            </a:r>
            <a:r>
              <a:rPr lang="es-ES" dirty="0"/>
              <a:t> </a:t>
            </a:r>
            <a:r>
              <a:rPr lang="es-ES" dirty="0" err="1"/>
              <a:t>of</a:t>
            </a:r>
            <a:r>
              <a:rPr lang="es-ES" dirty="0"/>
              <a:t> Access (</a:t>
            </a:r>
            <a:r>
              <a:rPr lang="es-ES" dirty="0" err="1"/>
              <a:t>rights</a:t>
            </a:r>
            <a:r>
              <a:rPr lang="es-ES" dirty="0"/>
              <a:t>) and </a:t>
            </a:r>
            <a:r>
              <a:rPr lang="es-ES" dirty="0" err="1"/>
              <a:t>contribution</a:t>
            </a:r>
            <a:r>
              <a:rPr lang="es-ES" dirty="0"/>
              <a:t> (</a:t>
            </a:r>
            <a:r>
              <a:rPr lang="es-ES" dirty="0" err="1"/>
              <a:t>responsability</a:t>
            </a:r>
            <a:r>
              <a:rPr lang="es-ES" dirty="0"/>
              <a:t>)</a:t>
            </a:r>
            <a:endParaRPr lang="es-MX" dirty="0"/>
          </a:p>
        </p:txBody>
      </p:sp>
      <p:pic>
        <p:nvPicPr>
          <p:cNvPr id="4" name="Imagen 3">
            <a:extLst>
              <a:ext uri="{FF2B5EF4-FFF2-40B4-BE49-F238E27FC236}">
                <a16:creationId xmlns="" xmlns:a16="http://schemas.microsoft.com/office/drawing/2014/main" id="{6EAACB71-54ED-463F-BE56-B1E990B328E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9302" y="2025820"/>
            <a:ext cx="5808965" cy="3651965"/>
          </a:xfrm>
          <a:prstGeom prst="rect">
            <a:avLst/>
          </a:prstGeom>
          <a:noFill/>
        </p:spPr>
      </p:pic>
      <p:pic>
        <p:nvPicPr>
          <p:cNvPr id="5" name="Imagen 4">
            <a:extLst>
              <a:ext uri="{FF2B5EF4-FFF2-40B4-BE49-F238E27FC236}">
                <a16:creationId xmlns="" xmlns:a16="http://schemas.microsoft.com/office/drawing/2014/main" id="{14E1EBDF-F374-46AC-8E3A-25190EBA1B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58267" y="2025820"/>
            <a:ext cx="5167423" cy="3651965"/>
          </a:xfrm>
          <a:prstGeom prst="rect">
            <a:avLst/>
          </a:prstGeom>
          <a:noFill/>
        </p:spPr>
      </p:pic>
    </p:spTree>
    <p:extLst>
      <p:ext uri="{BB962C8B-B14F-4D97-AF65-F5344CB8AC3E}">
        <p14:creationId xmlns:p14="http://schemas.microsoft.com/office/powerpoint/2010/main" val="1105658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A5E127D-2A0D-44F8-9E07-4E6BB80F4DE5}"/>
              </a:ext>
            </a:extLst>
          </p:cNvPr>
          <p:cNvSpPr>
            <a:spLocks noGrp="1"/>
          </p:cNvSpPr>
          <p:nvPr>
            <p:ph type="title"/>
          </p:nvPr>
        </p:nvSpPr>
        <p:spPr>
          <a:xfrm>
            <a:off x="2358727" y="305473"/>
            <a:ext cx="7729728" cy="1188720"/>
          </a:xfrm>
        </p:spPr>
        <p:txBody>
          <a:bodyPr/>
          <a:lstStyle/>
          <a:p>
            <a:r>
              <a:rPr lang="es-ES" dirty="0"/>
              <a:t>Multi-</a:t>
            </a:r>
            <a:r>
              <a:rPr lang="es-ES" dirty="0" err="1"/>
              <a:t>level</a:t>
            </a:r>
            <a:r>
              <a:rPr lang="es-ES" dirty="0"/>
              <a:t> territorial </a:t>
            </a:r>
            <a:r>
              <a:rPr lang="es-ES" dirty="0" err="1"/>
              <a:t>equity</a:t>
            </a:r>
            <a:endParaRPr lang="es-MX" dirty="0"/>
          </a:p>
        </p:txBody>
      </p:sp>
      <p:pic>
        <p:nvPicPr>
          <p:cNvPr id="4" name="Imagen 3">
            <a:extLst>
              <a:ext uri="{FF2B5EF4-FFF2-40B4-BE49-F238E27FC236}">
                <a16:creationId xmlns="" xmlns:a16="http://schemas.microsoft.com/office/drawing/2014/main" id="{592D829B-32BC-4CDD-84AB-7553D6A0DDFA}"/>
              </a:ext>
            </a:extLst>
          </p:cNvPr>
          <p:cNvPicPr/>
          <p:nvPr/>
        </p:nvPicPr>
        <p:blipFill>
          <a:blip r:embed="rId2">
            <a:extLst>
              <a:ext uri="{28A0092B-C50C-407E-A947-70E740481C1C}">
                <a14:useLocalDpi xmlns:a14="http://schemas.microsoft.com/office/drawing/2010/main" val="0"/>
              </a:ext>
            </a:extLst>
          </a:blip>
          <a:stretch>
            <a:fillRect/>
          </a:stretch>
        </p:blipFill>
        <p:spPr>
          <a:xfrm>
            <a:off x="352558" y="4001864"/>
            <a:ext cx="5665470" cy="2207549"/>
          </a:xfrm>
          <a:prstGeom prst="rect">
            <a:avLst/>
          </a:prstGeom>
        </p:spPr>
      </p:pic>
      <p:pic>
        <p:nvPicPr>
          <p:cNvPr id="5" name="Imagen 4">
            <a:extLst>
              <a:ext uri="{FF2B5EF4-FFF2-40B4-BE49-F238E27FC236}">
                <a16:creationId xmlns="" xmlns:a16="http://schemas.microsoft.com/office/drawing/2014/main" id="{14C9DBA4-A72C-48B3-970D-2438001CB6A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558" y="1668337"/>
            <a:ext cx="5665470" cy="2159384"/>
          </a:xfrm>
          <a:prstGeom prst="rect">
            <a:avLst/>
          </a:prstGeom>
          <a:noFill/>
        </p:spPr>
      </p:pic>
      <p:pic>
        <p:nvPicPr>
          <p:cNvPr id="6" name="Imagen 5">
            <a:extLst>
              <a:ext uri="{FF2B5EF4-FFF2-40B4-BE49-F238E27FC236}">
                <a16:creationId xmlns="" xmlns:a16="http://schemas.microsoft.com/office/drawing/2014/main" id="{02A365EC-C725-42A9-B9BB-F2E2C6C705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13451" y="1668337"/>
            <a:ext cx="4805916" cy="2159384"/>
          </a:xfrm>
          <a:prstGeom prst="rect">
            <a:avLst/>
          </a:prstGeom>
          <a:noFill/>
        </p:spPr>
      </p:pic>
      <p:pic>
        <p:nvPicPr>
          <p:cNvPr id="7" name="Imagen 6">
            <a:extLst>
              <a:ext uri="{FF2B5EF4-FFF2-40B4-BE49-F238E27FC236}">
                <a16:creationId xmlns="" xmlns:a16="http://schemas.microsoft.com/office/drawing/2014/main" id="{102134DF-4FB2-4FD7-A834-9119B29B211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13451" y="4001864"/>
            <a:ext cx="4805916" cy="2207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6284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5B523C5-C99D-4310-BC36-327871B56CD2}"/>
              </a:ext>
            </a:extLst>
          </p:cNvPr>
          <p:cNvSpPr>
            <a:spLocks noGrp="1"/>
          </p:cNvSpPr>
          <p:nvPr>
            <p:ph type="title"/>
          </p:nvPr>
        </p:nvSpPr>
        <p:spPr>
          <a:xfrm>
            <a:off x="666750" y="431292"/>
            <a:ext cx="11277600" cy="502158"/>
          </a:xfrm>
        </p:spPr>
        <p:txBody>
          <a:bodyPr>
            <a:normAutofit fontScale="90000"/>
          </a:bodyPr>
          <a:lstStyle/>
          <a:p>
            <a:r>
              <a:rPr lang="es-ES" dirty="0"/>
              <a:t>2030 agenda </a:t>
            </a:r>
            <a:r>
              <a:rPr lang="es-ES" dirty="0" smtClean="0"/>
              <a:t>–</a:t>
            </a:r>
            <a:r>
              <a:rPr lang="es-ES" dirty="0" err="1" smtClean="0"/>
              <a:t>Focus</a:t>
            </a:r>
            <a:r>
              <a:rPr lang="es-ES" dirty="0" smtClean="0"/>
              <a:t> </a:t>
            </a:r>
            <a:r>
              <a:rPr lang="es-ES" dirty="0" err="1" smtClean="0"/>
              <a:t>on</a:t>
            </a:r>
            <a:r>
              <a:rPr lang="es-ES" dirty="0" smtClean="0"/>
              <a:t> </a:t>
            </a:r>
            <a:r>
              <a:rPr lang="es-ES" dirty="0" err="1" smtClean="0"/>
              <a:t>equity</a:t>
            </a:r>
            <a:endParaRPr lang="es-MX" dirty="0"/>
          </a:p>
        </p:txBody>
      </p:sp>
      <p:graphicFrame>
        <p:nvGraphicFramePr>
          <p:cNvPr id="3" name="Content Placeholder 4"/>
          <p:cNvGraphicFramePr>
            <a:graphicFrameLocks noGrp="1"/>
          </p:cNvGraphicFramePr>
          <p:nvPr>
            <p:ph idx="1"/>
            <p:extLst>
              <p:ext uri="{D42A27DB-BD31-4B8C-83A1-F6EECF244321}">
                <p14:modId xmlns:p14="http://schemas.microsoft.com/office/powerpoint/2010/main" val="3788813038"/>
              </p:ext>
            </p:extLst>
          </p:nvPr>
        </p:nvGraphicFramePr>
        <p:xfrm>
          <a:off x="1066800" y="918451"/>
          <a:ext cx="10267950" cy="5871694"/>
        </p:xfrm>
        <a:graphic>
          <a:graphicData uri="http://schemas.openxmlformats.org/drawingml/2006/table">
            <a:tbl>
              <a:tblPr/>
              <a:tblGrid>
                <a:gridCol w="426043"/>
                <a:gridCol w="524854"/>
                <a:gridCol w="5618940"/>
                <a:gridCol w="819249"/>
                <a:gridCol w="767697"/>
                <a:gridCol w="2111167"/>
              </a:tblGrid>
              <a:tr h="605549">
                <a:tc>
                  <a:txBody>
                    <a:bodyPr/>
                    <a:lstStyle/>
                    <a:p>
                      <a:pPr algn="l" fontAlgn="b"/>
                      <a:endParaRPr lang="en-GB" sz="500" b="0" i="0" u="none" strike="noStrike" dirty="0">
                        <a:effectLst/>
                        <a:latin typeface="Arial"/>
                      </a:endParaRPr>
                    </a:p>
                  </a:txBody>
                  <a:tcPr marL="5131" marR="5131" marT="5131" marB="0" anchor="b">
                    <a:lnL>
                      <a:noFill/>
                    </a:lnL>
                    <a:lnR w="6350" cap="flat" cmpd="sng" algn="ctr">
                      <a:solidFill>
                        <a:srgbClr val="000000"/>
                      </a:solidFill>
                      <a:prstDash val="solid"/>
                      <a:round/>
                      <a:headEnd type="none" w="med" len="med"/>
                      <a:tailEnd type="none" w="med" len="med"/>
                    </a:lnR>
                    <a:lnT>
                      <a:noFill/>
                    </a:lnT>
                    <a:lnB w="12700" cap="flat" cmpd="sng" algn="ctr">
                      <a:solidFill>
                        <a:srgbClr val="DFE2E5"/>
                      </a:solidFill>
                      <a:prstDash val="solid"/>
                      <a:round/>
                      <a:headEnd type="none" w="med" len="med"/>
                      <a:tailEnd type="none" w="med" len="med"/>
                    </a:lnB>
                  </a:tcPr>
                </a:tc>
                <a:tc>
                  <a:txBody>
                    <a:bodyPr/>
                    <a:lstStyle/>
                    <a:p>
                      <a:pPr algn="ctr" fontAlgn="ctr"/>
                      <a:r>
                        <a:rPr lang="en-GB" sz="1000" b="1" i="0" u="none" strike="noStrike" dirty="0">
                          <a:solidFill>
                            <a:srgbClr val="24292E"/>
                          </a:solidFill>
                          <a:effectLst/>
                          <a:latin typeface="Segoe UI"/>
                        </a:rPr>
                        <a:t>goal</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1" i="0" u="none" strike="noStrike" dirty="0">
                          <a:solidFill>
                            <a:srgbClr val="24292E"/>
                          </a:solidFill>
                          <a:effectLst/>
                          <a:latin typeface="Segoe UI"/>
                        </a:rPr>
                        <a:t>description</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000" b="0" i="0" u="none" strike="noStrike" dirty="0" err="1" smtClean="0">
                          <a:effectLst/>
                          <a:latin typeface="Arial"/>
                        </a:rPr>
                        <a:t>Direct</a:t>
                      </a:r>
                      <a:r>
                        <a:rPr lang="es-ES" sz="1000" b="0" i="0" u="none" strike="noStrike" dirty="0" smtClean="0">
                          <a:effectLst/>
                          <a:latin typeface="Arial"/>
                        </a:rPr>
                        <a:t> </a:t>
                      </a:r>
                      <a:r>
                        <a:rPr lang="es-ES" sz="1000" b="0" i="0" u="none" strike="noStrike" dirty="0" err="1" smtClean="0">
                          <a:effectLst/>
                          <a:latin typeface="Arial"/>
                        </a:rPr>
                        <a:t>relation</a:t>
                      </a:r>
                      <a:r>
                        <a:rPr lang="es-ES" sz="1000" b="0" i="0" u="none" strike="noStrike" dirty="0" smtClean="0">
                          <a:effectLst/>
                          <a:latin typeface="Arial"/>
                        </a:rPr>
                        <a:t> </a:t>
                      </a:r>
                      <a:r>
                        <a:rPr lang="es-ES" sz="1000" b="0" i="0" u="none" strike="noStrike" dirty="0" err="1" smtClean="0">
                          <a:effectLst/>
                          <a:latin typeface="Arial"/>
                        </a:rPr>
                        <a:t>with</a:t>
                      </a:r>
                      <a:r>
                        <a:rPr lang="es-ES" sz="1000" b="0" i="0" u="none" strike="noStrike" dirty="0" smtClean="0">
                          <a:effectLst/>
                          <a:latin typeface="Arial"/>
                        </a:rPr>
                        <a:t> </a:t>
                      </a:r>
                      <a:r>
                        <a:rPr lang="es-ES" sz="1000" b="0" i="0" u="none" strike="noStrike" dirty="0" err="1" smtClean="0">
                          <a:effectLst/>
                          <a:latin typeface="Arial"/>
                        </a:rPr>
                        <a:t>Intra-generational</a:t>
                      </a:r>
                      <a:r>
                        <a:rPr lang="es-ES" sz="1000" b="0" i="0" u="none" strike="noStrike" dirty="0" smtClean="0">
                          <a:effectLst/>
                          <a:latin typeface="Arial"/>
                        </a:rPr>
                        <a:t> </a:t>
                      </a:r>
                      <a:r>
                        <a:rPr lang="es-ES" sz="1000" b="0" i="0" u="none" strike="noStrike" dirty="0" err="1" smtClean="0">
                          <a:effectLst/>
                          <a:latin typeface="Arial"/>
                        </a:rPr>
                        <a:t>Equity</a:t>
                      </a:r>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ES" sz="1000" b="0" i="0" u="none" strike="noStrike" dirty="0" err="1" smtClean="0">
                          <a:effectLst/>
                          <a:latin typeface="Arial"/>
                        </a:rPr>
                        <a:t>Direct</a:t>
                      </a:r>
                      <a:r>
                        <a:rPr lang="es-ES" sz="1000" b="0" i="0" u="none" strike="noStrike" dirty="0" smtClean="0">
                          <a:effectLst/>
                          <a:latin typeface="Arial"/>
                        </a:rPr>
                        <a:t> </a:t>
                      </a:r>
                      <a:r>
                        <a:rPr lang="es-ES" sz="1000" b="0" i="0" u="none" strike="noStrike" dirty="0" err="1" smtClean="0">
                          <a:effectLst/>
                          <a:latin typeface="Arial"/>
                        </a:rPr>
                        <a:t>relation</a:t>
                      </a:r>
                      <a:r>
                        <a:rPr lang="es-ES" sz="1000" b="0" i="0" u="none" strike="noStrike" dirty="0" smtClean="0">
                          <a:effectLst/>
                          <a:latin typeface="Arial"/>
                        </a:rPr>
                        <a:t> </a:t>
                      </a:r>
                      <a:r>
                        <a:rPr lang="es-ES" sz="1000" b="0" i="0" u="none" strike="noStrike" dirty="0" err="1" smtClean="0">
                          <a:effectLst/>
                          <a:latin typeface="Arial"/>
                        </a:rPr>
                        <a:t>with</a:t>
                      </a:r>
                      <a:r>
                        <a:rPr lang="es-ES" sz="1000" b="0" i="0" u="none" strike="noStrike" dirty="0" smtClean="0">
                          <a:effectLst/>
                          <a:latin typeface="Arial"/>
                        </a:rPr>
                        <a:t> inter-</a:t>
                      </a:r>
                      <a:r>
                        <a:rPr lang="es-ES" sz="1000" b="0" i="0" u="none" strike="noStrike" dirty="0" err="1" smtClean="0">
                          <a:effectLst/>
                          <a:latin typeface="Arial"/>
                        </a:rPr>
                        <a:t>generational</a:t>
                      </a:r>
                      <a:r>
                        <a:rPr lang="es-ES" sz="1000" b="0" i="0" u="none" strike="noStrike" dirty="0" smtClean="0">
                          <a:effectLst/>
                          <a:latin typeface="Arial"/>
                        </a:rPr>
                        <a:t> </a:t>
                      </a:r>
                      <a:r>
                        <a:rPr lang="es-ES" sz="1000" b="0" i="0" u="none" strike="noStrike" dirty="0" err="1" smtClean="0">
                          <a:effectLst/>
                          <a:latin typeface="Arial"/>
                        </a:rPr>
                        <a:t>equity</a:t>
                      </a:r>
                      <a:endParaRPr lang="en-GB" sz="1000" b="0" i="0" u="none" strike="noStrike" dirty="0" smtClean="0">
                        <a:effectLst/>
                        <a:latin typeface="Arial"/>
                      </a:endParaRPr>
                    </a:p>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dirty="0" err="1" smtClean="0">
                          <a:effectLst/>
                          <a:latin typeface="Arial"/>
                        </a:rPr>
                        <a:t>Equity</a:t>
                      </a:r>
                      <a:r>
                        <a:rPr lang="es-ES" sz="1000" b="0" i="0" u="none" strike="noStrike" dirty="0" smtClean="0">
                          <a:effectLst/>
                          <a:latin typeface="Arial"/>
                        </a:rPr>
                        <a:t> </a:t>
                      </a:r>
                      <a:r>
                        <a:rPr lang="es-ES" sz="1000" b="0" i="0" u="none" strike="noStrike" dirty="0" err="1" smtClean="0">
                          <a:effectLst/>
                          <a:latin typeface="Arial"/>
                        </a:rPr>
                        <a:t>indicator</a:t>
                      </a:r>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779">
                <a:tc rowSpan="7">
                  <a:txBody>
                    <a:bodyPr/>
                    <a:lstStyle/>
                    <a:p>
                      <a:pPr algn="ctr" fontAlgn="ctr"/>
                      <a:r>
                        <a:rPr lang="en-GB" sz="600" b="0" i="0" u="none" strike="noStrike" dirty="0">
                          <a:solidFill>
                            <a:srgbClr val="24292E"/>
                          </a:solidFill>
                          <a:effectLst/>
                          <a:latin typeface="Segoe UI"/>
                        </a:rPr>
                        <a:t>PEOPLE</a:t>
                      </a:r>
                    </a:p>
                  </a:txBody>
                  <a:tcPr marL="5131" marR="5131" marT="5131" marB="0" vert="vert270" anchor="ctr">
                    <a:lnL w="12700" cap="flat" cmpd="sng" algn="ctr">
                      <a:solidFill>
                        <a:srgbClr val="DDDDDD"/>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E2E5"/>
                      </a:solidFill>
                      <a:prstDash val="solid"/>
                      <a:round/>
                      <a:headEnd type="none" w="med" len="med"/>
                      <a:tailEnd type="none" w="med" len="med"/>
                    </a:lnT>
                    <a:lnB w="12700" cap="flat" cmpd="sng" algn="ctr">
                      <a:solidFill>
                        <a:srgbClr val="DFE2E5"/>
                      </a:solidFill>
                      <a:prstDash val="solid"/>
                      <a:round/>
                      <a:headEnd type="none" w="med" len="med"/>
                      <a:tailEnd type="none" w="med" len="med"/>
                    </a:lnB>
                    <a:solidFill>
                      <a:srgbClr val="FFFFFF"/>
                    </a:solidFill>
                  </a:tcPr>
                </a:tc>
                <a:tc>
                  <a:txBody>
                    <a:bodyPr/>
                    <a:lstStyle/>
                    <a:p>
                      <a:pPr algn="l" fontAlgn="ctr"/>
                      <a:r>
                        <a:rPr lang="en-GB" sz="700" b="0" i="0" u="none" strike="noStrike">
                          <a:solidFill>
                            <a:srgbClr val="24292E"/>
                          </a:solidFill>
                          <a:effectLst/>
                          <a:latin typeface="Segoe UI"/>
                        </a:rPr>
                        <a:t>1</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End </a:t>
                      </a:r>
                      <a:r>
                        <a:rPr lang="en-US" sz="1000" b="0" i="0" u="none" strike="noStrike" dirty="0">
                          <a:solidFill>
                            <a:srgbClr val="FF0000"/>
                          </a:solidFill>
                          <a:effectLst/>
                          <a:latin typeface="Segoe UI"/>
                        </a:rPr>
                        <a:t>poverty</a:t>
                      </a:r>
                      <a:r>
                        <a:rPr lang="en-US" sz="1000" b="0" i="0" u="none" strike="noStrike" dirty="0">
                          <a:solidFill>
                            <a:srgbClr val="24292E"/>
                          </a:solidFill>
                          <a:effectLst/>
                          <a:latin typeface="Segoe UI"/>
                        </a:rPr>
                        <a:t> in all its forms everywhere</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1000" b="0" i="0" u="none" strike="noStrike" dirty="0" err="1" smtClean="0">
                          <a:effectLst/>
                          <a:latin typeface="Arial"/>
                        </a:rPr>
                        <a:t>Dignity</a:t>
                      </a:r>
                      <a:r>
                        <a:rPr lang="es-ES" sz="1000" b="0" i="0" u="none" strike="noStrike" baseline="0" dirty="0" smtClean="0">
                          <a:effectLst/>
                          <a:latin typeface="Arial"/>
                        </a:rPr>
                        <a:t> </a:t>
                      </a:r>
                      <a:r>
                        <a:rPr lang="es-ES" sz="1000" b="0" i="0" u="none" strike="noStrike" baseline="0" dirty="0" err="1" smtClean="0">
                          <a:effectLst/>
                          <a:latin typeface="Arial"/>
                        </a:rPr>
                        <a:t>threshold</a:t>
                      </a:r>
                      <a:endParaRPr lang="es-ES" sz="1000" b="0" i="0" u="none" strike="noStrike" baseline="0" dirty="0" smtClean="0">
                        <a:effectLst/>
                        <a:latin typeface="Arial"/>
                      </a:endParaRPr>
                    </a:p>
                    <a:p>
                      <a:pPr algn="l" fontAlgn="b"/>
                      <a:r>
                        <a:rPr lang="es-ES" sz="1000" b="0" i="0" u="none" strike="noStrike" baseline="0" dirty="0" smtClean="0">
                          <a:effectLst/>
                          <a:latin typeface="Arial"/>
                        </a:rPr>
                        <a:t>% Pop </a:t>
                      </a:r>
                      <a:r>
                        <a:rPr lang="es-ES" sz="1000" b="0" i="0" u="none" strike="noStrike" baseline="0" dirty="0" err="1" smtClean="0">
                          <a:effectLst/>
                          <a:latin typeface="Arial"/>
                        </a:rPr>
                        <a:t>under</a:t>
                      </a:r>
                      <a:r>
                        <a:rPr lang="es-ES" sz="1000" b="0" i="0" u="none" strike="noStrike" baseline="0" dirty="0" smtClean="0">
                          <a:effectLst/>
                          <a:latin typeface="Arial"/>
                        </a:rPr>
                        <a:t> D Th</a:t>
                      </a:r>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26779">
                <a:tc vMerge="1">
                  <a:txBody>
                    <a:bodyPr/>
                    <a:lstStyle/>
                    <a:p>
                      <a:endParaRPr lang="en-GB"/>
                    </a:p>
                  </a:txBody>
                  <a:tcPr/>
                </a:tc>
                <a:tc>
                  <a:txBody>
                    <a:bodyPr/>
                    <a:lstStyle/>
                    <a:p>
                      <a:pPr algn="l" fontAlgn="ctr"/>
                      <a:r>
                        <a:rPr lang="en-GB" sz="700" b="0" i="0" u="none" strike="noStrike">
                          <a:solidFill>
                            <a:srgbClr val="24292E"/>
                          </a:solidFill>
                          <a:effectLst/>
                          <a:latin typeface="Segoe UI"/>
                        </a:rPr>
                        <a:t>2</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End hunger, achieve food security and improved nutrition and promote sustainable agriculture</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1000" b="1" i="0" u="none" strike="noStrike" dirty="0" smtClean="0">
                          <a:solidFill>
                            <a:srgbClr val="00B050"/>
                          </a:solidFill>
                          <a:effectLst/>
                          <a:latin typeface="Arial"/>
                        </a:rPr>
                        <a:t>5 kg N/p-</a:t>
                      </a:r>
                      <a:r>
                        <a:rPr lang="es-ES" sz="1000" b="1" i="0" u="none" strike="noStrike" dirty="0" err="1" smtClean="0">
                          <a:solidFill>
                            <a:srgbClr val="00B050"/>
                          </a:solidFill>
                          <a:effectLst/>
                          <a:latin typeface="Arial"/>
                        </a:rPr>
                        <a:t>year</a:t>
                      </a:r>
                      <a:r>
                        <a:rPr lang="es-ES" sz="1000" b="1" i="0" u="none" strike="noStrike" dirty="0" smtClean="0">
                          <a:solidFill>
                            <a:srgbClr val="00B050"/>
                          </a:solidFill>
                          <a:effectLst/>
                          <a:latin typeface="Arial"/>
                        </a:rPr>
                        <a:t> (</a:t>
                      </a:r>
                      <a:r>
                        <a:rPr lang="es-ES" sz="1000" b="1" i="0" u="none" strike="noStrike" dirty="0" err="1" smtClean="0">
                          <a:solidFill>
                            <a:srgbClr val="00B050"/>
                          </a:solidFill>
                          <a:effectLst/>
                          <a:latin typeface="Arial"/>
                        </a:rPr>
                        <a:t>from</a:t>
                      </a:r>
                      <a:r>
                        <a:rPr lang="es-ES" sz="1000" b="1" i="0" u="none" strike="noStrike" dirty="0" smtClean="0">
                          <a:solidFill>
                            <a:srgbClr val="00B050"/>
                          </a:solidFill>
                          <a:effectLst/>
                          <a:latin typeface="Arial"/>
                        </a:rPr>
                        <a:t> </a:t>
                      </a:r>
                      <a:r>
                        <a:rPr lang="es-ES" sz="1000" b="1" i="0" u="none" strike="noStrike" dirty="0" err="1" smtClean="0">
                          <a:solidFill>
                            <a:srgbClr val="00B050"/>
                          </a:solidFill>
                          <a:effectLst/>
                          <a:latin typeface="Arial"/>
                        </a:rPr>
                        <a:t>atmosphere</a:t>
                      </a:r>
                      <a:r>
                        <a:rPr lang="es-ES" sz="1000" b="1" i="0" u="none" strike="noStrike" dirty="0" smtClean="0">
                          <a:solidFill>
                            <a:srgbClr val="00B050"/>
                          </a:solidFill>
                          <a:effectLst/>
                          <a:latin typeface="Arial"/>
                        </a:rPr>
                        <a:t> to </a:t>
                      </a:r>
                      <a:r>
                        <a:rPr lang="es-ES" sz="1000" b="1" i="0" u="none" strike="noStrike" dirty="0" err="1" smtClean="0">
                          <a:solidFill>
                            <a:srgbClr val="00B050"/>
                          </a:solidFill>
                          <a:effectLst/>
                          <a:latin typeface="Arial"/>
                        </a:rPr>
                        <a:t>soil</a:t>
                      </a:r>
                      <a:r>
                        <a:rPr lang="es-ES" sz="1000" b="1" i="0" u="none" strike="noStrike" dirty="0" smtClean="0">
                          <a:solidFill>
                            <a:srgbClr val="00B050"/>
                          </a:solidFill>
                          <a:effectLst/>
                          <a:latin typeface="Arial"/>
                        </a:rPr>
                        <a:t>)</a:t>
                      </a:r>
                      <a:endParaRPr lang="en-GB" sz="1000" b="1" i="0" u="none" strike="noStrike" dirty="0">
                        <a:solidFill>
                          <a:srgbClr val="00B050"/>
                        </a:solidFill>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6389">
                <a:tc vMerge="1">
                  <a:txBody>
                    <a:bodyPr/>
                    <a:lstStyle/>
                    <a:p>
                      <a:endParaRPr lang="en-GB"/>
                    </a:p>
                  </a:txBody>
                  <a:tcPr/>
                </a:tc>
                <a:tc>
                  <a:txBody>
                    <a:bodyPr/>
                    <a:lstStyle/>
                    <a:p>
                      <a:pPr algn="l" fontAlgn="ctr"/>
                      <a:r>
                        <a:rPr lang="en-GB" sz="700" b="0" i="0" u="none" strike="noStrike">
                          <a:solidFill>
                            <a:srgbClr val="24292E"/>
                          </a:solidFill>
                          <a:effectLst/>
                          <a:latin typeface="Segoe UI"/>
                        </a:rPr>
                        <a:t>3</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Ensure </a:t>
                      </a:r>
                      <a:r>
                        <a:rPr lang="en-US" sz="1000" b="0" i="0" u="none" strike="noStrike" dirty="0">
                          <a:solidFill>
                            <a:srgbClr val="FF0000"/>
                          </a:solidFill>
                          <a:effectLst/>
                          <a:latin typeface="Segoe UI"/>
                        </a:rPr>
                        <a:t>healthy lives </a:t>
                      </a:r>
                      <a:r>
                        <a:rPr lang="en-US" sz="1000" b="0" i="0" u="none" strike="noStrike" dirty="0">
                          <a:solidFill>
                            <a:srgbClr val="24292E"/>
                          </a:solidFill>
                          <a:effectLst/>
                          <a:latin typeface="Segoe UI"/>
                        </a:rPr>
                        <a:t>and promote well-being </a:t>
                      </a:r>
                      <a:r>
                        <a:rPr lang="en-US" sz="1000" b="0" i="0" u="none" strike="noStrike" dirty="0">
                          <a:solidFill>
                            <a:srgbClr val="FF0000"/>
                          </a:solidFill>
                          <a:effectLst/>
                          <a:latin typeface="Segoe UI"/>
                        </a:rPr>
                        <a:t>for all at all ages</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1000" b="0" i="0" u="none" strike="noStrike" dirty="0" err="1" smtClean="0">
                          <a:effectLst/>
                          <a:latin typeface="Arial"/>
                        </a:rPr>
                        <a:t>BHiE</a:t>
                      </a:r>
                      <a:r>
                        <a:rPr lang="es-ES" sz="1000" b="0" i="0" u="none" strike="noStrike" dirty="0" smtClean="0">
                          <a:effectLst/>
                          <a:latin typeface="Arial"/>
                        </a:rPr>
                        <a:t> (Net</a:t>
                      </a:r>
                      <a:r>
                        <a:rPr lang="es-ES" sz="1000" b="0" i="0" u="none" strike="noStrike" baseline="0" dirty="0" smtClean="0">
                          <a:effectLst/>
                          <a:latin typeface="Arial"/>
                        </a:rPr>
                        <a:t> and </a:t>
                      </a:r>
                      <a:r>
                        <a:rPr lang="es-ES" sz="1000" b="0" i="0" u="none" strike="noStrike" baseline="0" dirty="0" err="1" smtClean="0">
                          <a:effectLst/>
                          <a:latin typeface="Arial"/>
                        </a:rPr>
                        <a:t>relative</a:t>
                      </a:r>
                      <a:r>
                        <a:rPr lang="es-ES" sz="1000" b="0" i="0" u="none" strike="noStrike" baseline="0" dirty="0" smtClean="0">
                          <a:effectLst/>
                          <a:latin typeface="Arial"/>
                        </a:rPr>
                        <a:t>, </a:t>
                      </a:r>
                      <a:r>
                        <a:rPr lang="es-ES" sz="1000" b="0" i="0" u="none" strike="noStrike" baseline="0" dirty="0" err="1" smtClean="0">
                          <a:effectLst/>
                          <a:latin typeface="Arial"/>
                        </a:rPr>
                        <a:t>age</a:t>
                      </a:r>
                      <a:r>
                        <a:rPr lang="es-ES" sz="1000" b="0" i="0" u="none" strike="noStrike" baseline="0" dirty="0" smtClean="0">
                          <a:effectLst/>
                          <a:latin typeface="Arial"/>
                        </a:rPr>
                        <a:t>)</a:t>
                      </a:r>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26779">
                <a:tc vMerge="1">
                  <a:txBody>
                    <a:bodyPr/>
                    <a:lstStyle/>
                    <a:p>
                      <a:endParaRPr lang="en-GB"/>
                    </a:p>
                  </a:txBody>
                  <a:tcPr/>
                </a:tc>
                <a:tc>
                  <a:txBody>
                    <a:bodyPr/>
                    <a:lstStyle/>
                    <a:p>
                      <a:pPr algn="l" fontAlgn="ctr"/>
                      <a:r>
                        <a:rPr lang="en-GB" sz="700" b="0" i="0" u="none" strike="noStrike">
                          <a:solidFill>
                            <a:srgbClr val="24292E"/>
                          </a:solidFill>
                          <a:effectLst/>
                          <a:latin typeface="Segoe UI"/>
                        </a:rPr>
                        <a:t>4</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Ensure inclusive and equitable quality education and promote lifelong learning opportunities for all</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6389">
                <a:tc vMerge="1">
                  <a:txBody>
                    <a:bodyPr/>
                    <a:lstStyle/>
                    <a:p>
                      <a:endParaRPr lang="en-GB"/>
                    </a:p>
                  </a:txBody>
                  <a:tcPr/>
                </a:tc>
                <a:tc>
                  <a:txBody>
                    <a:bodyPr/>
                    <a:lstStyle/>
                    <a:p>
                      <a:pPr algn="l" fontAlgn="ctr"/>
                      <a:r>
                        <a:rPr lang="en-GB" sz="700" b="0" i="0" u="none" strike="noStrike">
                          <a:solidFill>
                            <a:srgbClr val="24292E"/>
                          </a:solidFill>
                          <a:effectLst/>
                          <a:latin typeface="Segoe UI"/>
                        </a:rPr>
                        <a:t>5</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Achieve gender </a:t>
                      </a:r>
                      <a:r>
                        <a:rPr lang="en-US" sz="1000" b="0" i="0" u="none" strike="noStrike" dirty="0">
                          <a:solidFill>
                            <a:srgbClr val="FF0000"/>
                          </a:solidFill>
                          <a:effectLst/>
                          <a:latin typeface="Segoe UI"/>
                        </a:rPr>
                        <a:t>equality</a:t>
                      </a:r>
                      <a:r>
                        <a:rPr lang="en-US" sz="1000" b="0" i="0" u="none" strike="noStrike" dirty="0">
                          <a:solidFill>
                            <a:srgbClr val="24292E"/>
                          </a:solidFill>
                          <a:effectLst/>
                          <a:latin typeface="Segoe UI"/>
                        </a:rPr>
                        <a:t> and empower all women and girls</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1000" b="0" i="0" u="none" strike="noStrike" dirty="0" err="1" smtClean="0">
                          <a:effectLst/>
                          <a:latin typeface="Arial"/>
                        </a:rPr>
                        <a:t>BHiE</a:t>
                      </a:r>
                      <a:r>
                        <a:rPr lang="es-ES" sz="1000" b="0" i="0" u="none" strike="noStrike" dirty="0" smtClean="0">
                          <a:effectLst/>
                          <a:latin typeface="Arial"/>
                        </a:rPr>
                        <a:t> </a:t>
                      </a:r>
                      <a:r>
                        <a:rPr lang="es-ES" sz="1000" b="0" i="0" u="none" strike="noStrike" dirty="0" err="1" smtClean="0">
                          <a:effectLst/>
                          <a:latin typeface="Arial"/>
                        </a:rPr>
                        <a:t>disaggregated</a:t>
                      </a:r>
                      <a:r>
                        <a:rPr lang="es-ES" sz="1000" b="0" i="0" u="none" strike="noStrike" dirty="0" smtClean="0">
                          <a:effectLst/>
                          <a:latin typeface="Arial"/>
                        </a:rPr>
                        <a:t> </a:t>
                      </a:r>
                      <a:r>
                        <a:rPr lang="es-ES" sz="1000" b="0" i="0" u="none" strike="noStrike" dirty="0" err="1" smtClean="0">
                          <a:effectLst/>
                          <a:latin typeface="Arial"/>
                        </a:rPr>
                        <a:t>by</a:t>
                      </a:r>
                      <a:r>
                        <a:rPr lang="es-ES" sz="1000" b="0" i="0" u="none" strike="noStrike" dirty="0" smtClean="0">
                          <a:effectLst/>
                          <a:latin typeface="Arial"/>
                        </a:rPr>
                        <a:t> sex</a:t>
                      </a:r>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26779">
                <a:tc vMerge="1">
                  <a:txBody>
                    <a:bodyPr/>
                    <a:lstStyle/>
                    <a:p>
                      <a:endParaRPr lang="en-GB"/>
                    </a:p>
                  </a:txBody>
                  <a:tcPr/>
                </a:tc>
                <a:tc>
                  <a:txBody>
                    <a:bodyPr/>
                    <a:lstStyle/>
                    <a:p>
                      <a:pPr algn="l" fontAlgn="ctr"/>
                      <a:r>
                        <a:rPr lang="en-GB" sz="700" b="0" i="0" u="none" strike="noStrike">
                          <a:solidFill>
                            <a:srgbClr val="24292E"/>
                          </a:solidFill>
                          <a:effectLst/>
                          <a:latin typeface="Segoe UI"/>
                        </a:rPr>
                        <a:t>8</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Promote sustained, </a:t>
                      </a:r>
                      <a:r>
                        <a:rPr lang="en-US" sz="1000" b="0" i="0" u="none" strike="noStrike" dirty="0">
                          <a:solidFill>
                            <a:srgbClr val="FF0000"/>
                          </a:solidFill>
                          <a:effectLst/>
                          <a:latin typeface="Segoe UI"/>
                        </a:rPr>
                        <a:t>inclusive</a:t>
                      </a:r>
                      <a:r>
                        <a:rPr lang="en-US" sz="1000" b="0" i="0" u="none" strike="noStrike" dirty="0">
                          <a:solidFill>
                            <a:srgbClr val="24292E"/>
                          </a:solidFill>
                          <a:effectLst/>
                          <a:latin typeface="Segoe UI"/>
                        </a:rPr>
                        <a:t> and sustainable economic growth, full and productive employment and decent work for all</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1000" b="0" i="0" u="none" strike="noStrike" dirty="0" smtClean="0">
                          <a:effectLst/>
                          <a:latin typeface="Arial"/>
                        </a:rPr>
                        <a:t>% Pop</a:t>
                      </a:r>
                      <a:r>
                        <a:rPr lang="es-ES" sz="1000" b="0" i="0" u="none" strike="noStrike" baseline="0" dirty="0" smtClean="0">
                          <a:effectLst/>
                          <a:latin typeface="Arial"/>
                        </a:rPr>
                        <a:t> in </a:t>
                      </a:r>
                      <a:r>
                        <a:rPr lang="es-ES" sz="1000" b="0" i="0" u="none" strike="noStrike" baseline="0" dirty="0" err="1" smtClean="0">
                          <a:effectLst/>
                          <a:latin typeface="Arial"/>
                        </a:rPr>
                        <a:t>equity</a:t>
                      </a:r>
                      <a:r>
                        <a:rPr lang="es-ES" sz="1000" b="0" i="0" u="none" strike="noStrike" baseline="0" dirty="0" smtClean="0">
                          <a:effectLst/>
                          <a:latin typeface="Arial"/>
                        </a:rPr>
                        <a:t> </a:t>
                      </a:r>
                      <a:r>
                        <a:rPr lang="es-ES" sz="1000" b="0" i="0" u="none" strike="noStrike" baseline="0" dirty="0" err="1" smtClean="0">
                          <a:effectLst/>
                          <a:latin typeface="Arial"/>
                        </a:rPr>
                        <a:t>zone</a:t>
                      </a:r>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26779">
                <a:tc vMerge="1">
                  <a:txBody>
                    <a:bodyPr/>
                    <a:lstStyle/>
                    <a:p>
                      <a:endParaRPr lang="en-GB"/>
                    </a:p>
                  </a:txBody>
                  <a:tcPr/>
                </a:tc>
                <a:tc>
                  <a:txBody>
                    <a:bodyPr/>
                    <a:lstStyle/>
                    <a:p>
                      <a:pPr algn="l" fontAlgn="ctr"/>
                      <a:r>
                        <a:rPr lang="en-GB" sz="700" b="0" i="0" u="none" strike="noStrike">
                          <a:solidFill>
                            <a:srgbClr val="24292E"/>
                          </a:solidFill>
                          <a:effectLst/>
                          <a:latin typeface="Segoe UI"/>
                        </a:rPr>
                        <a:t>10</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Reduce inequality within and among countries</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1000" b="0" i="0" u="none" strike="noStrike" dirty="0" smtClean="0">
                          <a:effectLst/>
                          <a:latin typeface="Arial"/>
                        </a:rPr>
                        <a:t>% </a:t>
                      </a:r>
                      <a:r>
                        <a:rPr lang="es-ES" sz="1000" b="0" i="0" u="none" strike="noStrike" dirty="0" err="1" smtClean="0">
                          <a:effectLst/>
                          <a:latin typeface="Arial"/>
                        </a:rPr>
                        <a:t>countries</a:t>
                      </a:r>
                      <a:r>
                        <a:rPr lang="es-ES" sz="1000" b="0" i="0" u="none" strike="noStrike" dirty="0" smtClean="0">
                          <a:effectLst/>
                          <a:latin typeface="Arial"/>
                        </a:rPr>
                        <a:t> and </a:t>
                      </a:r>
                      <a:r>
                        <a:rPr lang="es-ES" sz="1000" b="0" i="0" u="none" strike="noStrike" dirty="0" err="1" smtClean="0">
                          <a:effectLst/>
                          <a:latin typeface="Arial"/>
                        </a:rPr>
                        <a:t>population</a:t>
                      </a:r>
                      <a:r>
                        <a:rPr lang="es-ES" sz="1000" b="0" i="0" u="none" strike="noStrike" dirty="0" smtClean="0">
                          <a:effectLst/>
                          <a:latin typeface="Arial"/>
                        </a:rPr>
                        <a:t> </a:t>
                      </a:r>
                      <a:r>
                        <a:rPr lang="es-ES" sz="1000" b="0" i="0" u="none" strike="noStrike" dirty="0" err="1" smtClean="0">
                          <a:effectLst/>
                          <a:latin typeface="Arial"/>
                        </a:rPr>
                        <a:t>with</a:t>
                      </a:r>
                      <a:r>
                        <a:rPr lang="es-ES" sz="1000" b="0" i="0" u="none" strike="noStrike" dirty="0" smtClean="0">
                          <a:effectLst/>
                          <a:latin typeface="Arial"/>
                        </a:rPr>
                        <a:t> GDP pc &lt; D Th</a:t>
                      </a:r>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4124">
                <a:tc rowSpan="8">
                  <a:txBody>
                    <a:bodyPr/>
                    <a:lstStyle/>
                    <a:p>
                      <a:pPr algn="ctr" fontAlgn="ctr"/>
                      <a:r>
                        <a:rPr lang="en-GB" sz="600" b="0" i="0" u="none" strike="noStrike">
                          <a:solidFill>
                            <a:srgbClr val="24292E"/>
                          </a:solidFill>
                          <a:effectLst/>
                          <a:latin typeface="Segoe UI"/>
                        </a:rPr>
                        <a:t>PLANET</a:t>
                      </a:r>
                    </a:p>
                  </a:txBody>
                  <a:tcPr marL="5131" marR="5131" marT="5131" marB="0" vert="vert270" anchor="ctr">
                    <a:lnL w="12700" cap="flat" cmpd="sng" algn="ctr">
                      <a:solidFill>
                        <a:srgbClr val="DDDDDD"/>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E2E5"/>
                      </a:solidFill>
                      <a:prstDash val="solid"/>
                      <a:round/>
                      <a:headEnd type="none" w="med" len="med"/>
                      <a:tailEnd type="none" w="med" len="med"/>
                    </a:lnT>
                    <a:lnB w="12700" cap="flat" cmpd="sng" algn="ctr">
                      <a:solidFill>
                        <a:srgbClr val="DFE2E5"/>
                      </a:solidFill>
                      <a:prstDash val="solid"/>
                      <a:round/>
                      <a:headEnd type="none" w="med" len="med"/>
                      <a:tailEnd type="none" w="med" len="med"/>
                    </a:lnB>
                    <a:solidFill>
                      <a:srgbClr val="FFFFFF"/>
                    </a:solidFill>
                  </a:tcPr>
                </a:tc>
                <a:tc>
                  <a:txBody>
                    <a:bodyPr/>
                    <a:lstStyle/>
                    <a:p>
                      <a:pPr algn="l" fontAlgn="ctr"/>
                      <a:r>
                        <a:rPr lang="en-GB" sz="700" b="0" i="0" u="none" strike="noStrike">
                          <a:solidFill>
                            <a:srgbClr val="24292E"/>
                          </a:solidFill>
                          <a:effectLst/>
                          <a:latin typeface="Segoe UI"/>
                        </a:rPr>
                        <a:t>6</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Ensure availability and sustainable management of water and sanitation for all</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ES" sz="1000" b="1" i="0" u="none" strike="noStrike" dirty="0" smtClean="0">
                          <a:solidFill>
                            <a:srgbClr val="00B050"/>
                          </a:solidFill>
                          <a:effectLst/>
                          <a:latin typeface="Arial"/>
                        </a:rPr>
                        <a:t>1565L/p-</a:t>
                      </a:r>
                      <a:r>
                        <a:rPr lang="es-ES" sz="1000" b="1" i="0" u="none" strike="noStrike" dirty="0" err="1" smtClean="0">
                          <a:solidFill>
                            <a:srgbClr val="00B050"/>
                          </a:solidFill>
                          <a:effectLst/>
                          <a:latin typeface="Arial"/>
                        </a:rPr>
                        <a:t>day</a:t>
                      </a:r>
                      <a:endParaRPr lang="en-GB" sz="1000" b="1" i="0" u="none" strike="noStrike" dirty="0">
                        <a:solidFill>
                          <a:srgbClr val="00B050"/>
                        </a:solidFill>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r>
              <a:tr h="264124">
                <a:tc vMerge="1">
                  <a:txBody>
                    <a:bodyPr/>
                    <a:lstStyle/>
                    <a:p>
                      <a:endParaRPr lang="en-GB"/>
                    </a:p>
                  </a:txBody>
                  <a:tcPr/>
                </a:tc>
                <a:tc>
                  <a:txBody>
                    <a:bodyPr/>
                    <a:lstStyle/>
                    <a:p>
                      <a:pPr algn="l" fontAlgn="ctr"/>
                      <a:r>
                        <a:rPr lang="en-GB" sz="700" b="0" i="0" u="none" strike="noStrike">
                          <a:solidFill>
                            <a:srgbClr val="24292E"/>
                          </a:solidFill>
                          <a:effectLst/>
                          <a:latin typeface="Segoe UI"/>
                        </a:rPr>
                        <a:t>7</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Ensure access to affordable, reliable, sustainable and modern energy for all</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5">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ES" sz="1600" b="1" i="0" u="none" strike="noStrike" dirty="0" err="1" smtClean="0">
                          <a:solidFill>
                            <a:srgbClr val="00B050"/>
                          </a:solidFill>
                          <a:effectLst/>
                          <a:latin typeface="Arial"/>
                        </a:rPr>
                        <a:t>Ethical</a:t>
                      </a:r>
                      <a:r>
                        <a:rPr lang="es-ES" sz="1600" b="1" i="0" u="none" strike="noStrike" dirty="0" smtClean="0">
                          <a:solidFill>
                            <a:srgbClr val="00B050"/>
                          </a:solidFill>
                          <a:effectLst/>
                          <a:latin typeface="Arial"/>
                        </a:rPr>
                        <a:t> </a:t>
                      </a:r>
                      <a:r>
                        <a:rPr lang="es-ES" sz="1600" b="1" i="0" u="none" strike="noStrike" dirty="0" err="1" smtClean="0">
                          <a:solidFill>
                            <a:srgbClr val="00B050"/>
                          </a:solidFill>
                          <a:effectLst/>
                          <a:latin typeface="Arial"/>
                        </a:rPr>
                        <a:t>threshold</a:t>
                      </a:r>
                      <a:r>
                        <a:rPr lang="es-ES" sz="1600" b="1" i="0" u="none" strike="noStrike" dirty="0" smtClean="0">
                          <a:solidFill>
                            <a:srgbClr val="00B050"/>
                          </a:solidFill>
                          <a:effectLst/>
                          <a:latin typeface="Arial"/>
                        </a:rPr>
                        <a:t> of </a:t>
                      </a:r>
                      <a:r>
                        <a:rPr lang="es-ES" sz="1600" b="1" i="0" u="none" strike="noStrike" dirty="0" err="1" smtClean="0">
                          <a:solidFill>
                            <a:srgbClr val="00B050"/>
                          </a:solidFill>
                          <a:effectLst/>
                          <a:latin typeface="Arial"/>
                        </a:rPr>
                        <a:t>carbon</a:t>
                      </a:r>
                      <a:r>
                        <a:rPr lang="es-ES" sz="1600" b="1" i="0" u="none" strike="noStrike" baseline="0" dirty="0" smtClean="0">
                          <a:solidFill>
                            <a:srgbClr val="00B050"/>
                          </a:solidFill>
                          <a:effectLst/>
                          <a:latin typeface="Arial"/>
                        </a:rPr>
                        <a:t> </a:t>
                      </a:r>
                      <a:r>
                        <a:rPr lang="es-ES" sz="1600" b="1" i="0" u="none" strike="noStrike" baseline="0" dirty="0" err="1" smtClean="0">
                          <a:solidFill>
                            <a:srgbClr val="00B050"/>
                          </a:solidFill>
                          <a:effectLst/>
                          <a:latin typeface="Arial"/>
                        </a:rPr>
                        <a:t>footprint</a:t>
                      </a:r>
                      <a:r>
                        <a:rPr lang="es-ES" sz="1600" b="1" i="0" u="none" strike="noStrike" baseline="0" dirty="0" smtClean="0">
                          <a:solidFill>
                            <a:srgbClr val="00B050"/>
                          </a:solidFill>
                          <a:effectLst/>
                          <a:latin typeface="Arial"/>
                        </a:rPr>
                        <a:t> pc to </a:t>
                      </a:r>
                      <a:r>
                        <a:rPr lang="es-ES" sz="1600" b="1" i="0" u="none" strike="noStrike" baseline="0" dirty="0" err="1" smtClean="0">
                          <a:solidFill>
                            <a:srgbClr val="00B050"/>
                          </a:solidFill>
                          <a:effectLst/>
                          <a:latin typeface="Arial"/>
                        </a:rPr>
                        <a:t>avoid</a:t>
                      </a:r>
                      <a:r>
                        <a:rPr lang="es-ES" sz="1600" b="1" i="0" u="none" strike="noStrike" baseline="0" dirty="0" smtClean="0">
                          <a:solidFill>
                            <a:srgbClr val="00B050"/>
                          </a:solidFill>
                          <a:effectLst/>
                          <a:latin typeface="Arial"/>
                        </a:rPr>
                        <a:t> </a:t>
                      </a:r>
                      <a:r>
                        <a:rPr lang="es-ES" sz="1600" b="1" i="0" u="none" strike="noStrike" baseline="0" dirty="0" smtClean="0">
                          <a:solidFill>
                            <a:srgbClr val="00B050"/>
                          </a:solidFill>
                          <a:effectLst/>
                          <a:latin typeface="Arial"/>
                        </a:rPr>
                        <a:t>1.5º</a:t>
                      </a:r>
                    </a:p>
                    <a:p>
                      <a:pPr marL="0" marR="0" indent="0" algn="l" defTabSz="914400" rtl="0" eaLnBrk="1" fontAlgn="b" latinLnBrk="0" hangingPunct="1">
                        <a:lnSpc>
                          <a:spcPct val="100000"/>
                        </a:lnSpc>
                        <a:spcBef>
                          <a:spcPts val="0"/>
                        </a:spcBef>
                        <a:spcAft>
                          <a:spcPts val="0"/>
                        </a:spcAft>
                        <a:buClrTx/>
                        <a:buSzTx/>
                        <a:buFontTx/>
                        <a:buNone/>
                        <a:tabLst/>
                        <a:defRPr/>
                      </a:pPr>
                      <a:r>
                        <a:rPr lang="es-ES" sz="1400" b="1" i="0" u="none" strike="noStrike" baseline="0" dirty="0" smtClean="0">
                          <a:solidFill>
                            <a:srgbClr val="FF0000"/>
                          </a:solidFill>
                          <a:effectLst/>
                          <a:latin typeface="Arial"/>
                        </a:rPr>
                        <a:t>(13.1 &lt; 1.5º : 1mT </a:t>
                      </a:r>
                      <a:r>
                        <a:rPr lang="es-ES" sz="1400" b="1" i="0" u="none" strike="noStrike" baseline="0" dirty="0" err="1" smtClean="0">
                          <a:solidFill>
                            <a:srgbClr val="FF0000"/>
                          </a:solidFill>
                          <a:effectLst/>
                          <a:latin typeface="Arial"/>
                        </a:rPr>
                        <a:t>pcy</a:t>
                      </a:r>
                      <a:r>
                        <a:rPr lang="es-ES" sz="1400" b="1" i="0" u="none" strike="noStrike" baseline="0" dirty="0" smtClean="0">
                          <a:solidFill>
                            <a:srgbClr val="FF0000"/>
                          </a:solidFill>
                          <a:effectLst/>
                          <a:latin typeface="Arial"/>
                        </a:rPr>
                        <a:t>)</a:t>
                      </a:r>
                      <a:endParaRPr lang="en-GB" sz="1400" b="1" i="0" u="none" strike="noStrike" dirty="0" smtClean="0">
                        <a:solidFill>
                          <a:srgbClr val="FF0000"/>
                        </a:solidFill>
                        <a:effectLst/>
                        <a:latin typeface="Arial"/>
                      </a:endParaRPr>
                    </a:p>
                    <a:p>
                      <a:pPr algn="l" fontAlgn="b"/>
                      <a:endParaRPr lang="en-GB" sz="1000" b="1" i="0" u="none" strike="noStrike" dirty="0">
                        <a:solidFill>
                          <a:srgbClr val="00B050"/>
                        </a:solidFill>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r>
              <a:tr h="326779">
                <a:tc vMerge="1">
                  <a:txBody>
                    <a:bodyPr/>
                    <a:lstStyle/>
                    <a:p>
                      <a:endParaRPr lang="en-GB"/>
                    </a:p>
                  </a:txBody>
                  <a:tcPr/>
                </a:tc>
                <a:tc>
                  <a:txBody>
                    <a:bodyPr/>
                    <a:lstStyle/>
                    <a:p>
                      <a:pPr algn="l" fontAlgn="ctr"/>
                      <a:r>
                        <a:rPr lang="en-GB" sz="700" b="0" i="0" u="none" strike="noStrike">
                          <a:solidFill>
                            <a:srgbClr val="24292E"/>
                          </a:solidFill>
                          <a:effectLst/>
                          <a:latin typeface="Segoe UI"/>
                        </a:rPr>
                        <a:t>9</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Build resilient infrastructure, promote inclusive and sustainable industrialization and foster innovation</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pPr algn="l" fontAlgn="b"/>
                      <a:endParaRPr lang="en-GB" sz="9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4124">
                <a:tc vMerge="1">
                  <a:txBody>
                    <a:bodyPr/>
                    <a:lstStyle/>
                    <a:p>
                      <a:endParaRPr lang="en-GB"/>
                    </a:p>
                  </a:txBody>
                  <a:tcPr/>
                </a:tc>
                <a:tc>
                  <a:txBody>
                    <a:bodyPr/>
                    <a:lstStyle/>
                    <a:p>
                      <a:pPr algn="l" fontAlgn="ctr"/>
                      <a:r>
                        <a:rPr lang="en-GB" sz="700" b="0" i="0" u="none" strike="noStrike">
                          <a:solidFill>
                            <a:srgbClr val="24292E"/>
                          </a:solidFill>
                          <a:effectLst/>
                          <a:latin typeface="Segoe UI"/>
                        </a:rPr>
                        <a:t>11</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Make cities and human settlements inclusive, safe, resilient and sustainable</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pPr algn="l" fontAlgn="b"/>
                      <a:endParaRPr lang="en-GB" sz="9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6389">
                <a:tc vMerge="1">
                  <a:txBody>
                    <a:bodyPr/>
                    <a:lstStyle/>
                    <a:p>
                      <a:endParaRPr lang="en-GB"/>
                    </a:p>
                  </a:txBody>
                  <a:tcPr/>
                </a:tc>
                <a:tc>
                  <a:txBody>
                    <a:bodyPr/>
                    <a:lstStyle/>
                    <a:p>
                      <a:pPr algn="l" fontAlgn="ctr"/>
                      <a:r>
                        <a:rPr lang="en-GB" sz="700" b="0" i="0" u="none" strike="noStrike">
                          <a:solidFill>
                            <a:srgbClr val="24292E"/>
                          </a:solidFill>
                          <a:effectLst/>
                          <a:latin typeface="Segoe UI"/>
                        </a:rPr>
                        <a:t>12</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Ensure sustainable consumption and production patterns</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pPr algn="l" fontAlgn="b"/>
                      <a:endParaRPr lang="en-GB" sz="9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6389">
                <a:tc vMerge="1">
                  <a:txBody>
                    <a:bodyPr/>
                    <a:lstStyle/>
                    <a:p>
                      <a:endParaRPr lang="en-GB"/>
                    </a:p>
                  </a:txBody>
                  <a:tcPr/>
                </a:tc>
                <a:tc>
                  <a:txBody>
                    <a:bodyPr/>
                    <a:lstStyle/>
                    <a:p>
                      <a:pPr algn="l" fontAlgn="ctr"/>
                      <a:r>
                        <a:rPr lang="en-GB" sz="700" b="0" i="0" u="none" strike="noStrike">
                          <a:solidFill>
                            <a:srgbClr val="24292E"/>
                          </a:solidFill>
                          <a:effectLst/>
                          <a:latin typeface="Segoe UI"/>
                        </a:rPr>
                        <a:t>13</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Take urgent action to combat climate change and its impacts</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pPr algn="l" fontAlgn="b"/>
                      <a:endParaRPr lang="en-GB" sz="9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26779">
                <a:tc vMerge="1">
                  <a:txBody>
                    <a:bodyPr/>
                    <a:lstStyle/>
                    <a:p>
                      <a:endParaRPr lang="en-GB"/>
                    </a:p>
                  </a:txBody>
                  <a:tcPr/>
                </a:tc>
                <a:tc>
                  <a:txBody>
                    <a:bodyPr/>
                    <a:lstStyle/>
                    <a:p>
                      <a:pPr algn="l" fontAlgn="ctr"/>
                      <a:r>
                        <a:rPr lang="en-GB" sz="700" b="0" i="0" u="none" strike="noStrike">
                          <a:solidFill>
                            <a:srgbClr val="24292E"/>
                          </a:solidFill>
                          <a:effectLst/>
                          <a:latin typeface="Segoe UI"/>
                        </a:rPr>
                        <a:t>14</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Conserve and sustainably use the oceans, seas and marine resources for sustainable development</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ES" sz="1000" b="1" i="0" u="none" strike="noStrike" dirty="0" smtClean="0">
                          <a:solidFill>
                            <a:srgbClr val="00B050"/>
                          </a:solidFill>
                          <a:effectLst/>
                          <a:latin typeface="Arial"/>
                        </a:rPr>
                        <a:t>1.57 kg P/p-</a:t>
                      </a:r>
                      <a:r>
                        <a:rPr lang="es-ES" sz="1000" b="1" i="0" u="none" strike="noStrike" dirty="0" err="1" smtClean="0">
                          <a:solidFill>
                            <a:srgbClr val="00B050"/>
                          </a:solidFill>
                          <a:effectLst/>
                          <a:latin typeface="Arial"/>
                        </a:rPr>
                        <a:t>year</a:t>
                      </a:r>
                      <a:r>
                        <a:rPr lang="es-ES" sz="1000" b="1" i="0" u="none" strike="noStrike" baseline="0" dirty="0" smtClean="0">
                          <a:solidFill>
                            <a:srgbClr val="00B050"/>
                          </a:solidFill>
                          <a:effectLst/>
                          <a:latin typeface="Arial"/>
                        </a:rPr>
                        <a:t> (</a:t>
                      </a:r>
                      <a:r>
                        <a:rPr lang="es-ES" sz="1000" b="1" i="0" u="none" strike="noStrike" baseline="0" dirty="0" err="1" smtClean="0">
                          <a:solidFill>
                            <a:srgbClr val="00B050"/>
                          </a:solidFill>
                          <a:effectLst/>
                          <a:latin typeface="Arial"/>
                        </a:rPr>
                        <a:t>from</a:t>
                      </a:r>
                      <a:r>
                        <a:rPr lang="es-ES" sz="1000" b="1" i="0" u="none" strike="noStrike" baseline="0" dirty="0" smtClean="0">
                          <a:solidFill>
                            <a:srgbClr val="00B050"/>
                          </a:solidFill>
                          <a:effectLst/>
                          <a:latin typeface="Arial"/>
                        </a:rPr>
                        <a:t> </a:t>
                      </a:r>
                      <a:r>
                        <a:rPr lang="es-ES" sz="1000" b="1" i="0" u="none" strike="noStrike" baseline="0" dirty="0" err="1" smtClean="0">
                          <a:solidFill>
                            <a:srgbClr val="00B050"/>
                          </a:solidFill>
                          <a:effectLst/>
                          <a:latin typeface="Arial"/>
                        </a:rPr>
                        <a:t>land</a:t>
                      </a:r>
                      <a:r>
                        <a:rPr lang="es-ES" sz="1000" b="1" i="0" u="none" strike="noStrike" baseline="0" dirty="0" smtClean="0">
                          <a:solidFill>
                            <a:srgbClr val="00B050"/>
                          </a:solidFill>
                          <a:effectLst/>
                          <a:latin typeface="Arial"/>
                        </a:rPr>
                        <a:t> to </a:t>
                      </a:r>
                      <a:r>
                        <a:rPr lang="es-ES" sz="1000" b="1" i="0" u="none" strike="noStrike" baseline="0" dirty="0" err="1" smtClean="0">
                          <a:solidFill>
                            <a:srgbClr val="00B050"/>
                          </a:solidFill>
                          <a:effectLst/>
                          <a:latin typeface="Arial"/>
                        </a:rPr>
                        <a:t>to</a:t>
                      </a:r>
                      <a:r>
                        <a:rPr lang="es-ES" sz="1000" b="1" i="0" u="none" strike="noStrike" baseline="0" dirty="0" smtClean="0">
                          <a:solidFill>
                            <a:srgbClr val="00B050"/>
                          </a:solidFill>
                          <a:effectLst/>
                          <a:latin typeface="Arial"/>
                        </a:rPr>
                        <a:t> </a:t>
                      </a:r>
                      <a:r>
                        <a:rPr lang="es-ES" sz="1000" b="1" i="0" u="none" strike="noStrike" baseline="0" dirty="0" err="1" smtClean="0">
                          <a:solidFill>
                            <a:srgbClr val="00B050"/>
                          </a:solidFill>
                          <a:effectLst/>
                          <a:latin typeface="Arial"/>
                        </a:rPr>
                        <a:t>oceans</a:t>
                      </a:r>
                      <a:r>
                        <a:rPr lang="es-ES" sz="1000" b="1" i="0" u="none" strike="noStrike" baseline="0" dirty="0" smtClean="0">
                          <a:solidFill>
                            <a:srgbClr val="00B050"/>
                          </a:solidFill>
                          <a:effectLst/>
                          <a:latin typeface="Arial"/>
                        </a:rPr>
                        <a:t>)</a:t>
                      </a:r>
                      <a:endParaRPr lang="en-GB" sz="1000" b="1" i="0" u="none" strike="noStrike" dirty="0">
                        <a:solidFill>
                          <a:srgbClr val="00B050"/>
                        </a:solidFill>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r>
              <a:tr h="487168">
                <a:tc vMerge="1">
                  <a:txBody>
                    <a:bodyPr/>
                    <a:lstStyle/>
                    <a:p>
                      <a:endParaRPr lang="en-GB"/>
                    </a:p>
                  </a:txBody>
                  <a:tcPr/>
                </a:tc>
                <a:tc>
                  <a:txBody>
                    <a:bodyPr/>
                    <a:lstStyle/>
                    <a:p>
                      <a:pPr algn="l" fontAlgn="ctr"/>
                      <a:r>
                        <a:rPr lang="en-GB" sz="700" b="0" i="0" u="none" strike="noStrike">
                          <a:solidFill>
                            <a:srgbClr val="24292E"/>
                          </a:solidFill>
                          <a:effectLst/>
                          <a:latin typeface="Segoe UI"/>
                        </a:rPr>
                        <a:t>15</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Protect, restore and promote sustainable use of terrestrial ecosystems, sustainably manage forests, combat desertification, and halt and reverse land degradation and halt biodiversity loss</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ES" sz="1000" b="1" i="0" u="none" strike="noStrike" dirty="0" err="1" smtClean="0">
                          <a:solidFill>
                            <a:srgbClr val="00B050"/>
                          </a:solidFill>
                          <a:effectLst/>
                          <a:latin typeface="Arial"/>
                        </a:rPr>
                        <a:t>Biodiversity</a:t>
                      </a:r>
                      <a:r>
                        <a:rPr lang="es-ES" sz="1000" b="1" i="0" u="none" strike="noStrike" dirty="0" smtClean="0">
                          <a:solidFill>
                            <a:srgbClr val="00B050"/>
                          </a:solidFill>
                          <a:effectLst/>
                          <a:latin typeface="Arial"/>
                        </a:rPr>
                        <a:t> </a:t>
                      </a:r>
                      <a:r>
                        <a:rPr lang="es-ES" sz="1000" b="1" i="0" u="none" strike="noStrike" dirty="0" err="1" smtClean="0">
                          <a:solidFill>
                            <a:srgbClr val="00B050"/>
                          </a:solidFill>
                          <a:effectLst/>
                          <a:latin typeface="Arial"/>
                        </a:rPr>
                        <a:t>loss</a:t>
                      </a:r>
                      <a:endParaRPr lang="en-GB" sz="1000" b="1" i="0" u="none" strike="noStrike" dirty="0">
                        <a:solidFill>
                          <a:srgbClr val="00B050"/>
                        </a:solidFill>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r>
              <a:tr h="392835">
                <a:tc>
                  <a:txBody>
                    <a:bodyPr/>
                    <a:lstStyle/>
                    <a:p>
                      <a:pPr algn="l" fontAlgn="ctr"/>
                      <a:r>
                        <a:rPr lang="en-GB" sz="600" b="0" i="0" u="none" strike="noStrike">
                          <a:solidFill>
                            <a:srgbClr val="24292E"/>
                          </a:solidFill>
                          <a:effectLst/>
                          <a:latin typeface="Segoe UI"/>
                        </a:rPr>
                        <a:t>PEACE</a:t>
                      </a:r>
                    </a:p>
                  </a:txBody>
                  <a:tcPr marL="61568" marR="5131" marT="5131" marB="0" anchor="ctr">
                    <a:lnL w="12700" cap="flat" cmpd="sng" algn="ctr">
                      <a:solidFill>
                        <a:srgbClr val="DDDDDD"/>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E2E5"/>
                      </a:solidFill>
                      <a:prstDash val="solid"/>
                      <a:round/>
                      <a:headEnd type="none" w="med" len="med"/>
                      <a:tailEnd type="none" w="med" len="med"/>
                    </a:lnT>
                    <a:lnB w="12700" cap="flat" cmpd="sng" algn="ctr">
                      <a:solidFill>
                        <a:srgbClr val="DFE2E5"/>
                      </a:solidFill>
                      <a:prstDash val="solid"/>
                      <a:round/>
                      <a:headEnd type="none" w="med" len="med"/>
                      <a:tailEnd type="none" w="med" len="med"/>
                    </a:lnB>
                    <a:solidFill>
                      <a:srgbClr val="FFFFFF"/>
                    </a:solidFill>
                  </a:tcPr>
                </a:tc>
                <a:tc>
                  <a:txBody>
                    <a:bodyPr/>
                    <a:lstStyle/>
                    <a:p>
                      <a:pPr algn="l" fontAlgn="ctr"/>
                      <a:r>
                        <a:rPr lang="en-GB" sz="700" b="0" i="0" u="none" strike="noStrike">
                          <a:solidFill>
                            <a:srgbClr val="24292E"/>
                          </a:solidFill>
                          <a:effectLst/>
                          <a:latin typeface="Segoe UI"/>
                        </a:rPr>
                        <a:t>16</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Promote peaceful and inclusive societies for sustainable development, provide access to justice for all and build effective, accountable and inclusive institutions at all levels</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endParaRPr lang="en-GB" sz="1000" b="0" i="0" u="none" strike="noStrike">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0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26779">
                <a:tc>
                  <a:txBody>
                    <a:bodyPr/>
                    <a:lstStyle/>
                    <a:p>
                      <a:pPr algn="l" fontAlgn="ctr"/>
                      <a:r>
                        <a:rPr lang="en-GB" sz="400" b="0" i="0" u="none" strike="noStrike" dirty="0">
                          <a:solidFill>
                            <a:srgbClr val="24292E"/>
                          </a:solidFill>
                          <a:effectLst/>
                          <a:latin typeface="Segoe UI"/>
                        </a:rPr>
                        <a:t>PARTNERSHIPS</a:t>
                      </a:r>
                    </a:p>
                  </a:txBody>
                  <a:tcPr marL="61568" marR="5131" marT="5131" marB="0" anchor="ctr">
                    <a:lnL w="12700" cap="flat" cmpd="sng" algn="ctr">
                      <a:solidFill>
                        <a:srgbClr val="DDDDDD"/>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E2E5"/>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fontAlgn="ctr"/>
                      <a:r>
                        <a:rPr lang="en-GB" sz="700" b="0" i="0" u="none" strike="noStrike" dirty="0">
                          <a:solidFill>
                            <a:srgbClr val="24292E"/>
                          </a:solidFill>
                          <a:effectLst/>
                          <a:latin typeface="Segoe UI"/>
                        </a:rPr>
                        <a:t>17</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24292E"/>
                          </a:solidFill>
                          <a:effectLst/>
                          <a:latin typeface="Segoe UI"/>
                        </a:rPr>
                        <a:t>Strengthen the means of implementation and revitalize the global partnership for sustainable development </a:t>
                      </a:r>
                    </a:p>
                  </a:txBody>
                  <a:tcPr marL="61568"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9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9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900" b="0" i="0" u="none" strike="noStrike" dirty="0">
                        <a:effectLst/>
                        <a:latin typeface="Arial"/>
                      </a:endParaRP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995565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Intergenerational</a:t>
            </a:r>
            <a:r>
              <a:rPr lang="es-ES" dirty="0" smtClean="0"/>
              <a:t> </a:t>
            </a:r>
            <a:r>
              <a:rPr lang="es-ES" dirty="0" err="1" smtClean="0"/>
              <a:t>inequity</a:t>
            </a:r>
            <a:endParaRPr lang="en-GB"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743" t="19657" r="20962" b="3789"/>
          <a:stretch/>
        </p:blipFill>
        <p:spPr bwMode="auto">
          <a:xfrm>
            <a:off x="9273732" y="2427447"/>
            <a:ext cx="2613468" cy="1624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03009" y="2852380"/>
            <a:ext cx="5650174" cy="2862322"/>
          </a:xfrm>
          <a:prstGeom prst="rect">
            <a:avLst/>
          </a:prstGeom>
          <a:noFill/>
        </p:spPr>
        <p:txBody>
          <a:bodyPr wrap="square" rtlCol="0">
            <a:spAutoFit/>
          </a:bodyPr>
          <a:lstStyle/>
          <a:p>
            <a:pPr marL="285750" indent="-285750">
              <a:buFont typeface="Arial" panose="020B0604020202020204" pitchFamily="34" charset="0"/>
              <a:buChar char="•"/>
            </a:pPr>
            <a:r>
              <a:rPr lang="es-ES" dirty="0" smtClean="0"/>
              <a:t>560 </a:t>
            </a:r>
            <a:r>
              <a:rPr lang="es-ES" dirty="0" err="1" smtClean="0"/>
              <a:t>sites</a:t>
            </a:r>
            <a:r>
              <a:rPr lang="es-ES" dirty="0" smtClean="0"/>
              <a:t> of 30y </a:t>
            </a:r>
            <a:r>
              <a:rPr lang="es-ES" dirty="0" err="1" smtClean="0"/>
              <a:t>cohort</a:t>
            </a:r>
            <a:r>
              <a:rPr lang="es-ES" dirty="0" smtClean="0"/>
              <a:t> </a:t>
            </a:r>
            <a:r>
              <a:rPr lang="es-ES" dirty="0" err="1" smtClean="0"/>
              <a:t>temperature</a:t>
            </a:r>
            <a:r>
              <a:rPr lang="es-ES" dirty="0" smtClean="0"/>
              <a:t> vs </a:t>
            </a:r>
            <a:r>
              <a:rPr lang="es-ES" dirty="0" err="1" smtClean="0"/>
              <a:t>age</a:t>
            </a:r>
            <a:r>
              <a:rPr lang="es-ES" dirty="0" smtClean="0"/>
              <a:t> &amp; sex </a:t>
            </a:r>
            <a:r>
              <a:rPr lang="es-ES" dirty="0" err="1" smtClean="0"/>
              <a:t>specific</a:t>
            </a:r>
            <a:r>
              <a:rPr lang="es-ES" dirty="0" smtClean="0"/>
              <a:t> </a:t>
            </a:r>
            <a:r>
              <a:rPr lang="es-ES" dirty="0" err="1" smtClean="0"/>
              <a:t>mortality</a:t>
            </a:r>
            <a:r>
              <a:rPr lang="es-ES" dirty="0" smtClean="0"/>
              <a:t> </a:t>
            </a:r>
            <a:r>
              <a:rPr lang="es-ES" dirty="0" err="1" smtClean="0"/>
              <a:t>rates</a:t>
            </a:r>
            <a:endParaRPr lang="es-ES" dirty="0" smtClean="0"/>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err="1" smtClean="0"/>
              <a:t>Applied</a:t>
            </a:r>
            <a:r>
              <a:rPr lang="es-ES" dirty="0" smtClean="0"/>
              <a:t> to </a:t>
            </a:r>
            <a:r>
              <a:rPr lang="es-ES" dirty="0" err="1" smtClean="0"/>
              <a:t>current</a:t>
            </a:r>
            <a:r>
              <a:rPr lang="es-ES" dirty="0" smtClean="0"/>
              <a:t> </a:t>
            </a:r>
            <a:r>
              <a:rPr lang="es-ES" dirty="0" err="1" smtClean="0"/>
              <a:t>carbon</a:t>
            </a:r>
            <a:r>
              <a:rPr lang="es-ES" dirty="0" smtClean="0"/>
              <a:t> </a:t>
            </a:r>
            <a:r>
              <a:rPr lang="es-ES" dirty="0" err="1" smtClean="0"/>
              <a:t>emission</a:t>
            </a:r>
            <a:r>
              <a:rPr lang="es-ES" dirty="0" smtClean="0"/>
              <a:t> </a:t>
            </a:r>
            <a:r>
              <a:rPr lang="es-ES" dirty="0" err="1" smtClean="0"/>
              <a:t>trend</a:t>
            </a:r>
            <a:r>
              <a:rPr lang="es-ES" dirty="0" smtClean="0"/>
              <a:t> and </a:t>
            </a:r>
            <a:r>
              <a:rPr lang="es-ES" dirty="0" err="1" smtClean="0"/>
              <a:t>temperatuire</a:t>
            </a:r>
            <a:r>
              <a:rPr lang="es-ES" dirty="0" smtClean="0"/>
              <a:t> </a:t>
            </a:r>
            <a:r>
              <a:rPr lang="es-ES" dirty="0" err="1" smtClean="0"/>
              <a:t>increase</a:t>
            </a:r>
            <a:r>
              <a:rPr lang="es-ES" dirty="0" smtClean="0"/>
              <a:t> </a:t>
            </a:r>
            <a:r>
              <a:rPr lang="es-ES" dirty="0" err="1" smtClean="0"/>
              <a:t>predictions</a:t>
            </a:r>
            <a:r>
              <a:rPr lang="es-ES" dirty="0" smtClean="0"/>
              <a:t>, and </a:t>
            </a:r>
            <a:r>
              <a:rPr lang="es-ES" dirty="0" err="1" smtClean="0"/>
              <a:t>Koppen</a:t>
            </a:r>
            <a:r>
              <a:rPr lang="es-ES" dirty="0" smtClean="0"/>
              <a:t> </a:t>
            </a:r>
            <a:r>
              <a:rPr lang="es-ES" dirty="0" err="1" smtClean="0"/>
              <a:t>geoclimatic</a:t>
            </a:r>
            <a:r>
              <a:rPr lang="es-ES" dirty="0" smtClean="0"/>
              <a:t> </a:t>
            </a:r>
            <a:r>
              <a:rPr lang="es-ES" dirty="0" err="1" smtClean="0"/>
              <a:t>regions</a:t>
            </a:r>
            <a:r>
              <a:rPr lang="es-ES" dirty="0" smtClean="0"/>
              <a:t>.</a:t>
            </a:r>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solidFill>
                  <a:srgbClr val="FF0000"/>
                </a:solidFill>
              </a:rPr>
              <a:t>218m </a:t>
            </a:r>
            <a:r>
              <a:rPr lang="es-ES" dirty="0" err="1" smtClean="0">
                <a:solidFill>
                  <a:srgbClr val="FF0000"/>
                </a:solidFill>
              </a:rPr>
              <a:t>excess</a:t>
            </a:r>
            <a:r>
              <a:rPr lang="es-ES" dirty="0" smtClean="0">
                <a:solidFill>
                  <a:srgbClr val="FF0000"/>
                </a:solidFill>
              </a:rPr>
              <a:t> </a:t>
            </a:r>
            <a:r>
              <a:rPr lang="es-ES" dirty="0" err="1" smtClean="0">
                <a:solidFill>
                  <a:srgbClr val="FF0000"/>
                </a:solidFill>
              </a:rPr>
              <a:t>deaths</a:t>
            </a:r>
            <a:r>
              <a:rPr lang="es-ES" dirty="0" smtClean="0"/>
              <a:t>, </a:t>
            </a:r>
            <a:r>
              <a:rPr lang="es-ES" dirty="0" err="1" smtClean="0"/>
              <a:t>most</a:t>
            </a:r>
            <a:r>
              <a:rPr lang="es-ES" dirty="0" smtClean="0"/>
              <a:t> </a:t>
            </a:r>
            <a:r>
              <a:rPr lang="es-ES" dirty="0" err="1" smtClean="0"/>
              <a:t>after</a:t>
            </a:r>
            <a:r>
              <a:rPr lang="es-ES" dirty="0" smtClean="0"/>
              <a:t> 2070, in &gt;60 </a:t>
            </a:r>
            <a:r>
              <a:rPr lang="es-ES" dirty="0" err="1" smtClean="0"/>
              <a:t>years</a:t>
            </a:r>
            <a:r>
              <a:rPr lang="es-ES" dirty="0" smtClean="0"/>
              <a:t> of </a:t>
            </a:r>
            <a:r>
              <a:rPr lang="es-ES" dirty="0" err="1" smtClean="0"/>
              <a:t>age</a:t>
            </a:r>
            <a:r>
              <a:rPr lang="es-ES" dirty="0" smtClean="0"/>
              <a:t>, and in </a:t>
            </a:r>
            <a:r>
              <a:rPr lang="es-ES" dirty="0" err="1" smtClean="0"/>
              <a:t>low-polluting</a:t>
            </a:r>
            <a:r>
              <a:rPr lang="es-ES" dirty="0" smtClean="0"/>
              <a:t> </a:t>
            </a:r>
            <a:r>
              <a:rPr lang="es-ES" dirty="0" err="1" smtClean="0"/>
              <a:t>countries</a:t>
            </a:r>
            <a:endParaRPr lang="es-ES" dirty="0" smtClean="0"/>
          </a:p>
          <a:p>
            <a:pPr marL="285750" indent="-285750">
              <a:buFont typeface="Arial" panose="020B0604020202020204" pitchFamily="34" charset="0"/>
              <a:buChar char="•"/>
            </a:pPr>
            <a:endParaRPr lang="en-GB"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726" t="16667" r="23334" b="9171"/>
          <a:stretch/>
        </p:blipFill>
        <p:spPr bwMode="auto">
          <a:xfrm>
            <a:off x="241215" y="2333765"/>
            <a:ext cx="3109787" cy="193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143" t="21587" r="25000" b="22794"/>
          <a:stretch/>
        </p:blipFill>
        <p:spPr bwMode="auto">
          <a:xfrm>
            <a:off x="9253183" y="4552753"/>
            <a:ext cx="2764513" cy="137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492" t="16043" r="22689" b="8242"/>
          <a:stretch/>
        </p:blipFill>
        <p:spPr bwMode="auto">
          <a:xfrm>
            <a:off x="254141" y="4552753"/>
            <a:ext cx="3096861" cy="194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094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838200"/>
          </a:xfrm>
        </p:spPr>
        <p:txBody>
          <a:bodyPr>
            <a:normAutofit fontScale="90000"/>
          </a:bodyPr>
          <a:lstStyle/>
          <a:p>
            <a:r>
              <a:rPr lang="es-ES" sz="3100" dirty="0" smtClean="0"/>
              <a:t/>
            </a:r>
            <a:br>
              <a:rPr lang="es-ES" sz="3100" dirty="0" smtClean="0"/>
            </a:br>
            <a:r>
              <a:rPr lang="es-ES" sz="2200" dirty="0" smtClean="0"/>
              <a:t>SDG 10 : </a:t>
            </a:r>
            <a:r>
              <a:rPr lang="es-ES" sz="2200" dirty="0" err="1" smtClean="0"/>
              <a:t>reducing</a:t>
            </a:r>
            <a:r>
              <a:rPr lang="en-US" sz="2200" dirty="0" smtClean="0">
                <a:solidFill>
                  <a:srgbClr val="24292E"/>
                </a:solidFill>
                <a:latin typeface="Segoe UI"/>
              </a:rPr>
              <a:t> </a:t>
            </a:r>
            <a:r>
              <a:rPr lang="en-US" sz="2200" dirty="0">
                <a:solidFill>
                  <a:srgbClr val="FF0000"/>
                </a:solidFill>
                <a:latin typeface="Segoe UI"/>
              </a:rPr>
              <a:t>inequality</a:t>
            </a:r>
            <a:r>
              <a:rPr lang="en-US" sz="2200" dirty="0">
                <a:solidFill>
                  <a:srgbClr val="24292E"/>
                </a:solidFill>
                <a:latin typeface="Segoe UI"/>
              </a:rPr>
              <a:t> within and among countries</a:t>
            </a:r>
            <a:r>
              <a:rPr lang="en-US" dirty="0">
                <a:solidFill>
                  <a:srgbClr val="24292E"/>
                </a:solidFill>
                <a:latin typeface="Segoe UI"/>
              </a:rPr>
              <a:t/>
            </a:r>
            <a:br>
              <a:rPr lang="en-US" dirty="0">
                <a:solidFill>
                  <a:srgbClr val="24292E"/>
                </a:solidFill>
                <a:latin typeface="Segoe UI"/>
              </a:rPr>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0133184"/>
              </p:ext>
            </p:extLst>
          </p:nvPr>
        </p:nvGraphicFramePr>
        <p:xfrm>
          <a:off x="609600" y="1066800"/>
          <a:ext cx="10972800" cy="5542280"/>
        </p:xfrm>
        <a:graphic>
          <a:graphicData uri="http://schemas.openxmlformats.org/drawingml/2006/table">
            <a:tbl>
              <a:tblPr firstRow="1" bandRow="1">
                <a:tableStyleId>{5C22544A-7EE6-4342-B048-85BDC9FD1C3A}</a:tableStyleId>
              </a:tblPr>
              <a:tblGrid>
                <a:gridCol w="6282519"/>
                <a:gridCol w="1719618"/>
                <a:gridCol w="2970663"/>
              </a:tblGrid>
              <a:tr h="370840">
                <a:tc>
                  <a:txBody>
                    <a:bodyPr/>
                    <a:lstStyle/>
                    <a:p>
                      <a:endParaRPr lang="en-GB" sz="1000" dirty="0"/>
                    </a:p>
                  </a:txBody>
                  <a:tcPr marL="121920" marR="121920"/>
                </a:tc>
                <a:tc>
                  <a:txBody>
                    <a:bodyPr/>
                    <a:lstStyle/>
                    <a:p>
                      <a:r>
                        <a:rPr lang="es-ES" sz="1000" dirty="0" smtClean="0"/>
                        <a:t>Target</a:t>
                      </a:r>
                      <a:endParaRPr lang="en-GB" sz="1000" dirty="0"/>
                    </a:p>
                  </a:txBody>
                  <a:tcPr marL="121920" marR="121920"/>
                </a:tc>
                <a:tc>
                  <a:txBody>
                    <a:bodyPr/>
                    <a:lstStyle/>
                    <a:p>
                      <a:r>
                        <a:rPr lang="es-ES" sz="1000" dirty="0" err="1" smtClean="0"/>
                        <a:t>Required</a:t>
                      </a:r>
                      <a:r>
                        <a:rPr lang="es-ES" sz="1000" dirty="0" smtClean="0"/>
                        <a:t> </a:t>
                      </a:r>
                      <a:r>
                        <a:rPr lang="es-ES" sz="1000" dirty="0" err="1" smtClean="0"/>
                        <a:t>for</a:t>
                      </a:r>
                      <a:r>
                        <a:rPr lang="es-ES" sz="1000" dirty="0" smtClean="0"/>
                        <a:t> </a:t>
                      </a:r>
                      <a:r>
                        <a:rPr lang="es-ES" sz="1000" dirty="0" err="1" smtClean="0"/>
                        <a:t>equity</a:t>
                      </a:r>
                      <a:endParaRPr lang="en-GB" sz="1000" dirty="0"/>
                    </a:p>
                  </a:txBody>
                  <a:tcPr marL="121920" marR="121920"/>
                </a:tc>
              </a:tr>
              <a:tr h="370840">
                <a:tc>
                  <a:txBody>
                    <a:bodyPr/>
                    <a:lstStyle/>
                    <a:p>
                      <a:r>
                        <a:rPr lang="en-US" sz="900" dirty="0" smtClean="0">
                          <a:effectLst/>
                        </a:rPr>
                        <a:t>By 2030, progressively achieve and sustain income growth of the bottom 40 per cent of the population at a rate higher than the national average</a:t>
                      </a:r>
                    </a:p>
                    <a:p>
                      <a:endParaRPr lang="en-GB" sz="900" dirty="0"/>
                    </a:p>
                  </a:txBody>
                  <a:tcPr marL="121920" marR="121920"/>
                </a:tc>
                <a:tc>
                  <a:txBody>
                    <a:bodyPr/>
                    <a:lstStyle/>
                    <a:p>
                      <a:r>
                        <a:rPr lang="es-ES" sz="900" dirty="0" err="1" smtClean="0"/>
                        <a:t>Growth</a:t>
                      </a:r>
                      <a:r>
                        <a:rPr lang="es-ES" sz="900" dirty="0" smtClean="0"/>
                        <a:t> </a:t>
                      </a:r>
                      <a:r>
                        <a:rPr lang="es-ES" sz="900" dirty="0" err="1" smtClean="0"/>
                        <a:t>lower</a:t>
                      </a:r>
                      <a:r>
                        <a:rPr lang="es-ES" sz="900" baseline="0" dirty="0" smtClean="0"/>
                        <a:t> 40% &gt; </a:t>
                      </a:r>
                      <a:r>
                        <a:rPr lang="es-ES" sz="900" baseline="0" dirty="0" err="1" smtClean="0"/>
                        <a:t>average</a:t>
                      </a:r>
                      <a:endParaRPr lang="en-GB" sz="900" dirty="0"/>
                    </a:p>
                  </a:txBody>
                  <a:tcPr marL="121920" marR="121920"/>
                </a:tc>
                <a:tc>
                  <a:txBody>
                    <a:bodyPr/>
                    <a:lstStyle/>
                    <a:p>
                      <a:r>
                        <a:rPr lang="es-ES" sz="900" dirty="0" smtClean="0"/>
                        <a:t>Pop &lt; D Th : </a:t>
                      </a:r>
                      <a:r>
                        <a:rPr lang="es-ES" sz="900" dirty="0" err="1" smtClean="0"/>
                        <a:t>growth</a:t>
                      </a:r>
                      <a:r>
                        <a:rPr lang="es-ES" sz="900" dirty="0" smtClean="0"/>
                        <a:t> to </a:t>
                      </a:r>
                      <a:r>
                        <a:rPr lang="es-ES" sz="900" dirty="0" err="1" smtClean="0"/>
                        <a:t>enter</a:t>
                      </a:r>
                      <a:r>
                        <a:rPr lang="es-ES" sz="900" dirty="0" smtClean="0"/>
                        <a:t> </a:t>
                      </a:r>
                      <a:r>
                        <a:rPr lang="es-ES" sz="900" dirty="0" err="1" smtClean="0"/>
                        <a:t>equity</a:t>
                      </a:r>
                      <a:r>
                        <a:rPr lang="es-ES" sz="900" dirty="0" smtClean="0"/>
                        <a:t> </a:t>
                      </a:r>
                      <a:r>
                        <a:rPr lang="es-ES" sz="900" dirty="0" err="1" smtClean="0"/>
                        <a:t>zone</a:t>
                      </a:r>
                      <a:r>
                        <a:rPr lang="es-ES" sz="900" dirty="0" smtClean="0"/>
                        <a:t>. (</a:t>
                      </a:r>
                      <a:r>
                        <a:rPr lang="es-ES" sz="900" dirty="0" err="1" smtClean="0"/>
                        <a:t>Intl</a:t>
                      </a:r>
                      <a:r>
                        <a:rPr lang="es-ES" sz="900" dirty="0" smtClean="0"/>
                        <a:t> : 50% </a:t>
                      </a:r>
                      <a:r>
                        <a:rPr lang="es-ES" sz="900" dirty="0" err="1" smtClean="0"/>
                        <a:t>lowest</a:t>
                      </a:r>
                      <a:r>
                        <a:rPr lang="es-ES" sz="900" baseline="0" dirty="0" smtClean="0"/>
                        <a:t> </a:t>
                      </a:r>
                      <a:r>
                        <a:rPr lang="es-ES" sz="900" baseline="0" dirty="0" err="1" smtClean="0"/>
                        <a:t>requires</a:t>
                      </a:r>
                      <a:r>
                        <a:rPr lang="es-ES" sz="900" baseline="0" dirty="0" smtClean="0"/>
                        <a:t> </a:t>
                      </a:r>
                      <a:r>
                        <a:rPr lang="es-ES" sz="900" baseline="0" dirty="0" err="1" smtClean="0"/>
                        <a:t>growth</a:t>
                      </a:r>
                      <a:r>
                        <a:rPr lang="es-ES" sz="900" baseline="0" dirty="0" smtClean="0"/>
                        <a:t> of </a:t>
                      </a:r>
                      <a:endParaRPr lang="en-GB" sz="900" dirty="0"/>
                    </a:p>
                  </a:txBody>
                  <a:tcPr marL="121920" marR="12192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By 2030, empower and promote the social, economic and political inclusion of all, irrespective of age, sex, disability, race, ethnicity, origin, religion or economic or other status</a:t>
                      </a:r>
                    </a:p>
                    <a:p>
                      <a:endParaRPr lang="en-GB" sz="900" dirty="0"/>
                    </a:p>
                  </a:txBody>
                  <a:tcPr marL="121920" marR="121920"/>
                </a:tc>
                <a:tc>
                  <a:txBody>
                    <a:bodyPr/>
                    <a:lstStyle/>
                    <a:p>
                      <a:endParaRPr lang="en-GB" sz="900" dirty="0"/>
                    </a:p>
                  </a:txBody>
                  <a:tcPr marL="121920" marR="121920"/>
                </a:tc>
                <a:tc>
                  <a:txBody>
                    <a:bodyPr/>
                    <a:lstStyle/>
                    <a:p>
                      <a:endParaRPr lang="en-GB" sz="900" dirty="0"/>
                    </a:p>
                  </a:txBody>
                  <a:tcPr marL="121920" marR="12192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Ensure equal opportunity and reduce inequalities of outcome, including by eliminating discriminatory laws, policies and practices and promoting appropriate legislation, policies and action in this regard</a:t>
                      </a:r>
                    </a:p>
                    <a:p>
                      <a:endParaRPr lang="en-GB" sz="900" dirty="0"/>
                    </a:p>
                  </a:txBody>
                  <a:tcPr marL="121920" marR="121920"/>
                </a:tc>
                <a:tc>
                  <a:txBody>
                    <a:bodyPr/>
                    <a:lstStyle/>
                    <a:p>
                      <a:endParaRPr lang="en-GB" sz="900" dirty="0"/>
                    </a:p>
                  </a:txBody>
                  <a:tcPr marL="121920" marR="121920"/>
                </a:tc>
                <a:tc>
                  <a:txBody>
                    <a:bodyPr/>
                    <a:lstStyle/>
                    <a:p>
                      <a:endParaRPr lang="en-GB" sz="900"/>
                    </a:p>
                  </a:txBody>
                  <a:tcPr marL="121920" marR="121920"/>
                </a:tc>
              </a:tr>
              <a:tr h="370840">
                <a:tc>
                  <a:txBody>
                    <a:bodyPr/>
                    <a:lstStyle/>
                    <a:p>
                      <a:r>
                        <a:rPr lang="en-US" sz="900" dirty="0" smtClean="0">
                          <a:effectLst/>
                        </a:rPr>
                        <a:t>Adopt policies, especially fiscal, wage and social protection policies, and progressively achieve greater equality</a:t>
                      </a:r>
                    </a:p>
                    <a:p>
                      <a:endParaRPr lang="en-GB" sz="900" dirty="0"/>
                    </a:p>
                  </a:txBody>
                  <a:tcPr marL="121920" marR="121920"/>
                </a:tc>
                <a:tc>
                  <a:txBody>
                    <a:bodyPr/>
                    <a:lstStyle/>
                    <a:p>
                      <a:endParaRPr lang="en-GB" sz="900" dirty="0"/>
                    </a:p>
                  </a:txBody>
                  <a:tcPr marL="121920" marR="121920"/>
                </a:tc>
                <a:tc>
                  <a:txBody>
                    <a:bodyPr/>
                    <a:lstStyle/>
                    <a:p>
                      <a:endParaRPr lang="en-GB" sz="900"/>
                    </a:p>
                  </a:txBody>
                  <a:tcPr marL="121920" marR="12192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Improve the regulation and monitoring of global financial markets and institutions and strengthen the implementation of such regulations</a:t>
                      </a:r>
                    </a:p>
                    <a:p>
                      <a:endParaRPr lang="en-GB" sz="900" dirty="0"/>
                    </a:p>
                  </a:txBody>
                  <a:tcPr marL="121920" marR="121920"/>
                </a:tc>
                <a:tc>
                  <a:txBody>
                    <a:bodyPr/>
                    <a:lstStyle/>
                    <a:p>
                      <a:endParaRPr lang="en-GB" sz="900" dirty="0"/>
                    </a:p>
                  </a:txBody>
                  <a:tcPr marL="121920" marR="121920"/>
                </a:tc>
                <a:tc>
                  <a:txBody>
                    <a:bodyPr/>
                    <a:lstStyle/>
                    <a:p>
                      <a:endParaRPr lang="en-GB" sz="900"/>
                    </a:p>
                  </a:txBody>
                  <a:tcPr marL="121920" marR="12192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Ensure enhanced representation and voice for developing countries in decision-making in global international economic and financial institutions in order to deliver more effective, credible, accountable and legitimate institutions</a:t>
                      </a:r>
                    </a:p>
                    <a:p>
                      <a:endParaRPr lang="en-GB" sz="900" dirty="0"/>
                    </a:p>
                  </a:txBody>
                  <a:tcPr marL="121920" marR="121920"/>
                </a:tc>
                <a:tc>
                  <a:txBody>
                    <a:bodyPr/>
                    <a:lstStyle/>
                    <a:p>
                      <a:endParaRPr lang="en-GB" sz="900" dirty="0"/>
                    </a:p>
                  </a:txBody>
                  <a:tcPr marL="121920" marR="121920"/>
                </a:tc>
                <a:tc>
                  <a:txBody>
                    <a:bodyPr/>
                    <a:lstStyle/>
                    <a:p>
                      <a:endParaRPr lang="en-GB" sz="900" dirty="0"/>
                    </a:p>
                  </a:txBody>
                  <a:tcPr marL="121920" marR="121920"/>
                </a:tc>
              </a:tr>
              <a:tr h="370840">
                <a:tc>
                  <a:txBody>
                    <a:bodyPr/>
                    <a:lstStyle/>
                    <a:p>
                      <a:r>
                        <a:rPr lang="en-US" sz="900" dirty="0" smtClean="0">
                          <a:effectLst/>
                        </a:rPr>
                        <a:t>Facilitate orderly, safe, regular and responsible migration and mobility of people, including through the implementation of planned and well-managed migration policies</a:t>
                      </a:r>
                    </a:p>
                    <a:p>
                      <a:endParaRPr lang="en-GB" sz="900" dirty="0"/>
                    </a:p>
                  </a:txBody>
                  <a:tcPr marL="121920" marR="121920"/>
                </a:tc>
                <a:tc>
                  <a:txBody>
                    <a:bodyPr/>
                    <a:lstStyle/>
                    <a:p>
                      <a:endParaRPr lang="en-GB" sz="900" dirty="0"/>
                    </a:p>
                  </a:txBody>
                  <a:tcPr marL="121920" marR="121920"/>
                </a:tc>
                <a:tc>
                  <a:txBody>
                    <a:bodyPr/>
                    <a:lstStyle/>
                    <a:p>
                      <a:endParaRPr lang="en-GB" sz="900" dirty="0"/>
                    </a:p>
                  </a:txBody>
                  <a:tcPr marL="121920" marR="121920"/>
                </a:tc>
              </a:tr>
              <a:tr h="370840">
                <a:tc>
                  <a:txBody>
                    <a:bodyPr/>
                    <a:lstStyle/>
                    <a:p>
                      <a:r>
                        <a:rPr lang="en-US" sz="900" dirty="0" smtClean="0">
                          <a:effectLst/>
                        </a:rPr>
                        <a:t>Implement the principle of special and differential treatment for developing countries, in particular least developed countries, in accordance with World Trade Organization agreements</a:t>
                      </a:r>
                    </a:p>
                  </a:txBody>
                  <a:tcPr marL="121920" marR="121920"/>
                </a:tc>
                <a:tc>
                  <a:txBody>
                    <a:bodyPr/>
                    <a:lstStyle/>
                    <a:p>
                      <a:endParaRPr lang="en-GB" sz="900" dirty="0"/>
                    </a:p>
                  </a:txBody>
                  <a:tcPr marL="121920" marR="121920"/>
                </a:tc>
                <a:tc>
                  <a:txBody>
                    <a:bodyPr/>
                    <a:lstStyle/>
                    <a:p>
                      <a:endParaRPr lang="en-GB" sz="900" dirty="0"/>
                    </a:p>
                  </a:txBody>
                  <a:tcPr marL="121920" marR="12192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Encourage official development assistance and financial flows, including foreign direct investment, to States where the need is greatest, in particular least developed countries, African countries, small island developing States and landlocked developing countries, in accordance with their national plans and </a:t>
                      </a:r>
                      <a:r>
                        <a:rPr lang="en-US" sz="900" dirty="0" err="1" smtClean="0">
                          <a:effectLst/>
                        </a:rPr>
                        <a:t>programmes</a:t>
                      </a:r>
                      <a:endParaRPr lang="en-US" sz="900" dirty="0" smtClean="0">
                        <a:effectLst/>
                      </a:endParaRPr>
                    </a:p>
                    <a:p>
                      <a:endParaRPr lang="en-GB" sz="900" dirty="0"/>
                    </a:p>
                  </a:txBody>
                  <a:tcPr marL="121920" marR="121920"/>
                </a:tc>
                <a:tc>
                  <a:txBody>
                    <a:bodyPr/>
                    <a:lstStyle/>
                    <a:p>
                      <a:endParaRPr lang="en-GB" sz="900" dirty="0"/>
                    </a:p>
                  </a:txBody>
                  <a:tcPr marL="121920" marR="121920"/>
                </a:tc>
                <a:tc>
                  <a:txBody>
                    <a:bodyPr/>
                    <a:lstStyle/>
                    <a:p>
                      <a:endParaRPr lang="en-GB" sz="900" dirty="0"/>
                    </a:p>
                  </a:txBody>
                  <a:tcPr marL="121920" marR="12192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By 2030, reduce to less than 3 per cent the transaction costs of migrant remittances and eliminate remittance corridors with costs higher than 5 per cent</a:t>
                      </a:r>
                    </a:p>
                    <a:p>
                      <a:endParaRPr lang="en-GB" sz="900" dirty="0"/>
                    </a:p>
                  </a:txBody>
                  <a:tcPr marL="121920" marR="121920"/>
                </a:tc>
                <a:tc>
                  <a:txBody>
                    <a:bodyPr/>
                    <a:lstStyle/>
                    <a:p>
                      <a:endParaRPr lang="en-GB" sz="900"/>
                    </a:p>
                  </a:txBody>
                  <a:tcPr marL="121920" marR="121920"/>
                </a:tc>
                <a:tc>
                  <a:txBody>
                    <a:bodyPr/>
                    <a:lstStyle/>
                    <a:p>
                      <a:endParaRPr lang="en-GB" sz="900" dirty="0"/>
                    </a:p>
                  </a:txBody>
                  <a:tcPr marL="121920" marR="121920"/>
                </a:tc>
              </a:tr>
            </a:tbl>
          </a:graphicData>
        </a:graphic>
      </p:graphicFrame>
    </p:spTree>
    <p:extLst>
      <p:ext uri="{BB962C8B-B14F-4D97-AF65-F5344CB8AC3E}">
        <p14:creationId xmlns:p14="http://schemas.microsoft.com/office/powerpoint/2010/main" val="42461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A0F34B5-7D41-4FD5-ABF9-7F8F1D671147}"/>
              </a:ext>
            </a:extLst>
          </p:cNvPr>
          <p:cNvSpPr>
            <a:spLocks noGrp="1"/>
          </p:cNvSpPr>
          <p:nvPr>
            <p:ph type="title"/>
          </p:nvPr>
        </p:nvSpPr>
        <p:spPr/>
        <p:txBody>
          <a:bodyPr/>
          <a:lstStyle/>
          <a:p>
            <a:r>
              <a:rPr lang="es-ES" dirty="0" err="1"/>
              <a:t>equity</a:t>
            </a:r>
            <a:endParaRPr lang="es-MX" dirty="0"/>
          </a:p>
        </p:txBody>
      </p:sp>
      <p:sp>
        <p:nvSpPr>
          <p:cNvPr id="3" name="Marcador de contenido 2">
            <a:extLst>
              <a:ext uri="{FF2B5EF4-FFF2-40B4-BE49-F238E27FC236}">
                <a16:creationId xmlns="" xmlns:a16="http://schemas.microsoft.com/office/drawing/2014/main" id="{DCE89F55-4A28-4E6B-B7C7-8F4C8E4E04A5}"/>
              </a:ext>
            </a:extLst>
          </p:cNvPr>
          <p:cNvSpPr>
            <a:spLocks noGrp="1"/>
          </p:cNvSpPr>
          <p:nvPr>
            <p:ph idx="1"/>
          </p:nvPr>
        </p:nvSpPr>
        <p:spPr>
          <a:xfrm>
            <a:off x="975360" y="2638044"/>
            <a:ext cx="9982200" cy="3351276"/>
          </a:xfrm>
        </p:spPr>
        <p:txBody>
          <a:bodyPr>
            <a:normAutofit fontScale="62500" lnSpcReduction="20000"/>
          </a:bodyPr>
          <a:lstStyle/>
          <a:p>
            <a:r>
              <a:rPr lang="es-ES" sz="3200" dirty="0" err="1">
                <a:latin typeface="Californian FB" panose="0207040306080B030204" pitchFamily="18" charset="0"/>
              </a:rPr>
              <a:t>Equity</a:t>
            </a:r>
            <a:r>
              <a:rPr lang="es-ES" sz="3200" dirty="0">
                <a:latin typeface="Californian FB" panose="0207040306080B030204" pitchFamily="18" charset="0"/>
              </a:rPr>
              <a:t> = </a:t>
            </a:r>
            <a:r>
              <a:rPr lang="es-ES" sz="3200" i="1" dirty="0" err="1">
                <a:solidFill>
                  <a:srgbClr val="FF0000"/>
                </a:solidFill>
                <a:latin typeface="Californian FB" panose="0207040306080B030204" pitchFamily="18" charset="0"/>
              </a:rPr>
              <a:t>Fair</a:t>
            </a:r>
            <a:r>
              <a:rPr lang="es-ES" sz="3200" dirty="0">
                <a:latin typeface="Californian FB" panose="0207040306080B030204" pitchFamily="18" charset="0"/>
              </a:rPr>
              <a:t> </a:t>
            </a:r>
            <a:r>
              <a:rPr lang="es-ES" sz="3200" dirty="0" err="1">
                <a:latin typeface="Californian FB" panose="0207040306080B030204" pitchFamily="18" charset="0"/>
              </a:rPr>
              <a:t>distribution</a:t>
            </a:r>
            <a:r>
              <a:rPr lang="es-ES" sz="3200" dirty="0">
                <a:latin typeface="Californian FB" panose="0207040306080B030204" pitchFamily="18" charset="0"/>
              </a:rPr>
              <a:t> </a:t>
            </a:r>
            <a:r>
              <a:rPr lang="es-ES" sz="3200" dirty="0" err="1">
                <a:latin typeface="Californian FB" panose="0207040306080B030204" pitchFamily="18" charset="0"/>
              </a:rPr>
              <a:t>of</a:t>
            </a:r>
            <a:r>
              <a:rPr lang="es-ES" sz="3200" dirty="0">
                <a:latin typeface="Californian FB" panose="0207040306080B030204" pitchFamily="18" charset="0"/>
              </a:rPr>
              <a:t> </a:t>
            </a:r>
            <a:r>
              <a:rPr lang="es-ES" sz="3200" dirty="0" err="1">
                <a:latin typeface="Californian FB" panose="0207040306080B030204" pitchFamily="18" charset="0"/>
              </a:rPr>
              <a:t>inequality</a:t>
            </a:r>
            <a:endParaRPr lang="es-ES" sz="3200" dirty="0">
              <a:latin typeface="Californian FB" panose="0207040306080B030204" pitchFamily="18" charset="0"/>
            </a:endParaRPr>
          </a:p>
          <a:p>
            <a:r>
              <a:rPr lang="es-ES" sz="3200" dirty="0" err="1">
                <a:latin typeface="Californian FB" panose="0207040306080B030204" pitchFamily="18" charset="0"/>
              </a:rPr>
              <a:t>Fair</a:t>
            </a:r>
            <a:r>
              <a:rPr lang="es-ES" sz="3200" dirty="0">
                <a:latin typeface="Californian FB" panose="0207040306080B030204" pitchFamily="18" charset="0"/>
              </a:rPr>
              <a:t> = </a:t>
            </a:r>
          </a:p>
          <a:p>
            <a:pPr marL="0" indent="0">
              <a:buNone/>
            </a:pPr>
            <a:r>
              <a:rPr lang="es-ES" sz="3200" b="1" dirty="0" err="1">
                <a:latin typeface="Californian FB" panose="0207040306080B030204" pitchFamily="18" charset="0"/>
              </a:rPr>
              <a:t>Fair</a:t>
            </a:r>
            <a:r>
              <a:rPr lang="es-ES" sz="3200" b="1" dirty="0">
                <a:latin typeface="Californian FB" panose="0207040306080B030204" pitchFamily="18" charset="0"/>
              </a:rPr>
              <a:t> Access</a:t>
            </a:r>
            <a:r>
              <a:rPr lang="es-ES" sz="3200" dirty="0">
                <a:latin typeface="Californian FB" panose="0207040306080B030204" pitchFamily="18" charset="0"/>
              </a:rPr>
              <a:t>/</a:t>
            </a:r>
            <a:r>
              <a:rPr lang="es-ES" sz="3200" dirty="0" err="1">
                <a:solidFill>
                  <a:srgbClr val="FF0000"/>
                </a:solidFill>
                <a:latin typeface="Californian FB" panose="0207040306080B030204" pitchFamily="18" charset="0"/>
              </a:rPr>
              <a:t>rights</a:t>
            </a:r>
            <a:r>
              <a:rPr lang="es-ES" sz="3200" dirty="0">
                <a:latin typeface="Californian FB" panose="0207040306080B030204" pitchFamily="18" charset="0"/>
              </a:rPr>
              <a:t> - </a:t>
            </a:r>
            <a:r>
              <a:rPr lang="es-ES" sz="3200" dirty="0" err="1">
                <a:latin typeface="Californian FB" panose="0207040306080B030204" pitchFamily="18" charset="0"/>
              </a:rPr>
              <a:t>Shared</a:t>
            </a:r>
            <a:r>
              <a:rPr lang="es-ES" sz="3200" dirty="0">
                <a:latin typeface="Californian FB" panose="0207040306080B030204" pitchFamily="18" charset="0"/>
              </a:rPr>
              <a:t> </a:t>
            </a:r>
            <a:r>
              <a:rPr lang="es-ES" sz="3200" dirty="0" err="1">
                <a:latin typeface="Californian FB" panose="0207040306080B030204" pitchFamily="18" charset="0"/>
              </a:rPr>
              <a:t>aspirartion</a:t>
            </a:r>
            <a:r>
              <a:rPr lang="es-ES" sz="3200" dirty="0">
                <a:latin typeface="Californian FB" panose="0207040306080B030204" pitchFamily="18" charset="0"/>
              </a:rPr>
              <a:t> </a:t>
            </a:r>
            <a:r>
              <a:rPr lang="es-ES" sz="3200" dirty="0" err="1">
                <a:latin typeface="Californian FB" panose="0207040306080B030204" pitchFamily="18" charset="0"/>
              </a:rPr>
              <a:t>achievable</a:t>
            </a:r>
            <a:r>
              <a:rPr lang="es-ES" sz="3200" dirty="0">
                <a:latin typeface="Californian FB" panose="0207040306080B030204" pitchFamily="18" charset="0"/>
              </a:rPr>
              <a:t> </a:t>
            </a:r>
            <a:r>
              <a:rPr lang="es-ES" sz="3200" dirty="0" err="1">
                <a:latin typeface="Californian FB" panose="0207040306080B030204" pitchFamily="18" charset="0"/>
              </a:rPr>
              <a:t>by</a:t>
            </a:r>
            <a:r>
              <a:rPr lang="es-ES" sz="3200" dirty="0">
                <a:latin typeface="Californian FB" panose="0207040306080B030204" pitchFamily="18" charset="0"/>
              </a:rPr>
              <a:t> </a:t>
            </a:r>
            <a:r>
              <a:rPr lang="es-ES" sz="3200" dirty="0" err="1">
                <a:latin typeface="Californian FB" panose="0207040306080B030204" pitchFamily="18" charset="0"/>
              </a:rPr>
              <a:t>all</a:t>
            </a:r>
            <a:r>
              <a:rPr lang="es-ES" sz="3200" dirty="0">
                <a:latin typeface="Californian FB" panose="0207040306080B030204" pitchFamily="18" charset="0"/>
              </a:rPr>
              <a:t> (and </a:t>
            </a:r>
            <a:r>
              <a:rPr lang="es-ES" sz="3200" dirty="0" err="1">
                <a:latin typeface="Californian FB" panose="0207040306080B030204" pitchFamily="18" charset="0"/>
              </a:rPr>
              <a:t>coming</a:t>
            </a:r>
            <a:r>
              <a:rPr lang="es-ES" sz="3200" dirty="0">
                <a:latin typeface="Californian FB" panose="0207040306080B030204" pitchFamily="18" charset="0"/>
              </a:rPr>
              <a:t> </a:t>
            </a:r>
            <a:r>
              <a:rPr lang="es-ES" sz="3200" dirty="0" err="1">
                <a:latin typeface="Californian FB" panose="0207040306080B030204" pitchFamily="18" charset="0"/>
              </a:rPr>
              <a:t>generations</a:t>
            </a:r>
            <a:r>
              <a:rPr lang="es-ES" sz="3200" dirty="0">
                <a:latin typeface="Californian FB" panose="0207040306080B030204" pitchFamily="18" charset="0"/>
              </a:rPr>
              <a:t>)</a:t>
            </a:r>
          </a:p>
          <a:p>
            <a:pPr marL="0" indent="0">
              <a:buNone/>
            </a:pPr>
            <a:r>
              <a:rPr lang="es-ES" sz="3200" b="1" dirty="0" err="1">
                <a:latin typeface="Californian FB" panose="0207040306080B030204" pitchFamily="18" charset="0"/>
              </a:rPr>
              <a:t>Fair</a:t>
            </a:r>
            <a:r>
              <a:rPr lang="es-ES" sz="3200" b="1" dirty="0">
                <a:latin typeface="Californian FB" panose="0207040306080B030204" pitchFamily="18" charset="0"/>
              </a:rPr>
              <a:t> </a:t>
            </a:r>
            <a:r>
              <a:rPr lang="es-ES" sz="3200" b="1" dirty="0" err="1">
                <a:latin typeface="Californian FB" panose="0207040306080B030204" pitchFamily="18" charset="0"/>
              </a:rPr>
              <a:t>Contribution</a:t>
            </a:r>
            <a:r>
              <a:rPr lang="es-ES" sz="3200" dirty="0">
                <a:latin typeface="Californian FB" panose="0207040306080B030204" pitchFamily="18" charset="0"/>
              </a:rPr>
              <a:t>/</a:t>
            </a:r>
            <a:r>
              <a:rPr lang="es-ES" sz="3200" dirty="0" err="1">
                <a:solidFill>
                  <a:srgbClr val="FF0000"/>
                </a:solidFill>
                <a:latin typeface="Californian FB" panose="0207040306080B030204" pitchFamily="18" charset="0"/>
              </a:rPr>
              <a:t>responsabiities</a:t>
            </a:r>
            <a:r>
              <a:rPr lang="es-ES" sz="3200" dirty="0">
                <a:latin typeface="Californian FB" panose="0207040306080B030204" pitchFamily="18" charset="0"/>
              </a:rPr>
              <a:t> - …</a:t>
            </a:r>
            <a:r>
              <a:rPr lang="es-ES" sz="3200" dirty="0" err="1">
                <a:latin typeface="Californian FB" panose="0207040306080B030204" pitchFamily="18" charset="0"/>
              </a:rPr>
              <a:t>with</a:t>
            </a:r>
            <a:r>
              <a:rPr lang="es-ES" sz="3200" dirty="0">
                <a:latin typeface="Californian FB" panose="0207040306080B030204" pitchFamily="18" charset="0"/>
              </a:rPr>
              <a:t> </a:t>
            </a:r>
            <a:r>
              <a:rPr lang="es-ES" sz="3200" dirty="0" err="1">
                <a:latin typeface="Californian FB" panose="0207040306080B030204" pitchFamily="18" charset="0"/>
              </a:rPr>
              <a:t>collective</a:t>
            </a:r>
            <a:r>
              <a:rPr lang="es-ES" sz="3200" dirty="0">
                <a:latin typeface="Californian FB" panose="0207040306080B030204" pitchFamily="18" charset="0"/>
              </a:rPr>
              <a:t> </a:t>
            </a:r>
            <a:r>
              <a:rPr lang="es-ES" sz="3200" dirty="0" err="1">
                <a:latin typeface="Californian FB" panose="0207040306080B030204" pitchFamily="18" charset="0"/>
              </a:rPr>
              <a:t>contribution</a:t>
            </a:r>
            <a:r>
              <a:rPr lang="es-ES" sz="3200" dirty="0">
                <a:latin typeface="Californian FB" panose="0207040306080B030204" pitchFamily="18" charset="0"/>
              </a:rPr>
              <a:t> (</a:t>
            </a:r>
            <a:r>
              <a:rPr lang="es-ES" sz="3200" dirty="0" err="1">
                <a:latin typeface="Californian FB" panose="0207040306080B030204" pitchFamily="18" charset="0"/>
              </a:rPr>
              <a:t>according</a:t>
            </a:r>
            <a:r>
              <a:rPr lang="es-ES" sz="3200" dirty="0">
                <a:latin typeface="Californian FB" panose="0207040306080B030204" pitchFamily="18" charset="0"/>
              </a:rPr>
              <a:t> </a:t>
            </a:r>
            <a:r>
              <a:rPr lang="es-ES" sz="3200" dirty="0" err="1">
                <a:latin typeface="Californian FB" panose="0207040306080B030204" pitchFamily="18" charset="0"/>
              </a:rPr>
              <a:t>to</a:t>
            </a:r>
            <a:r>
              <a:rPr lang="es-ES" sz="3200" dirty="0">
                <a:latin typeface="Californian FB" panose="0207040306080B030204" pitchFamily="18" charset="0"/>
              </a:rPr>
              <a:t> </a:t>
            </a:r>
            <a:r>
              <a:rPr lang="es-ES" sz="3200" dirty="0" err="1">
                <a:latin typeface="Californian FB" panose="0207040306080B030204" pitchFamily="18" charset="0"/>
              </a:rPr>
              <a:t>means</a:t>
            </a:r>
            <a:r>
              <a:rPr lang="es-ES" sz="3200" dirty="0">
                <a:latin typeface="Californian FB" panose="0207040306080B030204" pitchFamily="18" charset="0"/>
              </a:rPr>
              <a:t>)</a:t>
            </a:r>
          </a:p>
          <a:p>
            <a:pPr marL="0" indent="0">
              <a:buNone/>
            </a:pPr>
            <a:endParaRPr lang="es-ES" sz="3200" dirty="0">
              <a:latin typeface="Californian FB" panose="0207040306080B030204" pitchFamily="18" charset="0"/>
            </a:endParaRPr>
          </a:p>
          <a:p>
            <a:pPr marL="0" indent="0">
              <a:buNone/>
            </a:pPr>
            <a:r>
              <a:rPr lang="es-ES" sz="3200" b="1" dirty="0" err="1">
                <a:latin typeface="Californian FB" panose="0207040306080B030204" pitchFamily="18" charset="0"/>
              </a:rPr>
              <a:t>Fair</a:t>
            </a:r>
            <a:r>
              <a:rPr lang="es-ES" sz="3200" b="1" dirty="0">
                <a:latin typeface="Californian FB" panose="0207040306080B030204" pitchFamily="18" charset="0"/>
              </a:rPr>
              <a:t> </a:t>
            </a:r>
            <a:r>
              <a:rPr lang="es-ES" sz="3200" b="1" dirty="0" err="1">
                <a:latin typeface="Californian FB" panose="0207040306080B030204" pitchFamily="18" charset="0"/>
              </a:rPr>
              <a:t>Distribution</a:t>
            </a:r>
            <a:r>
              <a:rPr lang="es-ES" sz="3200" b="1" dirty="0">
                <a:latin typeface="Californian FB" panose="0207040306080B030204" pitchFamily="18" charset="0"/>
              </a:rPr>
              <a:t>= </a:t>
            </a:r>
          </a:p>
          <a:p>
            <a:pPr marL="0" indent="0">
              <a:buNone/>
            </a:pPr>
            <a:r>
              <a:rPr lang="es-ES" sz="3200" b="1" dirty="0" err="1">
                <a:latin typeface="Californian FB" panose="0207040306080B030204" pitchFamily="18" charset="0"/>
              </a:rPr>
              <a:t>Fair</a:t>
            </a:r>
            <a:r>
              <a:rPr lang="es-ES" sz="3200" b="1" dirty="0">
                <a:latin typeface="Californian FB" panose="0207040306080B030204" pitchFamily="18" charset="0"/>
              </a:rPr>
              <a:t> Access </a:t>
            </a:r>
            <a:r>
              <a:rPr lang="es-ES" sz="3200" b="1" dirty="0" err="1">
                <a:latin typeface="Californian FB" panose="0207040306080B030204" pitchFamily="18" charset="0"/>
              </a:rPr>
              <a:t>according</a:t>
            </a:r>
            <a:r>
              <a:rPr lang="es-ES" sz="3200" b="1" dirty="0">
                <a:latin typeface="Californian FB" panose="0207040306080B030204" pitchFamily="18" charset="0"/>
              </a:rPr>
              <a:t> </a:t>
            </a:r>
            <a:r>
              <a:rPr lang="es-ES" sz="3200" b="1" dirty="0" err="1">
                <a:latin typeface="Californian FB" panose="0207040306080B030204" pitchFamily="18" charset="0"/>
              </a:rPr>
              <a:t>to</a:t>
            </a:r>
            <a:r>
              <a:rPr lang="es-ES" sz="3200" b="1" dirty="0">
                <a:latin typeface="Californian FB" panose="0207040306080B030204" pitchFamily="18" charset="0"/>
              </a:rPr>
              <a:t> </a:t>
            </a:r>
            <a:r>
              <a:rPr lang="es-ES" sz="3200" b="1" dirty="0" err="1">
                <a:latin typeface="Californian FB" panose="0207040306080B030204" pitchFamily="18" charset="0"/>
              </a:rPr>
              <a:t>needs</a:t>
            </a:r>
            <a:r>
              <a:rPr lang="es-ES" sz="3200" b="1" dirty="0">
                <a:latin typeface="Californian FB" panose="0207040306080B030204" pitchFamily="18" charset="0"/>
              </a:rPr>
              <a:t> + </a:t>
            </a:r>
            <a:r>
              <a:rPr lang="es-ES" sz="3200" b="1" dirty="0" err="1">
                <a:latin typeface="Californian FB" panose="0207040306080B030204" pitchFamily="18" charset="0"/>
              </a:rPr>
              <a:t>Fair</a:t>
            </a:r>
            <a:r>
              <a:rPr lang="es-ES" sz="3200" b="1" dirty="0">
                <a:latin typeface="Californian FB" panose="0207040306080B030204" pitchFamily="18" charset="0"/>
              </a:rPr>
              <a:t> </a:t>
            </a:r>
            <a:r>
              <a:rPr lang="es-ES" sz="3200" b="1" dirty="0" err="1">
                <a:latin typeface="Californian FB" panose="0207040306080B030204" pitchFamily="18" charset="0"/>
              </a:rPr>
              <a:t>Contribution</a:t>
            </a:r>
            <a:r>
              <a:rPr lang="es-ES" sz="3200" b="1" dirty="0">
                <a:latin typeface="Californian FB" panose="0207040306080B030204" pitchFamily="18" charset="0"/>
              </a:rPr>
              <a:t> </a:t>
            </a:r>
            <a:r>
              <a:rPr lang="es-ES" sz="3200" b="1" dirty="0" err="1">
                <a:latin typeface="Californian FB" panose="0207040306080B030204" pitchFamily="18" charset="0"/>
              </a:rPr>
              <a:t>according</a:t>
            </a:r>
            <a:r>
              <a:rPr lang="es-ES" sz="3200" b="1" dirty="0">
                <a:latin typeface="Californian FB" panose="0207040306080B030204" pitchFamily="18" charset="0"/>
              </a:rPr>
              <a:t> </a:t>
            </a:r>
            <a:r>
              <a:rPr lang="es-ES" sz="3200" b="1" dirty="0" err="1">
                <a:latin typeface="Californian FB" panose="0207040306080B030204" pitchFamily="18" charset="0"/>
              </a:rPr>
              <a:t>to</a:t>
            </a:r>
            <a:r>
              <a:rPr lang="es-ES" sz="3200" b="1" dirty="0">
                <a:latin typeface="Californian FB" panose="0207040306080B030204" pitchFamily="18" charset="0"/>
              </a:rPr>
              <a:t> </a:t>
            </a:r>
            <a:r>
              <a:rPr lang="es-ES" sz="3200" b="1" dirty="0" err="1">
                <a:latin typeface="Californian FB" panose="0207040306080B030204" pitchFamily="18" charset="0"/>
              </a:rPr>
              <a:t>capacities</a:t>
            </a:r>
            <a:endParaRPr lang="es-ES" sz="3200" b="1" dirty="0">
              <a:latin typeface="Californian FB" panose="0207040306080B030204" pitchFamily="18" charset="0"/>
            </a:endParaRPr>
          </a:p>
          <a:p>
            <a:pPr marL="0" indent="0">
              <a:buNone/>
            </a:pPr>
            <a:r>
              <a:rPr lang="es-ES" sz="3200" dirty="0">
                <a:latin typeface="Californian FB" panose="0207040306080B030204" pitchFamily="18" charset="0"/>
              </a:rPr>
              <a:t>(</a:t>
            </a:r>
            <a:r>
              <a:rPr lang="es-ES" sz="3200" dirty="0" err="1">
                <a:latin typeface="Californian FB" panose="0207040306080B030204" pitchFamily="18" charset="0"/>
              </a:rPr>
              <a:t>eg</a:t>
            </a:r>
            <a:r>
              <a:rPr lang="es-ES" sz="3200" dirty="0">
                <a:latin typeface="Californian FB" panose="0207040306080B030204" pitchFamily="18" charset="0"/>
              </a:rPr>
              <a:t>. </a:t>
            </a:r>
            <a:r>
              <a:rPr lang="es-ES" sz="3200" dirty="0" err="1">
                <a:latin typeface="Californian FB" panose="0207040306080B030204" pitchFamily="18" charset="0"/>
              </a:rPr>
              <a:t>Fair</a:t>
            </a:r>
            <a:r>
              <a:rPr lang="es-ES" sz="3200" dirty="0">
                <a:latin typeface="Californian FB" panose="0207040306080B030204" pitchFamily="18" charset="0"/>
              </a:rPr>
              <a:t> </a:t>
            </a:r>
            <a:r>
              <a:rPr lang="es-ES" sz="3200" dirty="0" err="1">
                <a:latin typeface="Californian FB" panose="0207040306080B030204" pitchFamily="18" charset="0"/>
              </a:rPr>
              <a:t>Health</a:t>
            </a:r>
            <a:r>
              <a:rPr lang="es-ES" sz="3200" dirty="0">
                <a:latin typeface="Californian FB" panose="0207040306080B030204" pitchFamily="18" charset="0"/>
              </a:rPr>
              <a:t> (LE) = </a:t>
            </a:r>
            <a:r>
              <a:rPr lang="es-ES" sz="3200" dirty="0" err="1">
                <a:latin typeface="Californian FB" panose="0207040306080B030204" pitchFamily="18" charset="0"/>
              </a:rPr>
              <a:t>Equitable</a:t>
            </a:r>
            <a:r>
              <a:rPr lang="es-ES" sz="3200" dirty="0">
                <a:latin typeface="Californian FB" panose="0207040306080B030204" pitchFamily="18" charset="0"/>
              </a:rPr>
              <a:t> </a:t>
            </a:r>
            <a:r>
              <a:rPr lang="es-ES" sz="3200" dirty="0" err="1">
                <a:latin typeface="Californian FB" panose="0207040306080B030204" pitchFamily="18" charset="0"/>
              </a:rPr>
              <a:t>health</a:t>
            </a:r>
            <a:r>
              <a:rPr lang="es-ES" sz="3200" dirty="0">
                <a:latin typeface="Californian FB" panose="0207040306080B030204" pitchFamily="18" charset="0"/>
              </a:rPr>
              <a:t> </a:t>
            </a:r>
            <a:r>
              <a:rPr lang="es-ES" sz="3200" dirty="0" err="1">
                <a:latin typeface="Californian FB" panose="0207040306080B030204" pitchFamily="18" charset="0"/>
              </a:rPr>
              <a:t>services</a:t>
            </a:r>
            <a:r>
              <a:rPr lang="es-ES" sz="3200" dirty="0">
                <a:latin typeface="Californian FB" panose="0207040306080B030204" pitchFamily="18" charset="0"/>
              </a:rPr>
              <a:t> </a:t>
            </a:r>
            <a:r>
              <a:rPr lang="es-ES" sz="3200" dirty="0" err="1">
                <a:latin typeface="Californian FB" panose="0207040306080B030204" pitchFamily="18" charset="0"/>
              </a:rPr>
              <a:t>based</a:t>
            </a:r>
            <a:r>
              <a:rPr lang="es-ES" sz="3200" dirty="0">
                <a:latin typeface="Californian FB" panose="0207040306080B030204" pitchFamily="18" charset="0"/>
              </a:rPr>
              <a:t> </a:t>
            </a:r>
            <a:r>
              <a:rPr lang="es-ES" sz="3200" dirty="0" err="1">
                <a:latin typeface="Californian FB" panose="0207040306080B030204" pitchFamily="18" charset="0"/>
              </a:rPr>
              <a:t>on</a:t>
            </a:r>
            <a:r>
              <a:rPr lang="es-ES" sz="3200" dirty="0">
                <a:latin typeface="Californian FB" panose="0207040306080B030204" pitchFamily="18" charset="0"/>
              </a:rPr>
              <a:t> fiscal </a:t>
            </a:r>
            <a:r>
              <a:rPr lang="es-ES" sz="3200" dirty="0" err="1">
                <a:latin typeface="Californian FB" panose="0207040306080B030204" pitchFamily="18" charset="0"/>
              </a:rPr>
              <a:t>equity</a:t>
            </a:r>
            <a:r>
              <a:rPr lang="es-ES" sz="3200" dirty="0">
                <a:latin typeface="Californian FB" panose="0207040306080B030204" pitchFamily="18" charset="0"/>
              </a:rPr>
              <a:t>)</a:t>
            </a:r>
          </a:p>
          <a:p>
            <a:endParaRPr lang="es-MX" dirty="0">
              <a:latin typeface="Arial Rounded MT Bold" panose="020F0704030504030204" pitchFamily="34" charset="0"/>
            </a:endParaRPr>
          </a:p>
        </p:txBody>
      </p:sp>
    </p:spTree>
    <p:extLst>
      <p:ext uri="{BB962C8B-B14F-4D97-AF65-F5344CB8AC3E}">
        <p14:creationId xmlns:p14="http://schemas.microsoft.com/office/powerpoint/2010/main" val="3309470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143" y="0"/>
            <a:ext cx="7214480" cy="6858000"/>
          </a:xfrm>
          <a:prstGeom prst="rect">
            <a:avLst/>
          </a:prstGeom>
        </p:spPr>
      </p:pic>
      <p:sp>
        <p:nvSpPr>
          <p:cNvPr id="3" name="Oval 2"/>
          <p:cNvSpPr/>
          <p:nvPr/>
        </p:nvSpPr>
        <p:spPr>
          <a:xfrm>
            <a:off x="7260609" y="2468536"/>
            <a:ext cx="586854" cy="535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1166842"/>
            <a:ext cx="2784143" cy="5355312"/>
          </a:xfrm>
          <a:prstGeom prst="rect">
            <a:avLst/>
          </a:prstGeom>
        </p:spPr>
        <p:txBody>
          <a:bodyPr wrap="square">
            <a:spAutoFit/>
          </a:bodyPr>
          <a:lstStyle/>
          <a:p>
            <a:r>
              <a:rPr lang="es-ES" dirty="0" smtClean="0">
                <a:solidFill>
                  <a:srgbClr val="FF0000"/>
                </a:solidFill>
              </a:rPr>
              <a:t>12.8 : De </a:t>
            </a:r>
            <a:r>
              <a:rPr lang="es-ES" dirty="0">
                <a:solidFill>
                  <a:srgbClr val="FF0000"/>
                </a:solidFill>
              </a:rPr>
              <a:t>aquí a 2030, asegurar que las personas de todo el mundo tengan la información y los conocimientos pertinentes para el desarrollo sostenible y los estilos de vida en armonía con la naturaleza</a:t>
            </a:r>
            <a:r>
              <a:rPr lang="es-ES" dirty="0" smtClean="0">
                <a:solidFill>
                  <a:srgbClr val="FF0000"/>
                </a:solidFill>
              </a:rPr>
              <a:t>.</a:t>
            </a:r>
          </a:p>
          <a:p>
            <a:endParaRPr lang="es-ES" dirty="0">
              <a:solidFill>
                <a:srgbClr val="FF0000"/>
              </a:solidFill>
            </a:endParaRPr>
          </a:p>
          <a:p>
            <a:r>
              <a:rPr lang="es-ES" dirty="0" smtClean="0">
                <a:solidFill>
                  <a:srgbClr val="FF0000"/>
                </a:solidFill>
              </a:rPr>
              <a:t>12.8 -</a:t>
            </a:r>
            <a:r>
              <a:rPr lang="es-ES" dirty="0" smtClean="0">
                <a:solidFill>
                  <a:srgbClr val="FF0000"/>
                </a:solidFill>
                <a:sym typeface="Wingdings" panose="05000000000000000000" pitchFamily="2" charset="2"/>
              </a:rPr>
              <a:t> 13.1 :</a:t>
            </a:r>
          </a:p>
          <a:p>
            <a:r>
              <a:rPr lang="es-ES" b="1" dirty="0" smtClean="0">
                <a:solidFill>
                  <a:srgbClr val="FF0000"/>
                </a:solidFill>
                <a:sym typeface="Wingdings" panose="05000000000000000000" pitchFamily="2" charset="2"/>
              </a:rPr>
              <a:t>Conocer umbral ético pc, limitar, difundir</a:t>
            </a:r>
            <a:endParaRPr lang="es-ES" b="1" dirty="0" smtClean="0">
              <a:solidFill>
                <a:srgbClr val="FF0000"/>
              </a:solidFill>
            </a:endParaRPr>
          </a:p>
          <a:p>
            <a:endParaRPr lang="es-ES" dirty="0">
              <a:solidFill>
                <a:srgbClr val="FF0000"/>
              </a:solidFill>
            </a:endParaRPr>
          </a:p>
          <a:p>
            <a:endParaRPr lang="es-ES" dirty="0" smtClean="0">
              <a:solidFill>
                <a:srgbClr val="FF0000"/>
              </a:solidFill>
            </a:endParaRPr>
          </a:p>
          <a:p>
            <a:endParaRPr lang="es-ES" dirty="0">
              <a:solidFill>
                <a:srgbClr val="FF0000"/>
              </a:solidFill>
            </a:endParaRPr>
          </a:p>
          <a:p>
            <a:endParaRPr lang="en-GB" dirty="0">
              <a:solidFill>
                <a:srgbClr val="FF0000"/>
              </a:solidFill>
            </a:endParaRPr>
          </a:p>
        </p:txBody>
      </p:sp>
      <p:cxnSp>
        <p:nvCxnSpPr>
          <p:cNvPr id="6" name="Straight Arrow Connector 5"/>
          <p:cNvCxnSpPr/>
          <p:nvPr/>
        </p:nvCxnSpPr>
        <p:spPr>
          <a:xfrm flipH="1">
            <a:off x="6073254" y="2736373"/>
            <a:ext cx="1187355" cy="416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flipH="1">
            <a:off x="6955809" y="2925763"/>
            <a:ext cx="390743" cy="7454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5"/>
          </p:cNvCxnSpPr>
          <p:nvPr/>
        </p:nvCxnSpPr>
        <p:spPr>
          <a:xfrm>
            <a:off x="7761520" y="2925763"/>
            <a:ext cx="836570" cy="2268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954137" y="2736373"/>
            <a:ext cx="2306472" cy="3028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827594" y="1746913"/>
            <a:ext cx="1433015" cy="9894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954137" y="2468536"/>
            <a:ext cx="2306472" cy="2678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346552" y="1337481"/>
            <a:ext cx="207484" cy="11310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 idx="7"/>
          </p:cNvCxnSpPr>
          <p:nvPr/>
        </p:nvCxnSpPr>
        <p:spPr>
          <a:xfrm flipV="1">
            <a:off x="7761520" y="982639"/>
            <a:ext cx="741035" cy="15643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151180" y="518615"/>
            <a:ext cx="696283" cy="208384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782937" y="518615"/>
            <a:ext cx="172872" cy="1723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957851" y="1903008"/>
            <a:ext cx="3302758" cy="8333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363571" y="518615"/>
            <a:ext cx="1592238" cy="464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7" name="Oval 1026"/>
          <p:cNvSpPr/>
          <p:nvPr/>
        </p:nvSpPr>
        <p:spPr>
          <a:xfrm>
            <a:off x="6666931" y="109182"/>
            <a:ext cx="607079" cy="6414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9" name="Straight Arrow Connector 1028"/>
          <p:cNvCxnSpPr>
            <a:stCxn id="3" idx="7"/>
          </p:cNvCxnSpPr>
          <p:nvPr/>
        </p:nvCxnSpPr>
        <p:spPr>
          <a:xfrm flipV="1">
            <a:off x="7761520" y="2019869"/>
            <a:ext cx="741035" cy="52711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30" name="TextBox 1029"/>
          <p:cNvSpPr txBox="1"/>
          <p:nvPr/>
        </p:nvSpPr>
        <p:spPr>
          <a:xfrm>
            <a:off x="8871044" y="1010797"/>
            <a:ext cx="600501" cy="369332"/>
          </a:xfrm>
          <a:prstGeom prst="rect">
            <a:avLst/>
          </a:prstGeom>
          <a:noFill/>
        </p:spPr>
        <p:txBody>
          <a:bodyPr wrap="square" rtlCol="0">
            <a:spAutoFit/>
          </a:bodyPr>
          <a:lstStyle/>
          <a:p>
            <a:r>
              <a:rPr lang="es-ES" dirty="0" smtClean="0">
                <a:solidFill>
                  <a:srgbClr val="FF0000"/>
                </a:solidFill>
              </a:rPr>
              <a:t>??</a:t>
            </a:r>
            <a:endParaRPr lang="en-GB" dirty="0">
              <a:solidFill>
                <a:srgbClr val="FF0000"/>
              </a:solidFill>
            </a:endParaRPr>
          </a:p>
        </p:txBody>
      </p:sp>
      <p:pic>
        <p:nvPicPr>
          <p:cNvPr id="10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6161" y="1815739"/>
            <a:ext cx="65246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2" name="TextBox 1031"/>
          <p:cNvSpPr txBox="1"/>
          <p:nvPr/>
        </p:nvSpPr>
        <p:spPr>
          <a:xfrm>
            <a:off x="10012270" y="24095"/>
            <a:ext cx="1983475" cy="6740307"/>
          </a:xfrm>
          <a:prstGeom prst="rect">
            <a:avLst/>
          </a:prstGeom>
          <a:noFill/>
        </p:spPr>
        <p:txBody>
          <a:bodyPr wrap="square" rtlCol="0">
            <a:spAutoFit/>
          </a:bodyPr>
          <a:lstStyle/>
          <a:p>
            <a:r>
              <a:rPr lang="es-ES" dirty="0" smtClean="0"/>
              <a:t>GDP:</a:t>
            </a:r>
          </a:p>
          <a:p>
            <a:r>
              <a:rPr lang="es-ES" dirty="0" smtClean="0">
                <a:solidFill>
                  <a:srgbClr val="FF0000"/>
                </a:solidFill>
              </a:rPr>
              <a:t>3Tn </a:t>
            </a:r>
            <a:r>
              <a:rPr lang="es-ES" dirty="0" err="1" smtClean="0">
                <a:solidFill>
                  <a:srgbClr val="FF0000"/>
                </a:solidFill>
              </a:rPr>
              <a:t>required</a:t>
            </a:r>
            <a:r>
              <a:rPr lang="es-ES" dirty="0" smtClean="0">
                <a:solidFill>
                  <a:srgbClr val="FF0000"/>
                </a:solidFill>
              </a:rPr>
              <a:t> </a:t>
            </a:r>
            <a:r>
              <a:rPr lang="es-ES" dirty="0" err="1" smtClean="0">
                <a:solidFill>
                  <a:srgbClr val="FF0000"/>
                </a:solidFill>
              </a:rPr>
              <a:t>redistribution</a:t>
            </a:r>
            <a:r>
              <a:rPr lang="es-ES" dirty="0" smtClean="0">
                <a:solidFill>
                  <a:srgbClr val="FF0000"/>
                </a:solidFill>
              </a:rPr>
              <a:t>:</a:t>
            </a:r>
          </a:p>
          <a:p>
            <a:endParaRPr lang="es-ES" dirty="0" smtClean="0">
              <a:solidFill>
                <a:srgbClr val="FF0000"/>
              </a:solidFill>
            </a:endParaRPr>
          </a:p>
          <a:p>
            <a:r>
              <a:rPr lang="es-ES" dirty="0" smtClean="0"/>
              <a:t>70Tn </a:t>
            </a:r>
            <a:r>
              <a:rPr lang="es-ES" dirty="0" err="1" smtClean="0"/>
              <a:t>production</a:t>
            </a:r>
            <a:r>
              <a:rPr lang="es-ES" dirty="0" smtClean="0"/>
              <a:t>/</a:t>
            </a:r>
          </a:p>
          <a:p>
            <a:r>
              <a:rPr lang="es-ES" b="1" dirty="0" err="1" smtClean="0">
                <a:solidFill>
                  <a:srgbClr val="00B050"/>
                </a:solidFill>
              </a:rPr>
              <a:t>consumption</a:t>
            </a:r>
            <a:endParaRPr lang="es-ES" b="1" dirty="0" smtClean="0">
              <a:solidFill>
                <a:srgbClr val="00B050"/>
              </a:solidFill>
            </a:endParaRPr>
          </a:p>
          <a:p>
            <a:r>
              <a:rPr lang="es-ES" dirty="0" smtClean="0"/>
              <a:t>(informal?)</a:t>
            </a:r>
          </a:p>
          <a:p>
            <a:endParaRPr lang="es-ES" dirty="0" smtClean="0"/>
          </a:p>
          <a:p>
            <a:r>
              <a:rPr lang="es-ES" dirty="0" smtClean="0"/>
              <a:t>114 </a:t>
            </a:r>
            <a:r>
              <a:rPr lang="es-ES" dirty="0" err="1" smtClean="0"/>
              <a:t>Tn</a:t>
            </a:r>
            <a:r>
              <a:rPr lang="es-ES" dirty="0" smtClean="0"/>
              <a:t> stock </a:t>
            </a:r>
            <a:r>
              <a:rPr lang="es-ES" dirty="0" err="1" smtClean="0"/>
              <a:t>exchanges</a:t>
            </a:r>
            <a:r>
              <a:rPr lang="es-ES" dirty="0" smtClean="0"/>
              <a:t> </a:t>
            </a:r>
            <a:r>
              <a:rPr lang="es-ES" b="1" dirty="0" smtClean="0">
                <a:solidFill>
                  <a:srgbClr val="00B050"/>
                </a:solidFill>
              </a:rPr>
              <a:t>(</a:t>
            </a:r>
            <a:r>
              <a:rPr lang="es-ES" b="1" dirty="0" err="1" smtClean="0">
                <a:solidFill>
                  <a:srgbClr val="00B050"/>
                </a:solidFill>
              </a:rPr>
              <a:t>savings</a:t>
            </a:r>
            <a:r>
              <a:rPr lang="es-ES" dirty="0" smtClean="0"/>
              <a:t>)/y</a:t>
            </a:r>
          </a:p>
          <a:p>
            <a:endParaRPr lang="es-ES" dirty="0" smtClean="0"/>
          </a:p>
          <a:p>
            <a:r>
              <a:rPr lang="es-ES" dirty="0" smtClean="0"/>
              <a:t>14Tn </a:t>
            </a:r>
            <a:r>
              <a:rPr lang="es-ES" dirty="0" err="1" smtClean="0"/>
              <a:t>government</a:t>
            </a:r>
            <a:r>
              <a:rPr lang="es-ES" dirty="0" smtClean="0"/>
              <a:t> </a:t>
            </a:r>
            <a:r>
              <a:rPr lang="es-ES" dirty="0" err="1" smtClean="0"/>
              <a:t>revenue</a:t>
            </a:r>
            <a:endParaRPr lang="es-ES" dirty="0" smtClean="0"/>
          </a:p>
          <a:p>
            <a:r>
              <a:rPr lang="es-ES" dirty="0"/>
              <a:t>0.027Tn UN </a:t>
            </a:r>
            <a:r>
              <a:rPr lang="es-ES" dirty="0" err="1"/>
              <a:t>budget</a:t>
            </a:r>
            <a:endParaRPr lang="es-ES" dirty="0"/>
          </a:p>
          <a:p>
            <a:endParaRPr lang="es-ES" dirty="0" smtClean="0"/>
          </a:p>
          <a:p>
            <a:r>
              <a:rPr lang="es-ES" dirty="0" smtClean="0"/>
              <a:t>0.3Tn </a:t>
            </a:r>
            <a:r>
              <a:rPr lang="es-ES" dirty="0" err="1" smtClean="0"/>
              <a:t>remittances</a:t>
            </a:r>
            <a:r>
              <a:rPr lang="es-ES" dirty="0" smtClean="0"/>
              <a:t> </a:t>
            </a:r>
            <a:r>
              <a:rPr lang="es-ES" b="1" dirty="0" smtClean="0">
                <a:solidFill>
                  <a:srgbClr val="00B050"/>
                </a:solidFill>
              </a:rPr>
              <a:t>(x 10?)</a:t>
            </a:r>
          </a:p>
          <a:p>
            <a:r>
              <a:rPr lang="es-ES" dirty="0" smtClean="0"/>
              <a:t>0.1 </a:t>
            </a:r>
            <a:r>
              <a:rPr lang="es-ES" dirty="0" err="1" smtClean="0"/>
              <a:t>Tn</a:t>
            </a:r>
            <a:r>
              <a:rPr lang="es-ES" dirty="0" smtClean="0"/>
              <a:t> ODA </a:t>
            </a:r>
            <a:r>
              <a:rPr lang="es-ES" b="1" dirty="0" smtClean="0">
                <a:solidFill>
                  <a:srgbClr val="00B050"/>
                </a:solidFill>
              </a:rPr>
              <a:t>(x30?)</a:t>
            </a:r>
            <a:endParaRPr lang="en-GB" dirty="0"/>
          </a:p>
        </p:txBody>
      </p:sp>
    </p:spTree>
    <p:extLst>
      <p:ext uri="{BB962C8B-B14F-4D97-AF65-F5344CB8AC3E}">
        <p14:creationId xmlns:p14="http://schemas.microsoft.com/office/powerpoint/2010/main" val="2799693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err="1" smtClean="0"/>
              <a:t>Responsability</a:t>
            </a:r>
            <a:r>
              <a:rPr lang="es-ES" dirty="0" smtClean="0"/>
              <a:t> </a:t>
            </a:r>
            <a:r>
              <a:rPr lang="es-ES" dirty="0" err="1" smtClean="0"/>
              <a:t>on</a:t>
            </a:r>
            <a:r>
              <a:rPr lang="es-ES" dirty="0" smtClean="0"/>
              <a:t> </a:t>
            </a:r>
            <a:r>
              <a:rPr lang="es-ES" dirty="0" err="1" smtClean="0"/>
              <a:t>excess</a:t>
            </a:r>
            <a:r>
              <a:rPr lang="es-ES" dirty="0" smtClean="0"/>
              <a:t> </a:t>
            </a:r>
            <a:r>
              <a:rPr lang="es-ES" dirty="0" err="1" smtClean="0"/>
              <a:t>accumulation</a:t>
            </a:r>
            <a:r>
              <a:rPr lang="es-ES" dirty="0" smtClean="0"/>
              <a:t> and </a:t>
            </a:r>
            <a:r>
              <a:rPr lang="es-ES" dirty="0" err="1" smtClean="0"/>
              <a:t>on</a:t>
            </a:r>
            <a:r>
              <a:rPr lang="es-ES" dirty="0" smtClean="0"/>
              <a:t> </a:t>
            </a:r>
            <a:r>
              <a:rPr lang="es-ES" dirty="0" err="1" smtClean="0"/>
              <a:t>excess</a:t>
            </a:r>
            <a:r>
              <a:rPr lang="es-ES" dirty="0" smtClean="0"/>
              <a:t>  </a:t>
            </a:r>
            <a:r>
              <a:rPr lang="es-ES" dirty="0" err="1" smtClean="0"/>
              <a:t>carbon</a:t>
            </a:r>
            <a:r>
              <a:rPr lang="es-ES" dirty="0" smtClean="0"/>
              <a:t> </a:t>
            </a:r>
            <a:r>
              <a:rPr lang="es-ES" dirty="0" err="1" smtClean="0"/>
              <a:t>emissions</a:t>
            </a:r>
            <a:endParaRPr lang="en-GB" dirty="0"/>
          </a:p>
        </p:txBody>
      </p:sp>
      <p:sp>
        <p:nvSpPr>
          <p:cNvPr id="3" name="Content Placeholder 2"/>
          <p:cNvSpPr>
            <a:spLocks noGrp="1"/>
          </p:cNvSpPr>
          <p:nvPr>
            <p:ph idx="1"/>
          </p:nvPr>
        </p:nvSpPr>
        <p:spPr>
          <a:xfrm>
            <a:off x="2094658" y="2624396"/>
            <a:ext cx="8182106" cy="3667222"/>
          </a:xfrm>
        </p:spPr>
        <p:txBody>
          <a:bodyPr>
            <a:normAutofit/>
          </a:bodyPr>
          <a:lstStyle/>
          <a:p>
            <a:r>
              <a:rPr lang="es-ES" dirty="0" smtClean="0"/>
              <a:t>GDP </a:t>
            </a:r>
            <a:r>
              <a:rPr lang="es-ES" dirty="0" err="1" smtClean="0"/>
              <a:t>above</a:t>
            </a:r>
            <a:r>
              <a:rPr lang="es-ES" dirty="0" smtClean="0"/>
              <a:t> </a:t>
            </a:r>
            <a:r>
              <a:rPr lang="es-ES" dirty="0" err="1" smtClean="0"/>
              <a:t>excess</a:t>
            </a:r>
            <a:r>
              <a:rPr lang="es-ES" dirty="0" smtClean="0"/>
              <a:t> </a:t>
            </a:r>
            <a:r>
              <a:rPr lang="es-ES" dirty="0" err="1" smtClean="0"/>
              <a:t>level</a:t>
            </a:r>
            <a:r>
              <a:rPr lang="es-ES" dirty="0" smtClean="0"/>
              <a:t> : </a:t>
            </a:r>
          </a:p>
          <a:p>
            <a:pPr lvl="1"/>
            <a:r>
              <a:rPr lang="es-ES" dirty="0" smtClean="0"/>
              <a:t>6Tn </a:t>
            </a:r>
            <a:r>
              <a:rPr lang="es-ES" dirty="0" err="1" smtClean="0"/>
              <a:t>excess</a:t>
            </a:r>
            <a:r>
              <a:rPr lang="es-ES" dirty="0" smtClean="0"/>
              <a:t> GDP/850m LYL (17m </a:t>
            </a:r>
            <a:r>
              <a:rPr lang="es-ES" dirty="0" err="1" smtClean="0"/>
              <a:t>excess</a:t>
            </a:r>
            <a:r>
              <a:rPr lang="es-ES" dirty="0" smtClean="0"/>
              <a:t> </a:t>
            </a:r>
            <a:r>
              <a:rPr lang="es-ES" dirty="0" err="1" smtClean="0"/>
              <a:t>deaths</a:t>
            </a:r>
            <a:r>
              <a:rPr lang="es-ES" dirty="0" smtClean="0"/>
              <a:t> : 90% in </a:t>
            </a:r>
            <a:r>
              <a:rPr lang="es-ES" dirty="0" err="1" smtClean="0"/>
              <a:t>deficit</a:t>
            </a:r>
            <a:r>
              <a:rPr lang="es-ES" dirty="0" smtClean="0"/>
              <a:t> </a:t>
            </a:r>
            <a:r>
              <a:rPr lang="es-ES" dirty="0" err="1" smtClean="0"/>
              <a:t>countries</a:t>
            </a:r>
            <a:r>
              <a:rPr lang="es-ES" dirty="0" smtClean="0"/>
              <a:t>) ): </a:t>
            </a:r>
          </a:p>
          <a:p>
            <a:pPr lvl="1"/>
            <a:r>
              <a:rPr lang="es-ES" dirty="0" smtClean="0"/>
              <a:t>7000 </a:t>
            </a:r>
            <a:r>
              <a:rPr lang="es-ES" dirty="0" err="1" smtClean="0"/>
              <a:t>excess</a:t>
            </a:r>
            <a:r>
              <a:rPr lang="es-ES" dirty="0" smtClean="0"/>
              <a:t> $/LYL</a:t>
            </a:r>
          </a:p>
          <a:p>
            <a:pPr lvl="1"/>
            <a:r>
              <a:rPr lang="es-ES" dirty="0" err="1" smtClean="0">
                <a:solidFill>
                  <a:srgbClr val="FF0000"/>
                </a:solidFill>
              </a:rPr>
              <a:t>Av</a:t>
            </a:r>
            <a:r>
              <a:rPr lang="es-ES" dirty="0" smtClean="0">
                <a:solidFill>
                  <a:srgbClr val="FF0000"/>
                </a:solidFill>
              </a:rPr>
              <a:t> EU : 80LYL /</a:t>
            </a:r>
            <a:r>
              <a:rPr lang="es-ES" dirty="0" err="1" smtClean="0">
                <a:solidFill>
                  <a:srgbClr val="FF0000"/>
                </a:solidFill>
              </a:rPr>
              <a:t>lifetime</a:t>
            </a:r>
            <a:r>
              <a:rPr lang="es-ES" dirty="0" smtClean="0">
                <a:solidFill>
                  <a:srgbClr val="FF0000"/>
                </a:solidFill>
              </a:rPr>
              <a:t>, </a:t>
            </a:r>
            <a:r>
              <a:rPr lang="es-ES" dirty="0" err="1" smtClean="0">
                <a:solidFill>
                  <a:srgbClr val="FF0000"/>
                </a:solidFill>
              </a:rPr>
              <a:t>Av</a:t>
            </a:r>
            <a:r>
              <a:rPr lang="es-ES" dirty="0" smtClean="0">
                <a:solidFill>
                  <a:srgbClr val="FF0000"/>
                </a:solidFill>
              </a:rPr>
              <a:t> US : 400 LYL/</a:t>
            </a:r>
            <a:r>
              <a:rPr lang="es-ES" dirty="0" err="1" smtClean="0">
                <a:solidFill>
                  <a:srgbClr val="FF0000"/>
                </a:solidFill>
              </a:rPr>
              <a:t>lifetime</a:t>
            </a:r>
            <a:endParaRPr lang="es-ES" dirty="0" smtClean="0">
              <a:solidFill>
                <a:srgbClr val="FF0000"/>
              </a:solidFill>
            </a:endParaRPr>
          </a:p>
          <a:p>
            <a:r>
              <a:rPr lang="es-ES" dirty="0" err="1" smtClean="0"/>
              <a:t>Carbon</a:t>
            </a:r>
            <a:r>
              <a:rPr lang="es-ES" dirty="0" smtClean="0"/>
              <a:t> </a:t>
            </a:r>
            <a:r>
              <a:rPr lang="es-ES" dirty="0" err="1" smtClean="0"/>
              <a:t>emissions</a:t>
            </a:r>
            <a:r>
              <a:rPr lang="es-ES" dirty="0" smtClean="0"/>
              <a:t> </a:t>
            </a:r>
            <a:r>
              <a:rPr lang="es-ES" dirty="0" err="1" smtClean="0"/>
              <a:t>above</a:t>
            </a:r>
            <a:r>
              <a:rPr lang="es-ES" dirty="0" smtClean="0"/>
              <a:t> </a:t>
            </a:r>
            <a:r>
              <a:rPr lang="es-ES" dirty="0" err="1" smtClean="0"/>
              <a:t>ethical</a:t>
            </a:r>
            <a:r>
              <a:rPr lang="es-ES" dirty="0" smtClean="0"/>
              <a:t> </a:t>
            </a:r>
            <a:r>
              <a:rPr lang="es-ES" dirty="0" err="1" smtClean="0"/>
              <a:t>threshold</a:t>
            </a:r>
            <a:r>
              <a:rPr lang="es-ES" dirty="0" smtClean="0"/>
              <a:t> :</a:t>
            </a:r>
          </a:p>
          <a:p>
            <a:pPr lvl="1"/>
            <a:r>
              <a:rPr lang="es-ES" dirty="0" smtClean="0"/>
              <a:t>400,000 </a:t>
            </a:r>
            <a:r>
              <a:rPr lang="es-ES" dirty="0" err="1" smtClean="0"/>
              <a:t>mill</a:t>
            </a:r>
            <a:r>
              <a:rPr lang="es-ES" dirty="0" smtClean="0"/>
              <a:t> </a:t>
            </a:r>
            <a:r>
              <a:rPr lang="es-ES" dirty="0" err="1" smtClean="0"/>
              <a:t>mT</a:t>
            </a:r>
            <a:r>
              <a:rPr lang="es-ES" dirty="0" smtClean="0"/>
              <a:t> </a:t>
            </a:r>
            <a:r>
              <a:rPr lang="es-ES" dirty="0" err="1" smtClean="0"/>
              <a:t>excess</a:t>
            </a:r>
            <a:r>
              <a:rPr lang="es-ES" dirty="0" smtClean="0"/>
              <a:t> </a:t>
            </a:r>
            <a:r>
              <a:rPr lang="es-ES" dirty="0" err="1" smtClean="0"/>
              <a:t>carbon</a:t>
            </a:r>
            <a:r>
              <a:rPr lang="es-ES" dirty="0" smtClean="0"/>
              <a:t> </a:t>
            </a:r>
            <a:r>
              <a:rPr lang="es-ES" dirty="0" err="1" smtClean="0"/>
              <a:t>emissions</a:t>
            </a:r>
            <a:r>
              <a:rPr lang="es-ES" dirty="0" smtClean="0"/>
              <a:t>/218m </a:t>
            </a:r>
            <a:r>
              <a:rPr lang="es-ES" dirty="0" err="1" smtClean="0"/>
              <a:t>excess</a:t>
            </a:r>
            <a:r>
              <a:rPr lang="es-ES" dirty="0" smtClean="0"/>
              <a:t> </a:t>
            </a:r>
            <a:r>
              <a:rPr lang="es-ES" dirty="0" err="1" smtClean="0"/>
              <a:t>deaths</a:t>
            </a:r>
            <a:r>
              <a:rPr lang="es-ES" dirty="0" smtClean="0"/>
              <a:t> 2020-2100 (90% in non-</a:t>
            </a:r>
            <a:r>
              <a:rPr lang="es-ES" dirty="0" err="1" smtClean="0"/>
              <a:t>poilluting</a:t>
            </a:r>
            <a:r>
              <a:rPr lang="es-ES" dirty="0" smtClean="0"/>
              <a:t> </a:t>
            </a:r>
            <a:r>
              <a:rPr lang="es-ES" dirty="0" err="1" smtClean="0"/>
              <a:t>countries</a:t>
            </a:r>
            <a:r>
              <a:rPr lang="es-ES" dirty="0" smtClean="0"/>
              <a:t>)</a:t>
            </a:r>
          </a:p>
          <a:p>
            <a:pPr lvl="1"/>
            <a:r>
              <a:rPr lang="es-ES" dirty="0" smtClean="0"/>
              <a:t>1814 </a:t>
            </a:r>
            <a:r>
              <a:rPr lang="es-ES" dirty="0" err="1" smtClean="0"/>
              <a:t>mT</a:t>
            </a:r>
            <a:r>
              <a:rPr lang="es-ES" dirty="0" smtClean="0"/>
              <a:t> in </a:t>
            </a:r>
            <a:r>
              <a:rPr lang="es-ES" dirty="0" err="1" smtClean="0"/>
              <a:t>excess</a:t>
            </a:r>
            <a:r>
              <a:rPr lang="es-ES" dirty="0" smtClean="0"/>
              <a:t> per </a:t>
            </a:r>
            <a:r>
              <a:rPr lang="es-ES" dirty="0" err="1" smtClean="0"/>
              <a:t>excess</a:t>
            </a:r>
            <a:r>
              <a:rPr lang="es-ES" dirty="0" smtClean="0"/>
              <a:t> </a:t>
            </a:r>
            <a:r>
              <a:rPr lang="es-ES" dirty="0" err="1" smtClean="0"/>
              <a:t>deaths</a:t>
            </a:r>
            <a:endParaRPr lang="es-ES" dirty="0" smtClean="0"/>
          </a:p>
          <a:p>
            <a:pPr lvl="1"/>
            <a:r>
              <a:rPr lang="es-ES" dirty="0" err="1" smtClean="0">
                <a:solidFill>
                  <a:srgbClr val="FF0000"/>
                </a:solidFill>
              </a:rPr>
              <a:t>Av</a:t>
            </a:r>
            <a:r>
              <a:rPr lang="es-ES" dirty="0" smtClean="0">
                <a:solidFill>
                  <a:srgbClr val="FF0000"/>
                </a:solidFill>
              </a:rPr>
              <a:t> EU : 1/3 </a:t>
            </a:r>
            <a:r>
              <a:rPr lang="es-ES" dirty="0" err="1" smtClean="0">
                <a:solidFill>
                  <a:srgbClr val="FF0000"/>
                </a:solidFill>
              </a:rPr>
              <a:t>excess</a:t>
            </a:r>
            <a:r>
              <a:rPr lang="es-ES" dirty="0" smtClean="0">
                <a:solidFill>
                  <a:srgbClr val="FF0000"/>
                </a:solidFill>
              </a:rPr>
              <a:t> </a:t>
            </a:r>
            <a:r>
              <a:rPr lang="es-ES" dirty="0" err="1" smtClean="0">
                <a:solidFill>
                  <a:srgbClr val="FF0000"/>
                </a:solidFill>
              </a:rPr>
              <a:t>death</a:t>
            </a:r>
            <a:r>
              <a:rPr lang="es-ES" dirty="0" smtClean="0">
                <a:solidFill>
                  <a:srgbClr val="FF0000"/>
                </a:solidFill>
              </a:rPr>
              <a:t>/</a:t>
            </a:r>
            <a:r>
              <a:rPr lang="es-ES" dirty="0" err="1" smtClean="0">
                <a:solidFill>
                  <a:srgbClr val="FF0000"/>
                </a:solidFill>
              </a:rPr>
              <a:t>lifetime</a:t>
            </a:r>
            <a:r>
              <a:rPr lang="es-ES" dirty="0" smtClean="0">
                <a:solidFill>
                  <a:srgbClr val="FF0000"/>
                </a:solidFill>
              </a:rPr>
              <a:t>, </a:t>
            </a:r>
            <a:r>
              <a:rPr lang="es-ES" dirty="0" err="1" smtClean="0">
                <a:solidFill>
                  <a:srgbClr val="FF0000"/>
                </a:solidFill>
              </a:rPr>
              <a:t>Av</a:t>
            </a:r>
            <a:r>
              <a:rPr lang="es-ES" dirty="0" smtClean="0">
                <a:solidFill>
                  <a:srgbClr val="FF0000"/>
                </a:solidFill>
              </a:rPr>
              <a:t> USA : 1 </a:t>
            </a:r>
            <a:r>
              <a:rPr lang="es-ES" dirty="0" err="1" smtClean="0">
                <a:solidFill>
                  <a:srgbClr val="FF0000"/>
                </a:solidFill>
              </a:rPr>
              <a:t>excess</a:t>
            </a:r>
            <a:r>
              <a:rPr lang="es-ES" dirty="0" smtClean="0">
                <a:solidFill>
                  <a:srgbClr val="FF0000"/>
                </a:solidFill>
              </a:rPr>
              <a:t> </a:t>
            </a:r>
            <a:r>
              <a:rPr lang="es-ES" dirty="0" err="1" smtClean="0">
                <a:solidFill>
                  <a:srgbClr val="FF0000"/>
                </a:solidFill>
              </a:rPr>
              <a:t>death</a:t>
            </a:r>
            <a:r>
              <a:rPr lang="es-ES" dirty="0" smtClean="0">
                <a:solidFill>
                  <a:srgbClr val="FF0000"/>
                </a:solidFill>
              </a:rPr>
              <a:t>/</a:t>
            </a:r>
            <a:r>
              <a:rPr lang="es-ES" dirty="0" err="1" smtClean="0">
                <a:solidFill>
                  <a:srgbClr val="FF0000"/>
                </a:solidFill>
              </a:rPr>
              <a:t>lifetime</a:t>
            </a:r>
            <a:endParaRPr lang="es-ES" dirty="0" smtClean="0">
              <a:solidFill>
                <a:srgbClr val="FF0000"/>
              </a:solidFill>
            </a:endParaRPr>
          </a:p>
          <a:p>
            <a:pPr lvl="1"/>
            <a:endParaRPr lang="es-ES" dirty="0" smtClean="0"/>
          </a:p>
          <a:p>
            <a:pPr lvl="1"/>
            <a:endParaRPr lang="es-ES" dirty="0" smtClean="0"/>
          </a:p>
          <a:p>
            <a:endParaRPr lang="en-GB" dirty="0"/>
          </a:p>
        </p:txBody>
      </p:sp>
    </p:spTree>
    <p:extLst>
      <p:ext uri="{BB962C8B-B14F-4D97-AF65-F5344CB8AC3E}">
        <p14:creationId xmlns:p14="http://schemas.microsoft.com/office/powerpoint/2010/main" val="276952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489" y="159474"/>
            <a:ext cx="7729728" cy="700335"/>
          </a:xfrm>
        </p:spPr>
        <p:txBody>
          <a:bodyPr>
            <a:normAutofit fontScale="90000"/>
          </a:bodyPr>
          <a:lstStyle/>
          <a:p>
            <a:r>
              <a:rPr lang="es-ES" dirty="0" err="1" smtClean="0"/>
              <a:t>Conclussions</a:t>
            </a:r>
            <a:endParaRPr lang="en-GB" dirty="0"/>
          </a:p>
        </p:txBody>
      </p:sp>
      <p:sp>
        <p:nvSpPr>
          <p:cNvPr id="3" name="Content Placeholder 2"/>
          <p:cNvSpPr>
            <a:spLocks noGrp="1"/>
          </p:cNvSpPr>
          <p:nvPr>
            <p:ph idx="1"/>
          </p:nvPr>
        </p:nvSpPr>
        <p:spPr>
          <a:xfrm>
            <a:off x="1187355" y="1555846"/>
            <a:ext cx="10099344" cy="5049670"/>
          </a:xfrm>
        </p:spPr>
        <p:txBody>
          <a:bodyPr>
            <a:normAutofit fontScale="92500" lnSpcReduction="10000"/>
          </a:bodyPr>
          <a:lstStyle/>
          <a:p>
            <a:pPr marL="457200" indent="-457200">
              <a:buFont typeface="+mj-lt"/>
              <a:buAutoNum type="arabicPeriod"/>
            </a:pPr>
            <a:r>
              <a:rPr lang="es-ES" sz="2200" dirty="0" err="1"/>
              <a:t>C</a:t>
            </a:r>
            <a:r>
              <a:rPr lang="es-ES" sz="2200" dirty="0" err="1" smtClean="0"/>
              <a:t>onsider</a:t>
            </a:r>
            <a:r>
              <a:rPr lang="es-ES" sz="2200" dirty="0" smtClean="0"/>
              <a:t> replicable and </a:t>
            </a:r>
            <a:r>
              <a:rPr lang="es-ES" sz="2200" dirty="0" err="1" smtClean="0"/>
              <a:t>sustainable</a:t>
            </a:r>
            <a:r>
              <a:rPr lang="es-ES" sz="2200" dirty="0" smtClean="0"/>
              <a:t> </a:t>
            </a:r>
            <a:r>
              <a:rPr lang="es-ES" sz="2200" dirty="0" err="1" smtClean="0"/>
              <a:t>development</a:t>
            </a:r>
            <a:r>
              <a:rPr lang="es-ES" sz="2200" dirty="0" smtClean="0"/>
              <a:t> </a:t>
            </a:r>
            <a:r>
              <a:rPr lang="es-ES" sz="2200" dirty="0" err="1" smtClean="0"/>
              <a:t>models</a:t>
            </a:r>
            <a:r>
              <a:rPr lang="es-ES" sz="2200" dirty="0" smtClean="0"/>
              <a:t> vs DAC/HIC </a:t>
            </a:r>
            <a:r>
              <a:rPr lang="es-ES" sz="2200" dirty="0" err="1" smtClean="0"/>
              <a:t>models</a:t>
            </a:r>
            <a:endParaRPr lang="es-ES" sz="2200" dirty="0" smtClean="0"/>
          </a:p>
          <a:p>
            <a:pPr marL="457200" indent="-457200">
              <a:buFont typeface="+mj-lt"/>
              <a:buAutoNum type="arabicPeriod"/>
            </a:pPr>
            <a:r>
              <a:rPr lang="es-ES" sz="2200" dirty="0" err="1" smtClean="0"/>
              <a:t>Move</a:t>
            </a:r>
            <a:r>
              <a:rPr lang="es-ES" sz="2200" dirty="0" smtClean="0"/>
              <a:t> </a:t>
            </a:r>
            <a:r>
              <a:rPr lang="es-ES" sz="2200" dirty="0" err="1" smtClean="0"/>
              <a:t>from</a:t>
            </a:r>
            <a:r>
              <a:rPr lang="es-ES" sz="2200" dirty="0" smtClean="0"/>
              <a:t> </a:t>
            </a:r>
            <a:r>
              <a:rPr lang="es-ES" sz="2200" dirty="0" err="1" smtClean="0"/>
              <a:t>poverty</a:t>
            </a:r>
            <a:r>
              <a:rPr lang="es-ES" sz="2200" dirty="0" smtClean="0"/>
              <a:t> to </a:t>
            </a:r>
            <a:r>
              <a:rPr lang="es-ES" sz="2200" dirty="0" err="1" smtClean="0"/>
              <a:t>dignity</a:t>
            </a:r>
            <a:r>
              <a:rPr lang="es-ES" sz="2200" dirty="0" smtClean="0"/>
              <a:t> </a:t>
            </a:r>
            <a:r>
              <a:rPr lang="es-ES" sz="2200" dirty="0" err="1" smtClean="0"/>
              <a:t>thresholds</a:t>
            </a:r>
            <a:endParaRPr lang="es-ES" sz="2200" dirty="0" smtClean="0"/>
          </a:p>
          <a:p>
            <a:pPr marL="457200" indent="-457200">
              <a:buFont typeface="+mj-lt"/>
              <a:buAutoNum type="arabicPeriod"/>
            </a:pPr>
            <a:r>
              <a:rPr lang="es-ES" sz="2200" dirty="0" err="1" smtClean="0"/>
              <a:t>Burden</a:t>
            </a:r>
            <a:r>
              <a:rPr lang="es-ES" sz="2200" dirty="0" smtClean="0"/>
              <a:t> of </a:t>
            </a:r>
            <a:r>
              <a:rPr lang="es-ES" sz="2200" dirty="0" err="1" smtClean="0"/>
              <a:t>health</a:t>
            </a:r>
            <a:r>
              <a:rPr lang="es-ES" sz="2200" dirty="0" smtClean="0"/>
              <a:t> </a:t>
            </a:r>
            <a:r>
              <a:rPr lang="es-ES" sz="2200" dirty="0" err="1" smtClean="0"/>
              <a:t>inequity</a:t>
            </a:r>
            <a:r>
              <a:rPr lang="es-ES" sz="2200" dirty="0" smtClean="0"/>
              <a:t> </a:t>
            </a:r>
            <a:r>
              <a:rPr lang="es-ES" sz="2200" dirty="0" err="1" smtClean="0"/>
              <a:t>by</a:t>
            </a:r>
            <a:r>
              <a:rPr lang="es-ES" sz="2200" dirty="0" smtClean="0"/>
              <a:t> local, </a:t>
            </a:r>
            <a:r>
              <a:rPr lang="es-ES" sz="2200" dirty="0" err="1" smtClean="0"/>
              <a:t>national</a:t>
            </a:r>
            <a:r>
              <a:rPr lang="es-ES" sz="2200" dirty="0" smtClean="0"/>
              <a:t> , regional and </a:t>
            </a:r>
            <a:r>
              <a:rPr lang="es-ES" sz="2200" dirty="0" err="1" smtClean="0"/>
              <a:t>international</a:t>
            </a:r>
            <a:r>
              <a:rPr lang="es-ES" sz="2200" dirty="0" smtClean="0"/>
              <a:t> </a:t>
            </a:r>
            <a:r>
              <a:rPr lang="es-ES" sz="2200" dirty="0" err="1" smtClean="0"/>
              <a:t>levels</a:t>
            </a:r>
            <a:r>
              <a:rPr lang="es-ES" sz="2200" dirty="0" smtClean="0"/>
              <a:t>.</a:t>
            </a:r>
          </a:p>
          <a:p>
            <a:pPr marL="457200" indent="-457200">
              <a:buFont typeface="+mj-lt"/>
              <a:buAutoNum type="arabicPeriod"/>
            </a:pPr>
            <a:r>
              <a:rPr lang="es-ES" sz="2200" dirty="0" smtClean="0"/>
              <a:t>Link to territorial </a:t>
            </a:r>
            <a:r>
              <a:rPr lang="es-ES" sz="2200" dirty="0" err="1" smtClean="0"/>
              <a:t>cohesion</a:t>
            </a:r>
            <a:r>
              <a:rPr lang="es-ES" sz="2200" dirty="0" smtClean="0"/>
              <a:t> at local</a:t>
            </a:r>
            <a:r>
              <a:rPr lang="es-ES" sz="2200" dirty="0"/>
              <a:t>, </a:t>
            </a:r>
            <a:r>
              <a:rPr lang="es-ES" sz="2200" dirty="0" err="1"/>
              <a:t>national</a:t>
            </a:r>
            <a:r>
              <a:rPr lang="es-ES" sz="2200" dirty="0"/>
              <a:t> , regional and </a:t>
            </a:r>
            <a:r>
              <a:rPr lang="es-ES" sz="2200" dirty="0" err="1"/>
              <a:t>international</a:t>
            </a:r>
            <a:r>
              <a:rPr lang="es-ES" sz="2200" dirty="0"/>
              <a:t> </a:t>
            </a:r>
            <a:r>
              <a:rPr lang="es-ES" sz="2200" dirty="0" err="1" smtClean="0"/>
              <a:t>levels</a:t>
            </a:r>
            <a:r>
              <a:rPr lang="es-ES" sz="2200" dirty="0" smtClean="0"/>
              <a:t>.</a:t>
            </a:r>
          </a:p>
          <a:p>
            <a:pPr marL="457200" indent="-457200">
              <a:buFont typeface="+mj-lt"/>
              <a:buAutoNum type="arabicPeriod"/>
            </a:pPr>
            <a:r>
              <a:rPr lang="es-ES" sz="2200" dirty="0" smtClean="0"/>
              <a:t>Link to fiscal </a:t>
            </a:r>
            <a:r>
              <a:rPr lang="es-ES" sz="2200" dirty="0" err="1" smtClean="0"/>
              <a:t>equity</a:t>
            </a:r>
            <a:r>
              <a:rPr lang="es-ES" sz="2200" dirty="0" smtClean="0"/>
              <a:t> </a:t>
            </a:r>
            <a:r>
              <a:rPr lang="es-ES" sz="2200" dirty="0" err="1" smtClean="0"/>
              <a:t>aimed</a:t>
            </a:r>
            <a:r>
              <a:rPr lang="es-ES" sz="2200" dirty="0" smtClean="0"/>
              <a:t> at </a:t>
            </a:r>
            <a:r>
              <a:rPr lang="es-ES" sz="2200" dirty="0" err="1" smtClean="0"/>
              <a:t>equity</a:t>
            </a:r>
            <a:r>
              <a:rPr lang="es-ES" sz="2200" dirty="0" smtClean="0"/>
              <a:t> </a:t>
            </a:r>
            <a:r>
              <a:rPr lang="es-ES" sz="2200" dirty="0" err="1" smtClean="0"/>
              <a:t>distribution</a:t>
            </a:r>
            <a:r>
              <a:rPr lang="es-ES" sz="2200" dirty="0" smtClean="0"/>
              <a:t>.</a:t>
            </a:r>
          </a:p>
          <a:p>
            <a:pPr marL="457200" indent="-457200">
              <a:buFont typeface="+mj-lt"/>
              <a:buAutoNum type="arabicPeriod"/>
            </a:pPr>
            <a:r>
              <a:rPr lang="es-ES" sz="2200" dirty="0" err="1" smtClean="0"/>
              <a:t>Integrgenerationa</a:t>
            </a:r>
            <a:r>
              <a:rPr lang="es-ES" sz="2200" dirty="0" err="1" smtClean="0"/>
              <a:t>l</a:t>
            </a:r>
            <a:r>
              <a:rPr lang="es-ES" sz="2200" dirty="0" smtClean="0"/>
              <a:t> </a:t>
            </a:r>
            <a:r>
              <a:rPr lang="es-ES" sz="2200" dirty="0" err="1" smtClean="0"/>
              <a:t>inequity</a:t>
            </a:r>
            <a:r>
              <a:rPr lang="es-ES" sz="2200" dirty="0" smtClean="0"/>
              <a:t> and l</a:t>
            </a:r>
            <a:r>
              <a:rPr lang="es-ES" sz="2200" dirty="0" smtClean="0"/>
              <a:t>ink </a:t>
            </a:r>
            <a:r>
              <a:rPr lang="es-ES" sz="2200" dirty="0" smtClean="0"/>
              <a:t>to </a:t>
            </a:r>
            <a:r>
              <a:rPr lang="es-ES" sz="2200" dirty="0" err="1" smtClean="0"/>
              <a:t>planetary</a:t>
            </a:r>
            <a:r>
              <a:rPr lang="es-ES" sz="2200" dirty="0" smtClean="0"/>
              <a:t> </a:t>
            </a:r>
            <a:r>
              <a:rPr lang="es-ES" sz="2200" dirty="0" err="1" smtClean="0"/>
              <a:t>boudaries</a:t>
            </a:r>
            <a:r>
              <a:rPr lang="es-ES" sz="2200" dirty="0" smtClean="0"/>
              <a:t> </a:t>
            </a:r>
            <a:r>
              <a:rPr lang="es-ES" sz="2200" dirty="0" err="1" smtClean="0"/>
              <a:t>through</a:t>
            </a:r>
            <a:r>
              <a:rPr lang="es-ES" sz="2200" dirty="0" smtClean="0"/>
              <a:t> social </a:t>
            </a:r>
            <a:r>
              <a:rPr lang="es-ES" sz="2200" dirty="0" err="1" smtClean="0"/>
              <a:t>awareness</a:t>
            </a:r>
            <a:r>
              <a:rPr lang="es-ES" sz="2200" dirty="0" smtClean="0"/>
              <a:t> </a:t>
            </a:r>
          </a:p>
          <a:p>
            <a:pPr marL="400050" lvl="1" indent="0">
              <a:buNone/>
            </a:pPr>
            <a:r>
              <a:rPr lang="es-ES" sz="1700" dirty="0" smtClean="0"/>
              <a:t>( SDG 12.</a:t>
            </a:r>
            <a:r>
              <a:rPr lang="en-US" sz="1700" dirty="0" smtClean="0"/>
              <a:t>8 (</a:t>
            </a:r>
            <a:r>
              <a:rPr lang="en-US" sz="1700" i="1" dirty="0" smtClean="0"/>
              <a:t>By </a:t>
            </a:r>
            <a:r>
              <a:rPr lang="en-US" sz="1700" i="1" dirty="0"/>
              <a:t>2030, ensure that people everywhere have the relevant information and awareness for sustainable development and lifestyles in harmony with </a:t>
            </a:r>
            <a:r>
              <a:rPr lang="en-US" sz="1700" i="1" dirty="0" smtClean="0"/>
              <a:t>nature</a:t>
            </a:r>
            <a:r>
              <a:rPr lang="en-US" sz="1700" dirty="0" smtClean="0"/>
              <a:t>) and political commitments (</a:t>
            </a:r>
            <a:r>
              <a:rPr lang="en-US" sz="1700" i="1" dirty="0" smtClean="0"/>
              <a:t>renewed COP21 and others</a:t>
            </a:r>
            <a:r>
              <a:rPr lang="en-US" sz="1700" dirty="0" smtClean="0"/>
              <a:t>)</a:t>
            </a:r>
          </a:p>
          <a:p>
            <a:pPr marL="457200" indent="-457200">
              <a:buFont typeface="+mj-lt"/>
              <a:buAutoNum type="arabicPeriod"/>
            </a:pPr>
            <a:r>
              <a:rPr lang="en-US" sz="2200" dirty="0" smtClean="0"/>
              <a:t>Consider measurable SDG targets on age/sex/</a:t>
            </a:r>
            <a:r>
              <a:rPr lang="en-US" sz="2200" dirty="0" err="1" smtClean="0"/>
              <a:t>subnat</a:t>
            </a:r>
            <a:r>
              <a:rPr lang="en-US" sz="2200" dirty="0" smtClean="0"/>
              <a:t>. disaggregated burden of health inequity, economic equity and planetary boundaries.</a:t>
            </a:r>
            <a:endParaRPr lang="es-ES" sz="2200" dirty="0" smtClean="0"/>
          </a:p>
          <a:p>
            <a:endParaRPr lang="es-ES" dirty="0" smtClean="0"/>
          </a:p>
          <a:p>
            <a:endParaRPr lang="en-GB" dirty="0"/>
          </a:p>
        </p:txBody>
      </p:sp>
    </p:spTree>
    <p:extLst>
      <p:ext uri="{BB962C8B-B14F-4D97-AF65-F5344CB8AC3E}">
        <p14:creationId xmlns:p14="http://schemas.microsoft.com/office/powerpoint/2010/main" val="113664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134F84-03AB-4662-994A-2BDB5093A1D8}"/>
              </a:ext>
            </a:extLst>
          </p:cNvPr>
          <p:cNvSpPr>
            <a:spLocks noGrp="1"/>
          </p:cNvSpPr>
          <p:nvPr>
            <p:ph type="title"/>
          </p:nvPr>
        </p:nvSpPr>
        <p:spPr>
          <a:xfrm>
            <a:off x="1219200" y="979932"/>
            <a:ext cx="7729728" cy="1188720"/>
          </a:xfrm>
        </p:spPr>
        <p:txBody>
          <a:bodyPr/>
          <a:lstStyle/>
          <a:p>
            <a:r>
              <a:rPr lang="es-ES" dirty="0" err="1"/>
              <a:t>Equality</a:t>
            </a:r>
            <a:r>
              <a:rPr lang="es-ES" dirty="0"/>
              <a:t> vs </a:t>
            </a:r>
            <a:r>
              <a:rPr lang="es-ES" dirty="0" err="1"/>
              <a:t>equity</a:t>
            </a:r>
            <a:endParaRPr lang="es-MX" dirty="0"/>
          </a:p>
        </p:txBody>
      </p:sp>
      <p:graphicFrame>
        <p:nvGraphicFramePr>
          <p:cNvPr id="4" name="Marcador de contenido 3">
            <a:extLst>
              <a:ext uri="{FF2B5EF4-FFF2-40B4-BE49-F238E27FC236}">
                <a16:creationId xmlns="" xmlns:a16="http://schemas.microsoft.com/office/drawing/2014/main" id="{26EFD3C8-EA78-495C-8385-DE1469DA1063}"/>
              </a:ext>
            </a:extLst>
          </p:cNvPr>
          <p:cNvGraphicFramePr>
            <a:graphicFrameLocks noGrp="1"/>
          </p:cNvGraphicFramePr>
          <p:nvPr>
            <p:ph idx="1"/>
            <p:extLst>
              <p:ext uri="{D42A27DB-BD31-4B8C-83A1-F6EECF244321}">
                <p14:modId xmlns:p14="http://schemas.microsoft.com/office/powerpoint/2010/main" val="3806572644"/>
              </p:ext>
            </p:extLst>
          </p:nvPr>
        </p:nvGraphicFramePr>
        <p:xfrm>
          <a:off x="1219200" y="2364105"/>
          <a:ext cx="9448799" cy="4158616"/>
        </p:xfrm>
        <a:graphic>
          <a:graphicData uri="http://schemas.openxmlformats.org/drawingml/2006/table">
            <a:tbl>
              <a:tblPr firstRow="1" bandRow="1">
                <a:tableStyleId>{5C22544A-7EE6-4342-B048-85BDC9FD1C3A}</a:tableStyleId>
              </a:tblPr>
              <a:tblGrid>
                <a:gridCol w="2154016">
                  <a:extLst>
                    <a:ext uri="{9D8B030D-6E8A-4147-A177-3AD203B41FA5}">
                      <a16:colId xmlns="" xmlns:a16="http://schemas.microsoft.com/office/drawing/2014/main" val="2349086068"/>
                    </a:ext>
                  </a:extLst>
                </a:gridCol>
                <a:gridCol w="3576186">
                  <a:extLst>
                    <a:ext uri="{9D8B030D-6E8A-4147-A177-3AD203B41FA5}">
                      <a16:colId xmlns="" xmlns:a16="http://schemas.microsoft.com/office/drawing/2014/main" val="3826381495"/>
                    </a:ext>
                  </a:extLst>
                </a:gridCol>
                <a:gridCol w="3718597">
                  <a:extLst>
                    <a:ext uri="{9D8B030D-6E8A-4147-A177-3AD203B41FA5}">
                      <a16:colId xmlns="" xmlns:a16="http://schemas.microsoft.com/office/drawing/2014/main" val="669831678"/>
                    </a:ext>
                  </a:extLst>
                </a:gridCol>
              </a:tblGrid>
              <a:tr h="423601">
                <a:tc>
                  <a:txBody>
                    <a:bodyPr/>
                    <a:lstStyle/>
                    <a:p>
                      <a:pPr>
                        <a:lnSpc>
                          <a:spcPct val="105000"/>
                        </a:lnSpc>
                        <a:spcAft>
                          <a:spcPts val="0"/>
                        </a:spcAft>
                      </a:pPr>
                      <a:r>
                        <a:rPr lang="en-GB" sz="1800" dirty="0">
                          <a:effectLst/>
                          <a:latin typeface="Californian FB" panose="0207040306080B030204" pitchFamily="18" charset="0"/>
                          <a:ea typeface="Times New Roman" panose="02020603050405020304" pitchFamily="18" charset="0"/>
                          <a:cs typeface="Arial" panose="020B0604020202020204" pitchFamily="34" charset="0"/>
                        </a:rPr>
                        <a:t> </a:t>
                      </a:r>
                      <a:endParaRPr lang="es-MX" sz="24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n-GB" sz="1800" b="1" dirty="0">
                          <a:effectLst/>
                          <a:latin typeface="Californian FB" panose="0207040306080B030204" pitchFamily="18" charset="0"/>
                          <a:ea typeface="Times New Roman" panose="02020603050405020304" pitchFamily="18" charset="0"/>
                          <a:cs typeface="Arial" panose="020B0604020202020204" pitchFamily="34" charset="0"/>
                        </a:rPr>
                        <a:t>Inequality vs equality</a:t>
                      </a:r>
                      <a:endParaRPr lang="es-MX" sz="24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s-ES" sz="1800" b="1" kern="1200" dirty="0" err="1">
                          <a:solidFill>
                            <a:schemeClr val="bg1"/>
                          </a:solidFill>
                          <a:effectLst/>
                          <a:latin typeface="Californian FB" panose="0207040306080B030204" pitchFamily="18" charset="0"/>
                          <a:ea typeface="Times New Roman" panose="02020603050405020304" pitchFamily="18" charset="0"/>
                          <a:cs typeface="Segoe UI" panose="020B0502040204020203" pitchFamily="34" charset="0"/>
                        </a:rPr>
                        <a:t>Inequity</a:t>
                      </a:r>
                      <a:r>
                        <a:rPr lang="es-ES" sz="1800" b="1" kern="1200" dirty="0">
                          <a:solidFill>
                            <a:schemeClr val="bg1"/>
                          </a:solidFill>
                          <a:effectLst/>
                          <a:latin typeface="Californian FB" panose="0207040306080B030204" pitchFamily="18" charset="0"/>
                          <a:ea typeface="Times New Roman" panose="02020603050405020304" pitchFamily="18" charset="0"/>
                          <a:cs typeface="Segoe UI" panose="020B0502040204020203" pitchFamily="34" charset="0"/>
                        </a:rPr>
                        <a:t> vs </a:t>
                      </a:r>
                      <a:r>
                        <a:rPr lang="es-ES" sz="1800" b="1" kern="1200" dirty="0" err="1">
                          <a:solidFill>
                            <a:schemeClr val="bg1"/>
                          </a:solidFill>
                          <a:effectLst/>
                          <a:latin typeface="Californian FB" panose="0207040306080B030204" pitchFamily="18" charset="0"/>
                          <a:ea typeface="Times New Roman" panose="02020603050405020304" pitchFamily="18" charset="0"/>
                          <a:cs typeface="Segoe UI" panose="020B0502040204020203" pitchFamily="34" charset="0"/>
                        </a:rPr>
                        <a:t>Equity</a:t>
                      </a:r>
                      <a:r>
                        <a:rPr lang="es-ES" sz="1800" b="1" kern="1200"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 </a:t>
                      </a:r>
                      <a:endParaRPr lang="es-MX" sz="2400" dirty="0">
                        <a:solidFill>
                          <a:schemeClr val="bg1"/>
                        </a:solidFill>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70525985"/>
                  </a:ext>
                </a:extLst>
              </a:tr>
              <a:tr h="423601">
                <a:tc>
                  <a:txBody>
                    <a:bodyPr/>
                    <a:lstStyle/>
                    <a:p>
                      <a:pPr>
                        <a:lnSpc>
                          <a:spcPts val="1800"/>
                        </a:lnSpc>
                        <a:spcAft>
                          <a:spcPts val="0"/>
                        </a:spcAft>
                      </a:pPr>
                      <a:r>
                        <a:rPr lang="es-ES" sz="1800"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Concept</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s-ES" sz="1800" kern="1200" dirty="0" err="1">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Differences</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s-ES" sz="1800" kern="120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Unfair differences</a:t>
                      </a:r>
                      <a:endParaRPr lang="es-MX" sz="18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908500199"/>
                  </a:ext>
                </a:extLst>
              </a:tr>
              <a:tr h="788522">
                <a:tc>
                  <a:txBody>
                    <a:bodyPr/>
                    <a:lstStyle/>
                    <a:p>
                      <a:pPr>
                        <a:lnSpc>
                          <a:spcPts val="1800"/>
                        </a:lnSpc>
                        <a:spcAft>
                          <a:spcPts val="0"/>
                        </a:spcAft>
                      </a:pPr>
                      <a:r>
                        <a:rPr lang="es-ES" sz="1800" kern="1200" dirty="0" err="1">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Measurement</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n-GB" sz="1800"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Differences or ratios between sub-populations.</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n-GB" sz="1800"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Gap from best feasible and sustainable level: burden of inequity.</a:t>
                      </a:r>
                      <a:r>
                        <a:rPr lang="en-GB" sz="1800" kern="1200" dirty="0">
                          <a:solidFill>
                            <a:srgbClr val="000000"/>
                          </a:solidFill>
                          <a:effectLst/>
                          <a:latin typeface="Californian FB" panose="0207040306080B030204" pitchFamily="18" charset="0"/>
                          <a:ea typeface="Calibri" panose="020F0502020204030204" pitchFamily="34" charset="0"/>
                          <a:cs typeface="Times New Roman" panose="02020603050405020304" pitchFamily="18" charset="0"/>
                        </a:rPr>
                        <a:t> </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33599671"/>
                  </a:ext>
                </a:extLst>
              </a:tr>
              <a:tr h="527398">
                <a:tc>
                  <a:txBody>
                    <a:bodyPr/>
                    <a:lstStyle/>
                    <a:p>
                      <a:pPr>
                        <a:lnSpc>
                          <a:spcPts val="1800"/>
                        </a:lnSpc>
                        <a:spcAft>
                          <a:spcPts val="0"/>
                        </a:spcAft>
                      </a:pPr>
                      <a:r>
                        <a:rPr lang="es-ES" sz="1800" dirty="0" err="1">
                          <a:effectLst/>
                          <a:latin typeface="Californian FB" panose="0207040306080B030204" pitchFamily="18" charset="0"/>
                          <a:ea typeface="Times New Roman" panose="02020603050405020304" pitchFamily="18" charset="0"/>
                          <a:cs typeface="Times New Roman" panose="02020603050405020304" pitchFamily="18" charset="0"/>
                        </a:rPr>
                        <a:t>Objective</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n-GB" sz="1800" kern="1200" dirty="0">
                          <a:solidFill>
                            <a:srgbClr val="000000"/>
                          </a:solidFill>
                          <a:effectLst/>
                          <a:latin typeface="Californian FB" panose="0207040306080B030204" pitchFamily="18" charset="0"/>
                          <a:ea typeface="Calibri" panose="020F0502020204030204" pitchFamily="34" charset="0"/>
                          <a:cs typeface="Times New Roman" panose="02020603050405020304" pitchFamily="18" charset="0"/>
                        </a:rPr>
                        <a:t>Arbitrary reductions vs utopian equality</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s-ES" sz="1800" dirty="0" err="1">
                          <a:effectLst/>
                          <a:latin typeface="Californian FB" panose="0207040306080B030204" pitchFamily="18" charset="0"/>
                          <a:ea typeface="Times New Roman" panose="02020603050405020304" pitchFamily="18" charset="0"/>
                          <a:cs typeface="Times New Roman" panose="02020603050405020304" pitchFamily="18" charset="0"/>
                        </a:rPr>
                        <a:t>Eliminate</a:t>
                      </a:r>
                      <a:r>
                        <a:rPr lang="es-ES" sz="1800" dirty="0">
                          <a:effectLst/>
                          <a:latin typeface="Californian FB" panose="0207040306080B030204" pitchFamily="18" charset="0"/>
                          <a:ea typeface="Times New Roman" panose="02020603050405020304" pitchFamily="18" charset="0"/>
                          <a:cs typeface="Times New Roman" panose="02020603050405020304" pitchFamily="18" charset="0"/>
                        </a:rPr>
                        <a:t> </a:t>
                      </a:r>
                      <a:r>
                        <a:rPr lang="es-ES" sz="1800" dirty="0" err="1">
                          <a:effectLst/>
                          <a:latin typeface="Californian FB" panose="0207040306080B030204" pitchFamily="18" charset="0"/>
                          <a:ea typeface="Times New Roman" panose="02020603050405020304" pitchFamily="18" charset="0"/>
                          <a:cs typeface="Times New Roman" panose="02020603050405020304" pitchFamily="18" charset="0"/>
                        </a:rPr>
                        <a:t>inequities</a:t>
                      </a:r>
                      <a:r>
                        <a:rPr lang="es-ES" sz="1800" dirty="0">
                          <a:effectLst/>
                          <a:latin typeface="Californian FB" panose="0207040306080B030204" pitchFamily="18" charset="0"/>
                          <a:ea typeface="Times New Roman" panose="02020603050405020304" pitchFamily="18" charset="0"/>
                          <a:cs typeface="Times New Roman" panose="02020603050405020304" pitchFamily="18" charset="0"/>
                        </a:rPr>
                        <a:t> </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489591753"/>
                  </a:ext>
                </a:extLst>
              </a:tr>
              <a:tr h="1571893">
                <a:tc>
                  <a:txBody>
                    <a:bodyPr/>
                    <a:lstStyle/>
                    <a:p>
                      <a:pPr>
                        <a:lnSpc>
                          <a:spcPts val="1800"/>
                        </a:lnSpc>
                        <a:spcAft>
                          <a:spcPts val="0"/>
                        </a:spcAft>
                      </a:pPr>
                      <a:r>
                        <a:rPr lang="en-GB" sz="1800" kern="1200" dirty="0">
                          <a:solidFill>
                            <a:srgbClr val="000000"/>
                          </a:solidFill>
                          <a:effectLst/>
                          <a:latin typeface="Californian FB" panose="0207040306080B030204" pitchFamily="18" charset="0"/>
                          <a:ea typeface="Calibri" panose="020F0502020204030204" pitchFamily="34" charset="0"/>
                          <a:cs typeface="Times New Roman" panose="02020603050405020304" pitchFamily="18" charset="0"/>
                        </a:rPr>
                        <a:t>Strategy</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n-GB" sz="1800" kern="1200" dirty="0">
                          <a:solidFill>
                            <a:srgbClr val="000000"/>
                          </a:solidFill>
                          <a:effectLst/>
                          <a:latin typeface="Californian FB" panose="0207040306080B030204" pitchFamily="18" charset="0"/>
                          <a:ea typeface="Calibri" panose="020F0502020204030204" pitchFamily="34" charset="0"/>
                          <a:cs typeface="Times New Roman" panose="02020603050405020304" pitchFamily="18" charset="0"/>
                        </a:rPr>
                        <a:t>Approach to most disadvantaged groups : </a:t>
                      </a:r>
                      <a:r>
                        <a:rPr lang="en-GB" sz="1800" b="1" kern="1200" dirty="0">
                          <a:solidFill>
                            <a:srgbClr val="000000"/>
                          </a:solidFill>
                          <a:effectLst/>
                          <a:latin typeface="Californian FB" panose="0207040306080B030204" pitchFamily="18" charset="0"/>
                          <a:ea typeface="Calibri" panose="020F0502020204030204" pitchFamily="34" charset="0"/>
                          <a:cs typeface="Times New Roman" panose="02020603050405020304" pitchFamily="18" charset="0"/>
                        </a:rPr>
                        <a:t>poverty</a:t>
                      </a:r>
                      <a:r>
                        <a:rPr lang="en-GB" sz="1800" kern="1200" dirty="0">
                          <a:solidFill>
                            <a:srgbClr val="000000"/>
                          </a:solidFill>
                          <a:effectLst/>
                          <a:latin typeface="Californian FB" panose="0207040306080B030204" pitchFamily="18" charset="0"/>
                          <a:ea typeface="Calibri" panose="020F0502020204030204" pitchFamily="34" charset="0"/>
                          <a:cs typeface="Times New Roman" panose="02020603050405020304" pitchFamily="18" charset="0"/>
                        </a:rPr>
                        <a:t> alleviation </a:t>
                      </a:r>
                    </a:p>
                    <a:p>
                      <a:pPr>
                        <a:lnSpc>
                          <a:spcPts val="1800"/>
                        </a:lnSpc>
                        <a:spcAft>
                          <a:spcPts val="0"/>
                        </a:spcAft>
                      </a:pPr>
                      <a:r>
                        <a:rPr lang="en-GB" sz="1800" kern="1200" dirty="0">
                          <a:solidFill>
                            <a:srgbClr val="000000"/>
                          </a:solidFill>
                          <a:effectLst/>
                          <a:latin typeface="Californian FB" panose="0207040306080B030204" pitchFamily="18" charset="0"/>
                          <a:ea typeface="Calibri" panose="020F0502020204030204" pitchFamily="34" charset="0"/>
                          <a:cs typeface="Times New Roman" panose="02020603050405020304" pitchFamily="18" charset="0"/>
                        </a:rPr>
                        <a:t>(diff. with feasible wellbeing/LE/right to health for all)</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800"/>
                        </a:lnSpc>
                        <a:spcAft>
                          <a:spcPts val="0"/>
                        </a:spcAft>
                      </a:pPr>
                      <a:r>
                        <a:rPr lang="en-GB" sz="1800"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Identification of minimum and maximum thresholds: social cohesion (address both extremes), levels of </a:t>
                      </a:r>
                      <a:r>
                        <a:rPr lang="en-GB" sz="1800" b="1"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dignity</a:t>
                      </a:r>
                      <a:r>
                        <a:rPr lang="en-GB" sz="1800"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 and universal </a:t>
                      </a:r>
                      <a:r>
                        <a:rPr lang="en-GB" sz="1800" b="1"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rights</a:t>
                      </a:r>
                      <a:r>
                        <a:rPr lang="en-GB" sz="1800" kern="1200" dirty="0">
                          <a:solidFill>
                            <a:srgbClr val="000000"/>
                          </a:solidFill>
                          <a:effectLst/>
                          <a:latin typeface="Californian FB" panose="0207040306080B030204" pitchFamily="18" charset="0"/>
                          <a:ea typeface="Times New Roman" panose="02020603050405020304" pitchFamily="18" charset="0"/>
                          <a:cs typeface="Segoe UI" panose="020B0502040204020203" pitchFamily="34" charset="0"/>
                        </a:rPr>
                        <a:t>.</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p>
                      <a:pPr>
                        <a:lnSpc>
                          <a:spcPts val="1800"/>
                        </a:lnSpc>
                        <a:spcAft>
                          <a:spcPts val="0"/>
                        </a:spcAft>
                      </a:pPr>
                      <a:r>
                        <a:rPr lang="en-GB" sz="1800" dirty="0">
                          <a:effectLst/>
                          <a:latin typeface="Californian FB" panose="0207040306080B030204" pitchFamily="18" charset="0"/>
                          <a:ea typeface="Times New Roman" panose="02020603050405020304" pitchFamily="18" charset="0"/>
                          <a:cs typeface="Arial" panose="020B0604020202020204" pitchFamily="34" charset="0"/>
                        </a:rPr>
                        <a:t> </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158746821"/>
                  </a:ext>
                </a:extLst>
              </a:tr>
              <a:tr h="423601">
                <a:tc>
                  <a:txBody>
                    <a:bodyPr/>
                    <a:lstStyle/>
                    <a:p>
                      <a:pPr marL="457200" algn="l" eaLnBrk="0" fontAlgn="base" hangingPunct="0">
                        <a:lnSpc>
                          <a:spcPct val="105000"/>
                        </a:lnSpc>
                        <a:spcAft>
                          <a:spcPts val="0"/>
                        </a:spcAft>
                      </a:pPr>
                      <a:r>
                        <a:rPr lang="en-GB" sz="1800" kern="1200" dirty="0">
                          <a:solidFill>
                            <a:srgbClr val="000000"/>
                          </a:solidFill>
                          <a:effectLst/>
                          <a:latin typeface="Californian FB" panose="0207040306080B030204" pitchFamily="18" charset="0"/>
                          <a:ea typeface="MS PGothic" panose="020B0600070205080204" pitchFamily="34" charset="-128"/>
                          <a:cs typeface="Times New Roman" panose="02020603050405020304" pitchFamily="18" charset="0"/>
                        </a:rPr>
                        <a:t>Effect</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57200" eaLnBrk="0" fontAlgn="base" hangingPunct="0">
                        <a:lnSpc>
                          <a:spcPct val="105000"/>
                        </a:lnSpc>
                        <a:spcAft>
                          <a:spcPts val="0"/>
                        </a:spcAft>
                      </a:pPr>
                      <a:r>
                        <a:rPr lang="en-GB" sz="1800" b="1" kern="1200" dirty="0">
                          <a:solidFill>
                            <a:srgbClr val="000000"/>
                          </a:solidFill>
                          <a:effectLst/>
                          <a:latin typeface="Californian FB" panose="0207040306080B030204" pitchFamily="18" charset="0"/>
                          <a:ea typeface="MS PGothic" panose="020B0600070205080204" pitchFamily="34" charset="-128"/>
                          <a:cs typeface="Times New Roman" panose="02020603050405020304" pitchFamily="18" charset="0"/>
                        </a:rPr>
                        <a:t>Mitigation</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57200" eaLnBrk="0" fontAlgn="base" hangingPunct="0">
                        <a:lnSpc>
                          <a:spcPct val="105000"/>
                        </a:lnSpc>
                        <a:spcAft>
                          <a:spcPts val="0"/>
                        </a:spcAft>
                      </a:pPr>
                      <a:r>
                        <a:rPr lang="en-GB" sz="1800" b="1" kern="1200" dirty="0">
                          <a:solidFill>
                            <a:srgbClr val="000000"/>
                          </a:solidFill>
                          <a:effectLst/>
                          <a:latin typeface="Californian FB" panose="0207040306080B030204" pitchFamily="18" charset="0"/>
                          <a:ea typeface="MS PGothic" panose="020B0600070205080204" pitchFamily="34" charset="-128"/>
                          <a:cs typeface="Times New Roman" panose="02020603050405020304" pitchFamily="18" charset="0"/>
                        </a:rPr>
                        <a:t>Transformation</a:t>
                      </a:r>
                      <a:endParaRPr lang="es-MX" sz="18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647846123"/>
                  </a:ext>
                </a:extLst>
              </a:tr>
            </a:tbl>
          </a:graphicData>
        </a:graphic>
      </p:graphicFrame>
      <p:pic>
        <p:nvPicPr>
          <p:cNvPr id="5" name="Imagen 4">
            <a:extLst>
              <a:ext uri="{FF2B5EF4-FFF2-40B4-BE49-F238E27FC236}">
                <a16:creationId xmlns="" xmlns:a16="http://schemas.microsoft.com/office/drawing/2014/main" id="{C5BF400E-B9C6-414E-97A3-76FB38D2FE5B}"/>
              </a:ext>
            </a:extLst>
          </p:cNvPr>
          <p:cNvPicPr/>
          <p:nvPr/>
        </p:nvPicPr>
        <p:blipFill rotWithShape="1">
          <a:blip r:embed="rId2"/>
          <a:srcRect l="6904" t="27534" r="26052" b="22422"/>
          <a:stretch/>
        </p:blipFill>
        <p:spPr>
          <a:xfrm>
            <a:off x="9144000" y="471548"/>
            <a:ext cx="2595452" cy="169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69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7000D64-D5F8-4AC6-87D4-A8A565FAEA4B}"/>
              </a:ext>
            </a:extLst>
          </p:cNvPr>
          <p:cNvSpPr>
            <a:spLocks noGrp="1"/>
          </p:cNvSpPr>
          <p:nvPr>
            <p:ph type="title"/>
          </p:nvPr>
        </p:nvSpPr>
        <p:spPr/>
        <p:txBody>
          <a:bodyPr>
            <a:normAutofit fontScale="90000"/>
          </a:bodyPr>
          <a:lstStyle/>
          <a:p>
            <a:r>
              <a:rPr lang="es-ES" dirty="0"/>
              <a:t>High </a:t>
            </a:r>
            <a:r>
              <a:rPr lang="es-ES" dirty="0" err="1"/>
              <a:t>income</a:t>
            </a:r>
            <a:r>
              <a:rPr lang="es-ES" dirty="0"/>
              <a:t> </a:t>
            </a:r>
            <a:r>
              <a:rPr lang="es-ES" dirty="0" err="1"/>
              <a:t>countries</a:t>
            </a:r>
            <a:r>
              <a:rPr lang="es-ES" dirty="0"/>
              <a:t>`(DAC) </a:t>
            </a:r>
            <a:r>
              <a:rPr lang="es-ES" dirty="0" err="1"/>
              <a:t>model</a:t>
            </a:r>
            <a:r>
              <a:rPr lang="es-ES" dirty="0"/>
              <a:t> : </a:t>
            </a:r>
            <a:br>
              <a:rPr lang="es-ES" dirty="0"/>
            </a:br>
            <a:r>
              <a:rPr lang="es-ES" sz="2200" dirty="0"/>
              <a:t>non-replicable and non-</a:t>
            </a:r>
            <a:r>
              <a:rPr lang="es-ES" sz="2200" dirty="0" err="1"/>
              <a:t>sustainable</a:t>
            </a:r>
            <a:endParaRPr lang="es-MX" dirty="0"/>
          </a:p>
        </p:txBody>
      </p:sp>
      <p:pic>
        <p:nvPicPr>
          <p:cNvPr id="4" name="Marcador de contenido 3">
            <a:extLst>
              <a:ext uri="{FF2B5EF4-FFF2-40B4-BE49-F238E27FC236}">
                <a16:creationId xmlns="" xmlns:a16="http://schemas.microsoft.com/office/drawing/2014/main" id="{1D38D419-0DF9-4B47-A081-D6C942C9EC48}"/>
              </a:ext>
            </a:extLst>
          </p:cNvPr>
          <p:cNvPicPr>
            <a:picLocks noGrp="1"/>
          </p:cNvPicPr>
          <p:nvPr>
            <p:ph idx="1"/>
          </p:nvPr>
        </p:nvPicPr>
        <p:blipFill rotWithShape="1">
          <a:blip r:embed="rId2"/>
          <a:srcRect l="7010" t="57961" r="8621" b="12036"/>
          <a:stretch/>
        </p:blipFill>
        <p:spPr bwMode="auto">
          <a:xfrm>
            <a:off x="2230437" y="2395819"/>
            <a:ext cx="7731125" cy="1545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5" name="Imagen 4">
            <a:extLst>
              <a:ext uri="{FF2B5EF4-FFF2-40B4-BE49-F238E27FC236}">
                <a16:creationId xmlns="" xmlns:a16="http://schemas.microsoft.com/office/drawing/2014/main" id="{713D47AB-5F19-4578-B570-15CEC6E930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82469" y="4183960"/>
            <a:ext cx="4113530" cy="2472690"/>
          </a:xfrm>
          <a:prstGeom prst="rect">
            <a:avLst/>
          </a:prstGeom>
          <a:noFill/>
        </p:spPr>
      </p:pic>
      <p:pic>
        <p:nvPicPr>
          <p:cNvPr id="7" name="Imagen 6">
            <a:extLst>
              <a:ext uri="{FF2B5EF4-FFF2-40B4-BE49-F238E27FC236}">
                <a16:creationId xmlns="" xmlns:a16="http://schemas.microsoft.com/office/drawing/2014/main" id="{707FAABF-2F56-450E-8653-AFF0EAD5F6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43967" y="4183960"/>
            <a:ext cx="3900805" cy="2472690"/>
          </a:xfrm>
          <a:prstGeom prst="rect">
            <a:avLst/>
          </a:prstGeom>
          <a:noFill/>
        </p:spPr>
      </p:pic>
    </p:spTree>
    <p:extLst>
      <p:ext uri="{BB962C8B-B14F-4D97-AF65-F5344CB8AC3E}">
        <p14:creationId xmlns:p14="http://schemas.microsoft.com/office/powerpoint/2010/main" val="2261481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D8A762D-4821-436C-A5B5-490A2AB54D45}"/>
              </a:ext>
            </a:extLst>
          </p:cNvPr>
          <p:cNvSpPr>
            <a:spLocks noGrp="1"/>
          </p:cNvSpPr>
          <p:nvPr>
            <p:ph type="title"/>
          </p:nvPr>
        </p:nvSpPr>
        <p:spPr>
          <a:xfrm>
            <a:off x="2231136" y="943427"/>
            <a:ext cx="7729728" cy="1188720"/>
          </a:xfrm>
        </p:spPr>
        <p:txBody>
          <a:bodyPr/>
          <a:lstStyle/>
          <a:p>
            <a:r>
              <a:rPr lang="es-ES" dirty="0" err="1"/>
              <a:t>Well-being</a:t>
            </a:r>
            <a:r>
              <a:rPr lang="es-ES" dirty="0"/>
              <a:t> </a:t>
            </a:r>
            <a:r>
              <a:rPr lang="es-ES" dirty="0" err="1"/>
              <a:t>achievable</a:t>
            </a:r>
            <a:r>
              <a:rPr lang="es-ES" dirty="0"/>
              <a:t> </a:t>
            </a:r>
            <a:r>
              <a:rPr lang="es-ES" dirty="0" err="1"/>
              <a:t>by</a:t>
            </a:r>
            <a:r>
              <a:rPr lang="es-ES" dirty="0"/>
              <a:t> </a:t>
            </a:r>
            <a:r>
              <a:rPr lang="es-ES" dirty="0" err="1"/>
              <a:t>all</a:t>
            </a:r>
            <a:r>
              <a:rPr lang="es-ES" dirty="0"/>
              <a:t>?</a:t>
            </a:r>
            <a:endParaRPr lang="es-MX" dirty="0"/>
          </a:p>
        </p:txBody>
      </p:sp>
      <p:sp>
        <p:nvSpPr>
          <p:cNvPr id="3" name="Marcador de contenido 2">
            <a:extLst>
              <a:ext uri="{FF2B5EF4-FFF2-40B4-BE49-F238E27FC236}">
                <a16:creationId xmlns="" xmlns:a16="http://schemas.microsoft.com/office/drawing/2014/main" id="{153CEC8A-EA7D-43BF-8496-88DB692E113A}"/>
              </a:ext>
            </a:extLst>
          </p:cNvPr>
          <p:cNvSpPr>
            <a:spLocks noGrp="1"/>
          </p:cNvSpPr>
          <p:nvPr>
            <p:ph idx="1"/>
          </p:nvPr>
        </p:nvSpPr>
        <p:spPr>
          <a:xfrm>
            <a:off x="1112520" y="2423160"/>
            <a:ext cx="9966960" cy="3535680"/>
          </a:xfrm>
        </p:spPr>
        <p:txBody>
          <a:bodyPr>
            <a:normAutofit fontScale="92500" lnSpcReduction="10000"/>
          </a:bodyPr>
          <a:lstStyle/>
          <a:p>
            <a:r>
              <a:rPr lang="es-ES" sz="2600" dirty="0" err="1">
                <a:latin typeface="Californian FB" panose="0207040306080B030204" pitchFamily="18" charset="0"/>
              </a:rPr>
              <a:t>Most</a:t>
            </a:r>
            <a:r>
              <a:rPr lang="es-ES" sz="2600" dirty="0">
                <a:latin typeface="Californian FB" panose="0207040306080B030204" pitchFamily="18" charset="0"/>
              </a:rPr>
              <a:t> </a:t>
            </a:r>
            <a:r>
              <a:rPr lang="es-ES" sz="2600" dirty="0" err="1">
                <a:latin typeface="Californian FB" panose="0207040306080B030204" pitchFamily="18" charset="0"/>
              </a:rPr>
              <a:t>quantitative</a:t>
            </a:r>
            <a:r>
              <a:rPr lang="es-ES" sz="2600" dirty="0">
                <a:latin typeface="Californian FB" panose="0207040306080B030204" pitchFamily="18" charset="0"/>
              </a:rPr>
              <a:t> and </a:t>
            </a:r>
            <a:r>
              <a:rPr lang="es-ES" sz="2600" dirty="0" err="1">
                <a:latin typeface="Californian FB" panose="0207040306080B030204" pitchFamily="18" charset="0"/>
              </a:rPr>
              <a:t>qualitative</a:t>
            </a:r>
            <a:r>
              <a:rPr lang="es-ES" sz="2600" dirty="0">
                <a:latin typeface="Californian FB" panose="0207040306080B030204" pitchFamily="18" charset="0"/>
              </a:rPr>
              <a:t> </a:t>
            </a:r>
            <a:r>
              <a:rPr lang="es-ES" sz="2600" dirty="0" err="1">
                <a:latin typeface="Californian FB" panose="0207040306080B030204" pitchFamily="18" charset="0"/>
              </a:rPr>
              <a:t>wellbeing</a:t>
            </a:r>
            <a:r>
              <a:rPr lang="es-ES" sz="2600" dirty="0">
                <a:latin typeface="Californian FB" panose="0207040306080B030204" pitchFamily="18" charset="0"/>
              </a:rPr>
              <a:t> </a:t>
            </a:r>
            <a:r>
              <a:rPr lang="es-ES" sz="2600" dirty="0" err="1">
                <a:latin typeface="Californian FB" panose="0207040306080B030204" pitchFamily="18" charset="0"/>
              </a:rPr>
              <a:t>indicators</a:t>
            </a:r>
            <a:r>
              <a:rPr lang="es-ES" sz="2600" dirty="0">
                <a:latin typeface="Californian FB" panose="0207040306080B030204" pitchFamily="18" charset="0"/>
              </a:rPr>
              <a:t> are </a:t>
            </a:r>
            <a:r>
              <a:rPr lang="es-ES" sz="2600" dirty="0" err="1">
                <a:solidFill>
                  <a:srgbClr val="FF0000"/>
                </a:solidFill>
                <a:latin typeface="Californian FB" panose="0207040306080B030204" pitchFamily="18" charset="0"/>
              </a:rPr>
              <a:t>correlated</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with</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better</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health</a:t>
            </a:r>
            <a:r>
              <a:rPr lang="es-ES" sz="2600" dirty="0">
                <a:solidFill>
                  <a:srgbClr val="FF0000"/>
                </a:solidFill>
                <a:latin typeface="Californian FB" panose="0207040306080B030204" pitchFamily="18" charset="0"/>
              </a:rPr>
              <a:t> and </a:t>
            </a:r>
            <a:r>
              <a:rPr lang="es-ES" sz="2600" dirty="0" err="1">
                <a:solidFill>
                  <a:srgbClr val="FF0000"/>
                </a:solidFill>
                <a:latin typeface="Californian FB" panose="0207040306080B030204" pitchFamily="18" charset="0"/>
              </a:rPr>
              <a:t>higher</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life</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expectancy</a:t>
            </a:r>
            <a:r>
              <a:rPr lang="es-ES" sz="2600" dirty="0">
                <a:latin typeface="Californian FB" panose="0207040306080B030204" pitchFamily="18" charset="0"/>
              </a:rPr>
              <a:t>.</a:t>
            </a:r>
          </a:p>
          <a:p>
            <a:r>
              <a:rPr lang="es-ES" sz="2600" dirty="0" err="1">
                <a:latin typeface="Californian FB" panose="0207040306080B030204" pitchFamily="18" charset="0"/>
              </a:rPr>
              <a:t>Best</a:t>
            </a:r>
            <a:r>
              <a:rPr lang="es-ES" sz="2600" dirty="0">
                <a:latin typeface="Californian FB" panose="0207040306080B030204" pitchFamily="18" charset="0"/>
              </a:rPr>
              <a:t> </a:t>
            </a:r>
            <a:r>
              <a:rPr lang="es-ES" sz="2600" dirty="0" err="1">
                <a:latin typeface="Californian FB" panose="0207040306080B030204" pitchFamily="18" charset="0"/>
              </a:rPr>
              <a:t>feasible</a:t>
            </a:r>
            <a:r>
              <a:rPr lang="es-ES" sz="2600" dirty="0">
                <a:latin typeface="Californian FB" panose="0207040306080B030204" pitchFamily="18" charset="0"/>
              </a:rPr>
              <a:t> </a:t>
            </a:r>
            <a:r>
              <a:rPr lang="es-ES" sz="2600" dirty="0" err="1">
                <a:latin typeface="Californian FB" panose="0207040306080B030204" pitchFamily="18" charset="0"/>
              </a:rPr>
              <a:t>health</a:t>
            </a:r>
            <a:r>
              <a:rPr lang="es-ES" sz="2600" dirty="0">
                <a:latin typeface="Californian FB" panose="0207040306080B030204" pitchFamily="18" charset="0"/>
              </a:rPr>
              <a:t> </a:t>
            </a:r>
            <a:r>
              <a:rPr lang="es-ES" sz="2600" dirty="0" err="1">
                <a:latin typeface="Californian FB" panose="0207040306080B030204" pitchFamily="18" charset="0"/>
              </a:rPr>
              <a:t>for</a:t>
            </a:r>
            <a:r>
              <a:rPr lang="es-ES" sz="2600" dirty="0">
                <a:latin typeface="Californian FB" panose="0207040306080B030204" pitchFamily="18" charset="0"/>
              </a:rPr>
              <a:t> </a:t>
            </a:r>
            <a:r>
              <a:rPr lang="es-ES" sz="2600" dirty="0" err="1">
                <a:latin typeface="Californian FB" panose="0207040306080B030204" pitchFamily="18" charset="0"/>
              </a:rPr>
              <a:t>all</a:t>
            </a:r>
            <a:r>
              <a:rPr lang="es-ES" sz="2600" dirty="0">
                <a:latin typeface="Californian FB" panose="0207040306080B030204" pitchFamily="18" charset="0"/>
              </a:rPr>
              <a:t> (WHO </a:t>
            </a:r>
            <a:r>
              <a:rPr lang="es-ES" sz="2600" dirty="0" err="1">
                <a:latin typeface="Californian FB" panose="0207040306080B030204" pitchFamily="18" charset="0"/>
              </a:rPr>
              <a:t>constitution</a:t>
            </a:r>
            <a:r>
              <a:rPr lang="es-ES" sz="2600" dirty="0">
                <a:latin typeface="Californian FB" panose="0207040306080B030204" pitchFamily="18" charset="0"/>
              </a:rPr>
              <a:t> 1947/art 25 </a:t>
            </a:r>
            <a:r>
              <a:rPr lang="es-ES" sz="2600" dirty="0" err="1">
                <a:latin typeface="Californian FB" panose="0207040306080B030204" pitchFamily="18" charset="0"/>
              </a:rPr>
              <a:t>UDHRs</a:t>
            </a:r>
            <a:r>
              <a:rPr lang="es-ES" sz="2600" dirty="0">
                <a:latin typeface="Californian FB" panose="0207040306080B030204" pitchFamily="18" charset="0"/>
              </a:rPr>
              <a:t>)</a:t>
            </a:r>
          </a:p>
          <a:p>
            <a:r>
              <a:rPr lang="es-ES" sz="2600" dirty="0" err="1">
                <a:latin typeface="Californian FB" panose="0207040306080B030204" pitchFamily="18" charset="0"/>
              </a:rPr>
              <a:t>Levels</a:t>
            </a:r>
            <a:r>
              <a:rPr lang="es-ES" sz="2600" dirty="0">
                <a:latin typeface="Californian FB" panose="0207040306080B030204" pitchFamily="18" charset="0"/>
              </a:rPr>
              <a:t> </a:t>
            </a:r>
            <a:r>
              <a:rPr lang="es-ES" sz="2600" dirty="0" err="1">
                <a:latin typeface="Californian FB" panose="0207040306080B030204" pitchFamily="18" charset="0"/>
              </a:rPr>
              <a:t>of</a:t>
            </a:r>
            <a:r>
              <a:rPr lang="es-ES" sz="2600" dirty="0">
                <a:latin typeface="Californian FB" panose="0207040306080B030204" pitchFamily="18" charset="0"/>
              </a:rPr>
              <a:t> </a:t>
            </a:r>
            <a:r>
              <a:rPr lang="es-ES" sz="2600" dirty="0" err="1">
                <a:solidFill>
                  <a:srgbClr val="FF0000"/>
                </a:solidFill>
                <a:latin typeface="Californian FB" panose="0207040306080B030204" pitchFamily="18" charset="0"/>
              </a:rPr>
              <a:t>life</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expectancy</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above</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average</a:t>
            </a:r>
            <a:r>
              <a:rPr lang="es-ES" sz="2600" dirty="0">
                <a:solidFill>
                  <a:srgbClr val="FF0000"/>
                </a:solidFill>
                <a:latin typeface="Californian FB" panose="0207040306080B030204" pitchFamily="18" charset="0"/>
              </a:rPr>
              <a:t> </a:t>
            </a:r>
            <a:r>
              <a:rPr lang="es-ES" sz="2600" dirty="0" err="1">
                <a:solidFill>
                  <a:schemeClr val="tx1"/>
                </a:solidFill>
                <a:latin typeface="Californian FB" panose="0207040306080B030204" pitchFamily="18" charset="0"/>
              </a:rPr>
              <a:t>feasible</a:t>
            </a:r>
            <a:r>
              <a:rPr lang="es-ES" sz="2600" dirty="0">
                <a:solidFill>
                  <a:schemeClr val="tx1"/>
                </a:solidFill>
                <a:latin typeface="Californian FB" panose="0207040306080B030204" pitchFamily="18" charset="0"/>
              </a:rPr>
              <a:t>/</a:t>
            </a:r>
            <a:r>
              <a:rPr lang="es-ES" sz="2600" dirty="0" err="1">
                <a:solidFill>
                  <a:schemeClr val="tx1"/>
                </a:solidFill>
                <a:latin typeface="Californian FB" panose="0207040306080B030204" pitchFamily="18" charset="0"/>
              </a:rPr>
              <a:t>achievable</a:t>
            </a:r>
            <a:r>
              <a:rPr lang="es-ES" sz="2600" dirty="0">
                <a:solidFill>
                  <a:schemeClr val="tx1"/>
                </a:solidFill>
                <a:latin typeface="Californian FB" panose="0207040306080B030204" pitchFamily="18" charset="0"/>
              </a:rPr>
              <a:t> </a:t>
            </a:r>
            <a:r>
              <a:rPr lang="es-ES" sz="2600" dirty="0" err="1">
                <a:latin typeface="Californian FB" panose="0207040306080B030204" pitchFamily="18" charset="0"/>
              </a:rPr>
              <a:t>by</a:t>
            </a:r>
            <a:r>
              <a:rPr lang="es-ES" sz="2600" dirty="0">
                <a:latin typeface="Californian FB" panose="0207040306080B030204" pitchFamily="18" charset="0"/>
              </a:rPr>
              <a:t> </a:t>
            </a:r>
            <a:r>
              <a:rPr lang="es-ES" sz="2600" dirty="0" err="1">
                <a:latin typeface="Californian FB" panose="0207040306080B030204" pitchFamily="18" charset="0"/>
              </a:rPr>
              <a:t>all</a:t>
            </a:r>
            <a:r>
              <a:rPr lang="es-ES" sz="2600" dirty="0">
                <a:latin typeface="Californian FB" panose="0207040306080B030204" pitchFamily="18" charset="0"/>
              </a:rPr>
              <a:t> :</a:t>
            </a:r>
          </a:p>
          <a:p>
            <a:pPr marL="857250" lvl="2" indent="-400050">
              <a:buFont typeface="+mj-lt"/>
              <a:buAutoNum type="romanUcPeriod"/>
            </a:pPr>
            <a:r>
              <a:rPr lang="es-ES" sz="2600" dirty="0" err="1">
                <a:latin typeface="Californian FB" panose="0207040306080B030204" pitchFamily="18" charset="0"/>
              </a:rPr>
              <a:t>Related</a:t>
            </a:r>
            <a:r>
              <a:rPr lang="es-ES" sz="2600" dirty="0">
                <a:latin typeface="Californian FB" panose="0207040306080B030204" pitchFamily="18" charset="0"/>
              </a:rPr>
              <a:t> </a:t>
            </a:r>
            <a:r>
              <a:rPr lang="es-ES" sz="2600" dirty="0" err="1">
                <a:latin typeface="Californian FB" panose="0207040306080B030204" pitchFamily="18" charset="0"/>
              </a:rPr>
              <a:t>to</a:t>
            </a:r>
            <a:r>
              <a:rPr lang="es-ES" sz="2600" dirty="0">
                <a:latin typeface="Californian FB" panose="0207040306080B030204" pitchFamily="18" charset="0"/>
              </a:rPr>
              <a:t> </a:t>
            </a:r>
            <a:r>
              <a:rPr lang="es-ES" sz="2600" dirty="0" err="1">
                <a:latin typeface="Californian FB" panose="0207040306080B030204" pitchFamily="18" charset="0"/>
              </a:rPr>
              <a:t>resources</a:t>
            </a:r>
            <a:r>
              <a:rPr lang="es-ES" sz="2600" dirty="0">
                <a:latin typeface="Californian FB" panose="0207040306080B030204" pitchFamily="18" charset="0"/>
              </a:rPr>
              <a:t> /variables accesible </a:t>
            </a:r>
            <a:r>
              <a:rPr lang="es-ES" sz="2600" dirty="0" err="1">
                <a:latin typeface="Californian FB" panose="0207040306080B030204" pitchFamily="18" charset="0"/>
              </a:rPr>
              <a:t>to</a:t>
            </a:r>
            <a:r>
              <a:rPr lang="es-ES" sz="2600" dirty="0">
                <a:latin typeface="Californian FB" panose="0207040306080B030204" pitchFamily="18" charset="0"/>
              </a:rPr>
              <a:t> </a:t>
            </a:r>
            <a:r>
              <a:rPr lang="es-ES" sz="2600" dirty="0" err="1">
                <a:latin typeface="Californian FB" panose="0207040306080B030204" pitchFamily="18" charset="0"/>
              </a:rPr>
              <a:t>all</a:t>
            </a:r>
            <a:r>
              <a:rPr lang="es-ES" sz="2600" dirty="0">
                <a:latin typeface="Californian FB" panose="0207040306080B030204" pitchFamily="18" charset="0"/>
              </a:rPr>
              <a:t> : </a:t>
            </a:r>
          </a:p>
          <a:p>
            <a:pPr marL="457200" lvl="2" indent="0">
              <a:buNone/>
            </a:pPr>
            <a:r>
              <a:rPr lang="es-ES" sz="2600" dirty="0">
                <a:solidFill>
                  <a:srgbClr val="FF0000"/>
                </a:solidFill>
                <a:latin typeface="Californian FB" panose="0207040306080B030204" pitchFamily="18" charset="0"/>
              </a:rPr>
              <a:t>GDP pc &lt; </a:t>
            </a:r>
            <a:r>
              <a:rPr lang="es-ES" sz="2600" dirty="0" err="1">
                <a:solidFill>
                  <a:srgbClr val="FF0000"/>
                </a:solidFill>
                <a:latin typeface="Californian FB" panose="0207040306080B030204" pitchFamily="18" charset="0"/>
              </a:rPr>
              <a:t>average</a:t>
            </a:r>
            <a:endParaRPr lang="es-ES" sz="2600" dirty="0">
              <a:solidFill>
                <a:srgbClr val="FF0000"/>
              </a:solidFill>
              <a:latin typeface="Californian FB" panose="0207040306080B030204" pitchFamily="18" charset="0"/>
            </a:endParaRPr>
          </a:p>
          <a:p>
            <a:pPr marL="857250" lvl="2" indent="-400050">
              <a:buFont typeface="+mj-lt"/>
              <a:buAutoNum type="romanUcPeriod"/>
            </a:pPr>
            <a:r>
              <a:rPr lang="es-ES" sz="2600" dirty="0">
                <a:latin typeface="Californian FB" panose="0207040306080B030204" pitchFamily="18" charset="0"/>
              </a:rPr>
              <a:t>Use </a:t>
            </a:r>
            <a:r>
              <a:rPr lang="es-ES" sz="2600" dirty="0" err="1">
                <a:latin typeface="Californian FB" panose="0207040306080B030204" pitchFamily="18" charset="0"/>
              </a:rPr>
              <a:t>of</a:t>
            </a:r>
            <a:r>
              <a:rPr lang="es-ES" sz="2600" dirty="0">
                <a:latin typeface="Californian FB" panose="0207040306080B030204" pitchFamily="18" charset="0"/>
              </a:rPr>
              <a:t> </a:t>
            </a:r>
            <a:r>
              <a:rPr lang="es-ES" sz="2600" dirty="0" err="1">
                <a:latin typeface="Californian FB" panose="0207040306080B030204" pitchFamily="18" charset="0"/>
              </a:rPr>
              <a:t>resources</a:t>
            </a:r>
            <a:r>
              <a:rPr lang="es-ES" sz="2600" dirty="0">
                <a:latin typeface="Californian FB" panose="0207040306080B030204" pitchFamily="18" charset="0"/>
              </a:rPr>
              <a:t> </a:t>
            </a:r>
            <a:r>
              <a:rPr lang="es-ES" sz="2600" dirty="0" err="1">
                <a:latin typeface="Californian FB" panose="0207040306080B030204" pitchFamily="18" charset="0"/>
              </a:rPr>
              <a:t>sustainable</a:t>
            </a:r>
            <a:r>
              <a:rPr lang="es-ES" sz="2600" dirty="0">
                <a:latin typeface="Californian FB" panose="0207040306080B030204" pitchFamily="18" charset="0"/>
              </a:rPr>
              <a:t> </a:t>
            </a:r>
            <a:r>
              <a:rPr lang="es-ES" sz="2600" dirty="0" err="1">
                <a:latin typeface="Californian FB" panose="0207040306080B030204" pitchFamily="18" charset="0"/>
              </a:rPr>
              <a:t>for</a:t>
            </a:r>
            <a:r>
              <a:rPr lang="es-ES" sz="2600" dirty="0">
                <a:latin typeface="Californian FB" panose="0207040306080B030204" pitchFamily="18" charset="0"/>
              </a:rPr>
              <a:t> </a:t>
            </a:r>
            <a:r>
              <a:rPr lang="es-ES" sz="2600" dirty="0" err="1">
                <a:latin typeface="Californian FB" panose="0207040306080B030204" pitchFamily="18" charset="0"/>
              </a:rPr>
              <a:t>coming</a:t>
            </a:r>
            <a:r>
              <a:rPr lang="es-ES" sz="2600" dirty="0">
                <a:latin typeface="Californian FB" panose="0207040306080B030204" pitchFamily="18" charset="0"/>
              </a:rPr>
              <a:t> </a:t>
            </a:r>
            <a:r>
              <a:rPr lang="es-ES" sz="2600" dirty="0" err="1">
                <a:latin typeface="Californian FB" panose="0207040306080B030204" pitchFamily="18" charset="0"/>
              </a:rPr>
              <a:t>generations</a:t>
            </a:r>
            <a:r>
              <a:rPr lang="es-ES" sz="2600" dirty="0">
                <a:latin typeface="Californian FB" panose="0207040306080B030204" pitchFamily="18" charset="0"/>
              </a:rPr>
              <a:t> : </a:t>
            </a:r>
          </a:p>
          <a:p>
            <a:pPr marL="457200" lvl="2" indent="0">
              <a:buNone/>
            </a:pPr>
            <a:r>
              <a:rPr lang="es-ES" sz="2600" dirty="0">
                <a:solidFill>
                  <a:srgbClr val="FF0000"/>
                </a:solidFill>
                <a:latin typeface="Californian FB" panose="0207040306080B030204" pitchFamily="18" charset="0"/>
              </a:rPr>
              <a:t>&lt; </a:t>
            </a:r>
            <a:r>
              <a:rPr lang="es-ES" sz="2600" dirty="0" err="1">
                <a:solidFill>
                  <a:srgbClr val="FF0000"/>
                </a:solidFill>
                <a:latin typeface="Californian FB" panose="0207040306080B030204" pitchFamily="18" charset="0"/>
              </a:rPr>
              <a:t>thresholds</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of</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planetary</a:t>
            </a:r>
            <a:r>
              <a:rPr lang="es-ES" sz="2600" dirty="0">
                <a:solidFill>
                  <a:srgbClr val="FF0000"/>
                </a:solidFill>
                <a:latin typeface="Californian FB" panose="0207040306080B030204" pitchFamily="18" charset="0"/>
              </a:rPr>
              <a:t> </a:t>
            </a:r>
            <a:r>
              <a:rPr lang="es-ES" sz="2600" dirty="0" err="1">
                <a:solidFill>
                  <a:srgbClr val="FF0000"/>
                </a:solidFill>
                <a:latin typeface="Californian FB" panose="0207040306080B030204" pitchFamily="18" charset="0"/>
              </a:rPr>
              <a:t>boundaries</a:t>
            </a:r>
            <a:endParaRPr lang="es-ES" sz="2600" dirty="0">
              <a:solidFill>
                <a:srgbClr val="FF0000"/>
              </a:solidFill>
              <a:latin typeface="Californian FB" panose="0207040306080B030204" pitchFamily="18" charset="0"/>
            </a:endParaRPr>
          </a:p>
          <a:p>
            <a:endParaRPr lang="es-ES" dirty="0"/>
          </a:p>
          <a:p>
            <a:endParaRPr lang="es-MX" dirty="0"/>
          </a:p>
        </p:txBody>
      </p:sp>
    </p:spTree>
    <p:extLst>
      <p:ext uri="{BB962C8B-B14F-4D97-AF65-F5344CB8AC3E}">
        <p14:creationId xmlns:p14="http://schemas.microsoft.com/office/powerpoint/2010/main" val="3873712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6109EE4-8ABE-4BCA-80E1-C506FE27F3B6}"/>
              </a:ext>
            </a:extLst>
          </p:cNvPr>
          <p:cNvSpPr>
            <a:spLocks noGrp="1"/>
          </p:cNvSpPr>
          <p:nvPr>
            <p:ph type="title"/>
          </p:nvPr>
        </p:nvSpPr>
        <p:spPr>
          <a:xfrm>
            <a:off x="2294931" y="305473"/>
            <a:ext cx="7729728" cy="1188720"/>
          </a:xfrm>
        </p:spPr>
        <p:txBody>
          <a:bodyPr/>
          <a:lstStyle/>
          <a:p>
            <a:r>
              <a:rPr lang="es-ES" dirty="0"/>
              <a:t>HRS </a:t>
            </a:r>
            <a:r>
              <a:rPr lang="es-ES" dirty="0" err="1"/>
              <a:t>criteria</a:t>
            </a:r>
            <a:endParaRPr lang="es-MX" dirty="0"/>
          </a:p>
        </p:txBody>
      </p:sp>
      <p:pic>
        <p:nvPicPr>
          <p:cNvPr id="6" name="Imagen 5">
            <a:extLst>
              <a:ext uri="{FF2B5EF4-FFF2-40B4-BE49-F238E27FC236}">
                <a16:creationId xmlns="" xmlns:a16="http://schemas.microsoft.com/office/drawing/2014/main" id="{4F5A45B5-3394-4D39-9FDF-5554430F064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79943" y="1596582"/>
            <a:ext cx="4210493" cy="2511521"/>
          </a:xfrm>
          <a:prstGeom prst="rect">
            <a:avLst/>
          </a:prstGeom>
          <a:noFill/>
        </p:spPr>
      </p:pic>
      <p:pic>
        <p:nvPicPr>
          <p:cNvPr id="7" name="Imagen 6">
            <a:extLst>
              <a:ext uri="{FF2B5EF4-FFF2-40B4-BE49-F238E27FC236}">
                <a16:creationId xmlns="" xmlns:a16="http://schemas.microsoft.com/office/drawing/2014/main" id="{DEEEDD20-568B-4EF4-92A5-E9389F8CC0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79943" y="4210493"/>
            <a:ext cx="4210493" cy="2442728"/>
          </a:xfrm>
          <a:prstGeom prst="rect">
            <a:avLst/>
          </a:prstGeom>
          <a:noFill/>
        </p:spPr>
      </p:pic>
      <p:pic>
        <p:nvPicPr>
          <p:cNvPr id="14" name="Imagen 13">
            <a:extLst>
              <a:ext uri="{FF2B5EF4-FFF2-40B4-BE49-F238E27FC236}">
                <a16:creationId xmlns="" xmlns:a16="http://schemas.microsoft.com/office/drawing/2014/main" id="{E4B631EB-5BAB-4877-9696-C6612DC25E01}"/>
              </a:ext>
            </a:extLst>
          </p:cNvPr>
          <p:cNvPicPr>
            <a:picLocks noChangeAspect="1"/>
          </p:cNvPicPr>
          <p:nvPr/>
        </p:nvPicPr>
        <p:blipFill>
          <a:blip r:embed="rId4"/>
          <a:stretch>
            <a:fillRect/>
          </a:stretch>
        </p:blipFill>
        <p:spPr>
          <a:xfrm>
            <a:off x="6277462" y="4210493"/>
            <a:ext cx="3989968" cy="2418294"/>
          </a:xfrm>
          <a:prstGeom prst="rect">
            <a:avLst/>
          </a:prstGeom>
        </p:spPr>
      </p:pic>
      <p:pic>
        <p:nvPicPr>
          <p:cNvPr id="15" name="Imagen 14">
            <a:extLst>
              <a:ext uri="{FF2B5EF4-FFF2-40B4-BE49-F238E27FC236}">
                <a16:creationId xmlns="" xmlns:a16="http://schemas.microsoft.com/office/drawing/2014/main" id="{CCE95B12-D193-4FC4-9D9E-D4766A0827D8}"/>
              </a:ext>
            </a:extLst>
          </p:cNvPr>
          <p:cNvPicPr>
            <a:picLocks noChangeAspect="1"/>
          </p:cNvPicPr>
          <p:nvPr/>
        </p:nvPicPr>
        <p:blipFill>
          <a:blip r:embed="rId5"/>
          <a:stretch>
            <a:fillRect/>
          </a:stretch>
        </p:blipFill>
        <p:spPr>
          <a:xfrm>
            <a:off x="6277462" y="1698972"/>
            <a:ext cx="3999323" cy="2517866"/>
          </a:xfrm>
          <a:prstGeom prst="rect">
            <a:avLst/>
          </a:prstGeom>
        </p:spPr>
      </p:pic>
    </p:spTree>
    <p:extLst>
      <p:ext uri="{BB962C8B-B14F-4D97-AF65-F5344CB8AC3E}">
        <p14:creationId xmlns:p14="http://schemas.microsoft.com/office/powerpoint/2010/main" val="379536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1FD0681-6A32-4ADF-88DC-6F288EC157A3}"/>
              </a:ext>
            </a:extLst>
          </p:cNvPr>
          <p:cNvSpPr>
            <a:spLocks noGrp="1"/>
          </p:cNvSpPr>
          <p:nvPr>
            <p:ph type="title"/>
          </p:nvPr>
        </p:nvSpPr>
        <p:spPr/>
        <p:txBody>
          <a:bodyPr/>
          <a:lstStyle/>
          <a:p>
            <a:r>
              <a:rPr lang="es-ES" dirty="0"/>
              <a:t>HRS </a:t>
            </a:r>
            <a:r>
              <a:rPr lang="es-ES" dirty="0" err="1"/>
              <a:t>criteria</a:t>
            </a:r>
            <a:r>
              <a:rPr lang="es-ES" dirty="0"/>
              <a:t> and </a:t>
            </a:r>
            <a:r>
              <a:rPr lang="es-ES" dirty="0" err="1"/>
              <a:t>countries</a:t>
            </a:r>
            <a:r>
              <a:rPr lang="es-ES" dirty="0"/>
              <a:t> in time</a:t>
            </a:r>
            <a:endParaRPr lang="es-MX" dirty="0"/>
          </a:p>
        </p:txBody>
      </p:sp>
      <p:pic>
        <p:nvPicPr>
          <p:cNvPr id="4" name="Marcador de contenido 3">
            <a:extLst>
              <a:ext uri="{FF2B5EF4-FFF2-40B4-BE49-F238E27FC236}">
                <a16:creationId xmlns="" xmlns:a16="http://schemas.microsoft.com/office/drawing/2014/main" id="{74CA2C6E-C517-4851-9AD8-4113653EFA52}"/>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8655" y="2614224"/>
            <a:ext cx="4685217" cy="3058865"/>
          </a:xfrm>
          <a:prstGeom prst="rect">
            <a:avLst/>
          </a:prstGeom>
          <a:noFill/>
          <a:ln>
            <a:noFill/>
          </a:ln>
        </p:spPr>
      </p:pic>
      <p:pic>
        <p:nvPicPr>
          <p:cNvPr id="5" name="Grabación de pantalla 4">
            <a:hlinkClick r:id="" action="ppaction://media"/>
            <a:extLst>
              <a:ext uri="{FF2B5EF4-FFF2-40B4-BE49-F238E27FC236}">
                <a16:creationId xmlns="" xmlns:a16="http://schemas.microsoft.com/office/drawing/2014/main" id="{47E0D6A5-0CB0-4288-9317-1E37143512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23872" y="2419914"/>
            <a:ext cx="6440982" cy="3447486"/>
          </a:xfrm>
          <a:prstGeom prst="rect">
            <a:avLst/>
          </a:prstGeom>
        </p:spPr>
      </p:pic>
    </p:spTree>
    <p:extLst>
      <p:ext uri="{BB962C8B-B14F-4D97-AF65-F5344CB8AC3E}">
        <p14:creationId xmlns:p14="http://schemas.microsoft.com/office/powerpoint/2010/main" val="2742700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E45849D-0BEE-4C70-BECF-C68CA6C8C377}"/>
              </a:ext>
            </a:extLst>
          </p:cNvPr>
          <p:cNvSpPr>
            <a:spLocks noGrp="1"/>
          </p:cNvSpPr>
          <p:nvPr>
            <p:ph type="title"/>
          </p:nvPr>
        </p:nvSpPr>
        <p:spPr/>
        <p:txBody>
          <a:bodyPr/>
          <a:lstStyle/>
          <a:p>
            <a:r>
              <a:rPr lang="es-ES" dirty="0" err="1"/>
              <a:t>Constant</a:t>
            </a:r>
            <a:r>
              <a:rPr lang="es-ES" dirty="0"/>
              <a:t> HRS </a:t>
            </a:r>
            <a:r>
              <a:rPr lang="es-ES" dirty="0" err="1"/>
              <a:t>countries</a:t>
            </a:r>
            <a:endParaRPr lang="es-MX" dirty="0"/>
          </a:p>
        </p:txBody>
      </p:sp>
      <p:pic>
        <p:nvPicPr>
          <p:cNvPr id="4" name="Marcador de contenido 3">
            <a:extLst>
              <a:ext uri="{FF2B5EF4-FFF2-40B4-BE49-F238E27FC236}">
                <a16:creationId xmlns="" xmlns:a16="http://schemas.microsoft.com/office/drawing/2014/main" id="{3AE619F8-F8AD-4817-9EBA-E484FB483DF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2820" y="2557449"/>
            <a:ext cx="9613534" cy="3651965"/>
          </a:xfrm>
          <a:prstGeom prst="rect">
            <a:avLst/>
          </a:prstGeom>
          <a:noFill/>
          <a:ln>
            <a:noFill/>
          </a:ln>
        </p:spPr>
      </p:pic>
    </p:spTree>
    <p:extLst>
      <p:ext uri="{BB962C8B-B14F-4D97-AF65-F5344CB8AC3E}">
        <p14:creationId xmlns:p14="http://schemas.microsoft.com/office/powerpoint/2010/main" val="647533632"/>
      </p:ext>
    </p:extLst>
  </p:cSld>
  <p:clrMapOvr>
    <a:masterClrMapping/>
  </p:clrMapOvr>
</p:sld>
</file>

<file path=ppt/theme/theme1.xml><?xml version="1.0" encoding="utf-8"?>
<a:theme xmlns:a="http://schemas.openxmlformats.org/drawingml/2006/main" name="Paquet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TM10001115[[fn=Paquete]]</Template>
  <TotalTime>911</TotalTime>
  <Words>1436</Words>
  <Application>Microsoft Office PowerPoint</Application>
  <PresentationFormat>Custom</PresentationFormat>
  <Paragraphs>192</Paragraphs>
  <Slides>32</Slides>
  <Notes>0</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Paquete</vt:lpstr>
      <vt:lpstr> Equity in the 2030 agenda  The global challenge with a focus in the LAC region </vt:lpstr>
      <vt:lpstr>2030 SDGs-2015 MDGs-1945 UDHRs-360 BC…</vt:lpstr>
      <vt:lpstr>equity</vt:lpstr>
      <vt:lpstr>Equality vs equity</vt:lpstr>
      <vt:lpstr>High income countries`(DAC) model :  non-replicable and non-sustainable</vt:lpstr>
      <vt:lpstr>Well-being achievable by all?</vt:lpstr>
      <vt:lpstr>HRS criteria</vt:lpstr>
      <vt:lpstr>HRS criteria and countries in time</vt:lpstr>
      <vt:lpstr>Constant HRS countries</vt:lpstr>
      <vt:lpstr>HRS regions in largest countries (2000-2010)</vt:lpstr>
      <vt:lpstr>NET Burden of health inequity-NBHiE  (ref constant hrs models)</vt:lpstr>
      <vt:lpstr>% Burden of health inequity-RBHiE  (ref constant hrs models)</vt:lpstr>
      <vt:lpstr>RBHiE trend in time and by countries –global</vt:lpstr>
      <vt:lpstr>Subnational RBHiE estimates (Health equity monitor U5MR by Q)</vt:lpstr>
      <vt:lpstr>Sub-national HR(S) models and RBHiE</vt:lpstr>
      <vt:lpstr>EU sub-national (NUTS2) HR(S) &amp; RBHiE</vt:lpstr>
      <vt:lpstr>Economic equity distribution</vt:lpstr>
      <vt:lpstr>Correlation GDP pc with RBHiE Global and LAC</vt:lpstr>
      <vt:lpstr>Equity of national average GDP pc vs present world`s pop distr</vt:lpstr>
      <vt:lpstr>Equity of national average GDP pc vs present world`s GDP distr</vt:lpstr>
      <vt:lpstr>Equity zones –trend in time</vt:lpstr>
      <vt:lpstr>World`s distribution of equity zones in time</vt:lpstr>
      <vt:lpstr>Economic inequity vs inequality</vt:lpstr>
      <vt:lpstr>International redistribution required for global (health) equity</vt:lpstr>
      <vt:lpstr>Equity of Access (rights) and contribution (responsability)</vt:lpstr>
      <vt:lpstr>Multi-level territorial equity</vt:lpstr>
      <vt:lpstr>2030 agenda –Focus on equity</vt:lpstr>
      <vt:lpstr>Intergenerational inequity</vt:lpstr>
      <vt:lpstr> SDG 10 : reducing inequality within and among countries </vt:lpstr>
      <vt:lpstr>PowerPoint Presentation</vt:lpstr>
      <vt:lpstr>Responsability on excess accumulation and on excess  carbon emissions</vt:lpstr>
      <vt:lpstr>Conclussions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 in the 2030 agenda The global challenge with a focus in the LAC region</dc:title>
  <dc:creator>Juan Garay</dc:creator>
  <cp:lastModifiedBy>GARAY AMORES Juan (EEAS-HAVANA)</cp:lastModifiedBy>
  <cp:revision>49</cp:revision>
  <dcterms:created xsi:type="dcterms:W3CDTF">2017-10-05T03:03:30Z</dcterms:created>
  <dcterms:modified xsi:type="dcterms:W3CDTF">2018-10-23T14:39:35Z</dcterms:modified>
</cp:coreProperties>
</file>