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4" r:id="rId2"/>
    <p:sldId id="286" r:id="rId3"/>
    <p:sldId id="257" r:id="rId4"/>
    <p:sldId id="258" r:id="rId5"/>
    <p:sldId id="269" r:id="rId6"/>
    <p:sldId id="323" r:id="rId7"/>
    <p:sldId id="272" r:id="rId8"/>
    <p:sldId id="260" r:id="rId9"/>
    <p:sldId id="266" r:id="rId10"/>
    <p:sldId id="275" r:id="rId11"/>
    <p:sldId id="322" r:id="rId12"/>
    <p:sldId id="263" r:id="rId13"/>
    <p:sldId id="285" r:id="rId14"/>
    <p:sldId id="262" r:id="rId15"/>
    <p:sldId id="276" r:id="rId16"/>
    <p:sldId id="321" r:id="rId17"/>
    <p:sldId id="324" r:id="rId18"/>
    <p:sldId id="318" r:id="rId19"/>
    <p:sldId id="319" r:id="rId20"/>
    <p:sldId id="325" r:id="rId21"/>
    <p:sldId id="283" r:id="rId22"/>
    <p:sldId id="31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7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672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606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17046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324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309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260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78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829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380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088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472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3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4237C-5F77-4F06-95D1-FE02E1FA30F8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420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5017" y="1099126"/>
            <a:ext cx="1083425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 smtClean="0"/>
              <a:t>Ética y métrica el bienestar global </a:t>
            </a:r>
          </a:p>
          <a:p>
            <a:pPr algn="ctr"/>
            <a:r>
              <a:rPr lang="es-ES" sz="3200" b="1" dirty="0" smtClean="0"/>
              <a:t>en equidad sostenible</a:t>
            </a:r>
          </a:p>
          <a:p>
            <a:pPr algn="ctr"/>
            <a:r>
              <a:rPr lang="es-ES" sz="3200" b="1" dirty="0" smtClean="0"/>
              <a:t>El rol de la soberanía alimentaria </a:t>
            </a:r>
          </a:p>
          <a:p>
            <a:pPr algn="ctr"/>
            <a:r>
              <a:rPr lang="es-ES" sz="3200" b="1" dirty="0" smtClean="0"/>
              <a:t>Desafíos en Cuba y oportunidades de la cooperación de la Unión Europea</a:t>
            </a:r>
            <a:endParaRPr lang="es-ES" sz="3200" b="1" dirty="0"/>
          </a:p>
          <a:p>
            <a:pPr algn="ctr"/>
            <a:r>
              <a:rPr lang="es-ES" sz="2400" dirty="0" smtClean="0"/>
              <a:t>Juan Garay</a:t>
            </a:r>
          </a:p>
          <a:p>
            <a:pPr algn="ctr"/>
            <a:r>
              <a:rPr lang="es-ES" sz="2400" dirty="0" smtClean="0"/>
              <a:t>Profesor de ética de la equidad </a:t>
            </a:r>
          </a:p>
          <a:p>
            <a:pPr algn="ctr"/>
            <a:r>
              <a:rPr lang="es-ES" sz="2400" dirty="0" smtClean="0"/>
              <a:t>(ENS-Madrid, UNACH-Chiapas</a:t>
            </a:r>
            <a:r>
              <a:rPr lang="es-ES" sz="2400" dirty="0"/>
              <a:t>, ELAM-La Habana, </a:t>
            </a:r>
            <a:r>
              <a:rPr lang="es-ES" sz="2400" dirty="0" smtClean="0"/>
              <a:t>UCLV-</a:t>
            </a:r>
            <a:r>
              <a:rPr lang="es-ES" sz="2400" dirty="0" err="1" smtClean="0"/>
              <a:t>Sta</a:t>
            </a:r>
            <a:r>
              <a:rPr lang="es-ES" sz="2400" dirty="0" smtClean="0"/>
              <a:t> Clara)</a:t>
            </a:r>
          </a:p>
          <a:p>
            <a:pPr algn="ctr"/>
            <a:endParaRPr lang="es-ES" sz="4000" dirty="0" smtClean="0"/>
          </a:p>
          <a:p>
            <a:pPr algn="ctr"/>
            <a:r>
              <a:rPr lang="es-ES" sz="2400" dirty="0" smtClean="0"/>
              <a:t>Conferencia inaugural</a:t>
            </a:r>
          </a:p>
          <a:p>
            <a:pPr algn="ctr"/>
            <a:r>
              <a:rPr lang="es-ES" sz="2400" dirty="0" smtClean="0"/>
              <a:t>Congreso internacional de </a:t>
            </a:r>
            <a:r>
              <a:rPr lang="es-ES" sz="2400" dirty="0" err="1"/>
              <a:t>A</a:t>
            </a:r>
            <a:r>
              <a:rPr lang="es-ES" sz="2400" dirty="0" err="1" smtClean="0"/>
              <a:t>grociencias</a:t>
            </a:r>
            <a:r>
              <a:rPr lang="es-ES" sz="2400" dirty="0" smtClean="0"/>
              <a:t>, Varadero 5 de junio 2023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551960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83" t="11851"/>
          <a:stretch/>
        </p:blipFill>
        <p:spPr>
          <a:xfrm>
            <a:off x="378690" y="1754909"/>
            <a:ext cx="5717309" cy="36801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888" t="11851"/>
          <a:stretch/>
        </p:blipFill>
        <p:spPr>
          <a:xfrm>
            <a:off x="6243782" y="1754909"/>
            <a:ext cx="5601326" cy="368011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059121" cy="635148"/>
          </a:xfrm>
        </p:spPr>
        <p:txBody>
          <a:bodyPr>
            <a:normAutofit/>
          </a:bodyPr>
          <a:lstStyle/>
          <a:p>
            <a:r>
              <a:rPr lang="es-ES" sz="3600" dirty="0" smtClean="0"/>
              <a:t>Población y PIB de países según zonas de equidad 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58450" y="1269207"/>
            <a:ext cx="5157787" cy="411956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Population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6162964" y="930997"/>
            <a:ext cx="5183188" cy="823912"/>
          </a:xfrm>
        </p:spPr>
        <p:txBody>
          <a:bodyPr/>
          <a:lstStyle/>
          <a:p>
            <a:r>
              <a:rPr lang="en-GB" dirty="0" smtClean="0"/>
              <a:t>GDP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465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2872509" y="1459345"/>
            <a:ext cx="4729018" cy="2900219"/>
          </a:xfrm>
          <a:custGeom>
            <a:avLst/>
            <a:gdLst>
              <a:gd name="connsiteX0" fmla="*/ 0 w 4729018"/>
              <a:gd name="connsiteY0" fmla="*/ 2900219 h 2900219"/>
              <a:gd name="connsiteX1" fmla="*/ 2392218 w 4729018"/>
              <a:gd name="connsiteY1" fmla="*/ 0 h 2900219"/>
              <a:gd name="connsiteX2" fmla="*/ 4729018 w 4729018"/>
              <a:gd name="connsiteY2" fmla="*/ 2900219 h 2900219"/>
              <a:gd name="connsiteX3" fmla="*/ 4729018 w 4729018"/>
              <a:gd name="connsiteY3" fmla="*/ 2900219 h 2900219"/>
              <a:gd name="connsiteX4" fmla="*/ 4729018 w 4729018"/>
              <a:gd name="connsiteY4" fmla="*/ 2900219 h 2900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9018" h="2900219">
                <a:moveTo>
                  <a:pt x="0" y="2900219"/>
                </a:moveTo>
                <a:cubicBezTo>
                  <a:pt x="802024" y="1450109"/>
                  <a:pt x="1604048" y="0"/>
                  <a:pt x="2392218" y="0"/>
                </a:cubicBezTo>
                <a:cubicBezTo>
                  <a:pt x="3180388" y="0"/>
                  <a:pt x="4729018" y="2900219"/>
                  <a:pt x="4729018" y="2900219"/>
                </a:cubicBezTo>
                <a:lnTo>
                  <a:pt x="4729018" y="2900219"/>
                </a:lnTo>
                <a:lnTo>
                  <a:pt x="4729018" y="2900219"/>
                </a:lnTo>
              </a:path>
            </a:pathLst>
          </a:cu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reeform 9"/>
          <p:cNvSpPr/>
          <p:nvPr/>
        </p:nvSpPr>
        <p:spPr>
          <a:xfrm>
            <a:off x="1778000" y="380427"/>
            <a:ext cx="8783782" cy="4094592"/>
          </a:xfrm>
          <a:custGeom>
            <a:avLst/>
            <a:gdLst>
              <a:gd name="connsiteX0" fmla="*/ 0 w 8783782"/>
              <a:gd name="connsiteY0" fmla="*/ 4066883 h 4094592"/>
              <a:gd name="connsiteX1" fmla="*/ 674255 w 8783782"/>
              <a:gd name="connsiteY1" fmla="*/ 2883 h 4094592"/>
              <a:gd name="connsiteX2" fmla="*/ 2004291 w 8783782"/>
              <a:gd name="connsiteY2" fmla="*/ 3420337 h 4094592"/>
              <a:gd name="connsiteX3" fmla="*/ 4027055 w 8783782"/>
              <a:gd name="connsiteY3" fmla="*/ 3484992 h 4094592"/>
              <a:gd name="connsiteX4" fmla="*/ 5985164 w 8783782"/>
              <a:gd name="connsiteY4" fmla="*/ 3845210 h 4094592"/>
              <a:gd name="connsiteX5" fmla="*/ 5985164 w 8783782"/>
              <a:gd name="connsiteY5" fmla="*/ 3845210 h 4094592"/>
              <a:gd name="connsiteX6" fmla="*/ 7509164 w 8783782"/>
              <a:gd name="connsiteY6" fmla="*/ 3965283 h 4094592"/>
              <a:gd name="connsiteX7" fmla="*/ 8183418 w 8783782"/>
              <a:gd name="connsiteY7" fmla="*/ 3207901 h 4094592"/>
              <a:gd name="connsiteX8" fmla="*/ 8783782 w 8783782"/>
              <a:gd name="connsiteY8" fmla="*/ 4094592 h 4094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83782" h="4094592">
                <a:moveTo>
                  <a:pt x="0" y="4066883"/>
                </a:moveTo>
                <a:cubicBezTo>
                  <a:pt x="170103" y="2088762"/>
                  <a:pt x="340207" y="110641"/>
                  <a:pt x="674255" y="2883"/>
                </a:cubicBezTo>
                <a:cubicBezTo>
                  <a:pt x="1008303" y="-104875"/>
                  <a:pt x="1445491" y="2839985"/>
                  <a:pt x="2004291" y="3420337"/>
                </a:cubicBezTo>
                <a:cubicBezTo>
                  <a:pt x="2563091" y="4000688"/>
                  <a:pt x="3363576" y="3414180"/>
                  <a:pt x="4027055" y="3484992"/>
                </a:cubicBezTo>
                <a:cubicBezTo>
                  <a:pt x="4690534" y="3555804"/>
                  <a:pt x="5985164" y="3845210"/>
                  <a:pt x="5985164" y="3845210"/>
                </a:cubicBezTo>
                <a:lnTo>
                  <a:pt x="5985164" y="3845210"/>
                </a:lnTo>
                <a:cubicBezTo>
                  <a:pt x="6239164" y="3865222"/>
                  <a:pt x="7142788" y="4071501"/>
                  <a:pt x="7509164" y="3965283"/>
                </a:cubicBezTo>
                <a:cubicBezTo>
                  <a:pt x="7875540" y="3859065"/>
                  <a:pt x="7970982" y="3186350"/>
                  <a:pt x="8183418" y="3207901"/>
                </a:cubicBezTo>
                <a:cubicBezTo>
                  <a:pt x="8395854" y="3229452"/>
                  <a:pt x="8589818" y="3662022"/>
                  <a:pt x="8783782" y="4094592"/>
                </a:cubicBezTo>
              </a:path>
            </a:pathLst>
          </a:custGeom>
          <a:ln w="3810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reeform 10"/>
          <p:cNvSpPr/>
          <p:nvPr/>
        </p:nvSpPr>
        <p:spPr>
          <a:xfrm>
            <a:off x="1930400" y="772648"/>
            <a:ext cx="8756073" cy="3596152"/>
          </a:xfrm>
          <a:custGeom>
            <a:avLst/>
            <a:gdLst>
              <a:gd name="connsiteX0" fmla="*/ 0 w 8756073"/>
              <a:gd name="connsiteY0" fmla="*/ 3448370 h 3596152"/>
              <a:gd name="connsiteX1" fmla="*/ 655782 w 8756073"/>
              <a:gd name="connsiteY1" fmla="*/ 2561679 h 3596152"/>
              <a:gd name="connsiteX2" fmla="*/ 1801091 w 8756073"/>
              <a:gd name="connsiteY2" fmla="*/ 3319061 h 3596152"/>
              <a:gd name="connsiteX3" fmla="*/ 2512291 w 8756073"/>
              <a:gd name="connsiteY3" fmla="*/ 3439134 h 3596152"/>
              <a:gd name="connsiteX4" fmla="*/ 3288145 w 8756073"/>
              <a:gd name="connsiteY4" fmla="*/ 3069679 h 3596152"/>
              <a:gd name="connsiteX5" fmla="*/ 4313382 w 8756073"/>
              <a:gd name="connsiteY5" fmla="*/ 2783352 h 3596152"/>
              <a:gd name="connsiteX6" fmla="*/ 5366327 w 8756073"/>
              <a:gd name="connsiteY6" fmla="*/ 2811061 h 3596152"/>
              <a:gd name="connsiteX7" fmla="*/ 6807200 w 8756073"/>
              <a:gd name="connsiteY7" fmla="*/ 2450843 h 3596152"/>
              <a:gd name="connsiteX8" fmla="*/ 7435273 w 8756073"/>
              <a:gd name="connsiteY8" fmla="*/ 1896661 h 3596152"/>
              <a:gd name="connsiteX9" fmla="*/ 8081818 w 8756073"/>
              <a:gd name="connsiteY9" fmla="*/ 30916 h 3596152"/>
              <a:gd name="connsiteX10" fmla="*/ 8756073 w 8756073"/>
              <a:gd name="connsiteY10" fmla="*/ 3596152 h 3596152"/>
              <a:gd name="connsiteX11" fmla="*/ 8756073 w 8756073"/>
              <a:gd name="connsiteY11" fmla="*/ 3596152 h 3596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56073" h="3596152">
                <a:moveTo>
                  <a:pt x="0" y="3448370"/>
                </a:moveTo>
                <a:cubicBezTo>
                  <a:pt x="177800" y="3015800"/>
                  <a:pt x="355600" y="2583231"/>
                  <a:pt x="655782" y="2561679"/>
                </a:cubicBezTo>
                <a:cubicBezTo>
                  <a:pt x="955964" y="2540127"/>
                  <a:pt x="1491673" y="3172819"/>
                  <a:pt x="1801091" y="3319061"/>
                </a:cubicBezTo>
                <a:cubicBezTo>
                  <a:pt x="2110509" y="3465303"/>
                  <a:pt x="2264449" y="3480698"/>
                  <a:pt x="2512291" y="3439134"/>
                </a:cubicBezTo>
                <a:cubicBezTo>
                  <a:pt x="2760133" y="3397570"/>
                  <a:pt x="2987963" y="3178976"/>
                  <a:pt x="3288145" y="3069679"/>
                </a:cubicBezTo>
                <a:cubicBezTo>
                  <a:pt x="3588327" y="2960382"/>
                  <a:pt x="3967018" y="2826455"/>
                  <a:pt x="4313382" y="2783352"/>
                </a:cubicBezTo>
                <a:cubicBezTo>
                  <a:pt x="4659746" y="2740249"/>
                  <a:pt x="4950691" y="2866479"/>
                  <a:pt x="5366327" y="2811061"/>
                </a:cubicBezTo>
                <a:cubicBezTo>
                  <a:pt x="5781963" y="2755643"/>
                  <a:pt x="6462376" y="2603243"/>
                  <a:pt x="6807200" y="2450843"/>
                </a:cubicBezTo>
                <a:cubicBezTo>
                  <a:pt x="7152024" y="2298443"/>
                  <a:pt x="7222837" y="2299982"/>
                  <a:pt x="7435273" y="1896661"/>
                </a:cubicBezTo>
                <a:cubicBezTo>
                  <a:pt x="7647709" y="1493340"/>
                  <a:pt x="7861685" y="-252332"/>
                  <a:pt x="8081818" y="30916"/>
                </a:cubicBezTo>
                <a:cubicBezTo>
                  <a:pt x="8301951" y="314164"/>
                  <a:pt x="8756073" y="3596152"/>
                  <a:pt x="8756073" y="3596152"/>
                </a:cubicBezTo>
                <a:lnTo>
                  <a:pt x="8756073" y="3596152"/>
                </a:lnTo>
              </a:path>
            </a:pathLst>
          </a:custGeom>
          <a:ln w="3810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/>
          <p:cNvCxnSpPr>
            <a:stCxn id="5" idx="1"/>
          </p:cNvCxnSpPr>
          <p:nvPr/>
        </p:nvCxnSpPr>
        <p:spPr>
          <a:xfrm>
            <a:off x="5264727" y="1459345"/>
            <a:ext cx="46182" cy="3015674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043709" y="4475019"/>
            <a:ext cx="101692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 flipV="1">
            <a:off x="969818" y="397164"/>
            <a:ext cx="73892" cy="4077855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11275290" y="397164"/>
            <a:ext cx="4618" cy="4069488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549236" y="4590473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UDg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7245927" y="4604003"/>
            <a:ext cx="854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UExc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5084618" y="4548586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LPl</a:t>
            </a:r>
            <a:endParaRPr lang="en-GB" dirty="0"/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3380508" y="3223296"/>
            <a:ext cx="3676073" cy="18472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955309" y="3195904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CBC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1930400" y="4419337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>
                <a:solidFill>
                  <a:srgbClr val="FF0000"/>
                </a:solidFill>
              </a:rPr>
              <a:t>UPbr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912927" y="4401065"/>
            <a:ext cx="1078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>
                <a:solidFill>
                  <a:srgbClr val="FF0000"/>
                </a:solidFill>
              </a:rPr>
              <a:t>CPoder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8" name="Right Arrow 27"/>
          <p:cNvSpPr/>
          <p:nvPr/>
        </p:nvSpPr>
        <p:spPr>
          <a:xfrm>
            <a:off x="3048000" y="2549236"/>
            <a:ext cx="1265382" cy="434109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ight Arrow 28"/>
          <p:cNvSpPr/>
          <p:nvPr/>
        </p:nvSpPr>
        <p:spPr>
          <a:xfrm rot="10800000">
            <a:off x="6253018" y="2613890"/>
            <a:ext cx="3214254" cy="434109"/>
          </a:xfrm>
          <a:prstGeom prst="rightArrow">
            <a:avLst/>
          </a:prstGeom>
          <a:solidFill>
            <a:srgbClr val="7030A0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1911092" y="797194"/>
            <a:ext cx="6651852" cy="310694"/>
          </a:xfrm>
        </p:spPr>
        <p:txBody>
          <a:bodyPr>
            <a:normAutofit fontScale="90000"/>
          </a:bodyPr>
          <a:lstStyle/>
          <a:p>
            <a:pPr algn="ctr"/>
            <a:r>
              <a:rPr lang="es-ES" sz="2000" b="1" dirty="0" smtClean="0"/>
              <a:t>TRANSICIÓN HACIA LA EQUIDAD SOSTENIBLE</a:t>
            </a:r>
            <a:endParaRPr lang="en-GB" sz="20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627754" y="2101210"/>
            <a:ext cx="400110" cy="1025359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vert="vert270" wrap="square" rtlCol="0">
            <a:spAutoFit/>
          </a:bodyPr>
          <a:lstStyle/>
          <a:p>
            <a:r>
              <a:rPr lang="es-ES" sz="1400" dirty="0" smtClean="0"/>
              <a:t>Población</a:t>
            </a:r>
            <a:endParaRPr lang="en-GB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11277784" y="1921102"/>
            <a:ext cx="369332" cy="1126897"/>
          </a:xfrm>
          <a:prstGeom prst="rect">
            <a:avLst/>
          </a:prstGeom>
          <a:noFill/>
          <a:ln w="3175">
            <a:solidFill>
              <a:srgbClr val="7030A0"/>
            </a:solidFill>
          </a:ln>
        </p:spPr>
        <p:txBody>
          <a:bodyPr vert="vert270" wrap="square" rtlCol="0">
            <a:spAutoFit/>
          </a:bodyPr>
          <a:lstStyle/>
          <a:p>
            <a:r>
              <a:rPr lang="es-ES" sz="1200" dirty="0" smtClean="0"/>
              <a:t>Recursos </a:t>
            </a:r>
            <a:r>
              <a:rPr lang="es-ES" sz="1200" dirty="0"/>
              <a:t>(</a:t>
            </a:r>
            <a:r>
              <a:rPr lang="es-ES" sz="1200" dirty="0" smtClean="0"/>
              <a:t>PIB)</a:t>
            </a:r>
            <a:endParaRPr lang="en-GB" sz="1200" dirty="0"/>
          </a:p>
        </p:txBody>
      </p:sp>
      <p:sp>
        <p:nvSpPr>
          <p:cNvPr id="34" name="TextBox 33"/>
          <p:cNvSpPr txBox="1"/>
          <p:nvPr/>
        </p:nvSpPr>
        <p:spPr>
          <a:xfrm>
            <a:off x="5773881" y="4465783"/>
            <a:ext cx="820882" cy="27699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i="1" dirty="0" smtClean="0"/>
              <a:t>PIB pc</a:t>
            </a:r>
            <a:endParaRPr lang="en-GB" sz="1200" i="1" dirty="0"/>
          </a:p>
        </p:txBody>
      </p:sp>
      <p:sp>
        <p:nvSpPr>
          <p:cNvPr id="4" name="Freeform 3"/>
          <p:cNvSpPr/>
          <p:nvPr/>
        </p:nvSpPr>
        <p:spPr>
          <a:xfrm>
            <a:off x="2863273" y="1477799"/>
            <a:ext cx="4710545" cy="2881765"/>
          </a:xfrm>
          <a:custGeom>
            <a:avLst/>
            <a:gdLst>
              <a:gd name="connsiteX0" fmla="*/ 0 w 4710545"/>
              <a:gd name="connsiteY0" fmla="*/ 2881765 h 2881765"/>
              <a:gd name="connsiteX1" fmla="*/ 3131127 w 4710545"/>
              <a:gd name="connsiteY1" fmla="*/ 19 h 2881765"/>
              <a:gd name="connsiteX2" fmla="*/ 4710545 w 4710545"/>
              <a:gd name="connsiteY2" fmla="*/ 2844819 h 2881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10545" h="2881765">
                <a:moveTo>
                  <a:pt x="0" y="2881765"/>
                </a:moveTo>
                <a:cubicBezTo>
                  <a:pt x="1173018" y="1443971"/>
                  <a:pt x="2346036" y="6177"/>
                  <a:pt x="3131127" y="19"/>
                </a:cubicBezTo>
                <a:cubicBezTo>
                  <a:pt x="3916218" y="-6139"/>
                  <a:pt x="4313381" y="1419340"/>
                  <a:pt x="4710545" y="2844819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053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36321"/>
            <a:ext cx="10515600" cy="1325563"/>
          </a:xfrm>
        </p:spPr>
        <p:txBody>
          <a:bodyPr>
            <a:normAutofit/>
          </a:bodyPr>
          <a:lstStyle/>
          <a:p>
            <a:r>
              <a:rPr lang="es-ES" sz="3600" dirty="0">
                <a:solidFill>
                  <a:schemeClr val="accent1">
                    <a:lumMod val="50000"/>
                  </a:schemeClr>
                </a:solidFill>
              </a:rPr>
              <a:t>4</a:t>
            </a:r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-Bienes Públicos Globales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3562"/>
            <a:ext cx="10515600" cy="5171768"/>
          </a:xfrm>
        </p:spPr>
        <p:txBody>
          <a:bodyPr>
            <a:normAutofit fontScale="25000" lnSpcReduction="20000"/>
          </a:bodyPr>
          <a:lstStyle/>
          <a:p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L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redistribución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en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recursos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límite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riqueza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progresivamente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en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menos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manos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11200" dirty="0" err="1" smtClean="0">
                <a:solidFill>
                  <a:srgbClr val="FF0000"/>
                </a:solidFill>
              </a:rPr>
              <a:t>liberación</a:t>
            </a:r>
            <a:r>
              <a:rPr lang="en-GB" sz="11200" dirty="0" smtClean="0">
                <a:solidFill>
                  <a:srgbClr val="FF0000"/>
                </a:solidFill>
              </a:rPr>
              <a:t> de </a:t>
            </a:r>
            <a:r>
              <a:rPr lang="en-GB" sz="11200" dirty="0" err="1" smtClean="0">
                <a:solidFill>
                  <a:srgbClr val="FF0000"/>
                </a:solidFill>
              </a:rPr>
              <a:t>recursos</a:t>
            </a:r>
            <a:r>
              <a:rPr lang="en-GB" sz="11200" dirty="0" smtClean="0">
                <a:solidFill>
                  <a:srgbClr val="FF0000"/>
                </a:solidFill>
              </a:rPr>
              <a:t> </a:t>
            </a:r>
            <a:r>
              <a:rPr lang="en-GB" sz="11200" dirty="0" err="1" smtClean="0">
                <a:solidFill>
                  <a:srgbClr val="FF0000"/>
                </a:solidFill>
              </a:rPr>
              <a:t>globales</a:t>
            </a:r>
            <a:r>
              <a:rPr lang="en-GB" sz="11200" dirty="0" smtClean="0">
                <a:solidFill>
                  <a:srgbClr val="FF0000"/>
                </a:solidFill>
              </a:rPr>
              <a:t> 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que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debieran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prioritariamente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ser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dirigidos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a la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colaboración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internacional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en el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conocimiento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desarrollo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acceso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universal y en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según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necesidad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) a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b="1" dirty="0" err="1" smtClean="0">
                <a:solidFill>
                  <a:srgbClr val="FF0000"/>
                </a:solidFill>
              </a:rPr>
              <a:t>Bienes</a:t>
            </a:r>
            <a:r>
              <a:rPr lang="en-GB" sz="11200" b="1" dirty="0" smtClean="0">
                <a:solidFill>
                  <a:srgbClr val="FF0000"/>
                </a:solidFill>
              </a:rPr>
              <a:t> </a:t>
            </a:r>
            <a:r>
              <a:rPr lang="en-GB" sz="11200" b="1" dirty="0" err="1" smtClean="0">
                <a:solidFill>
                  <a:srgbClr val="FF0000"/>
                </a:solidFill>
              </a:rPr>
              <a:t>Públicos</a:t>
            </a:r>
            <a:r>
              <a:rPr lang="en-GB" sz="11200" b="1" dirty="0" smtClean="0">
                <a:solidFill>
                  <a:srgbClr val="FF0000"/>
                </a:solidFill>
              </a:rPr>
              <a:t> </a:t>
            </a:r>
            <a:r>
              <a:rPr lang="en-GB" sz="11200" b="1" dirty="0" err="1" smtClean="0">
                <a:solidFill>
                  <a:srgbClr val="FF0000"/>
                </a:solidFill>
              </a:rPr>
              <a:t>Globales</a:t>
            </a:r>
            <a:r>
              <a:rPr lang="en-GB" sz="11200" b="1" dirty="0">
                <a:solidFill>
                  <a:srgbClr val="FF0000"/>
                </a:solidFill>
              </a:rPr>
              <a:t> 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(que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aumentan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humano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sostenible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pPr marL="0" indent="0">
              <a:buNone/>
            </a:pPr>
            <a:endParaRPr lang="en-GB" sz="1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Además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avanzar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en las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fronteras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conocimiento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permitan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progreso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para Toda la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Humanidad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como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las </a:t>
            </a:r>
            <a:r>
              <a:rPr lang="en-GB" sz="11200" dirty="0" err="1" smtClean="0">
                <a:solidFill>
                  <a:srgbClr val="FF0000"/>
                </a:solidFill>
              </a:rPr>
              <a:t>vacunas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respuestas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a las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grandes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pandemias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vital para la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Humanidad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cambiar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 smtClean="0">
                <a:solidFill>
                  <a:schemeClr val="accent1">
                    <a:lumMod val="50000"/>
                  </a:schemeClr>
                </a:solidFill>
              </a:rPr>
              <a:t>modelos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1200" dirty="0" err="1" smtClean="0">
                <a:solidFill>
                  <a:srgbClr val="FF0000"/>
                </a:solidFill>
              </a:rPr>
              <a:t>desarrollo</a:t>
            </a:r>
            <a:r>
              <a:rPr lang="en-GB" sz="11200" dirty="0" smtClean="0">
                <a:solidFill>
                  <a:srgbClr val="FF0000"/>
                </a:solidFill>
              </a:rPr>
              <a:t> </a:t>
            </a:r>
            <a:r>
              <a:rPr lang="en-GB" sz="11200" dirty="0" err="1" smtClean="0">
                <a:solidFill>
                  <a:srgbClr val="FF0000"/>
                </a:solidFill>
              </a:rPr>
              <a:t>respetando</a:t>
            </a:r>
            <a:r>
              <a:rPr lang="en-GB" sz="11200" dirty="0" smtClean="0">
                <a:solidFill>
                  <a:srgbClr val="FF0000"/>
                </a:solidFill>
              </a:rPr>
              <a:t> </a:t>
            </a:r>
            <a:r>
              <a:rPr lang="en-GB" sz="11200" dirty="0" err="1" smtClean="0">
                <a:solidFill>
                  <a:srgbClr val="FF0000"/>
                </a:solidFill>
              </a:rPr>
              <a:t>los</a:t>
            </a:r>
            <a:r>
              <a:rPr lang="en-GB" sz="11200" dirty="0" smtClean="0">
                <a:solidFill>
                  <a:srgbClr val="FF0000"/>
                </a:solidFill>
              </a:rPr>
              <a:t> </a:t>
            </a:r>
            <a:r>
              <a:rPr lang="en-GB" sz="11200" dirty="0" err="1" smtClean="0">
                <a:solidFill>
                  <a:srgbClr val="FF0000"/>
                </a:solidFill>
              </a:rPr>
              <a:t>límites</a:t>
            </a:r>
            <a:r>
              <a:rPr lang="en-GB" sz="11200" dirty="0" smtClean="0">
                <a:solidFill>
                  <a:srgbClr val="FF0000"/>
                </a:solidFill>
              </a:rPr>
              <a:t> </a:t>
            </a:r>
            <a:r>
              <a:rPr lang="en-GB" sz="11200" dirty="0" err="1" smtClean="0">
                <a:solidFill>
                  <a:srgbClr val="FF0000"/>
                </a:solidFill>
              </a:rPr>
              <a:t>planetarios</a:t>
            </a:r>
            <a:r>
              <a:rPr lang="en-GB" sz="11200" dirty="0" smtClean="0">
                <a:solidFill>
                  <a:srgbClr val="FF0000"/>
                </a:solidFill>
              </a:rPr>
              <a:t> </a:t>
            </a:r>
            <a:r>
              <a:rPr lang="en-GB" sz="11200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11200" dirty="0">
                <a:solidFill>
                  <a:schemeClr val="accent1">
                    <a:lumMod val="50000"/>
                  </a:schemeClr>
                </a:solidFill>
              </a:rPr>
            </a:br>
            <a:endParaRPr lang="en-GB" sz="1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sz="9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9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>
                <a:solidFill>
                  <a:srgbClr val="0070C0"/>
                </a:solidFill>
              </a:rPr>
              <a:t/>
            </a:r>
            <a:br>
              <a:rPr lang="en-GB" dirty="0">
                <a:solidFill>
                  <a:srgbClr val="0070C0"/>
                </a:solidFill>
              </a:rPr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9735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9525" y="171161"/>
            <a:ext cx="11067473" cy="1325563"/>
          </a:xfrm>
        </p:spPr>
        <p:txBody>
          <a:bodyPr>
            <a:normAutofit/>
          </a:bodyPr>
          <a:lstStyle/>
          <a:p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5.- Límites </a:t>
            </a:r>
            <a:r>
              <a:rPr lang="es-ES" sz="3600" dirty="0">
                <a:solidFill>
                  <a:schemeClr val="accent1">
                    <a:lumMod val="50000"/>
                  </a:schemeClr>
                </a:solidFill>
              </a:rPr>
              <a:t>sobre pasados : síntomas del Planeta enfermo</a:t>
            </a:r>
            <a:endParaRPr lang="es-MX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2927926" y="1824022"/>
            <a:ext cx="8931565" cy="4414548"/>
          </a:xfrm>
        </p:spPr>
        <p:txBody>
          <a:bodyPr>
            <a:noAutofit/>
          </a:bodyPr>
          <a:lstStyle/>
          <a:p>
            <a:r>
              <a:rPr lang="es-ES" sz="36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Calentamiento global: </a:t>
            </a:r>
            <a:r>
              <a:rPr lang="es-ES" sz="36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Fiebre</a:t>
            </a:r>
            <a:endParaRPr lang="es-ES" sz="36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r>
              <a:rPr lang="es-ES" sz="3600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Pèrdida</a:t>
            </a:r>
            <a:r>
              <a:rPr lang="es-ES" sz="36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de biodiversidad: </a:t>
            </a:r>
            <a:r>
              <a:rPr lang="es-ES" sz="3600" dirty="0" err="1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Disbacteriosis</a:t>
            </a:r>
            <a:endParaRPr lang="es-ES" sz="36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r>
              <a:rPr lang="es-ES" sz="3600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Deforestaciòn</a:t>
            </a:r>
            <a:r>
              <a:rPr lang="es-ES" sz="36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s-ES" sz="36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Alopecia</a:t>
            </a:r>
            <a:endParaRPr lang="es-ES" sz="36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r>
              <a:rPr lang="es-ES" sz="3600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Nitrògeno</a:t>
            </a:r>
            <a:r>
              <a:rPr lang="es-ES" sz="36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, </a:t>
            </a:r>
            <a:r>
              <a:rPr lang="es-ES" sz="3600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Fòsforo</a:t>
            </a:r>
            <a:r>
              <a:rPr lang="es-ES" sz="36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y pH :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Diabetes</a:t>
            </a:r>
            <a:r>
              <a:rPr lang="en-US" sz="36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, acidosis</a:t>
            </a:r>
          </a:p>
          <a:p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Pèrdida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agua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profunda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sz="3600" dirty="0" err="1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Deshidratación</a:t>
            </a:r>
            <a:endParaRPr lang="es-ES" sz="36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r>
              <a:rPr lang="es-ES" sz="36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Contaminantes químicos : </a:t>
            </a:r>
            <a:r>
              <a:rPr lang="es-ES" sz="36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Intoxicación</a:t>
            </a:r>
            <a:endParaRPr lang="es-ES" sz="36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80156" t="47257" r="15127" b="38359"/>
          <a:stretch/>
        </p:blipFill>
        <p:spPr>
          <a:xfrm>
            <a:off x="489525" y="1690688"/>
            <a:ext cx="2438401" cy="418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118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2836" y="84426"/>
            <a:ext cx="10515600" cy="1325563"/>
          </a:xfrm>
        </p:spPr>
        <p:txBody>
          <a:bodyPr>
            <a:normAutofit/>
          </a:bodyPr>
          <a:lstStyle/>
          <a:p>
            <a:r>
              <a:rPr lang="es-ES" sz="4000" dirty="0" smtClean="0">
                <a:solidFill>
                  <a:schemeClr val="accent1">
                    <a:lumMod val="50000"/>
                  </a:schemeClr>
                </a:solidFill>
              </a:rPr>
              <a:t>7-Equidad intergeneracional vs límites planetarios</a:t>
            </a:r>
            <a:endParaRPr lang="en-GB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3546" y="1179080"/>
            <a:ext cx="10515600" cy="4351338"/>
          </a:xfrm>
        </p:spPr>
        <p:txBody>
          <a:bodyPr>
            <a:noAutofit/>
          </a:bodyPr>
          <a:lstStyle/>
          <a:p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Las </a:t>
            </a:r>
            <a:r>
              <a:rPr lang="en-GB" sz="2400" b="1" dirty="0" err="1" smtClean="0">
                <a:solidFill>
                  <a:srgbClr val="FF0000"/>
                </a:solidFill>
              </a:rPr>
              <a:t>emisiones</a:t>
            </a:r>
            <a:r>
              <a:rPr lang="en-GB" sz="2400" b="1" dirty="0" smtClean="0">
                <a:solidFill>
                  <a:srgbClr val="FF0000"/>
                </a:solidFill>
              </a:rPr>
              <a:t> de </a:t>
            </a:r>
            <a:r>
              <a:rPr lang="en-GB" sz="2400" b="1" dirty="0" err="1" smtClean="0">
                <a:solidFill>
                  <a:srgbClr val="FF0000"/>
                </a:solidFill>
              </a:rPr>
              <a:t>carbono</a:t>
            </a:r>
            <a:r>
              <a:rPr lang="en-GB" sz="2400" b="1" dirty="0" smtClean="0">
                <a:solidFill>
                  <a:srgbClr val="FF0000"/>
                </a:solidFill>
              </a:rPr>
              <a:t> </a:t>
            </a:r>
            <a:r>
              <a:rPr lang="en-GB" sz="2400" b="1" dirty="0" smtClean="0">
                <a:solidFill>
                  <a:srgbClr val="FF0000"/>
                </a:solidFill>
              </a:rPr>
              <a:t>en </a:t>
            </a:r>
            <a:r>
              <a:rPr lang="en-GB" sz="2400" b="1" dirty="0" err="1" smtClean="0">
                <a:solidFill>
                  <a:srgbClr val="FF0000"/>
                </a:solidFill>
              </a:rPr>
              <a:t>exceso</a:t>
            </a:r>
            <a:r>
              <a:rPr lang="en-GB" sz="2400" b="1" dirty="0" smtClean="0">
                <a:solidFill>
                  <a:srgbClr val="FF0000"/>
                </a:solidFill>
              </a:rPr>
              <a:t> del umbral </a:t>
            </a:r>
            <a:r>
              <a:rPr lang="en-GB" sz="2400" b="1" dirty="0" err="1" smtClean="0">
                <a:solidFill>
                  <a:srgbClr val="FF0000"/>
                </a:solidFill>
              </a:rPr>
              <a:t>ético</a:t>
            </a:r>
            <a:r>
              <a:rPr lang="en-GB" sz="2400" b="1" dirty="0" smtClean="0">
                <a:solidFill>
                  <a:srgbClr val="FF0000"/>
                </a:solidFill>
              </a:rPr>
              <a:t> </a:t>
            </a:r>
            <a:r>
              <a:rPr lang="en-GB" sz="2400" b="1" dirty="0" err="1" smtClean="0">
                <a:solidFill>
                  <a:srgbClr val="FF0000"/>
                </a:solidFill>
              </a:rPr>
              <a:t>pueden</a:t>
            </a:r>
            <a:r>
              <a:rPr lang="en-GB" sz="2400" b="1" dirty="0" smtClean="0">
                <a:solidFill>
                  <a:srgbClr val="FF0000"/>
                </a:solidFill>
              </a:rPr>
              <a:t> </a:t>
            </a:r>
            <a:r>
              <a:rPr lang="en-GB" sz="2400" b="1" dirty="0" err="1" smtClean="0">
                <a:solidFill>
                  <a:srgbClr val="FF0000"/>
                </a:solidFill>
              </a:rPr>
              <a:t>causar</a:t>
            </a:r>
            <a:r>
              <a:rPr lang="en-GB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si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tendencia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recuperada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tras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la COVID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continúa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sólo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aumento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temperatura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b="1" dirty="0" smtClean="0">
                <a:solidFill>
                  <a:srgbClr val="FF0000"/>
                </a:solidFill>
              </a:rPr>
              <a:t>220 </a:t>
            </a:r>
            <a:r>
              <a:rPr lang="en-GB" sz="2400" b="1" dirty="0" err="1" smtClean="0">
                <a:solidFill>
                  <a:srgbClr val="FF0000"/>
                </a:solidFill>
              </a:rPr>
              <a:t>millones</a:t>
            </a:r>
            <a:r>
              <a:rPr lang="en-GB" sz="2400" b="1" dirty="0" smtClean="0">
                <a:solidFill>
                  <a:srgbClr val="FF0000"/>
                </a:solidFill>
              </a:rPr>
              <a:t> de </a:t>
            </a:r>
            <a:r>
              <a:rPr lang="en-GB" sz="2400" b="1" dirty="0" err="1" smtClean="0">
                <a:solidFill>
                  <a:srgbClr val="FF0000"/>
                </a:solidFill>
              </a:rPr>
              <a:t>muertes</a:t>
            </a:r>
            <a:r>
              <a:rPr lang="en-GB" sz="2400" b="1" dirty="0" smtClean="0">
                <a:solidFill>
                  <a:srgbClr val="FF0000"/>
                </a:solidFill>
              </a:rPr>
              <a:t> en </a:t>
            </a:r>
            <a:r>
              <a:rPr lang="en-GB" sz="2400" b="1" dirty="0" err="1" smtClean="0">
                <a:solidFill>
                  <a:srgbClr val="FF0000"/>
                </a:solidFill>
              </a:rPr>
              <a:t>exceso</a:t>
            </a:r>
            <a:r>
              <a:rPr lang="en-GB" sz="2400" b="1" dirty="0" smtClean="0">
                <a:solidFill>
                  <a:srgbClr val="FF0000"/>
                </a:solidFill>
              </a:rPr>
              <a:t> </a:t>
            </a:r>
            <a:r>
              <a:rPr lang="en-GB" sz="2400" b="1" dirty="0" err="1" smtClean="0">
                <a:solidFill>
                  <a:srgbClr val="FF0000"/>
                </a:solidFill>
              </a:rPr>
              <a:t>durante</a:t>
            </a:r>
            <a:r>
              <a:rPr lang="en-GB" sz="2400" b="1" dirty="0" smtClean="0">
                <a:solidFill>
                  <a:srgbClr val="FF0000"/>
                </a:solidFill>
              </a:rPr>
              <a:t> el resto del </a:t>
            </a:r>
            <a:r>
              <a:rPr lang="en-GB" sz="2400" b="1" dirty="0" err="1" smtClean="0">
                <a:solidFill>
                  <a:srgbClr val="FF0000"/>
                </a:solidFill>
              </a:rPr>
              <a:t>siglo</a:t>
            </a:r>
            <a:r>
              <a:rPr lang="en-GB" sz="2400" b="1" dirty="0" smtClean="0">
                <a:solidFill>
                  <a:srgbClr val="FF0000"/>
                </a:solidFill>
              </a:rPr>
              <a:t> XXI</a:t>
            </a:r>
            <a:r>
              <a:rPr lang="en-GB" sz="24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El umbral de las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emisiones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 CO2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temperaura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media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llegaría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a 1,5° (“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punto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 no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retorno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”) ‘al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ritmo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actual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llegará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en </a:t>
            </a:r>
            <a:r>
              <a:rPr lang="en-GB" sz="2400" dirty="0" smtClean="0">
                <a:solidFill>
                  <a:srgbClr val="FF0000"/>
                </a:solidFill>
              </a:rPr>
              <a:t>2030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y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supondrá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peor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legado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intergeneracional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historia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humanidad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actualmente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400" b="1" dirty="0" smtClean="0">
                <a:solidFill>
                  <a:srgbClr val="FF0000"/>
                </a:solidFill>
              </a:rPr>
              <a:t>1Tn m </a:t>
            </a:r>
            <a:r>
              <a:rPr lang="en-GB" sz="2400" b="1" dirty="0" err="1" smtClean="0">
                <a:solidFill>
                  <a:srgbClr val="FF0000"/>
                </a:solidFill>
              </a:rPr>
              <a:t>por</a:t>
            </a:r>
            <a:r>
              <a:rPr lang="en-GB" sz="2400" b="1" dirty="0" smtClean="0">
                <a:solidFill>
                  <a:srgbClr val="FF0000"/>
                </a:solidFill>
              </a:rPr>
              <a:t> persona y </a:t>
            </a:r>
            <a:r>
              <a:rPr lang="en-GB" sz="2400" b="1" dirty="0" err="1" smtClean="0">
                <a:solidFill>
                  <a:srgbClr val="FF0000"/>
                </a:solidFill>
              </a:rPr>
              <a:t>año</a:t>
            </a:r>
            <a:r>
              <a:rPr lang="en-GB" sz="2400" b="1" dirty="0" smtClean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: </a:t>
            </a:r>
            <a:r>
              <a:rPr lang="en-GB" sz="2400" b="1" dirty="0" smtClean="0">
                <a:solidFill>
                  <a:srgbClr val="FF0000"/>
                </a:solidFill>
              </a:rPr>
              <a:t>umbral </a:t>
            </a:r>
            <a:r>
              <a:rPr lang="en-GB" sz="2400" b="1" dirty="0" err="1" smtClean="0">
                <a:solidFill>
                  <a:srgbClr val="FF0000"/>
                </a:solidFill>
              </a:rPr>
              <a:t>ético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Existe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b="1" dirty="0" err="1" smtClean="0">
                <a:solidFill>
                  <a:srgbClr val="FF0000"/>
                </a:solidFill>
              </a:rPr>
              <a:t>sinergia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entre el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respeto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y el umbral de </a:t>
            </a:r>
            <a:r>
              <a:rPr lang="en-GB" sz="2400" b="1" dirty="0" err="1" smtClean="0">
                <a:solidFill>
                  <a:srgbClr val="FF0000"/>
                </a:solidFill>
              </a:rPr>
              <a:t>exceso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curva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económica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de la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(que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lleva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a consume –y la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producción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basada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en la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demanda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- o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ahorros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generalmente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alimentando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mercados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globales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). La </a:t>
            </a:r>
            <a:r>
              <a:rPr lang="en-GB" sz="2400" b="1" dirty="0" err="1" smtClean="0">
                <a:solidFill>
                  <a:srgbClr val="FF0000"/>
                </a:solidFill>
              </a:rPr>
              <a:t>producción</a:t>
            </a:r>
            <a:r>
              <a:rPr lang="en-GB" sz="2400" b="1" dirty="0" smtClean="0">
                <a:solidFill>
                  <a:srgbClr val="FF0000"/>
                </a:solidFill>
              </a:rPr>
              <a:t> local y </a:t>
            </a:r>
            <a:r>
              <a:rPr lang="en-GB" sz="2400" b="1" dirty="0" err="1" smtClean="0">
                <a:solidFill>
                  <a:srgbClr val="FF0000"/>
                </a:solidFill>
              </a:rPr>
              <a:t>ecológica</a:t>
            </a:r>
            <a:r>
              <a:rPr lang="en-GB" sz="2400" b="1" dirty="0" smtClean="0">
                <a:solidFill>
                  <a:srgbClr val="FF0000"/>
                </a:solidFill>
              </a:rPr>
              <a:t>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conduce a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huella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 carbon que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respeta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el umbral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ético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distribución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debajo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 del umbral de </a:t>
            </a:r>
            <a:r>
              <a:rPr lang="en-GB" sz="24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. (“</a:t>
            </a:r>
            <a:r>
              <a:rPr lang="en-GB" sz="2400" b="1" dirty="0" smtClean="0">
                <a:solidFill>
                  <a:schemeClr val="accent1">
                    <a:lumMod val="50000"/>
                  </a:schemeClr>
                </a:solidFill>
              </a:rPr>
              <a:t>el </a:t>
            </a:r>
            <a:r>
              <a:rPr lang="en-GB" sz="2400" b="1" dirty="0" err="1" smtClean="0">
                <a:solidFill>
                  <a:schemeClr val="accent1">
                    <a:lumMod val="50000"/>
                  </a:schemeClr>
                </a:solidFill>
              </a:rPr>
              <a:t>rescate</a:t>
            </a:r>
            <a:r>
              <a:rPr lang="en-GB" sz="2400" b="1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2400" b="1" dirty="0" err="1" smtClean="0">
                <a:solidFill>
                  <a:schemeClr val="accent1">
                    <a:lumMod val="50000"/>
                  </a:schemeClr>
                </a:solidFill>
              </a:rPr>
              <a:t>naturaleza</a:t>
            </a:r>
            <a:r>
              <a:rPr lang="en-GB" sz="2400" dirty="0" smtClean="0">
                <a:solidFill>
                  <a:schemeClr val="accent1">
                    <a:lumMod val="50000"/>
                  </a:schemeClr>
                </a:solidFill>
              </a:rPr>
              <a:t>”)</a:t>
            </a:r>
          </a:p>
          <a:p>
            <a:pPr marL="0" indent="0">
              <a:buNone/>
            </a:pPr>
            <a:r>
              <a:rPr lang="en-GB" sz="1600" b="1" dirty="0">
                <a:solidFill>
                  <a:srgbClr val="0070C0"/>
                </a:solidFill>
              </a:rPr>
              <a:t/>
            </a:r>
            <a:br>
              <a:rPr lang="en-GB" sz="1600" b="1" dirty="0">
                <a:solidFill>
                  <a:srgbClr val="0070C0"/>
                </a:solidFill>
              </a:rPr>
            </a:br>
            <a:endParaRPr lang="en-GB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542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778" y="179610"/>
            <a:ext cx="10972800" cy="1143000"/>
          </a:xfrm>
        </p:spPr>
        <p:txBody>
          <a:bodyPr>
            <a:normAutofit/>
          </a:bodyPr>
          <a:lstStyle/>
          <a:p>
            <a:r>
              <a:rPr lang="es-ES" dirty="0" smtClean="0"/>
              <a:t>Sostenibilidad ecológica por zonas de equidad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74" y="1418930"/>
            <a:ext cx="5818390" cy="46944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8464" y="1418930"/>
            <a:ext cx="5970821" cy="469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4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993580"/>
              </p:ext>
            </p:extLst>
          </p:nvPr>
        </p:nvGraphicFramePr>
        <p:xfrm>
          <a:off x="86627" y="522399"/>
          <a:ext cx="12018744" cy="55116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21646">
                  <a:extLst>
                    <a:ext uri="{9D8B030D-6E8A-4147-A177-3AD203B41FA5}">
                      <a16:colId xmlns:a16="http://schemas.microsoft.com/office/drawing/2014/main" val="4152775773"/>
                    </a:ext>
                  </a:extLst>
                </a:gridCol>
                <a:gridCol w="4348549">
                  <a:extLst>
                    <a:ext uri="{9D8B030D-6E8A-4147-A177-3AD203B41FA5}">
                      <a16:colId xmlns:a16="http://schemas.microsoft.com/office/drawing/2014/main" val="245151277"/>
                    </a:ext>
                  </a:extLst>
                </a:gridCol>
                <a:gridCol w="4348549">
                  <a:extLst>
                    <a:ext uri="{9D8B030D-6E8A-4147-A177-3AD203B41FA5}">
                      <a16:colId xmlns:a16="http://schemas.microsoft.com/office/drawing/2014/main" val="3499249118"/>
                    </a:ext>
                  </a:extLst>
                </a:gridCol>
              </a:tblGrid>
              <a:tr h="2595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Límite </a:t>
                      </a:r>
                      <a:r>
                        <a:rPr lang="es-ES" sz="1800" dirty="0" smtClean="0">
                          <a:effectLst/>
                        </a:rPr>
                        <a:t>planetario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Umbrales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Nivel global actual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1496491275"/>
                  </a:ext>
                </a:extLst>
              </a:tr>
              <a:tr h="38610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Cambio climático</a:t>
                      </a:r>
                      <a:endParaRPr lang="en-GB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solidFill>
                            <a:srgbClr val="FF0000"/>
                          </a:solidFill>
                          <a:effectLst/>
                        </a:rPr>
                        <a:t>&lt;1.5ºC </a:t>
                      </a:r>
                      <a:r>
                        <a:rPr lang="es-ES" sz="1600" dirty="0">
                          <a:effectLst/>
                        </a:rPr>
                        <a:t>por encima de los niveles preindustriales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1.2ºC</a:t>
                      </a:r>
                      <a:endParaRPr lang="en-GB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2534531442"/>
                  </a:ext>
                </a:extLst>
              </a:tr>
              <a:tr h="25955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CO2 atm </a:t>
                      </a: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&lt;350 ppm</a:t>
                      </a:r>
                      <a:endParaRPr lang="en-GB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412 ppm</a:t>
                      </a:r>
                      <a:endParaRPr lang="en-GB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276608877"/>
                  </a:ext>
                </a:extLst>
              </a:tr>
              <a:tr h="6871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Integridad de la biosfera </a:t>
                      </a: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Pérdida de biodiversidad</a:t>
                      </a:r>
                      <a:endParaRPr lang="en-GB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Tasa natural de extinción </a:t>
                      </a:r>
                      <a:r>
                        <a:rPr lang="es-ES" sz="1800" dirty="0" smtClean="0">
                          <a:effectLst/>
                        </a:rPr>
                        <a:t>(1-5/millón </a:t>
                      </a:r>
                      <a:r>
                        <a:rPr lang="es-ES" sz="1800" dirty="0">
                          <a:effectLst/>
                        </a:rPr>
                        <a:t>y año)</a:t>
                      </a:r>
                      <a:endParaRPr lang="en-GB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(8.7 millones de especies </a:t>
                      </a:r>
                      <a:r>
                        <a:rPr lang="es-ES" sz="1600" dirty="0" smtClean="0">
                          <a:effectLst/>
                        </a:rPr>
                        <a:t>: </a:t>
                      </a:r>
                      <a:r>
                        <a:rPr lang="es-ES" sz="1600" dirty="0">
                          <a:solidFill>
                            <a:srgbClr val="FF0000"/>
                          </a:solidFill>
                          <a:effectLst/>
                        </a:rPr>
                        <a:t>&lt;50 ext./año</a:t>
                      </a:r>
                      <a:r>
                        <a:rPr lang="es-ES" sz="1600" dirty="0">
                          <a:effectLst/>
                        </a:rPr>
                        <a:t>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200-2000/año</a:t>
                      </a:r>
                      <a:endParaRPr lang="en-GB" sz="18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Un millón de especies en riesgo de extinción.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Descenso del 68% de </a:t>
                      </a:r>
                      <a:r>
                        <a:rPr lang="es-ES" sz="1400" dirty="0" err="1" smtClean="0">
                          <a:effectLst/>
                        </a:rPr>
                        <a:t>de</a:t>
                      </a:r>
                      <a:r>
                        <a:rPr lang="es-ES" sz="1400" dirty="0" smtClean="0">
                          <a:effectLst/>
                        </a:rPr>
                        <a:t> vertebrados (BL1970). 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962839942"/>
                  </a:ext>
                </a:extLst>
              </a:tr>
              <a:tr h="386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Uso del agua dulce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Consumo </a:t>
                      </a:r>
                      <a:r>
                        <a:rPr lang="es-ES" sz="1800" dirty="0" smtClean="0">
                          <a:effectLst/>
                        </a:rPr>
                        <a:t>: </a:t>
                      </a:r>
                      <a:r>
                        <a:rPr lang="es-ES" sz="1800" dirty="0">
                          <a:effectLst/>
                        </a:rPr>
                        <a:t>&lt;4000km3 por año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2000 km3 al año (70% : 1400km3 agrícola)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2953641802"/>
                  </a:ext>
                </a:extLst>
              </a:tr>
              <a:tr h="8027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Cambio en el </a:t>
                      </a: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uso de la tierra</a:t>
                      </a:r>
                      <a:endParaRPr lang="en-GB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Pérdida de bosques (&lt;5m Ha por año), </a:t>
                      </a:r>
                      <a:endParaRPr lang="en-GB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uso de tierra para cultivos &lt; 15% </a:t>
                      </a:r>
                      <a:r>
                        <a:rPr lang="es-ES" sz="1800" dirty="0" smtClean="0">
                          <a:effectLst/>
                        </a:rPr>
                        <a:t>tierra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11 millones Ha</a:t>
                      </a:r>
                      <a:endParaRPr lang="en-GB" sz="18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solidFill>
                            <a:srgbClr val="FF0000"/>
                          </a:solidFill>
                          <a:effectLst/>
                        </a:rPr>
                        <a:t>38%</a:t>
                      </a:r>
                      <a:r>
                        <a:rPr lang="es-ES" sz="1800" dirty="0" smtClean="0">
                          <a:effectLst/>
                        </a:rPr>
                        <a:t> (2/3 para</a:t>
                      </a:r>
                      <a:r>
                        <a:rPr lang="es-ES" sz="1800" baseline="0" dirty="0" smtClean="0">
                          <a:effectLst/>
                        </a:rPr>
                        <a:t> pastos de </a:t>
                      </a:r>
                      <a:r>
                        <a:rPr lang="es-ES" sz="1800" baseline="0" dirty="0" err="1" smtClean="0">
                          <a:effectLst/>
                        </a:rPr>
                        <a:t>ganaderia</a:t>
                      </a:r>
                      <a:r>
                        <a:rPr lang="es-ES" sz="1800" baseline="0" dirty="0" smtClean="0">
                          <a:effectLst/>
                        </a:rPr>
                        <a:t>)</a:t>
                      </a:r>
                      <a:endParaRPr lang="en-GB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1199828947"/>
                  </a:ext>
                </a:extLst>
              </a:tr>
              <a:tr h="5658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Acidificación de los océanos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pH oceánico medio 8.2</a:t>
                      </a:r>
                      <a:endParaRPr lang="en-GB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concentración de </a:t>
                      </a:r>
                      <a:r>
                        <a:rPr lang="es-ES" sz="1800" dirty="0" err="1">
                          <a:effectLst/>
                        </a:rPr>
                        <a:t>aragonita</a:t>
                      </a:r>
                      <a:r>
                        <a:rPr lang="es-ES" sz="1800" dirty="0">
                          <a:effectLst/>
                        </a:rPr>
                        <a:t> </a:t>
                      </a:r>
                      <a:r>
                        <a:rPr lang="en-GB" sz="1800" dirty="0" smtClean="0">
                          <a:solidFill>
                            <a:srgbClr val="FF0000"/>
                          </a:solidFill>
                          <a:effectLst/>
                        </a:rPr>
                        <a:t>&gt;</a:t>
                      </a:r>
                      <a:r>
                        <a:rPr lang="es-ES" sz="1800" dirty="0" smtClean="0">
                          <a:solidFill>
                            <a:srgbClr val="FF0000"/>
                          </a:solidFill>
                          <a:effectLst/>
                        </a:rPr>
                        <a:t>2.76</a:t>
                      </a:r>
                      <a:endParaRPr lang="en-GB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pH oceánico medio 8.1</a:t>
                      </a:r>
                      <a:endParaRPr lang="en-GB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concentración de </a:t>
                      </a:r>
                      <a:r>
                        <a:rPr lang="es-ES" sz="1800" dirty="0" err="1">
                          <a:effectLst/>
                        </a:rPr>
                        <a:t>aragonita</a:t>
                      </a:r>
                      <a:r>
                        <a:rPr lang="es-ES" sz="1800" dirty="0">
                          <a:effectLst/>
                        </a:rPr>
                        <a:t> 2.9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3894754519"/>
                  </a:ext>
                </a:extLst>
              </a:tr>
              <a:tr h="5858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Carga de nitrógeno y fósforo</a:t>
                      </a:r>
                      <a:endParaRPr lang="en-GB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effectLst/>
                        </a:rPr>
                        <a:t>N2 de atm: </a:t>
                      </a: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62m</a:t>
                      </a:r>
                      <a:r>
                        <a:rPr lang="es-ES" sz="1800" dirty="0">
                          <a:effectLst/>
                        </a:rPr>
                        <a:t> Toneladas</a:t>
                      </a:r>
                      <a:endParaRPr lang="en-GB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effectLst/>
                        </a:rPr>
                        <a:t>P en </a:t>
                      </a:r>
                      <a:r>
                        <a:rPr lang="es-ES" sz="1800" dirty="0" err="1" smtClean="0">
                          <a:effectLst/>
                        </a:rPr>
                        <a:t>oceanos</a:t>
                      </a:r>
                      <a:r>
                        <a:rPr lang="es-ES" sz="1800" dirty="0" smtClean="0">
                          <a:effectLst/>
                        </a:rPr>
                        <a:t>:  </a:t>
                      </a: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11m</a:t>
                      </a:r>
                      <a:r>
                        <a:rPr lang="es-ES" sz="1800" dirty="0">
                          <a:effectLst/>
                        </a:rPr>
                        <a:t> Toneladas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 </a:t>
                      </a:r>
                      <a:r>
                        <a:rPr lang="en-GB" sz="1800" dirty="0" smtClean="0">
                          <a:solidFill>
                            <a:srgbClr val="FF0000"/>
                          </a:solidFill>
                          <a:effectLst/>
                        </a:rPr>
                        <a:t>N </a:t>
                      </a:r>
                      <a:r>
                        <a:rPr lang="en-GB" sz="1800" dirty="0">
                          <a:solidFill>
                            <a:srgbClr val="FF0000"/>
                          </a:solidFill>
                          <a:effectLst/>
                        </a:rPr>
                        <a:t>: 150 m </a:t>
                      </a:r>
                      <a:r>
                        <a:rPr lang="en-GB" sz="1800" dirty="0" err="1">
                          <a:solidFill>
                            <a:srgbClr val="FF0000"/>
                          </a:solidFill>
                          <a:effectLst/>
                        </a:rPr>
                        <a:t>Toneladas</a:t>
                      </a:r>
                      <a:endParaRPr lang="en-GB" sz="18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r>
                        <a:rPr lang="en-GB" sz="1800" dirty="0" smtClean="0">
                          <a:solidFill>
                            <a:srgbClr val="FF0000"/>
                          </a:solidFill>
                          <a:effectLst/>
                        </a:rPr>
                        <a:t>P </a:t>
                      </a:r>
                      <a:r>
                        <a:rPr lang="en-GB" sz="1800" dirty="0">
                          <a:solidFill>
                            <a:srgbClr val="FF0000"/>
                          </a:solidFill>
                          <a:effectLst/>
                        </a:rPr>
                        <a:t>: 22 m </a:t>
                      </a:r>
                      <a:r>
                        <a:rPr lang="en-GB" sz="1800" dirty="0" err="1">
                          <a:solidFill>
                            <a:srgbClr val="FF0000"/>
                          </a:solidFill>
                          <a:effectLst/>
                        </a:rPr>
                        <a:t>Toneladas</a:t>
                      </a:r>
                      <a:endParaRPr lang="en-GB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89108819"/>
                  </a:ext>
                </a:extLst>
              </a:tr>
              <a:tr h="3455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Agujero de ozono estratosférico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effectLst/>
                        </a:rPr>
                        <a:t>&gt;276 </a:t>
                      </a:r>
                      <a:r>
                        <a:rPr lang="es-ES" sz="1800" dirty="0">
                          <a:effectLst/>
                        </a:rPr>
                        <a:t>unidades de </a:t>
                      </a:r>
                      <a:r>
                        <a:rPr lang="es-ES" sz="1800" dirty="0" err="1">
                          <a:effectLst/>
                        </a:rPr>
                        <a:t>Dobson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283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2904208412"/>
                  </a:ext>
                </a:extLst>
              </a:tr>
              <a:tr h="772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Aerosoles atmosféricos</a:t>
                      </a:r>
                      <a:endParaRPr lang="en-GB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effectLst/>
                        </a:rPr>
                        <a:t>&lt;</a:t>
                      </a:r>
                      <a:r>
                        <a:rPr lang="es-ES" sz="1800" dirty="0">
                          <a:effectLst/>
                        </a:rPr>
                        <a:t>15 </a:t>
                      </a:r>
                      <a:r>
                        <a:rPr lang="en-GB" sz="1800" dirty="0">
                          <a:effectLst/>
                        </a:rPr>
                        <a:t>μ</a:t>
                      </a:r>
                      <a:r>
                        <a:rPr lang="es-ES" sz="1800" dirty="0">
                          <a:effectLst/>
                        </a:rPr>
                        <a:t>g por m</a:t>
                      </a:r>
                      <a:r>
                        <a:rPr lang="es-ES" sz="1800" baseline="30000" dirty="0">
                          <a:effectLst/>
                        </a:rPr>
                        <a:t>3</a:t>
                      </a:r>
                      <a:r>
                        <a:rPr lang="es-ES" sz="1800" dirty="0">
                          <a:effectLst/>
                        </a:rPr>
                        <a:t> media anual de  PM</a:t>
                      </a:r>
                      <a:r>
                        <a:rPr lang="es-ES" sz="1800" baseline="-25000" dirty="0">
                          <a:effectLst/>
                        </a:rPr>
                        <a:t>2.5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35 </a:t>
                      </a:r>
                      <a:r>
                        <a:rPr lang="es-ES" sz="1800" dirty="0" err="1">
                          <a:solidFill>
                            <a:srgbClr val="FF0000"/>
                          </a:solidFill>
                          <a:effectLst/>
                        </a:rPr>
                        <a:t>μg</a:t>
                      </a: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 por m3</a:t>
                      </a:r>
                      <a:r>
                        <a:rPr lang="es-ES" sz="1800" dirty="0">
                          <a:effectLst/>
                        </a:rPr>
                        <a:t> media anual urbana de  PM2.5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4278474985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-1292564" y="1655042"/>
            <a:ext cx="16699762" cy="675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33362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4930678"/>
              </p:ext>
            </p:extLst>
          </p:nvPr>
        </p:nvGraphicFramePr>
        <p:xfrm>
          <a:off x="86627" y="522399"/>
          <a:ext cx="12018744" cy="50324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24791">
                  <a:extLst>
                    <a:ext uri="{9D8B030D-6E8A-4147-A177-3AD203B41FA5}">
                      <a16:colId xmlns:a16="http://schemas.microsoft.com/office/drawing/2014/main" val="4152775773"/>
                    </a:ext>
                  </a:extLst>
                </a:gridCol>
                <a:gridCol w="4145404">
                  <a:extLst>
                    <a:ext uri="{9D8B030D-6E8A-4147-A177-3AD203B41FA5}">
                      <a16:colId xmlns:a16="http://schemas.microsoft.com/office/drawing/2014/main" val="245151277"/>
                    </a:ext>
                  </a:extLst>
                </a:gridCol>
                <a:gridCol w="4348549">
                  <a:extLst>
                    <a:ext uri="{9D8B030D-6E8A-4147-A177-3AD203B41FA5}">
                      <a16:colId xmlns:a16="http://schemas.microsoft.com/office/drawing/2014/main" val="3499249118"/>
                    </a:ext>
                  </a:extLst>
                </a:gridCol>
              </a:tblGrid>
              <a:tr h="2595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Límite </a:t>
                      </a:r>
                      <a:r>
                        <a:rPr lang="es-ES" sz="1800" dirty="0" smtClean="0">
                          <a:effectLst/>
                        </a:rPr>
                        <a:t>planetario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Relación</a:t>
                      </a:r>
                      <a:r>
                        <a:rPr lang="en-GB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con la </a:t>
                      </a:r>
                      <a:r>
                        <a:rPr lang="en-GB" sz="18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agricultura</a:t>
                      </a:r>
                      <a:r>
                        <a:rPr lang="en-GB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sostenible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Causas</a:t>
                      </a:r>
                      <a:r>
                        <a:rPr lang="es-ES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insostenibilidad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1496491275"/>
                  </a:ext>
                </a:extLst>
              </a:tr>
              <a:tr h="645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Cambio climático</a:t>
                      </a:r>
                      <a:endParaRPr lang="en-GB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14%</a:t>
                      </a:r>
                      <a:r>
                        <a:rPr lang="es-ES" sz="1600" b="1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6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las emisiones globales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30%</a:t>
                      </a:r>
                      <a:r>
                        <a:rPr lang="es-ES" sz="1600" b="1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60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 se incluye </a:t>
                      </a:r>
                      <a:r>
                        <a:rPr lang="es-ES" sz="1600" baseline="0" dirty="0" err="1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agroenergía</a:t>
                      </a:r>
                      <a:r>
                        <a:rPr lang="es-ES" sz="160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 cambio de suelo</a:t>
                      </a:r>
                      <a:endParaRPr lang="en-GB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38%</a:t>
                      </a:r>
                      <a:r>
                        <a:rPr lang="es-ES" sz="160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s-ES" sz="16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N2O, fertilizantes nitrogenados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32%:</a:t>
                      </a:r>
                      <a:r>
                        <a:rPr lang="es-ES" sz="160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6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CH4 ganadería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12%:</a:t>
                      </a:r>
                      <a:r>
                        <a:rPr lang="es-ES" sz="160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CH4 </a:t>
                      </a:r>
                      <a:r>
                        <a:rPr lang="es-ES" sz="16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campos de arroz encharcados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11%  CO2 quema de biomasa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7%</a:t>
                      </a:r>
                      <a:r>
                        <a:rPr lang="es-ES" sz="160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CH4 y N2O : pu</a:t>
                      </a:r>
                      <a:r>
                        <a:rPr lang="es-ES" sz="16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rines de la ganadería</a:t>
                      </a:r>
                      <a:endParaRPr lang="en-GB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2534531442"/>
                  </a:ext>
                </a:extLst>
              </a:tr>
              <a:tr h="4831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Integridad de la biosfera </a:t>
                      </a:r>
                      <a:endParaRPr lang="es-ES" sz="18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solidFill>
                            <a:srgbClr val="FF0000"/>
                          </a:solidFill>
                          <a:effectLst/>
                        </a:rPr>
                        <a:t>Pérdida </a:t>
                      </a: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de biodiversidad</a:t>
                      </a:r>
                      <a:endParaRPr lang="en-GB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80% </a:t>
                      </a:r>
                      <a:r>
                        <a:rPr lang="es-ES" sz="16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la pérdida</a:t>
                      </a:r>
                      <a:r>
                        <a:rPr lang="es-ES" sz="160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biodiversidad</a:t>
                      </a:r>
                      <a:endParaRPr lang="en-GB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effectLst/>
                        </a:rPr>
                        <a:t> </a:t>
                      </a:r>
                      <a:r>
                        <a:rPr lang="es-ES" sz="1600" dirty="0" smtClean="0">
                          <a:solidFill>
                            <a:srgbClr val="FF0000"/>
                          </a:solidFill>
                          <a:effectLst/>
                        </a:rPr>
                        <a:t>Sobre explotación,</a:t>
                      </a:r>
                      <a:r>
                        <a:rPr lang="es-ES" sz="1600" baseline="0" dirty="0" smtClean="0">
                          <a:solidFill>
                            <a:srgbClr val="FF0000"/>
                          </a:solidFill>
                          <a:effectLst/>
                        </a:rPr>
                        <a:t> transgénicos y uso del suelo</a:t>
                      </a:r>
                      <a:endParaRPr lang="en-GB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962839942"/>
                  </a:ext>
                </a:extLst>
              </a:tr>
              <a:tr h="386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Uso del agua dulce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70%</a:t>
                      </a:r>
                      <a:r>
                        <a:rPr lang="es-ES" sz="1600" b="1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60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del uso de agua global</a:t>
                      </a:r>
                      <a:endParaRPr lang="en-GB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Uso ineficiente, alto</a:t>
                      </a:r>
                      <a:r>
                        <a:rPr lang="es-ES" sz="160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% para ganadería</a:t>
                      </a:r>
                      <a:endParaRPr lang="en-GB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2953641802"/>
                  </a:ext>
                </a:extLst>
              </a:tr>
              <a:tr h="4374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Cambio en el </a:t>
                      </a: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uso de la tierra</a:t>
                      </a:r>
                      <a:endParaRPr lang="en-GB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38%</a:t>
                      </a:r>
                      <a:r>
                        <a:rPr lang="es-ES" sz="1600" b="1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60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vs. 15% para cultivos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(5000MHa : 0,625pc  vs. 0,24pc (15%)</a:t>
                      </a:r>
                      <a:endParaRPr lang="en-GB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 </a:t>
                      </a:r>
                      <a:r>
                        <a:rPr lang="es-ES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26% (66%)</a:t>
                      </a:r>
                      <a:r>
                        <a:rPr lang="es-ES" sz="1600" b="1" baseline="0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s-ES" sz="1600" dirty="0" smtClean="0">
                          <a:solidFill>
                            <a:srgbClr val="FF0000"/>
                          </a:solidFill>
                          <a:effectLst/>
                        </a:rPr>
                        <a:t>para ganadería</a:t>
                      </a:r>
                      <a:endParaRPr lang="en-GB" sz="18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1199828947"/>
                  </a:ext>
                </a:extLst>
              </a:tr>
              <a:tr h="358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Acidificación de los océanos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 emisiones de CO2</a:t>
                      </a:r>
                      <a:endParaRPr lang="en-GB" sz="16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GIE y vertidos agrícolas y ganaderos al mar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3894754519"/>
                  </a:ext>
                </a:extLst>
              </a:tr>
              <a:tr h="5858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rgbClr val="FF0000"/>
                          </a:solidFill>
                          <a:effectLst/>
                        </a:rPr>
                        <a:t>Carga de nitrógeno y fósforo</a:t>
                      </a:r>
                      <a:endParaRPr lang="en-GB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&gt;90%</a:t>
                      </a:r>
                      <a:r>
                        <a:rPr lang="en-GB" sz="160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GB" sz="1600" baseline="0" dirty="0" err="1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vertidos</a:t>
                      </a:r>
                      <a:r>
                        <a:rPr lang="en-GB" sz="160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GB" sz="1600" baseline="0" dirty="0" err="1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nitrógeno</a:t>
                      </a:r>
                      <a:r>
                        <a:rPr lang="en-GB" sz="160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 </a:t>
                      </a:r>
                      <a:r>
                        <a:rPr lang="en-GB" sz="1600" baseline="0" dirty="0" err="1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fósforo</a:t>
                      </a:r>
                      <a:r>
                        <a:rPr lang="en-GB" sz="160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 las </a:t>
                      </a:r>
                      <a:r>
                        <a:rPr lang="en-GB" sz="1600" baseline="0" dirty="0" err="1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aguas</a:t>
                      </a:r>
                      <a:r>
                        <a:rPr lang="en-GB" sz="160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 </a:t>
                      </a:r>
                      <a:r>
                        <a:rPr lang="en-GB" sz="1600" baseline="0" dirty="0" err="1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océanos</a:t>
                      </a:r>
                      <a:endParaRPr lang="en-GB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Exceso</a:t>
                      </a:r>
                      <a:r>
                        <a:rPr lang="es-ES" sz="160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uso de abonos químicos</a:t>
                      </a:r>
                      <a:endParaRPr lang="en-GB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89108819"/>
                  </a:ext>
                </a:extLst>
              </a:tr>
              <a:tr h="3455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Agujero de ozono estratosférico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 rowSpan="2"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2904208412"/>
                  </a:ext>
                </a:extLst>
              </a:tr>
              <a:tr h="2535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rgbClr val="FF0000"/>
                          </a:solidFill>
                          <a:effectLst/>
                        </a:rPr>
                        <a:t>Aerosoles atmosféricos</a:t>
                      </a:r>
                      <a:endParaRPr lang="en-GB" sz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 gridSpan="2"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42784749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6219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97649"/>
              </p:ext>
            </p:extLst>
          </p:nvPr>
        </p:nvGraphicFramePr>
        <p:xfrm>
          <a:off x="674254" y="116486"/>
          <a:ext cx="10741892" cy="6542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1481">
                  <a:extLst>
                    <a:ext uri="{9D8B030D-6E8A-4147-A177-3AD203B41FA5}">
                      <a16:colId xmlns:a16="http://schemas.microsoft.com/office/drawing/2014/main" val="3985763318"/>
                    </a:ext>
                  </a:extLst>
                </a:gridCol>
                <a:gridCol w="1788861">
                  <a:extLst>
                    <a:ext uri="{9D8B030D-6E8A-4147-A177-3AD203B41FA5}">
                      <a16:colId xmlns:a16="http://schemas.microsoft.com/office/drawing/2014/main" val="157296567"/>
                    </a:ext>
                  </a:extLst>
                </a:gridCol>
                <a:gridCol w="1719052">
                  <a:extLst>
                    <a:ext uri="{9D8B030D-6E8A-4147-A177-3AD203B41FA5}">
                      <a16:colId xmlns:a16="http://schemas.microsoft.com/office/drawing/2014/main" val="1730212242"/>
                    </a:ext>
                  </a:extLst>
                </a:gridCol>
                <a:gridCol w="1326375">
                  <a:extLst>
                    <a:ext uri="{9D8B030D-6E8A-4147-A177-3AD203B41FA5}">
                      <a16:colId xmlns:a16="http://schemas.microsoft.com/office/drawing/2014/main" val="2999187565"/>
                    </a:ext>
                  </a:extLst>
                </a:gridCol>
                <a:gridCol w="1876123">
                  <a:extLst>
                    <a:ext uri="{9D8B030D-6E8A-4147-A177-3AD203B41FA5}">
                      <a16:colId xmlns:a16="http://schemas.microsoft.com/office/drawing/2014/main" val="3219582195"/>
                    </a:ext>
                  </a:extLst>
                </a:gridCol>
              </a:tblGrid>
              <a:tr h="367377">
                <a:tc>
                  <a:txBody>
                    <a:bodyPr/>
                    <a:lstStyle/>
                    <a:p>
                      <a:r>
                        <a:rPr lang="es-ES" sz="1600" dirty="0" err="1" smtClean="0"/>
                        <a:t>Food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security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challenges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 err="1" smtClean="0"/>
                        <a:t>European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Union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Cuba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World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Goal /threshold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7991545"/>
                  </a:ext>
                </a:extLst>
              </a:tr>
              <a:tr h="397720">
                <a:tc>
                  <a:txBody>
                    <a:bodyPr/>
                    <a:lstStyle/>
                    <a:p>
                      <a:r>
                        <a:rPr lang="es-ES" sz="1600" dirty="0" err="1" smtClean="0"/>
                        <a:t>Ecological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8128121"/>
                  </a:ext>
                </a:extLst>
              </a:tr>
              <a:tr h="367377">
                <a:tc>
                  <a:txBody>
                    <a:bodyPr/>
                    <a:lstStyle/>
                    <a:p>
                      <a:pPr lvl="1"/>
                      <a:r>
                        <a:rPr lang="en-GB" sz="1600" dirty="0" err="1" smtClean="0"/>
                        <a:t>Biocapacity</a:t>
                      </a:r>
                      <a:r>
                        <a:rPr lang="en-GB" sz="1600" dirty="0" smtClean="0"/>
                        <a:t> pc 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2,2 Ha pc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0,81 Ha</a:t>
                      </a:r>
                      <a:r>
                        <a:rPr lang="en-GB" sz="1600" dirty="0" smtClean="0"/>
                        <a:t>.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1,63 Ha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1,63 Ha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9438536"/>
                  </a:ext>
                </a:extLst>
              </a:tr>
              <a:tr h="367377">
                <a:tc>
                  <a:txBody>
                    <a:bodyPr/>
                    <a:lstStyle/>
                    <a:p>
                      <a:pPr lvl="1"/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Ecological footprint pc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solidFill>
                            <a:srgbClr val="FF0000"/>
                          </a:solidFill>
                        </a:rPr>
                        <a:t>4,7 Ha.</a:t>
                      </a:r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1,78 Ha.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2,79 Ha.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1,63 Ha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773544"/>
                  </a:ext>
                </a:extLst>
              </a:tr>
              <a:tr h="367377">
                <a:tc>
                  <a:txBody>
                    <a:bodyPr/>
                    <a:lstStyle/>
                    <a:p>
                      <a:pPr lvl="1"/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CO2 emissions pc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solidFill>
                            <a:srgbClr val="FF0000"/>
                          </a:solidFill>
                        </a:rPr>
                        <a:t>6,98 tons pc</a:t>
                      </a:r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2.68 tons pc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4,68 tons pc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1,82 pc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3726248"/>
                  </a:ext>
                </a:extLst>
              </a:tr>
              <a:tr h="367377">
                <a:tc>
                  <a:txBody>
                    <a:bodyPr/>
                    <a:lstStyle/>
                    <a:p>
                      <a:pPr lvl="1"/>
                      <a:r>
                        <a:rPr lang="en-GB" sz="1600" dirty="0" smtClean="0"/>
                        <a:t>Farm land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38%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30%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37,6%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15%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333151"/>
                  </a:ext>
                </a:extLst>
              </a:tr>
              <a:tr h="367377">
                <a:tc>
                  <a:txBody>
                    <a:bodyPr/>
                    <a:lstStyle/>
                    <a:p>
                      <a:pPr lvl="1"/>
                      <a:r>
                        <a:rPr lang="en-GB" sz="1600" dirty="0" smtClean="0"/>
                        <a:t>%</a:t>
                      </a:r>
                      <a:r>
                        <a:rPr lang="en-GB" sz="1600" baseline="0" dirty="0" smtClean="0"/>
                        <a:t> farming organic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9,1%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46%</a:t>
                      </a:r>
                      <a:endParaRPr lang="en-GB" sz="1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13,3%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25%</a:t>
                      </a:r>
                      <a:r>
                        <a:rPr lang="en-GB" sz="1600" baseline="0" dirty="0" smtClean="0"/>
                        <a:t> (EU)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7837270"/>
                  </a:ext>
                </a:extLst>
              </a:tr>
              <a:tr h="367377">
                <a:tc>
                  <a:txBody>
                    <a:bodyPr/>
                    <a:lstStyle/>
                    <a:p>
                      <a:pPr lvl="1"/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Food trade pc (4 % GHG </a:t>
                      </a:r>
                      <a:r>
                        <a:rPr lang="en-GB" sz="1600" dirty="0" err="1" smtClean="0">
                          <a:solidFill>
                            <a:srgbClr val="FF0000"/>
                          </a:solidFill>
                        </a:rPr>
                        <a:t>em</a:t>
                      </a:r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?)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solidFill>
                            <a:srgbClr val="FF0000"/>
                          </a:solidFill>
                        </a:rPr>
                        <a:t>684€ pc</a:t>
                      </a:r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181€ pc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139€ pc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0 € ?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3657503"/>
                  </a:ext>
                </a:extLst>
              </a:tr>
              <a:tr h="367377">
                <a:tc>
                  <a:txBody>
                    <a:bodyPr/>
                    <a:lstStyle/>
                    <a:p>
                      <a:r>
                        <a:rPr lang="es-ES" sz="1600" dirty="0" err="1" smtClean="0"/>
                        <a:t>Economical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3024035"/>
                  </a:ext>
                </a:extLst>
              </a:tr>
              <a:tr h="367377">
                <a:tc>
                  <a:txBody>
                    <a:bodyPr/>
                    <a:lstStyle/>
                    <a:p>
                      <a:pPr lvl="1"/>
                      <a:r>
                        <a:rPr lang="en-GB" sz="1600" dirty="0" smtClean="0"/>
                        <a:t>GDP pc vs equity zone (4000-18000)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solidFill>
                            <a:srgbClr val="FF0000"/>
                          </a:solidFill>
                        </a:rPr>
                        <a:t>38,454</a:t>
                      </a:r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9499?</a:t>
                      </a:r>
                      <a:endParaRPr lang="en-GB" sz="1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12,167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4000-18,000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690009"/>
                  </a:ext>
                </a:extLst>
              </a:tr>
              <a:tr h="367377">
                <a:tc>
                  <a:txBody>
                    <a:bodyPr/>
                    <a:lstStyle/>
                    <a:p>
                      <a:pPr lvl="1"/>
                      <a:r>
                        <a:rPr lang="en-GB" sz="1600" dirty="0" smtClean="0"/>
                        <a:t>Agriculture share of GDP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solidFill>
                            <a:srgbClr val="FF0000"/>
                          </a:solidFill>
                        </a:rPr>
                        <a:t>1,3%</a:t>
                      </a:r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4,4%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19,9%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10%?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692505"/>
                  </a:ext>
                </a:extLst>
              </a:tr>
              <a:tr h="367377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 smtClean="0"/>
                        <a:t>Land inequality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0,58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0,15</a:t>
                      </a:r>
                      <a:endParaRPr lang="en-GB" sz="1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0,62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0.15?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2434131"/>
                  </a:ext>
                </a:extLst>
              </a:tr>
              <a:tr h="367377">
                <a:tc>
                  <a:txBody>
                    <a:bodyPr/>
                    <a:lstStyle/>
                    <a:p>
                      <a:pPr lvl="1"/>
                      <a:r>
                        <a:rPr lang="es-ES" sz="1600" dirty="0" err="1" smtClean="0"/>
                        <a:t>Agricutural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dirty="0" err="1" smtClean="0"/>
                        <a:t>Trade</a:t>
                      </a:r>
                      <a:r>
                        <a:rPr lang="es-ES" sz="1600" dirty="0" smtClean="0"/>
                        <a:t> balance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+62€ </a:t>
                      </a:r>
                      <a:r>
                        <a:rPr lang="en-GB" sz="1600" dirty="0" err="1" smtClean="0">
                          <a:solidFill>
                            <a:srgbClr val="FF0000"/>
                          </a:solidFill>
                        </a:rPr>
                        <a:t>Bn</a:t>
                      </a:r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 (137 pc)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-2€</a:t>
                      </a:r>
                      <a:r>
                        <a:rPr lang="en-GB" sz="16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GB" sz="1600" baseline="0" dirty="0" err="1" smtClean="0">
                          <a:solidFill>
                            <a:srgbClr val="FF0000"/>
                          </a:solidFill>
                        </a:rPr>
                        <a:t>Bn</a:t>
                      </a:r>
                      <a:r>
                        <a:rPr lang="en-GB" sz="1600" baseline="0" dirty="0" smtClean="0">
                          <a:solidFill>
                            <a:srgbClr val="FF0000"/>
                          </a:solidFill>
                        </a:rPr>
                        <a:t> (-181pc)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-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0 ?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076616"/>
                  </a:ext>
                </a:extLst>
              </a:tr>
              <a:tr h="367377"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Social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567869"/>
                  </a:ext>
                </a:extLst>
              </a:tr>
              <a:tr h="367377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aseline="0" dirty="0" smtClean="0">
                          <a:solidFill>
                            <a:srgbClr val="FF0000"/>
                          </a:solidFill>
                        </a:rPr>
                        <a:t>Urban </a:t>
                      </a:r>
                      <a:r>
                        <a:rPr lang="es-ES" sz="1600" baseline="0" dirty="0" smtClean="0">
                          <a:solidFill>
                            <a:srgbClr val="FF0000"/>
                          </a:solidFill>
                        </a:rPr>
                        <a:t>share of </a:t>
                      </a:r>
                      <a:r>
                        <a:rPr lang="es-ES" sz="1600" baseline="0" dirty="0" err="1" smtClean="0">
                          <a:solidFill>
                            <a:srgbClr val="FF0000"/>
                          </a:solidFill>
                        </a:rPr>
                        <a:t>the</a:t>
                      </a:r>
                      <a:r>
                        <a:rPr lang="es-ES" sz="16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s-ES" sz="1600" baseline="0" dirty="0" err="1" smtClean="0">
                          <a:solidFill>
                            <a:srgbClr val="FF0000"/>
                          </a:solidFill>
                        </a:rPr>
                        <a:t>population</a:t>
                      </a:r>
                      <a:endParaRPr lang="en-GB" sz="16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75.2%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77%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45%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?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764040"/>
                  </a:ext>
                </a:extLst>
              </a:tr>
              <a:tr h="634560">
                <a:tc>
                  <a:txBody>
                    <a:bodyPr/>
                    <a:lstStyle/>
                    <a:p>
                      <a:pPr lvl="1"/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Farmers as share of the pop. (mean</a:t>
                      </a:r>
                      <a:r>
                        <a:rPr lang="en-GB" sz="1600" baseline="0" dirty="0" smtClean="0">
                          <a:solidFill>
                            <a:srgbClr val="FF0000"/>
                          </a:solidFill>
                        </a:rPr>
                        <a:t> age)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1-2% (59)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1-2% (57)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13,3% (50)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(&gt;10%)?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3967048"/>
                  </a:ext>
                </a:extLst>
              </a:tr>
              <a:tr h="367377">
                <a:tc>
                  <a:txBody>
                    <a:bodyPr/>
                    <a:lstStyle/>
                    <a:p>
                      <a:pPr lvl="1"/>
                      <a:r>
                        <a:rPr lang="en-GB" sz="1600" dirty="0" smtClean="0"/>
                        <a:t>Malnutrition/ </a:t>
                      </a:r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obesity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&lt;1%/</a:t>
                      </a:r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59%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&lt;1%/</a:t>
                      </a:r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42%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8,9%/30%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0%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4010909"/>
                  </a:ext>
                </a:extLst>
              </a:tr>
            </a:tbl>
          </a:graphicData>
        </a:graphic>
      </p:graphicFrame>
      <p:sp>
        <p:nvSpPr>
          <p:cNvPr id="4" name="Oval 3"/>
          <p:cNvSpPr/>
          <p:nvPr/>
        </p:nvSpPr>
        <p:spPr>
          <a:xfrm>
            <a:off x="6362699" y="2292729"/>
            <a:ext cx="1496289" cy="47000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6398489" y="3388135"/>
            <a:ext cx="1223815" cy="43259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6295735" y="815471"/>
            <a:ext cx="1630218" cy="124827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6362699" y="4121331"/>
            <a:ext cx="1429324" cy="48050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290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4309465" y="608631"/>
            <a:ext cx="2881745" cy="26323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/>
          <p:cNvSpPr/>
          <p:nvPr/>
        </p:nvSpPr>
        <p:spPr>
          <a:xfrm>
            <a:off x="5493329" y="2346026"/>
            <a:ext cx="2706254" cy="267854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/>
          <p:cNvSpPr/>
          <p:nvPr/>
        </p:nvSpPr>
        <p:spPr>
          <a:xfrm>
            <a:off x="3299688" y="2392212"/>
            <a:ext cx="2854039" cy="26970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5320146" y="249502"/>
            <a:ext cx="1468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B050"/>
                </a:solidFill>
              </a:rPr>
              <a:t>TIERRA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8920" y="4212896"/>
            <a:ext cx="1468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CAMPESINOS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20909" y="4194499"/>
            <a:ext cx="1468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MEDIOS</a:t>
            </a:r>
            <a:endParaRPr lang="en-GB" b="1" dirty="0">
              <a:solidFill>
                <a:srgbClr val="FF000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2178633" y="554424"/>
            <a:ext cx="2673927" cy="311265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590152" y="665077"/>
            <a:ext cx="2544612" cy="329732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2521527" y="5172364"/>
            <a:ext cx="6849927" cy="1847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279092" y="1304763"/>
            <a:ext cx="29631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 </a:t>
            </a:r>
            <a:r>
              <a:rPr lang="en-GB" b="1" dirty="0" smtClean="0">
                <a:solidFill>
                  <a:srgbClr val="FF0000"/>
                </a:solidFill>
              </a:rPr>
              <a:t>500,000 </a:t>
            </a:r>
            <a:r>
              <a:rPr lang="en-GB" b="1" dirty="0" smtClean="0">
                <a:solidFill>
                  <a:srgbClr val="FF0000"/>
                </a:solidFill>
              </a:rPr>
              <a:t>Ha </a:t>
            </a:r>
            <a:r>
              <a:rPr lang="en-GB" dirty="0" err="1" smtClean="0"/>
              <a:t>agroecológicas</a:t>
            </a:r>
            <a:endParaRPr lang="en-GB" dirty="0" smtClean="0"/>
          </a:p>
          <a:p>
            <a:pPr algn="ctr"/>
            <a:r>
              <a:rPr lang="en-GB" sz="1400" dirty="0" smtClean="0"/>
              <a:t>(1m para </a:t>
            </a:r>
            <a:r>
              <a:rPr lang="en-GB" sz="1400" dirty="0" err="1" smtClean="0"/>
              <a:t>rotacion</a:t>
            </a:r>
            <a:r>
              <a:rPr lang="en-GB" sz="1400" dirty="0" smtClean="0"/>
              <a:t> </a:t>
            </a:r>
            <a:r>
              <a:rPr lang="en-GB" sz="1400" dirty="0" err="1" smtClean="0"/>
              <a:t>agroforestal</a:t>
            </a:r>
            <a:r>
              <a:rPr lang="en-GB" sz="1400" dirty="0" smtClean="0"/>
              <a:t>)</a:t>
            </a:r>
          </a:p>
          <a:p>
            <a:pPr algn="ctr"/>
            <a:r>
              <a:rPr lang="es-ES" sz="1400" dirty="0" smtClean="0"/>
              <a:t>(10% Ha cultivadas, 30% de usos agrarios sostenibles)</a:t>
            </a:r>
            <a:endParaRPr lang="en-GB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3460171" y="3459409"/>
            <a:ext cx="16486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b="1" dirty="0" smtClean="0">
                <a:solidFill>
                  <a:srgbClr val="FF0000"/>
                </a:solidFill>
              </a:rPr>
              <a:t>500,000 </a:t>
            </a:r>
            <a:r>
              <a:rPr lang="en-GB" b="1" dirty="0" err="1" smtClean="0">
                <a:solidFill>
                  <a:srgbClr val="FF0000"/>
                </a:solidFill>
              </a:rPr>
              <a:t>campesinos</a:t>
            </a:r>
            <a:r>
              <a:rPr lang="en-GB" b="1" dirty="0" smtClean="0">
                <a:solidFill>
                  <a:srgbClr val="FF0000"/>
                </a:solidFill>
              </a:rPr>
              <a:t> (</a:t>
            </a:r>
            <a:r>
              <a:rPr lang="en-GB" b="1" dirty="0" err="1" smtClean="0">
                <a:solidFill>
                  <a:srgbClr val="FF0000"/>
                </a:solidFill>
              </a:rPr>
              <a:t>jovenes</a:t>
            </a:r>
            <a:r>
              <a:rPr lang="en-GB" b="1" dirty="0" smtClean="0">
                <a:solidFill>
                  <a:srgbClr val="FF0000"/>
                </a:solidFill>
              </a:rPr>
              <a:t>) </a:t>
            </a:r>
            <a:endParaRPr lang="en-GB" b="1" dirty="0" smtClean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endParaRPr lang="en-GB" dirty="0"/>
          </a:p>
        </p:txBody>
      </p:sp>
      <p:sp>
        <p:nvSpPr>
          <p:cNvPr id="27" name="TextBox 26"/>
          <p:cNvSpPr txBox="1"/>
          <p:nvPr/>
        </p:nvSpPr>
        <p:spPr>
          <a:xfrm>
            <a:off x="6507932" y="3497364"/>
            <a:ext cx="14685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+ </a:t>
            </a:r>
            <a:r>
              <a:rPr lang="en-GB" b="1" dirty="0">
                <a:solidFill>
                  <a:srgbClr val="FF0000"/>
                </a:solidFill>
              </a:rPr>
              <a:t>5</a:t>
            </a:r>
            <a:r>
              <a:rPr lang="en-GB" b="1" dirty="0" smtClean="0">
                <a:solidFill>
                  <a:srgbClr val="FF0000"/>
                </a:solidFill>
              </a:rPr>
              <a:t>,000 </a:t>
            </a:r>
            <a:r>
              <a:rPr lang="en-GB" b="1" dirty="0" smtClean="0">
                <a:solidFill>
                  <a:srgbClr val="FF0000"/>
                </a:solidFill>
              </a:rPr>
              <a:t>m </a:t>
            </a:r>
            <a:r>
              <a:rPr lang="en-GB" dirty="0" smtClean="0">
                <a:solidFill>
                  <a:srgbClr val="FF0000"/>
                </a:solidFill>
              </a:rPr>
              <a:t>€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(</a:t>
            </a:r>
            <a:r>
              <a:rPr lang="es-ES" sz="1400" dirty="0" err="1" smtClean="0">
                <a:solidFill>
                  <a:srgbClr val="FF0000"/>
                </a:solidFill>
              </a:rPr>
              <a:t>coinversionesm</a:t>
            </a:r>
            <a:r>
              <a:rPr lang="es-ES" sz="1400" dirty="0" smtClean="0">
                <a:solidFill>
                  <a:srgbClr val="FF0000"/>
                </a:solidFill>
              </a:rPr>
              <a:t> agroturismo</a:t>
            </a:r>
            <a:r>
              <a:rPr lang="es-ES" dirty="0" smtClean="0">
                <a:solidFill>
                  <a:srgbClr val="FF0000"/>
                </a:solidFill>
              </a:rPr>
              <a:t>)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81592" y="1309260"/>
            <a:ext cx="214284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Plan de </a:t>
            </a:r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usufructos</a:t>
            </a:r>
            <a:endParaRPr lang="en-GB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Condiciones</a:t>
            </a:r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vida</a:t>
            </a:r>
            <a:endParaRPr lang="en-GB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Servicios</a:t>
            </a:r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basicos</a:t>
            </a:r>
            <a:endParaRPr lang="en-GB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GB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3906982" y="5698830"/>
            <a:ext cx="27686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Acceso</a:t>
            </a:r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 a </a:t>
            </a:r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equipamiento</a:t>
            </a:r>
            <a:endParaRPr lang="en-GB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Acceso</a:t>
            </a:r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 a </a:t>
            </a:r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créditos</a:t>
            </a:r>
            <a:endParaRPr lang="en-GB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Agroturismo</a:t>
            </a: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608304" y="2137529"/>
            <a:ext cx="27662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Capacidades</a:t>
            </a:r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 en </a:t>
            </a:r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agroecologia</a:t>
            </a:r>
            <a:endParaRPr lang="en-GB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Innovacion</a:t>
            </a:r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 y </a:t>
            </a:r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tecnologia</a:t>
            </a: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1205343" y="1348693"/>
            <a:ext cx="443345" cy="5586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10104590" y="1548890"/>
            <a:ext cx="563419" cy="5957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6598251" y="5937936"/>
            <a:ext cx="953645" cy="9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27181" y="242697"/>
            <a:ext cx="14685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accent6">
                    <a:lumMod val="75000"/>
                  </a:schemeClr>
                </a:solidFill>
              </a:rPr>
              <a:t>PROGRAMA MUNICIPIOS SOSTENIBLES31m€</a:t>
            </a:r>
            <a:endParaRPr lang="en-GB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933718" y="1273356"/>
            <a:ext cx="1468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DESIRA 2,5m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42" name="Straight Arrow Connector 41"/>
          <p:cNvCxnSpPr/>
          <p:nvPr/>
        </p:nvCxnSpPr>
        <p:spPr>
          <a:xfrm flipH="1">
            <a:off x="6054437" y="6252076"/>
            <a:ext cx="1203038" cy="4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7744697" y="5665964"/>
            <a:ext cx="4447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</a:rPr>
              <a:t>Apoyo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 a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</a:rPr>
              <a:t>nuevos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</a:rPr>
              <a:t>actores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</a:rPr>
              <a:t>económicos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 14m€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435273" y="6040034"/>
            <a:ext cx="4627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</a:rPr>
              <a:t>Créditos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</a:rPr>
              <a:t>verdes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 (2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</a:rPr>
              <a:t>subv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 -20m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</a:rPr>
              <a:t>préstamo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 AFD €)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 flipH="1" flipV="1">
            <a:off x="9602941" y="4533766"/>
            <a:ext cx="1003298" cy="10290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8845887" y="1273356"/>
            <a:ext cx="9989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SAS 20m</a:t>
            </a:r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9371453" y="1657651"/>
            <a:ext cx="399471" cy="551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7670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9475"/>
            <a:ext cx="10515600" cy="949325"/>
          </a:xfrm>
        </p:spPr>
        <p:txBody>
          <a:bodyPr>
            <a:normAutofit fontScale="90000"/>
          </a:bodyPr>
          <a:lstStyle/>
          <a:p>
            <a:pPr algn="ctr"/>
            <a:r>
              <a:rPr lang="es-MX" sz="2800" dirty="0">
                <a:latin typeface="Bradley Hand ITC" panose="03070402050302030203" pitchFamily="66" charset="0"/>
              </a:rPr>
              <a:t/>
            </a:r>
            <a:br>
              <a:rPr lang="es-MX" sz="2800" dirty="0">
                <a:latin typeface="Bradley Hand ITC" panose="03070402050302030203" pitchFamily="66" charset="0"/>
              </a:rPr>
            </a:br>
            <a:r>
              <a:rPr lang="es-MX" sz="2800" dirty="0"/>
              <a:t>Medida de la injusticia local, nacional y global </a:t>
            </a:r>
            <a:br>
              <a:rPr lang="es-MX" sz="2800" dirty="0"/>
            </a:br>
            <a:r>
              <a:rPr lang="es-MX" sz="2800" dirty="0"/>
              <a:t>La equidad es la distribución justa de la desigualdad, </a:t>
            </a:r>
            <a:br>
              <a:rPr lang="es-MX" sz="2800" dirty="0"/>
            </a:br>
            <a:r>
              <a:rPr lang="es-MX" sz="2800" dirty="0"/>
              <a:t>dentro y entre generaciones.</a:t>
            </a:r>
            <a:endParaRPr lang="en-GB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384" y="1793070"/>
            <a:ext cx="6418663" cy="479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13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Conclusiones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Agroecología de 0.5-1m de hectáreas</a:t>
            </a:r>
          </a:p>
          <a:p>
            <a:r>
              <a:rPr lang="es-ES" dirty="0" smtClean="0"/>
              <a:t>Atraer a jóvenes campesinos, unos 250,000</a:t>
            </a:r>
          </a:p>
          <a:p>
            <a:r>
              <a:rPr lang="es-ES" dirty="0" smtClean="0"/>
              <a:t>Inversiones para condiciones de vida y trabajo de unos 5,000m Euros </a:t>
            </a:r>
            <a:r>
              <a:rPr lang="es-ES" sz="2000" dirty="0" smtClean="0"/>
              <a:t>(amortización de importaciones en menos de 3 años, energía renovable en 5 años)</a:t>
            </a:r>
          </a:p>
          <a:p>
            <a:endParaRPr lang="es-ES" dirty="0"/>
          </a:p>
          <a:p>
            <a:r>
              <a:rPr lang="es-ES" dirty="0" smtClean="0"/>
              <a:t>Hábitos nutricionales basados en alimentos locales, disminución de proteína animal, aumento de hortalizas y frutas. (50% emisiones)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9431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199" t="29363" r="6991" b="31731"/>
          <a:stretch/>
        </p:blipFill>
        <p:spPr>
          <a:xfrm>
            <a:off x="4204956" y="1368251"/>
            <a:ext cx="3714368" cy="365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1564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733964" y="1655678"/>
            <a:ext cx="6936509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400" dirty="0" smtClean="0"/>
              <a:t>Muchas gracias</a:t>
            </a:r>
          </a:p>
          <a:p>
            <a:pPr algn="ctr"/>
            <a:endParaRPr lang="en-GB" sz="4400" dirty="0" smtClean="0"/>
          </a:p>
          <a:p>
            <a:pPr algn="ctr"/>
            <a:r>
              <a:rPr lang="es-ES" sz="3600" dirty="0">
                <a:solidFill>
                  <a:schemeClr val="accent1">
                    <a:lumMod val="75000"/>
                  </a:schemeClr>
                </a:solidFill>
              </a:rPr>
              <a:t>https://</a:t>
            </a:r>
            <a:r>
              <a:rPr lang="es-ES" sz="3600" dirty="0" smtClean="0">
                <a:solidFill>
                  <a:schemeClr val="accent1">
                    <a:lumMod val="75000"/>
                  </a:schemeClr>
                </a:solidFill>
              </a:rPr>
              <a:t>www.valyter.es</a:t>
            </a:r>
            <a:endParaRPr lang="es-E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814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1- </a:t>
            </a:r>
            <a:r>
              <a:rPr lang="en-GB" sz="3600" b="1" dirty="0" err="1" smtClean="0">
                <a:solidFill>
                  <a:srgbClr val="FF0000"/>
                </a:solidFill>
              </a:rPr>
              <a:t>Premisa</a:t>
            </a:r>
            <a:r>
              <a:rPr lang="en-GB" sz="3600" b="1" dirty="0" smtClean="0">
                <a:solidFill>
                  <a:srgbClr val="FF0000"/>
                </a:solidFill>
              </a:rPr>
              <a:t> </a:t>
            </a:r>
            <a:r>
              <a:rPr lang="en-GB" sz="3600" b="1" dirty="0" err="1" smtClean="0">
                <a:solidFill>
                  <a:srgbClr val="FF0000"/>
                </a:solidFill>
              </a:rPr>
              <a:t>ética</a:t>
            </a:r>
            <a:r>
              <a:rPr lang="en-GB" sz="3600" b="1" dirty="0" smtClean="0">
                <a:solidFill>
                  <a:srgbClr val="FF0000"/>
                </a:solidFill>
              </a:rPr>
              <a:t> 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Obligación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moral de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aspiración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colectiva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vidas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sanas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) que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factible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GB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9976"/>
          </a:xfrm>
        </p:spPr>
        <p:txBody>
          <a:bodyPr>
            <a:normAutofit fontScale="70000" lnSpcReduction="20000"/>
          </a:bodyPr>
          <a:lstStyle/>
          <a:p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Reflejada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constitución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Organización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Mundial de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de 1947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193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estados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miembros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comprometen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al </a:t>
            </a:r>
            <a:r>
              <a:rPr lang="en-GB" sz="4100" b="1" dirty="0" err="1" smtClean="0">
                <a:solidFill>
                  <a:srgbClr val="FF0000"/>
                </a:solidFill>
              </a:rPr>
              <a:t>mejor</a:t>
            </a:r>
            <a:r>
              <a:rPr lang="en-GB" sz="4100" b="1" dirty="0" smtClean="0">
                <a:solidFill>
                  <a:srgbClr val="FF0000"/>
                </a:solidFill>
              </a:rPr>
              <a:t> </a:t>
            </a:r>
            <a:r>
              <a:rPr lang="en-GB" sz="4100" b="1" dirty="0" err="1" smtClean="0">
                <a:solidFill>
                  <a:srgbClr val="FF0000"/>
                </a:solidFill>
              </a:rPr>
              <a:t>nivel</a:t>
            </a:r>
            <a:r>
              <a:rPr lang="en-GB" sz="4100" b="1" dirty="0" smtClean="0">
                <a:solidFill>
                  <a:srgbClr val="FF0000"/>
                </a:solidFill>
              </a:rPr>
              <a:t> </a:t>
            </a:r>
            <a:r>
              <a:rPr lang="en-GB" sz="4100" b="1" dirty="0" err="1" smtClean="0">
                <a:solidFill>
                  <a:srgbClr val="FF0000"/>
                </a:solidFill>
              </a:rPr>
              <a:t>posible</a:t>
            </a:r>
            <a:r>
              <a:rPr lang="en-GB" sz="4100" b="1" dirty="0" smtClean="0">
                <a:solidFill>
                  <a:srgbClr val="FF0000"/>
                </a:solidFill>
              </a:rPr>
              <a:t> de </a:t>
            </a:r>
            <a:r>
              <a:rPr lang="en-GB" sz="4100" b="1" dirty="0" err="1" smtClean="0">
                <a:solidFill>
                  <a:srgbClr val="FF0000"/>
                </a:solidFill>
              </a:rPr>
              <a:t>salud</a:t>
            </a:r>
            <a:r>
              <a:rPr lang="en-GB" sz="4100" b="1" dirty="0" smtClean="0">
                <a:solidFill>
                  <a:srgbClr val="FF0000"/>
                </a:solidFill>
              </a:rPr>
              <a:t>, para </a:t>
            </a:r>
            <a:r>
              <a:rPr lang="en-GB" sz="4100" b="1" dirty="0" err="1" smtClean="0">
                <a:solidFill>
                  <a:srgbClr val="FF0000"/>
                </a:solidFill>
              </a:rPr>
              <a:t>todos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el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único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objetivo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compartido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global.</a:t>
            </a:r>
          </a:p>
          <a:p>
            <a:pPr marL="0" indent="0">
              <a:buNone/>
            </a:pP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objetivo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establece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un umbral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mínimo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limita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abajo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desigualdad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injusta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4100" b="1" dirty="0" err="1" smtClean="0">
                <a:solidFill>
                  <a:srgbClr val="FF0000"/>
                </a:solidFill>
              </a:rPr>
              <a:t>inequidad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–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promueve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lo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tanto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en-GB" sz="41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Debe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impilicar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“para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” las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próximas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generaciones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sz="4100" b="1" dirty="0" err="1" smtClean="0">
                <a:solidFill>
                  <a:srgbClr val="FF0000"/>
                </a:solidFill>
              </a:rPr>
              <a:t>equidad</a:t>
            </a:r>
            <a:r>
              <a:rPr lang="en-GB" sz="4100" b="1" dirty="0" smtClean="0">
                <a:solidFill>
                  <a:srgbClr val="FF0000"/>
                </a:solidFill>
              </a:rPr>
              <a:t> </a:t>
            </a:r>
            <a:r>
              <a:rPr lang="en-GB" sz="4100" b="1" dirty="0" err="1" smtClean="0">
                <a:solidFill>
                  <a:srgbClr val="FF0000"/>
                </a:solidFill>
              </a:rPr>
              <a:t>intergeneracional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926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2- 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El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mejor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posible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saludy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carga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inequidad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consecuencia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injusticia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u="sng" dirty="0" err="1" smtClean="0">
                <a:solidFill>
                  <a:srgbClr val="FF0000"/>
                </a:solidFill>
              </a:rPr>
              <a:t>Mejor</a:t>
            </a:r>
            <a:r>
              <a:rPr lang="en-GB" u="sng" dirty="0" smtClean="0">
                <a:solidFill>
                  <a:srgbClr val="FF0000"/>
                </a:solidFill>
              </a:rPr>
              <a:t> </a:t>
            </a:r>
            <a:r>
              <a:rPr lang="en-GB" u="sng" dirty="0" err="1" smtClean="0">
                <a:solidFill>
                  <a:srgbClr val="FF0000"/>
                </a:solidFill>
              </a:rPr>
              <a:t>salud</a:t>
            </a:r>
            <a:r>
              <a:rPr lang="en-GB" u="sng" dirty="0" smtClean="0">
                <a:solidFill>
                  <a:srgbClr val="FF0000"/>
                </a:solidFill>
              </a:rPr>
              <a:t> possible (MSP)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Hemos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identificado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desde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que hay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estadísticas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nacionales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comparables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desde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1961,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cumplen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tres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criterios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: son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referencias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en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vidas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saludables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mayor que la media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son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económicamente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replicables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PIB pc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menor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que la media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and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ecológicamente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sostenibles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respetan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GB" sz="2000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ES" u="sng" dirty="0" smtClean="0">
                <a:solidFill>
                  <a:srgbClr val="FF0000"/>
                </a:solidFill>
              </a:rPr>
              <a:t>Carga de inequidad </a:t>
            </a:r>
            <a:r>
              <a:rPr lang="es-ES" dirty="0" smtClean="0">
                <a:solidFill>
                  <a:schemeClr val="accent1">
                    <a:lumMod val="50000"/>
                  </a:schemeClr>
                </a:solidFill>
              </a:rPr>
              <a:t>: Por 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ajuste de tasas </a:t>
            </a:r>
            <a:r>
              <a:rPr lang="es-ES" dirty="0" smtClean="0">
                <a:solidFill>
                  <a:schemeClr val="accent1">
                    <a:lumMod val="50000"/>
                  </a:schemeClr>
                </a:solidFill>
              </a:rPr>
              <a:t>se estiman las muertes en exceso en relación a los niveles de MSP, como carga neta (globalmente en torno a 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16 millones al año</a:t>
            </a:r>
            <a:r>
              <a:rPr lang="es-ES" dirty="0" smtClean="0">
                <a:solidFill>
                  <a:schemeClr val="accent1">
                    <a:lumMod val="50000"/>
                  </a:schemeClr>
                </a:solidFill>
              </a:rPr>
              <a:t>), y la proporción de las mismas sobre el total, como carga relativa de inequidad (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casi un tercio de todas las muertes</a:t>
            </a:r>
            <a:r>
              <a:rPr lang="es-ES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86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930" y="234230"/>
            <a:ext cx="10715929" cy="577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64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06" y="424874"/>
            <a:ext cx="11911390" cy="6031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827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2889"/>
            <a:ext cx="12192000" cy="550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70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- Umbral de Dignidad vs. Pobreza.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81043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La media de PIB pc de las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referencias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internacionales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SRS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marca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ingreso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mínimo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b="1" dirty="0" smtClean="0">
                <a:solidFill>
                  <a:srgbClr val="FF0000"/>
                </a:solidFill>
              </a:rPr>
              <a:t>umbral de </a:t>
            </a:r>
            <a:r>
              <a:rPr lang="en-GB" b="1" dirty="0" err="1" smtClean="0">
                <a:solidFill>
                  <a:srgbClr val="FF0000"/>
                </a:solidFill>
              </a:rPr>
              <a:t>dignidad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 que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disfrute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derecho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a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factible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Por encima del PIB pc del </a:t>
            </a:r>
            <a:r>
              <a:rPr lang="es-ES" dirty="0" smtClean="0">
                <a:solidFill>
                  <a:schemeClr val="accent1">
                    <a:lumMod val="50000"/>
                  </a:schemeClr>
                </a:solidFill>
              </a:rPr>
              <a:t>mejor </a:t>
            </a:r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nivel de salud </a:t>
            </a:r>
            <a:r>
              <a:rPr lang="es-ES" dirty="0" err="1">
                <a:solidFill>
                  <a:schemeClr val="accent1">
                    <a:lumMod val="50000"/>
                  </a:schemeClr>
                </a:solidFill>
              </a:rPr>
              <a:t>possible</a:t>
            </a:r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 para todos (umbral de dignidad), la esperanza de vida y el bienestar pueden mejorar hasta un nivel de ingresos a partir del cual la esperanza de vida no aumenta más. Coincide aproximadamente con el nivel de ingresos pc incompatible con el respeto a los límites planetarios. Dicho nivel (</a:t>
            </a:r>
            <a:r>
              <a:rPr lang="es-ES" b="1" dirty="0">
                <a:solidFill>
                  <a:srgbClr val="FF0000"/>
                </a:solidFill>
              </a:rPr>
              <a:t>umbral de exceso</a:t>
            </a:r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) es muy similar al punto simétrico del umbral de dignidad por encima de la media mundial.</a:t>
            </a:r>
            <a:br>
              <a:rPr lang="es-ES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875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18638" y="854459"/>
            <a:ext cx="10972800" cy="770561"/>
          </a:xfrm>
        </p:spPr>
        <p:txBody>
          <a:bodyPr/>
          <a:lstStyle/>
          <a:p>
            <a:pPr algn="ctr"/>
            <a:r>
              <a:rPr lang="es-ES" dirty="0" smtClean="0"/>
              <a:t>La curva ética de la equidad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46610" y="5606020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Deficit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422438" y="5790686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Equidad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10746510" y="5587033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Exceso</a:t>
            </a:r>
            <a:endParaRPr lang="en-GB" dirty="0"/>
          </a:p>
        </p:txBody>
      </p:sp>
      <p:sp>
        <p:nvSpPr>
          <p:cNvPr id="10" name="Arc 9"/>
          <p:cNvSpPr/>
          <p:nvPr/>
        </p:nvSpPr>
        <p:spPr>
          <a:xfrm>
            <a:off x="988291" y="4913745"/>
            <a:ext cx="45719" cy="45719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reeform 10"/>
          <p:cNvSpPr/>
          <p:nvPr/>
        </p:nvSpPr>
        <p:spPr>
          <a:xfrm>
            <a:off x="1675477" y="1995054"/>
            <a:ext cx="8459123" cy="3519055"/>
          </a:xfrm>
          <a:custGeom>
            <a:avLst/>
            <a:gdLst>
              <a:gd name="connsiteX0" fmla="*/ 0 w 10086109"/>
              <a:gd name="connsiteY0" fmla="*/ 3500582 h 3500582"/>
              <a:gd name="connsiteX1" fmla="*/ 4821381 w 10086109"/>
              <a:gd name="connsiteY1" fmla="*/ 0 h 3500582"/>
              <a:gd name="connsiteX2" fmla="*/ 10086109 w 10086109"/>
              <a:gd name="connsiteY2" fmla="*/ 3491345 h 3500582"/>
              <a:gd name="connsiteX3" fmla="*/ 10086109 w 10086109"/>
              <a:gd name="connsiteY3" fmla="*/ 3491345 h 350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86109" h="3500582">
                <a:moveTo>
                  <a:pt x="0" y="3500582"/>
                </a:moveTo>
                <a:cubicBezTo>
                  <a:pt x="1570181" y="1751060"/>
                  <a:pt x="3140363" y="1539"/>
                  <a:pt x="4821381" y="0"/>
                </a:cubicBezTo>
                <a:cubicBezTo>
                  <a:pt x="6502399" y="-1539"/>
                  <a:pt x="10086109" y="3491345"/>
                  <a:pt x="10086109" y="3491345"/>
                </a:cubicBezTo>
                <a:lnTo>
                  <a:pt x="10086109" y="3491345"/>
                </a:ln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609600" y="3004608"/>
            <a:ext cx="1404160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Umbral de dignidad</a:t>
            </a:r>
          </a:p>
          <a:p>
            <a:endParaRPr lang="es-ES" sz="1400" dirty="0"/>
          </a:p>
          <a:p>
            <a:r>
              <a:rPr lang="es-ES" sz="1400" dirty="0" smtClean="0"/>
              <a:t>Sri Lanka ~$4000pcy</a:t>
            </a:r>
          </a:p>
          <a:p>
            <a:r>
              <a:rPr lang="es-ES" sz="1400" dirty="0" smtClean="0"/>
              <a:t>EV 76 a</a:t>
            </a:r>
            <a:endParaRPr lang="en-GB" sz="1400" dirty="0"/>
          </a:p>
        </p:txBody>
      </p:sp>
      <p:cxnSp>
        <p:nvCxnSpPr>
          <p:cNvPr id="16" name="Straight Arrow Connector 15"/>
          <p:cNvCxnSpPr>
            <a:stCxn id="14" idx="2"/>
          </p:cNvCxnSpPr>
          <p:nvPr/>
        </p:nvCxnSpPr>
        <p:spPr>
          <a:xfrm>
            <a:off x="1311680" y="4389603"/>
            <a:ext cx="378807" cy="1140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0044430" y="3004607"/>
            <a:ext cx="1404160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Umbral de exceso</a:t>
            </a:r>
          </a:p>
          <a:p>
            <a:endParaRPr lang="es-ES" sz="1400" dirty="0"/>
          </a:p>
          <a:p>
            <a:r>
              <a:rPr lang="es-ES" sz="1400" dirty="0" smtClean="0"/>
              <a:t>Grecia ~$18000pcy</a:t>
            </a:r>
          </a:p>
          <a:p>
            <a:r>
              <a:rPr lang="es-ES" sz="1400" dirty="0" smtClean="0"/>
              <a:t>EV 80 a</a:t>
            </a:r>
            <a:endParaRPr lang="en-GB" sz="1400" dirty="0"/>
          </a:p>
        </p:txBody>
      </p:sp>
      <p:cxnSp>
        <p:nvCxnSpPr>
          <p:cNvPr id="20" name="Straight Arrow Connector 19"/>
          <p:cNvCxnSpPr>
            <a:stCxn id="18" idx="2"/>
          </p:cNvCxnSpPr>
          <p:nvPr/>
        </p:nvCxnSpPr>
        <p:spPr>
          <a:xfrm flipH="1">
            <a:off x="10215418" y="4389602"/>
            <a:ext cx="531092" cy="11245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329281" y="2953492"/>
            <a:ext cx="285403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Movilidad (1:4.5)según CBC</a:t>
            </a:r>
            <a:endParaRPr lang="en-GB" dirty="0"/>
          </a:p>
        </p:txBody>
      </p:sp>
      <p:cxnSp>
        <p:nvCxnSpPr>
          <p:cNvPr id="24" name="Straight Arrow Connector 23"/>
          <p:cNvCxnSpPr>
            <a:stCxn id="22" idx="3"/>
          </p:cNvCxnSpPr>
          <p:nvPr/>
        </p:nvCxnSpPr>
        <p:spPr>
          <a:xfrm>
            <a:off x="7183317" y="3138158"/>
            <a:ext cx="471054" cy="206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2" idx="1"/>
          </p:cNvCxnSpPr>
          <p:nvPr/>
        </p:nvCxnSpPr>
        <p:spPr>
          <a:xfrm flipH="1">
            <a:off x="3823855" y="3138158"/>
            <a:ext cx="505426" cy="103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343333" y="4968156"/>
            <a:ext cx="285403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Media en equilibrio con límites planetarios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474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5274</TotalTime>
  <Words>1647</Words>
  <Application>Microsoft Office PowerPoint</Application>
  <PresentationFormat>Widescreen</PresentationFormat>
  <Paragraphs>240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Bradley Hand ITC</vt:lpstr>
      <vt:lpstr>Calibri</vt:lpstr>
      <vt:lpstr>Calibri Light</vt:lpstr>
      <vt:lpstr>Times New Roman</vt:lpstr>
      <vt:lpstr>Office Theme</vt:lpstr>
      <vt:lpstr>PowerPoint Presentation</vt:lpstr>
      <vt:lpstr> Medida de la injusticia local, nacional y global  La equidad es la distribución justa de la desigualdad,  dentro y entre generaciones.</vt:lpstr>
      <vt:lpstr>1- Premisa ética : Obligación moral de una aspiración colectiva (vidas sanas) que es factible para todos.</vt:lpstr>
      <vt:lpstr>2- El mejor nivel posible de saludy la carga de inequidad (consecuencia de la injusticia)</vt:lpstr>
      <vt:lpstr>PowerPoint Presentation</vt:lpstr>
      <vt:lpstr>PowerPoint Presentation</vt:lpstr>
      <vt:lpstr>PowerPoint Presentation</vt:lpstr>
      <vt:lpstr>3- Umbral de Dignidad vs. Pobreza.</vt:lpstr>
      <vt:lpstr>La curva ética de la equidad</vt:lpstr>
      <vt:lpstr>Población y PIB de países según zonas de equidad </vt:lpstr>
      <vt:lpstr>TRANSICIÓN HACIA LA EQUIDAD SOSTENIBLE</vt:lpstr>
      <vt:lpstr>4-Bienes Públicos Globales</vt:lpstr>
      <vt:lpstr>5.- Límites sobre pasados : síntomas del Planeta enfermo</vt:lpstr>
      <vt:lpstr>7-Equidad intergeneracional vs límites planetarios</vt:lpstr>
      <vt:lpstr>Sostenibilidad ecológica por zonas de equidad</vt:lpstr>
      <vt:lpstr>PowerPoint Presentation</vt:lpstr>
      <vt:lpstr>PowerPoint Presentation</vt:lpstr>
      <vt:lpstr>PowerPoint Presentation</vt:lpstr>
      <vt:lpstr>PowerPoint Presentation</vt:lpstr>
      <vt:lpstr>Conclusiones</vt:lpstr>
      <vt:lpstr>PowerPoint Presentation</vt:lpstr>
      <vt:lpstr>PowerPoint Presentation</vt:lpstr>
    </vt:vector>
  </TitlesOfParts>
  <Company>EEAS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Equity  ethics and metrics</dc:title>
  <dc:creator>GARAY AMORES Juan (EEAS-HAVANA)</dc:creator>
  <cp:lastModifiedBy>GARAY AMORES Juan (EEAS-HAVANA)</cp:lastModifiedBy>
  <cp:revision>153</cp:revision>
  <dcterms:created xsi:type="dcterms:W3CDTF">2022-05-18T14:49:58Z</dcterms:created>
  <dcterms:modified xsi:type="dcterms:W3CDTF">2023-06-05T00:37:44Z</dcterms:modified>
</cp:coreProperties>
</file>