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86" r:id="rId3"/>
    <p:sldId id="257" r:id="rId4"/>
    <p:sldId id="258" r:id="rId5"/>
    <p:sldId id="269" r:id="rId6"/>
    <p:sldId id="323" r:id="rId7"/>
    <p:sldId id="272" r:id="rId8"/>
    <p:sldId id="260" r:id="rId9"/>
    <p:sldId id="266" r:id="rId10"/>
    <p:sldId id="275" r:id="rId11"/>
    <p:sldId id="322" r:id="rId12"/>
    <p:sldId id="263" r:id="rId13"/>
    <p:sldId id="285" r:id="rId14"/>
    <p:sldId id="262" r:id="rId15"/>
    <p:sldId id="276" r:id="rId16"/>
    <p:sldId id="321" r:id="rId17"/>
    <p:sldId id="324" r:id="rId18"/>
    <p:sldId id="318" r:id="rId19"/>
    <p:sldId id="319" r:id="rId20"/>
    <p:sldId id="325" r:id="rId21"/>
    <p:sldId id="283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0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70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6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7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237C-5F77-4F06-95D1-FE02E1FA30F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017" y="1099126"/>
            <a:ext cx="108342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/>
              <a:t>Ética y métrica el bienestar global </a:t>
            </a:r>
          </a:p>
          <a:p>
            <a:pPr algn="ctr"/>
            <a:r>
              <a:rPr lang="es-ES" sz="3200" b="1" dirty="0" smtClean="0"/>
              <a:t>en equidad sostenible</a:t>
            </a:r>
          </a:p>
          <a:p>
            <a:pPr algn="ctr"/>
            <a:r>
              <a:rPr lang="es-ES" sz="3200" b="1" dirty="0" smtClean="0"/>
              <a:t>El rol de la soberanía alimentaria </a:t>
            </a:r>
          </a:p>
          <a:p>
            <a:pPr algn="ctr"/>
            <a:r>
              <a:rPr lang="es-ES" sz="3200" b="1" dirty="0" smtClean="0"/>
              <a:t>Desafíos en Cuba y oportunidades de la cooperación de la Unión Europea</a:t>
            </a:r>
            <a:endParaRPr lang="es-ES" sz="3200" b="1" dirty="0"/>
          </a:p>
          <a:p>
            <a:pPr algn="ctr"/>
            <a:r>
              <a:rPr lang="es-ES" sz="2400" dirty="0" smtClean="0"/>
              <a:t>Juan Garay</a:t>
            </a:r>
          </a:p>
          <a:p>
            <a:pPr algn="ctr"/>
            <a:r>
              <a:rPr lang="es-ES" sz="2400" dirty="0" smtClean="0"/>
              <a:t>Profesor de ética de la equidad </a:t>
            </a:r>
          </a:p>
          <a:p>
            <a:pPr algn="ctr"/>
            <a:r>
              <a:rPr lang="es-ES" sz="2400" dirty="0" smtClean="0"/>
              <a:t>(ENS-Madrid, UNACH-Chiapas</a:t>
            </a:r>
            <a:r>
              <a:rPr lang="es-ES" sz="2400" dirty="0"/>
              <a:t>, ELAM-La Habana, </a:t>
            </a:r>
            <a:r>
              <a:rPr lang="es-ES" sz="2400" dirty="0" smtClean="0"/>
              <a:t>UCLV-</a:t>
            </a:r>
            <a:r>
              <a:rPr lang="es-ES" sz="2400" dirty="0" err="1" smtClean="0"/>
              <a:t>Sta</a:t>
            </a:r>
            <a:r>
              <a:rPr lang="es-ES" sz="2400" dirty="0" smtClean="0"/>
              <a:t> Clara)</a:t>
            </a:r>
          </a:p>
          <a:p>
            <a:pPr algn="ctr"/>
            <a:endParaRPr lang="es-ES" sz="4000" dirty="0" smtClean="0"/>
          </a:p>
          <a:p>
            <a:pPr algn="ctr"/>
            <a:r>
              <a:rPr lang="es-ES" sz="2400" dirty="0" smtClean="0"/>
              <a:t>Conferencia inaugural</a:t>
            </a:r>
          </a:p>
          <a:p>
            <a:pPr algn="ctr"/>
            <a:r>
              <a:rPr lang="es-ES" sz="2400" dirty="0" smtClean="0"/>
              <a:t>Congreso internacional de </a:t>
            </a:r>
            <a:r>
              <a:rPr lang="es-ES" sz="2400" dirty="0" err="1"/>
              <a:t>A</a:t>
            </a:r>
            <a:r>
              <a:rPr lang="es-ES" sz="2400" dirty="0" err="1" smtClean="0"/>
              <a:t>grociencias</a:t>
            </a:r>
            <a:r>
              <a:rPr lang="es-ES" sz="2400" dirty="0" smtClean="0"/>
              <a:t>, Varadero 5 de junio 2023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196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3" t="11851"/>
          <a:stretch/>
        </p:blipFill>
        <p:spPr>
          <a:xfrm>
            <a:off x="378690" y="1754909"/>
            <a:ext cx="5717309" cy="36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8" t="11851"/>
          <a:stretch/>
        </p:blipFill>
        <p:spPr>
          <a:xfrm>
            <a:off x="6243782" y="1754909"/>
            <a:ext cx="5601326" cy="36801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059121" cy="63514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Población y PIB de países según zonas de equidad 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8450" y="1269207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2964" y="930997"/>
            <a:ext cx="5183188" cy="823912"/>
          </a:xfrm>
        </p:spPr>
        <p:txBody>
          <a:bodyPr/>
          <a:lstStyle/>
          <a:p>
            <a:r>
              <a:rPr lang="en-GB" dirty="0" smtClean="0"/>
              <a:t>GDP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6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72509" y="1459345"/>
            <a:ext cx="4729018" cy="2900219"/>
          </a:xfrm>
          <a:custGeom>
            <a:avLst/>
            <a:gdLst>
              <a:gd name="connsiteX0" fmla="*/ 0 w 4729018"/>
              <a:gd name="connsiteY0" fmla="*/ 2900219 h 2900219"/>
              <a:gd name="connsiteX1" fmla="*/ 2392218 w 4729018"/>
              <a:gd name="connsiteY1" fmla="*/ 0 h 2900219"/>
              <a:gd name="connsiteX2" fmla="*/ 4729018 w 4729018"/>
              <a:gd name="connsiteY2" fmla="*/ 2900219 h 2900219"/>
              <a:gd name="connsiteX3" fmla="*/ 4729018 w 4729018"/>
              <a:gd name="connsiteY3" fmla="*/ 2900219 h 2900219"/>
              <a:gd name="connsiteX4" fmla="*/ 4729018 w 4729018"/>
              <a:gd name="connsiteY4" fmla="*/ 2900219 h 290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9018" h="2900219">
                <a:moveTo>
                  <a:pt x="0" y="2900219"/>
                </a:moveTo>
                <a:cubicBezTo>
                  <a:pt x="802024" y="1450109"/>
                  <a:pt x="1604048" y="0"/>
                  <a:pt x="2392218" y="0"/>
                </a:cubicBezTo>
                <a:cubicBezTo>
                  <a:pt x="3180388" y="0"/>
                  <a:pt x="4729018" y="2900219"/>
                  <a:pt x="4729018" y="2900219"/>
                </a:cubicBezTo>
                <a:lnTo>
                  <a:pt x="4729018" y="2900219"/>
                </a:lnTo>
                <a:lnTo>
                  <a:pt x="4729018" y="2900219"/>
                </a:lnTo>
              </a:path>
            </a:pathLst>
          </a:cu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778000" y="380427"/>
            <a:ext cx="8783782" cy="4094592"/>
          </a:xfrm>
          <a:custGeom>
            <a:avLst/>
            <a:gdLst>
              <a:gd name="connsiteX0" fmla="*/ 0 w 8783782"/>
              <a:gd name="connsiteY0" fmla="*/ 4066883 h 4094592"/>
              <a:gd name="connsiteX1" fmla="*/ 674255 w 8783782"/>
              <a:gd name="connsiteY1" fmla="*/ 2883 h 4094592"/>
              <a:gd name="connsiteX2" fmla="*/ 2004291 w 8783782"/>
              <a:gd name="connsiteY2" fmla="*/ 3420337 h 4094592"/>
              <a:gd name="connsiteX3" fmla="*/ 4027055 w 8783782"/>
              <a:gd name="connsiteY3" fmla="*/ 3484992 h 4094592"/>
              <a:gd name="connsiteX4" fmla="*/ 5985164 w 8783782"/>
              <a:gd name="connsiteY4" fmla="*/ 3845210 h 4094592"/>
              <a:gd name="connsiteX5" fmla="*/ 5985164 w 8783782"/>
              <a:gd name="connsiteY5" fmla="*/ 3845210 h 4094592"/>
              <a:gd name="connsiteX6" fmla="*/ 7509164 w 8783782"/>
              <a:gd name="connsiteY6" fmla="*/ 3965283 h 4094592"/>
              <a:gd name="connsiteX7" fmla="*/ 8183418 w 8783782"/>
              <a:gd name="connsiteY7" fmla="*/ 3207901 h 4094592"/>
              <a:gd name="connsiteX8" fmla="*/ 8783782 w 8783782"/>
              <a:gd name="connsiteY8" fmla="*/ 4094592 h 409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3782" h="4094592">
                <a:moveTo>
                  <a:pt x="0" y="4066883"/>
                </a:moveTo>
                <a:cubicBezTo>
                  <a:pt x="170103" y="2088762"/>
                  <a:pt x="340207" y="110641"/>
                  <a:pt x="674255" y="2883"/>
                </a:cubicBezTo>
                <a:cubicBezTo>
                  <a:pt x="1008303" y="-104875"/>
                  <a:pt x="1445491" y="2839985"/>
                  <a:pt x="2004291" y="3420337"/>
                </a:cubicBezTo>
                <a:cubicBezTo>
                  <a:pt x="2563091" y="4000688"/>
                  <a:pt x="3363576" y="3414180"/>
                  <a:pt x="4027055" y="3484992"/>
                </a:cubicBezTo>
                <a:cubicBezTo>
                  <a:pt x="4690534" y="3555804"/>
                  <a:pt x="5985164" y="3845210"/>
                  <a:pt x="5985164" y="3845210"/>
                </a:cubicBezTo>
                <a:lnTo>
                  <a:pt x="5985164" y="3845210"/>
                </a:lnTo>
                <a:cubicBezTo>
                  <a:pt x="6239164" y="3865222"/>
                  <a:pt x="7142788" y="4071501"/>
                  <a:pt x="7509164" y="3965283"/>
                </a:cubicBezTo>
                <a:cubicBezTo>
                  <a:pt x="7875540" y="3859065"/>
                  <a:pt x="7970982" y="3186350"/>
                  <a:pt x="8183418" y="3207901"/>
                </a:cubicBezTo>
                <a:cubicBezTo>
                  <a:pt x="8395854" y="3229452"/>
                  <a:pt x="8589818" y="3662022"/>
                  <a:pt x="8783782" y="4094592"/>
                </a:cubicBezTo>
              </a:path>
            </a:pathLst>
          </a:cu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930400" y="772648"/>
            <a:ext cx="8756073" cy="3596152"/>
          </a:xfrm>
          <a:custGeom>
            <a:avLst/>
            <a:gdLst>
              <a:gd name="connsiteX0" fmla="*/ 0 w 8756073"/>
              <a:gd name="connsiteY0" fmla="*/ 3448370 h 3596152"/>
              <a:gd name="connsiteX1" fmla="*/ 655782 w 8756073"/>
              <a:gd name="connsiteY1" fmla="*/ 2561679 h 3596152"/>
              <a:gd name="connsiteX2" fmla="*/ 1801091 w 8756073"/>
              <a:gd name="connsiteY2" fmla="*/ 3319061 h 3596152"/>
              <a:gd name="connsiteX3" fmla="*/ 2512291 w 8756073"/>
              <a:gd name="connsiteY3" fmla="*/ 3439134 h 3596152"/>
              <a:gd name="connsiteX4" fmla="*/ 3288145 w 8756073"/>
              <a:gd name="connsiteY4" fmla="*/ 3069679 h 3596152"/>
              <a:gd name="connsiteX5" fmla="*/ 4313382 w 8756073"/>
              <a:gd name="connsiteY5" fmla="*/ 2783352 h 3596152"/>
              <a:gd name="connsiteX6" fmla="*/ 5366327 w 8756073"/>
              <a:gd name="connsiteY6" fmla="*/ 2811061 h 3596152"/>
              <a:gd name="connsiteX7" fmla="*/ 6807200 w 8756073"/>
              <a:gd name="connsiteY7" fmla="*/ 2450843 h 3596152"/>
              <a:gd name="connsiteX8" fmla="*/ 7435273 w 8756073"/>
              <a:gd name="connsiteY8" fmla="*/ 1896661 h 3596152"/>
              <a:gd name="connsiteX9" fmla="*/ 8081818 w 8756073"/>
              <a:gd name="connsiteY9" fmla="*/ 30916 h 3596152"/>
              <a:gd name="connsiteX10" fmla="*/ 8756073 w 8756073"/>
              <a:gd name="connsiteY10" fmla="*/ 3596152 h 3596152"/>
              <a:gd name="connsiteX11" fmla="*/ 8756073 w 8756073"/>
              <a:gd name="connsiteY11" fmla="*/ 3596152 h 359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6073" h="3596152">
                <a:moveTo>
                  <a:pt x="0" y="3448370"/>
                </a:moveTo>
                <a:cubicBezTo>
                  <a:pt x="177800" y="3015800"/>
                  <a:pt x="355600" y="2583231"/>
                  <a:pt x="655782" y="2561679"/>
                </a:cubicBezTo>
                <a:cubicBezTo>
                  <a:pt x="955964" y="2540127"/>
                  <a:pt x="1491673" y="3172819"/>
                  <a:pt x="1801091" y="3319061"/>
                </a:cubicBezTo>
                <a:cubicBezTo>
                  <a:pt x="2110509" y="3465303"/>
                  <a:pt x="2264449" y="3480698"/>
                  <a:pt x="2512291" y="3439134"/>
                </a:cubicBezTo>
                <a:cubicBezTo>
                  <a:pt x="2760133" y="3397570"/>
                  <a:pt x="2987963" y="3178976"/>
                  <a:pt x="3288145" y="3069679"/>
                </a:cubicBezTo>
                <a:cubicBezTo>
                  <a:pt x="3588327" y="2960382"/>
                  <a:pt x="3967018" y="2826455"/>
                  <a:pt x="4313382" y="2783352"/>
                </a:cubicBezTo>
                <a:cubicBezTo>
                  <a:pt x="4659746" y="2740249"/>
                  <a:pt x="4950691" y="2866479"/>
                  <a:pt x="5366327" y="2811061"/>
                </a:cubicBezTo>
                <a:cubicBezTo>
                  <a:pt x="5781963" y="2755643"/>
                  <a:pt x="6462376" y="2603243"/>
                  <a:pt x="6807200" y="2450843"/>
                </a:cubicBezTo>
                <a:cubicBezTo>
                  <a:pt x="7152024" y="2298443"/>
                  <a:pt x="7222837" y="2299982"/>
                  <a:pt x="7435273" y="1896661"/>
                </a:cubicBezTo>
                <a:cubicBezTo>
                  <a:pt x="7647709" y="1493340"/>
                  <a:pt x="7861685" y="-252332"/>
                  <a:pt x="8081818" y="30916"/>
                </a:cubicBezTo>
                <a:cubicBezTo>
                  <a:pt x="8301951" y="314164"/>
                  <a:pt x="8756073" y="3596152"/>
                  <a:pt x="8756073" y="3596152"/>
                </a:cubicBezTo>
                <a:lnTo>
                  <a:pt x="8756073" y="3596152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5" idx="1"/>
          </p:cNvCxnSpPr>
          <p:nvPr/>
        </p:nvCxnSpPr>
        <p:spPr>
          <a:xfrm>
            <a:off x="5264727" y="1459345"/>
            <a:ext cx="46182" cy="301567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3709" y="4475019"/>
            <a:ext cx="10169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969818" y="397164"/>
            <a:ext cx="73892" cy="407785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275290" y="397164"/>
            <a:ext cx="4618" cy="40694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49236" y="4590473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UDg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245927" y="4604003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UExc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084618" y="4548586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LPl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380508" y="3223296"/>
            <a:ext cx="3676073" cy="1847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5309" y="3195904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CBC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930400" y="4419337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UPbr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12927" y="4401065"/>
            <a:ext cx="107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CPoder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048000" y="2549236"/>
            <a:ext cx="1265382" cy="43410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0800000">
            <a:off x="6253018" y="2613890"/>
            <a:ext cx="3214254" cy="434109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911092" y="797194"/>
            <a:ext cx="6651852" cy="31069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dirty="0" smtClean="0"/>
              <a:t>TRANSICIÓN HACIA LA EQUIDAD SOSTENIBLE</a:t>
            </a:r>
            <a:endParaRPr lang="en-GB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7754" y="2101210"/>
            <a:ext cx="400110" cy="10253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s-ES" sz="1400" dirty="0" smtClean="0"/>
              <a:t>Población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277784" y="1921102"/>
            <a:ext cx="369332" cy="1126897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s-ES" sz="1200" dirty="0" smtClean="0"/>
              <a:t>Recursos </a:t>
            </a:r>
            <a:r>
              <a:rPr lang="es-ES" sz="1200" dirty="0"/>
              <a:t>(</a:t>
            </a:r>
            <a:r>
              <a:rPr lang="es-ES" sz="1200" dirty="0" smtClean="0"/>
              <a:t>PIB)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773881" y="4465783"/>
            <a:ext cx="820882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PIB pc</a:t>
            </a:r>
            <a:endParaRPr lang="en-GB" sz="1200" i="1" dirty="0"/>
          </a:p>
        </p:txBody>
      </p:sp>
      <p:sp>
        <p:nvSpPr>
          <p:cNvPr id="4" name="Freeform 3"/>
          <p:cNvSpPr/>
          <p:nvPr/>
        </p:nvSpPr>
        <p:spPr>
          <a:xfrm>
            <a:off x="2863273" y="1477799"/>
            <a:ext cx="4710545" cy="2881765"/>
          </a:xfrm>
          <a:custGeom>
            <a:avLst/>
            <a:gdLst>
              <a:gd name="connsiteX0" fmla="*/ 0 w 4710545"/>
              <a:gd name="connsiteY0" fmla="*/ 2881765 h 2881765"/>
              <a:gd name="connsiteX1" fmla="*/ 3131127 w 4710545"/>
              <a:gd name="connsiteY1" fmla="*/ 19 h 2881765"/>
              <a:gd name="connsiteX2" fmla="*/ 4710545 w 4710545"/>
              <a:gd name="connsiteY2" fmla="*/ 2844819 h 288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45" h="2881765">
                <a:moveTo>
                  <a:pt x="0" y="2881765"/>
                </a:moveTo>
                <a:cubicBezTo>
                  <a:pt x="1173018" y="1443971"/>
                  <a:pt x="2346036" y="6177"/>
                  <a:pt x="3131127" y="19"/>
                </a:cubicBezTo>
                <a:cubicBezTo>
                  <a:pt x="3916218" y="-6139"/>
                  <a:pt x="4313381" y="1419340"/>
                  <a:pt x="4710545" y="284481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5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632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-Bienes Públicos Globales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562"/>
            <a:ext cx="10515600" cy="5171768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límite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riqueza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progresivamente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menos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manos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1200" dirty="0" err="1" smtClean="0">
                <a:solidFill>
                  <a:srgbClr val="FF0000"/>
                </a:solidFill>
              </a:rPr>
              <a:t>liberación</a:t>
            </a:r>
            <a:r>
              <a:rPr lang="en-GB" sz="11200" dirty="0" smtClean="0">
                <a:solidFill>
                  <a:srgbClr val="FF0000"/>
                </a:solidFill>
              </a:rPr>
              <a:t> de </a:t>
            </a:r>
            <a:r>
              <a:rPr lang="en-GB" sz="11200" dirty="0" err="1" smtClean="0">
                <a:solidFill>
                  <a:srgbClr val="FF0000"/>
                </a:solidFill>
              </a:rPr>
              <a:t>recursos</a:t>
            </a:r>
            <a:r>
              <a:rPr lang="en-GB" sz="11200" dirty="0" smtClean="0">
                <a:solidFill>
                  <a:srgbClr val="FF0000"/>
                </a:solidFill>
              </a:rPr>
              <a:t> </a:t>
            </a:r>
            <a:r>
              <a:rPr lang="en-GB" sz="11200" dirty="0" err="1" smtClean="0">
                <a:solidFill>
                  <a:srgbClr val="FF0000"/>
                </a:solidFill>
              </a:rPr>
              <a:t>globales</a:t>
            </a:r>
            <a:r>
              <a:rPr lang="en-GB" sz="11200" dirty="0" smtClean="0">
                <a:solidFill>
                  <a:srgbClr val="FF0000"/>
                </a:solidFill>
              </a:rPr>
              <a:t> 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que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debieran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prioritariamente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ser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dirigidos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colaboración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en el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universal y en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necesidad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) a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b="1" dirty="0" err="1" smtClean="0">
                <a:solidFill>
                  <a:srgbClr val="FF0000"/>
                </a:solidFill>
              </a:rPr>
              <a:t>Bienes</a:t>
            </a:r>
            <a:r>
              <a:rPr lang="en-GB" sz="11200" b="1" dirty="0" smtClean="0">
                <a:solidFill>
                  <a:srgbClr val="FF0000"/>
                </a:solidFill>
              </a:rPr>
              <a:t> </a:t>
            </a:r>
            <a:r>
              <a:rPr lang="en-GB" sz="11200" b="1" dirty="0" err="1" smtClean="0">
                <a:solidFill>
                  <a:srgbClr val="FF0000"/>
                </a:solidFill>
              </a:rPr>
              <a:t>Públicos</a:t>
            </a:r>
            <a:r>
              <a:rPr lang="en-GB" sz="11200" b="1" dirty="0" smtClean="0">
                <a:solidFill>
                  <a:srgbClr val="FF0000"/>
                </a:solidFill>
              </a:rPr>
              <a:t> </a:t>
            </a:r>
            <a:r>
              <a:rPr lang="en-GB" sz="11200" b="1" dirty="0" err="1" smtClean="0">
                <a:solidFill>
                  <a:srgbClr val="FF0000"/>
                </a:solidFill>
              </a:rPr>
              <a:t>Globales</a:t>
            </a:r>
            <a:r>
              <a:rPr lang="en-GB" sz="11200" b="1" dirty="0">
                <a:solidFill>
                  <a:srgbClr val="FF0000"/>
                </a:solidFill>
              </a:rPr>
              <a:t> 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(que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aumentan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humano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sostenible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sz="1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Además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avanzar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en las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fronteras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permitan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para Toda la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como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11200" dirty="0" err="1" smtClean="0">
                <a:solidFill>
                  <a:srgbClr val="FF0000"/>
                </a:solidFill>
              </a:rPr>
              <a:t>vacunas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respuestas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a las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grandes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pandemias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vital para la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cambiar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 smtClean="0">
                <a:solidFill>
                  <a:schemeClr val="accent1">
                    <a:lumMod val="50000"/>
                  </a:schemeClr>
                </a:solidFill>
              </a:rPr>
              <a:t>modelos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 smtClean="0">
                <a:solidFill>
                  <a:srgbClr val="FF0000"/>
                </a:solidFill>
              </a:rPr>
              <a:t>desarrollo</a:t>
            </a:r>
            <a:r>
              <a:rPr lang="en-GB" sz="11200" dirty="0" smtClean="0">
                <a:solidFill>
                  <a:srgbClr val="FF0000"/>
                </a:solidFill>
              </a:rPr>
              <a:t> </a:t>
            </a:r>
            <a:r>
              <a:rPr lang="en-GB" sz="11200" dirty="0" err="1" smtClean="0">
                <a:solidFill>
                  <a:srgbClr val="FF0000"/>
                </a:solidFill>
              </a:rPr>
              <a:t>respetando</a:t>
            </a:r>
            <a:r>
              <a:rPr lang="en-GB" sz="11200" dirty="0" smtClean="0">
                <a:solidFill>
                  <a:srgbClr val="FF0000"/>
                </a:solidFill>
              </a:rPr>
              <a:t> </a:t>
            </a:r>
            <a:r>
              <a:rPr lang="en-GB" sz="11200" dirty="0" err="1" smtClean="0">
                <a:solidFill>
                  <a:srgbClr val="FF0000"/>
                </a:solidFill>
              </a:rPr>
              <a:t>los</a:t>
            </a:r>
            <a:r>
              <a:rPr lang="en-GB" sz="11200" dirty="0" smtClean="0">
                <a:solidFill>
                  <a:srgbClr val="FF0000"/>
                </a:solidFill>
              </a:rPr>
              <a:t> </a:t>
            </a:r>
            <a:r>
              <a:rPr lang="en-GB" sz="11200" dirty="0" err="1" smtClean="0">
                <a:solidFill>
                  <a:srgbClr val="FF0000"/>
                </a:solidFill>
              </a:rPr>
              <a:t>límites</a:t>
            </a:r>
            <a:r>
              <a:rPr lang="en-GB" sz="11200" dirty="0" smtClean="0">
                <a:solidFill>
                  <a:srgbClr val="FF0000"/>
                </a:solidFill>
              </a:rPr>
              <a:t> </a:t>
            </a:r>
            <a:r>
              <a:rPr lang="en-GB" sz="11200" dirty="0" err="1" smtClean="0">
                <a:solidFill>
                  <a:srgbClr val="FF0000"/>
                </a:solidFill>
              </a:rPr>
              <a:t>planetarios</a:t>
            </a:r>
            <a:r>
              <a:rPr lang="en-GB" sz="11200" dirty="0" smtClean="0">
                <a:solidFill>
                  <a:srgbClr val="FF0000"/>
                </a:solidFill>
              </a:rPr>
              <a:t> </a:t>
            </a:r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112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1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3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525" y="171161"/>
            <a:ext cx="11067473" cy="1325563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5.- Límites 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sobre pasados : síntomas del Planeta enfermo</a:t>
            </a:r>
            <a:endParaRPr lang="es-MX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927926" y="1824022"/>
            <a:ext cx="8931565" cy="4414548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Calentamiento global: </a:t>
            </a:r>
            <a:r>
              <a:rPr lang="es-ES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Fiebre</a:t>
            </a:r>
            <a:endParaRPr lang="es-ES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es-ES" sz="36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Pèrdida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de biodiversidad: </a:t>
            </a:r>
            <a:r>
              <a:rPr lang="es-ES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Disbacteriosis</a:t>
            </a:r>
            <a:endParaRPr lang="es-ES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es-ES" sz="36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Deforestaciòn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s-ES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Alopecia</a:t>
            </a:r>
            <a:endParaRPr lang="es-ES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es-ES" sz="36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Nitrògeno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s-ES" sz="36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Fòsforo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y pH :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Diabetes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acidosis</a:t>
            </a:r>
          </a:p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Pèrdida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agua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profunda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Deshidratación</a:t>
            </a:r>
            <a:endParaRPr lang="es-ES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Contaminantes químicos : </a:t>
            </a:r>
            <a:r>
              <a:rPr lang="es-ES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Intoxicación</a:t>
            </a:r>
            <a:endParaRPr lang="es-ES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156" t="47257" r="15127" b="38359"/>
          <a:stretch/>
        </p:blipFill>
        <p:spPr>
          <a:xfrm>
            <a:off x="489525" y="1690688"/>
            <a:ext cx="2438401" cy="41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6" y="84426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7-Equidad intergeneracional vs límites planetarios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546" y="1179080"/>
            <a:ext cx="10515600" cy="4351338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Las </a:t>
            </a:r>
            <a:r>
              <a:rPr lang="en-GB" sz="2400" b="1" dirty="0" err="1" smtClean="0">
                <a:solidFill>
                  <a:srgbClr val="FF0000"/>
                </a:solidFill>
              </a:rPr>
              <a:t>emisiones</a:t>
            </a:r>
            <a:r>
              <a:rPr lang="en-GB" sz="2400" b="1" dirty="0" smtClean="0">
                <a:solidFill>
                  <a:srgbClr val="FF0000"/>
                </a:solidFill>
              </a:rPr>
              <a:t> de </a:t>
            </a:r>
            <a:r>
              <a:rPr lang="en-GB" sz="2400" b="1" dirty="0" err="1" smtClean="0">
                <a:solidFill>
                  <a:srgbClr val="FF0000"/>
                </a:solidFill>
              </a:rPr>
              <a:t>carbono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en </a:t>
            </a:r>
            <a:r>
              <a:rPr lang="en-GB" sz="2400" b="1" dirty="0" err="1" smtClean="0">
                <a:solidFill>
                  <a:srgbClr val="FF0000"/>
                </a:solidFill>
              </a:rPr>
              <a:t>exceso</a:t>
            </a:r>
            <a:r>
              <a:rPr lang="en-GB" sz="2400" b="1" dirty="0" smtClean="0">
                <a:solidFill>
                  <a:srgbClr val="FF0000"/>
                </a:solidFill>
              </a:rPr>
              <a:t> del umbral </a:t>
            </a:r>
            <a:r>
              <a:rPr lang="en-GB" sz="2400" b="1" dirty="0" err="1" smtClean="0">
                <a:solidFill>
                  <a:srgbClr val="FF0000"/>
                </a:solidFill>
              </a:rPr>
              <a:t>ético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pueden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causar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tendencia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recuperada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la COVID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continúa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sólo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temperatura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220 </a:t>
            </a:r>
            <a:r>
              <a:rPr lang="en-GB" sz="2400" b="1" dirty="0" err="1" smtClean="0">
                <a:solidFill>
                  <a:srgbClr val="FF0000"/>
                </a:solidFill>
              </a:rPr>
              <a:t>millones</a:t>
            </a:r>
            <a:r>
              <a:rPr lang="en-GB" sz="2400" b="1" dirty="0" smtClean="0">
                <a:solidFill>
                  <a:srgbClr val="FF0000"/>
                </a:solidFill>
              </a:rPr>
              <a:t> de </a:t>
            </a:r>
            <a:r>
              <a:rPr lang="en-GB" sz="2400" b="1" dirty="0" err="1" smtClean="0">
                <a:solidFill>
                  <a:srgbClr val="FF0000"/>
                </a:solidFill>
              </a:rPr>
              <a:t>muertes</a:t>
            </a:r>
            <a:r>
              <a:rPr lang="en-GB" sz="2400" b="1" dirty="0" smtClean="0">
                <a:solidFill>
                  <a:srgbClr val="FF0000"/>
                </a:solidFill>
              </a:rPr>
              <a:t> en </a:t>
            </a:r>
            <a:r>
              <a:rPr lang="en-GB" sz="2400" b="1" dirty="0" err="1" smtClean="0">
                <a:solidFill>
                  <a:srgbClr val="FF0000"/>
                </a:solidFill>
              </a:rPr>
              <a:t>exceso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durante</a:t>
            </a:r>
            <a:r>
              <a:rPr lang="en-GB" sz="2400" b="1" dirty="0" smtClean="0">
                <a:solidFill>
                  <a:srgbClr val="FF0000"/>
                </a:solidFill>
              </a:rPr>
              <a:t> el resto del </a:t>
            </a:r>
            <a:r>
              <a:rPr lang="en-GB" sz="2400" b="1" dirty="0" err="1" smtClean="0">
                <a:solidFill>
                  <a:srgbClr val="FF0000"/>
                </a:solidFill>
              </a:rPr>
              <a:t>siglo</a:t>
            </a:r>
            <a:r>
              <a:rPr lang="en-GB" sz="2400" b="1" dirty="0" smtClean="0">
                <a:solidFill>
                  <a:srgbClr val="FF0000"/>
                </a:solidFill>
              </a:rPr>
              <a:t> XXI</a:t>
            </a:r>
            <a:r>
              <a:rPr lang="en-GB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El umbral de las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CO2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temperaura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media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llegaría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a 1,5° (“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no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retorno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”) ‘al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ritmo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actual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llegará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GB" sz="2400" dirty="0" smtClean="0">
                <a:solidFill>
                  <a:srgbClr val="FF0000"/>
                </a:solidFill>
              </a:rPr>
              <a:t>2030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supondrá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peor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legado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historia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actualmente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b="1" dirty="0" smtClean="0">
                <a:solidFill>
                  <a:srgbClr val="FF0000"/>
                </a:solidFill>
              </a:rPr>
              <a:t>1Tn m </a:t>
            </a:r>
            <a:r>
              <a:rPr lang="en-GB" sz="2400" b="1" dirty="0" err="1" smtClean="0">
                <a:solidFill>
                  <a:srgbClr val="FF0000"/>
                </a:solidFill>
              </a:rPr>
              <a:t>por</a:t>
            </a:r>
            <a:r>
              <a:rPr lang="en-GB" sz="2400" b="1" dirty="0" smtClean="0">
                <a:solidFill>
                  <a:srgbClr val="FF0000"/>
                </a:solidFill>
              </a:rPr>
              <a:t> persona y </a:t>
            </a:r>
            <a:r>
              <a:rPr lang="en-GB" sz="2400" b="1" dirty="0" err="1" smtClean="0">
                <a:solidFill>
                  <a:srgbClr val="FF0000"/>
                </a:solidFill>
              </a:rPr>
              <a:t>año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: </a:t>
            </a:r>
            <a:r>
              <a:rPr lang="en-GB" sz="2400" b="1" dirty="0" smtClean="0">
                <a:solidFill>
                  <a:srgbClr val="FF0000"/>
                </a:solidFill>
              </a:rPr>
              <a:t>umbral </a:t>
            </a:r>
            <a:r>
              <a:rPr lang="en-GB" sz="2400" b="1" dirty="0" err="1" smtClean="0">
                <a:solidFill>
                  <a:srgbClr val="FF0000"/>
                </a:solidFill>
              </a:rPr>
              <a:t>ético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Existe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sinergia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2400" b="1" dirty="0" err="1" smtClean="0">
                <a:solidFill>
                  <a:srgbClr val="FF0000"/>
                </a:solidFill>
              </a:rPr>
              <a:t>exceso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económica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de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(que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lleva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a consume –y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basada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en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- o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ahorros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generalmente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alimentando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mercados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). La </a:t>
            </a:r>
            <a:r>
              <a:rPr lang="en-GB" sz="2400" b="1" dirty="0" err="1" smtClean="0">
                <a:solidFill>
                  <a:srgbClr val="FF0000"/>
                </a:solidFill>
              </a:rPr>
              <a:t>producción</a:t>
            </a:r>
            <a:r>
              <a:rPr lang="en-GB" sz="2400" b="1" dirty="0" smtClean="0">
                <a:solidFill>
                  <a:srgbClr val="FF0000"/>
                </a:solidFill>
              </a:rPr>
              <a:t> local y </a:t>
            </a:r>
            <a:r>
              <a:rPr lang="en-GB" sz="2400" b="1" dirty="0" err="1" smtClean="0">
                <a:solidFill>
                  <a:srgbClr val="FF0000"/>
                </a:solidFill>
              </a:rPr>
              <a:t>ecológica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conduce 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carbon que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respeta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el umbral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debajo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. (“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2400" b="1" dirty="0" err="1" smtClean="0">
                <a:solidFill>
                  <a:schemeClr val="accent1">
                    <a:lumMod val="50000"/>
                  </a:schemeClr>
                </a:solidFill>
              </a:rPr>
              <a:t>rescate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2400" b="1" dirty="0" err="1" smtClean="0">
                <a:solidFill>
                  <a:schemeClr val="accent1">
                    <a:lumMod val="50000"/>
                  </a:schemeClr>
                </a:solidFill>
              </a:rPr>
              <a:t>naturaleza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”)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70C0"/>
                </a:solidFill>
              </a:rPr>
              <a:t/>
            </a:r>
            <a:br>
              <a:rPr lang="en-GB" sz="1600" b="1" dirty="0">
                <a:solidFill>
                  <a:srgbClr val="0070C0"/>
                </a:solidFill>
              </a:rPr>
            </a:b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78" y="179610"/>
            <a:ext cx="109728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Sostenibilidad ecológica por zonas de equidad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4" y="1418930"/>
            <a:ext cx="5818390" cy="4694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464" y="1418930"/>
            <a:ext cx="5970821" cy="469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993580"/>
              </p:ext>
            </p:extLst>
          </p:nvPr>
        </p:nvGraphicFramePr>
        <p:xfrm>
          <a:off x="86627" y="522399"/>
          <a:ext cx="12018744" cy="5511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1646">
                  <a:extLst>
                    <a:ext uri="{9D8B030D-6E8A-4147-A177-3AD203B41FA5}">
                      <a16:colId xmlns:a16="http://schemas.microsoft.com/office/drawing/2014/main" val="4152775773"/>
                    </a:ext>
                  </a:extLst>
                </a:gridCol>
                <a:gridCol w="4348549">
                  <a:extLst>
                    <a:ext uri="{9D8B030D-6E8A-4147-A177-3AD203B41FA5}">
                      <a16:colId xmlns:a16="http://schemas.microsoft.com/office/drawing/2014/main" val="245151277"/>
                    </a:ext>
                  </a:extLst>
                </a:gridCol>
                <a:gridCol w="4348549">
                  <a:extLst>
                    <a:ext uri="{9D8B030D-6E8A-4147-A177-3AD203B41FA5}">
                      <a16:colId xmlns:a16="http://schemas.microsoft.com/office/drawing/2014/main" val="3499249118"/>
                    </a:ext>
                  </a:extLst>
                </a:gridCol>
              </a:tblGrid>
              <a:tr h="25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Límite </a:t>
                      </a:r>
                      <a:r>
                        <a:rPr lang="es-ES" sz="1800" dirty="0" smtClean="0">
                          <a:effectLst/>
                        </a:rPr>
                        <a:t>planetario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Umbrales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Nivel global actual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1496491275"/>
                  </a:ext>
                </a:extLst>
              </a:tr>
              <a:tr h="3861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Cambio climático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&lt;1.5ºC </a:t>
                      </a:r>
                      <a:r>
                        <a:rPr lang="es-ES" sz="1600" dirty="0">
                          <a:effectLst/>
                        </a:rPr>
                        <a:t>por encima de los niveles preindustriales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1.2ºC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534531442"/>
                  </a:ext>
                </a:extLst>
              </a:tr>
              <a:tr h="259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CO2 atm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&lt;350 ppm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412 ppm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76608877"/>
                  </a:ext>
                </a:extLst>
              </a:tr>
              <a:tr h="687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Integridad de la biosfera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Pérdida de biodiversidad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Tasa natural de extinción </a:t>
                      </a:r>
                      <a:r>
                        <a:rPr lang="es-ES" sz="1800" dirty="0" smtClean="0">
                          <a:effectLst/>
                        </a:rPr>
                        <a:t>(1-5/millón </a:t>
                      </a:r>
                      <a:r>
                        <a:rPr lang="es-ES" sz="1800" dirty="0">
                          <a:effectLst/>
                        </a:rPr>
                        <a:t>y año)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(8.7 millones de especies </a:t>
                      </a:r>
                      <a:r>
                        <a:rPr lang="es-ES" sz="1600" dirty="0" smtClean="0">
                          <a:effectLst/>
                        </a:rPr>
                        <a:t>: </a:t>
                      </a: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&lt;50 ext./año</a:t>
                      </a:r>
                      <a:r>
                        <a:rPr lang="es-ES" sz="1600" dirty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200-2000/año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Un millón de especies en riesgo de extinción.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Descenso del 68% de </a:t>
                      </a:r>
                      <a:r>
                        <a:rPr lang="es-ES" sz="1400" dirty="0" err="1" smtClean="0">
                          <a:effectLst/>
                        </a:rPr>
                        <a:t>de</a:t>
                      </a:r>
                      <a:r>
                        <a:rPr lang="es-ES" sz="1400" dirty="0" smtClean="0">
                          <a:effectLst/>
                        </a:rPr>
                        <a:t> vertebrados (BL1970).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962839942"/>
                  </a:ext>
                </a:extLst>
              </a:tr>
              <a:tr h="38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Uso del agua dulce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Consumo </a:t>
                      </a:r>
                      <a:r>
                        <a:rPr lang="es-ES" sz="1800" dirty="0" smtClean="0">
                          <a:effectLst/>
                        </a:rPr>
                        <a:t>: </a:t>
                      </a:r>
                      <a:r>
                        <a:rPr lang="es-ES" sz="1800" dirty="0">
                          <a:effectLst/>
                        </a:rPr>
                        <a:t>&lt;4000km3 por año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2000 km3 al año (70% : 1400km3 agrícola)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953641802"/>
                  </a:ext>
                </a:extLst>
              </a:tr>
              <a:tr h="80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Cambio en el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uso de la tierra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Pérdida de bosques (&lt;5m Ha por año), 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uso de tierra para cultivos &lt; 15% </a:t>
                      </a:r>
                      <a:r>
                        <a:rPr lang="es-ES" sz="1800" dirty="0" smtClean="0">
                          <a:effectLst/>
                        </a:rPr>
                        <a:t>tierra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11 millones Ha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38%</a:t>
                      </a:r>
                      <a:r>
                        <a:rPr lang="es-ES" sz="1800" dirty="0" smtClean="0">
                          <a:effectLst/>
                        </a:rPr>
                        <a:t> (2/3 para</a:t>
                      </a:r>
                      <a:r>
                        <a:rPr lang="es-ES" sz="1800" baseline="0" dirty="0" smtClean="0">
                          <a:effectLst/>
                        </a:rPr>
                        <a:t> pastos de </a:t>
                      </a:r>
                      <a:r>
                        <a:rPr lang="es-ES" sz="1800" baseline="0" dirty="0" err="1" smtClean="0">
                          <a:effectLst/>
                        </a:rPr>
                        <a:t>ganaderia</a:t>
                      </a:r>
                      <a:r>
                        <a:rPr lang="es-ES" sz="1800" baseline="0" dirty="0" smtClean="0">
                          <a:effectLst/>
                        </a:rPr>
                        <a:t>)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1199828947"/>
                  </a:ext>
                </a:extLst>
              </a:tr>
              <a:tr h="565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Acidificación de los océanos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pH oceánico medio 8.2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concentración de </a:t>
                      </a:r>
                      <a:r>
                        <a:rPr lang="es-ES" sz="1800" dirty="0" err="1">
                          <a:effectLst/>
                        </a:rPr>
                        <a:t>aragonita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&gt;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2.76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pH oceánico medio 8.1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concentración de </a:t>
                      </a:r>
                      <a:r>
                        <a:rPr lang="es-ES" sz="1800" dirty="0" err="1">
                          <a:effectLst/>
                        </a:rPr>
                        <a:t>aragonita</a:t>
                      </a:r>
                      <a:r>
                        <a:rPr lang="es-ES" sz="1800" dirty="0">
                          <a:effectLst/>
                        </a:rPr>
                        <a:t> 2.9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894754519"/>
                  </a:ext>
                </a:extLst>
              </a:tr>
              <a:tr h="585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Carga de nitrógeno y fósforo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N2 de atm: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62m</a:t>
                      </a:r>
                      <a:r>
                        <a:rPr lang="es-ES" sz="1800" dirty="0">
                          <a:effectLst/>
                        </a:rPr>
                        <a:t> Toneladas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 en </a:t>
                      </a:r>
                      <a:r>
                        <a:rPr lang="es-ES" sz="1800" dirty="0" err="1" smtClean="0">
                          <a:effectLst/>
                        </a:rPr>
                        <a:t>oceanos</a:t>
                      </a:r>
                      <a:r>
                        <a:rPr lang="es-ES" sz="1800" dirty="0" smtClean="0">
                          <a:effectLst/>
                        </a:rPr>
                        <a:t>: 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11m</a:t>
                      </a:r>
                      <a:r>
                        <a:rPr lang="es-ES" sz="1800" dirty="0">
                          <a:effectLst/>
                        </a:rPr>
                        <a:t> Toneladas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N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: 150 m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effectLst/>
                        </a:rPr>
                        <a:t>Toneladas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P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: 22 m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effectLst/>
                        </a:rPr>
                        <a:t>Toneladas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89108819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Agujero de ozono estratosférico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&gt;276 </a:t>
                      </a:r>
                      <a:r>
                        <a:rPr lang="es-ES" sz="1800" dirty="0">
                          <a:effectLst/>
                        </a:rPr>
                        <a:t>unidades de </a:t>
                      </a:r>
                      <a:r>
                        <a:rPr lang="es-ES" sz="1800" dirty="0" err="1">
                          <a:effectLst/>
                        </a:rPr>
                        <a:t>Dobson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283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904208412"/>
                  </a:ext>
                </a:extLst>
              </a:tr>
              <a:tr h="77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Aerosoles atmosféricos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&lt;</a:t>
                      </a:r>
                      <a:r>
                        <a:rPr lang="es-ES" sz="1800" dirty="0">
                          <a:effectLst/>
                        </a:rPr>
                        <a:t>15 </a:t>
                      </a:r>
                      <a:r>
                        <a:rPr lang="en-GB" sz="1800" dirty="0">
                          <a:effectLst/>
                        </a:rPr>
                        <a:t>μ</a:t>
                      </a:r>
                      <a:r>
                        <a:rPr lang="es-ES" sz="1800" dirty="0">
                          <a:effectLst/>
                        </a:rPr>
                        <a:t>g por m</a:t>
                      </a:r>
                      <a:r>
                        <a:rPr lang="es-ES" sz="1800" baseline="30000" dirty="0">
                          <a:effectLst/>
                        </a:rPr>
                        <a:t>3</a:t>
                      </a:r>
                      <a:r>
                        <a:rPr lang="es-ES" sz="1800" dirty="0">
                          <a:effectLst/>
                        </a:rPr>
                        <a:t> media anual de  PM</a:t>
                      </a:r>
                      <a:r>
                        <a:rPr lang="es-ES" sz="1800" baseline="-25000" dirty="0">
                          <a:effectLst/>
                        </a:rPr>
                        <a:t>2.5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35 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  <a:effectLst/>
                        </a:rPr>
                        <a:t>μg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 por m3</a:t>
                      </a:r>
                      <a:r>
                        <a:rPr lang="es-ES" sz="1800" dirty="0">
                          <a:effectLst/>
                        </a:rPr>
                        <a:t> media anual urbana de  PM2.5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427847498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292564" y="1655042"/>
            <a:ext cx="16699762" cy="67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3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30678"/>
              </p:ext>
            </p:extLst>
          </p:nvPr>
        </p:nvGraphicFramePr>
        <p:xfrm>
          <a:off x="86627" y="522399"/>
          <a:ext cx="12018744" cy="503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4791">
                  <a:extLst>
                    <a:ext uri="{9D8B030D-6E8A-4147-A177-3AD203B41FA5}">
                      <a16:colId xmlns:a16="http://schemas.microsoft.com/office/drawing/2014/main" val="4152775773"/>
                    </a:ext>
                  </a:extLst>
                </a:gridCol>
                <a:gridCol w="4145404">
                  <a:extLst>
                    <a:ext uri="{9D8B030D-6E8A-4147-A177-3AD203B41FA5}">
                      <a16:colId xmlns:a16="http://schemas.microsoft.com/office/drawing/2014/main" val="245151277"/>
                    </a:ext>
                  </a:extLst>
                </a:gridCol>
                <a:gridCol w="4348549">
                  <a:extLst>
                    <a:ext uri="{9D8B030D-6E8A-4147-A177-3AD203B41FA5}">
                      <a16:colId xmlns:a16="http://schemas.microsoft.com/office/drawing/2014/main" val="3499249118"/>
                    </a:ext>
                  </a:extLst>
                </a:gridCol>
              </a:tblGrid>
              <a:tr h="25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Límite </a:t>
                      </a:r>
                      <a:r>
                        <a:rPr lang="es-ES" sz="1800" dirty="0" smtClean="0">
                          <a:effectLst/>
                        </a:rPr>
                        <a:t>planetario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Relación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la </a:t>
                      </a:r>
                      <a:r>
                        <a:rPr lang="en-GB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agricultura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sostenible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Causas</a:t>
                      </a:r>
                      <a:r>
                        <a:rPr lang="es-E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insostenibilidad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1496491275"/>
                  </a:ext>
                </a:extLst>
              </a:tr>
              <a:tr h="64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Cambio climático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las emisiones globales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se incluye </a:t>
                      </a:r>
                      <a:r>
                        <a:rPr lang="es-ES" sz="160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agroenergía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cambio de suelo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N2O, fertilizantes nitrogenados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32%: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CH4 ganadería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12%: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CH4 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campos de arroz encharcados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  CO2 quema de biomasa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CH4 y N2O : pu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rines de la ganadería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534531442"/>
                  </a:ext>
                </a:extLst>
              </a:tr>
              <a:tr h="483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Integridad de la biosfera </a:t>
                      </a:r>
                      <a:endParaRPr lang="es-ES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Pérdida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de biodiversidad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pérdida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biodiversidad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Sobre explotación,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transgénicos y uso del suelo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962839942"/>
                  </a:ext>
                </a:extLst>
              </a:tr>
              <a:tr h="38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Uso del agua dulce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uso de agua global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ineficiente, alto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 para ganadería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953641802"/>
                  </a:ext>
                </a:extLst>
              </a:tr>
              <a:tr h="437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Cambio en el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uso de la tierra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15% para cultivos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(5000MHa : 0,625pc  vs. 0,24pc (15%)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26% (66%)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para ganadería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1199828947"/>
                  </a:ext>
                </a:extLst>
              </a:tr>
              <a:tr h="35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Acidificación de los océanos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emisiones de CO2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GIE y vertidos agrícolas y ganaderos al mar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894754519"/>
                  </a:ext>
                </a:extLst>
              </a:tr>
              <a:tr h="585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Carga de nitrógeno y fósforo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&gt;90%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vertidos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nitrógeno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160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fósforo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las </a:t>
                      </a:r>
                      <a:r>
                        <a:rPr lang="en-GB" sz="160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160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océanos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Exceso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uso de abonos químicos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89108819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Agujero de ozono estratosférico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904208412"/>
                  </a:ext>
                </a:extLst>
              </a:tr>
              <a:tr h="253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Aerosoles atmosféricos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427847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21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97649"/>
              </p:ext>
            </p:extLst>
          </p:nvPr>
        </p:nvGraphicFramePr>
        <p:xfrm>
          <a:off x="674254" y="116486"/>
          <a:ext cx="10741892" cy="654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481">
                  <a:extLst>
                    <a:ext uri="{9D8B030D-6E8A-4147-A177-3AD203B41FA5}">
                      <a16:colId xmlns:a16="http://schemas.microsoft.com/office/drawing/2014/main" val="3985763318"/>
                    </a:ext>
                  </a:extLst>
                </a:gridCol>
                <a:gridCol w="1788861">
                  <a:extLst>
                    <a:ext uri="{9D8B030D-6E8A-4147-A177-3AD203B41FA5}">
                      <a16:colId xmlns:a16="http://schemas.microsoft.com/office/drawing/2014/main" val="157296567"/>
                    </a:ext>
                  </a:extLst>
                </a:gridCol>
                <a:gridCol w="1719052">
                  <a:extLst>
                    <a:ext uri="{9D8B030D-6E8A-4147-A177-3AD203B41FA5}">
                      <a16:colId xmlns:a16="http://schemas.microsoft.com/office/drawing/2014/main" val="1730212242"/>
                    </a:ext>
                  </a:extLst>
                </a:gridCol>
                <a:gridCol w="1326375">
                  <a:extLst>
                    <a:ext uri="{9D8B030D-6E8A-4147-A177-3AD203B41FA5}">
                      <a16:colId xmlns:a16="http://schemas.microsoft.com/office/drawing/2014/main" val="2999187565"/>
                    </a:ext>
                  </a:extLst>
                </a:gridCol>
                <a:gridCol w="1876123">
                  <a:extLst>
                    <a:ext uri="{9D8B030D-6E8A-4147-A177-3AD203B41FA5}">
                      <a16:colId xmlns:a16="http://schemas.microsoft.com/office/drawing/2014/main" val="3219582195"/>
                    </a:ext>
                  </a:extLst>
                </a:gridCol>
              </a:tblGrid>
              <a:tr h="367377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Food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security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challenges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European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Union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Cuba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World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Goal /threshold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91545"/>
                  </a:ext>
                </a:extLst>
              </a:tr>
              <a:tr h="397720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Ecological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28121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n-GB" sz="1600" dirty="0" err="1" smtClean="0"/>
                        <a:t>Biocapacity</a:t>
                      </a:r>
                      <a:r>
                        <a:rPr lang="en-GB" sz="1600" dirty="0" smtClean="0"/>
                        <a:t> pc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2,2 Ha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0,81 Ha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1,63 Ha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1,63 Ha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38536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Ecological footprint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4,7 Ha.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1,78 Ha.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2,79 Ha.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1,63 Ha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3544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CO2 emissions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6,98 tons pc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2.68 tons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4,68 tons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1,82 pc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726248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Farm land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38%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30%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37,6%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3151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%</a:t>
                      </a:r>
                      <a:r>
                        <a:rPr lang="en-GB" sz="1600" baseline="0" dirty="0" smtClean="0"/>
                        <a:t> farming organic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9,1%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46%</a:t>
                      </a: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13,3%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25%</a:t>
                      </a:r>
                      <a:r>
                        <a:rPr lang="en-GB" sz="1600" baseline="0" dirty="0" smtClean="0"/>
                        <a:t> (EU)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837270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Food trade pc (4 % GHG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em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?)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684€ pc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181€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139€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0 € 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57503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Economical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24035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GDP pc vs equity zone (4000-18000)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38,454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9499?</a:t>
                      </a: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12,167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4000-18,000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0009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Agriculture share of GDP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1,3%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4,4%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19,9%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10%?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92505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Land inequality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0,58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0,15</a:t>
                      </a: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0,62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0.15?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434131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s-ES" sz="1600" dirty="0" err="1" smtClean="0"/>
                        <a:t>Agricutural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err="1" smtClean="0"/>
                        <a:t>Trade</a:t>
                      </a:r>
                      <a:r>
                        <a:rPr lang="es-ES" sz="1600" dirty="0" smtClean="0"/>
                        <a:t> balance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+62€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Bn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 (137 pc)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-2€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FF0000"/>
                          </a:solidFill>
                        </a:rPr>
                        <a:t>Bn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(-181pc)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 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76616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Social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567869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</a:rPr>
                        <a:t>Urban 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</a:rPr>
                        <a:t>share of </a:t>
                      </a:r>
                      <a:r>
                        <a:rPr lang="es-ES" sz="1600" baseline="0" dirty="0" err="1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rgbClr val="FF0000"/>
                          </a:solidFill>
                        </a:rPr>
                        <a:t>population</a:t>
                      </a:r>
                      <a:endParaRPr lang="en-GB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75.2%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77%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4040"/>
                  </a:ext>
                </a:extLst>
              </a:tr>
              <a:tr h="634560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Farmers as share of the pop. (mean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age)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1-2% (59)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1-2% (57)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13,3% (50)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(&gt;10%)?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67048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Malnutrition/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obesity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&lt;1%/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59%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&lt;1%/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42%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8,9%/30%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10909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362699" y="2292729"/>
            <a:ext cx="1496289" cy="470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398489" y="3388135"/>
            <a:ext cx="1223815" cy="4325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95735" y="815471"/>
            <a:ext cx="1630218" cy="1248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362699" y="4121331"/>
            <a:ext cx="1429324" cy="480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9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09465" y="608631"/>
            <a:ext cx="2881745" cy="2632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5493329" y="2346026"/>
            <a:ext cx="2706254" cy="26785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299688" y="2392212"/>
            <a:ext cx="2854039" cy="2697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20146" y="249502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TIERRA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920" y="4212896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CAMPESINOS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0909" y="4194499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MEDIOS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78633" y="554424"/>
            <a:ext cx="2673927" cy="31126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90152" y="665077"/>
            <a:ext cx="2544612" cy="32973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21527" y="5172364"/>
            <a:ext cx="6849927" cy="184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79092" y="1304763"/>
            <a:ext cx="2963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500,000 </a:t>
            </a:r>
            <a:r>
              <a:rPr lang="en-GB" b="1" dirty="0" smtClean="0">
                <a:solidFill>
                  <a:srgbClr val="FF0000"/>
                </a:solidFill>
              </a:rPr>
              <a:t>Ha </a:t>
            </a:r>
            <a:r>
              <a:rPr lang="en-GB" dirty="0" err="1" smtClean="0"/>
              <a:t>agroecológicas</a:t>
            </a:r>
            <a:endParaRPr lang="en-GB" dirty="0" smtClean="0"/>
          </a:p>
          <a:p>
            <a:pPr algn="ctr"/>
            <a:r>
              <a:rPr lang="en-GB" sz="1400" dirty="0" smtClean="0"/>
              <a:t>(1m para </a:t>
            </a:r>
            <a:r>
              <a:rPr lang="en-GB" sz="1400" dirty="0" err="1" smtClean="0"/>
              <a:t>rotacion</a:t>
            </a:r>
            <a:r>
              <a:rPr lang="en-GB" sz="1400" dirty="0" smtClean="0"/>
              <a:t> </a:t>
            </a:r>
            <a:r>
              <a:rPr lang="en-GB" sz="1400" dirty="0" err="1" smtClean="0"/>
              <a:t>agroforestal</a:t>
            </a:r>
            <a:r>
              <a:rPr lang="en-GB" sz="1400" dirty="0" smtClean="0"/>
              <a:t>)</a:t>
            </a:r>
          </a:p>
          <a:p>
            <a:pPr algn="ctr"/>
            <a:r>
              <a:rPr lang="es-ES" sz="1400" dirty="0" smtClean="0"/>
              <a:t>(10% Ha cultivadas, 30% de usos agrarios sostenibles)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60171" y="3459409"/>
            <a:ext cx="1648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500,000 </a:t>
            </a:r>
            <a:r>
              <a:rPr lang="en-GB" b="1" dirty="0" err="1" smtClean="0">
                <a:solidFill>
                  <a:srgbClr val="FF0000"/>
                </a:solidFill>
              </a:rPr>
              <a:t>campesinos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jovenes</a:t>
            </a:r>
            <a:r>
              <a:rPr lang="en-GB" b="1" dirty="0" smtClean="0">
                <a:solidFill>
                  <a:srgbClr val="FF0000"/>
                </a:solidFill>
              </a:rPr>
              <a:t>)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507932" y="3497364"/>
            <a:ext cx="146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b="1" dirty="0">
                <a:solidFill>
                  <a:srgbClr val="FF0000"/>
                </a:solidFill>
              </a:rPr>
              <a:t>5</a:t>
            </a:r>
            <a:r>
              <a:rPr lang="en-GB" b="1" dirty="0" smtClean="0">
                <a:solidFill>
                  <a:srgbClr val="FF0000"/>
                </a:solidFill>
              </a:rPr>
              <a:t>,000 </a:t>
            </a:r>
            <a:r>
              <a:rPr lang="en-GB" b="1" dirty="0" smtClean="0">
                <a:solidFill>
                  <a:srgbClr val="FF0000"/>
                </a:solidFill>
              </a:rPr>
              <a:t>m </a:t>
            </a:r>
            <a:r>
              <a:rPr lang="en-GB" dirty="0" smtClean="0">
                <a:solidFill>
                  <a:srgbClr val="FF0000"/>
                </a:solidFill>
              </a:rPr>
              <a:t>€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(</a:t>
            </a:r>
            <a:r>
              <a:rPr lang="es-ES" sz="1400" dirty="0" err="1" smtClean="0">
                <a:solidFill>
                  <a:srgbClr val="FF0000"/>
                </a:solidFill>
              </a:rPr>
              <a:t>coinversionesm</a:t>
            </a:r>
            <a:r>
              <a:rPr lang="es-ES" sz="1400" dirty="0" smtClean="0">
                <a:solidFill>
                  <a:srgbClr val="FF0000"/>
                </a:solidFill>
              </a:rPr>
              <a:t> agroturismo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1592" y="1309260"/>
            <a:ext cx="21428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Plan de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usufructos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Condiciones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vida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Servicios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basicos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906982" y="5698830"/>
            <a:ext cx="276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Acceso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equipamiento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Acceso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créditos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Agroturismo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08304" y="2137529"/>
            <a:ext cx="276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Capacidades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en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agroecologia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Innovacion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tecnologia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05343" y="1348693"/>
            <a:ext cx="443345" cy="55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104590" y="1548890"/>
            <a:ext cx="563419" cy="59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598251" y="5937936"/>
            <a:ext cx="953645" cy="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7181" y="242697"/>
            <a:ext cx="1468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PROGRAMA MUNICIPIOS SOSTENIBLES31m€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33718" y="1273356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DESIRA 2,5m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054437" y="6252076"/>
            <a:ext cx="1203038" cy="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744697" y="5665964"/>
            <a:ext cx="44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Apoyo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nuevos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actores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económicos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14m€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35273" y="6040034"/>
            <a:ext cx="462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Créditos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verdes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(2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subv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-20m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préstamo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AFD €)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9602941" y="4533766"/>
            <a:ext cx="1003298" cy="1029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845887" y="1273356"/>
            <a:ext cx="99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SAS 20m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371453" y="1657651"/>
            <a:ext cx="399471" cy="55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475"/>
            <a:ext cx="10515600" cy="9493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>
                <a:latin typeface="Bradley Hand ITC" panose="03070402050302030203" pitchFamily="66" charset="0"/>
              </a:rPr>
              <a:t/>
            </a:r>
            <a:br>
              <a:rPr lang="es-MX" sz="2800" dirty="0">
                <a:latin typeface="Bradley Hand ITC" panose="03070402050302030203" pitchFamily="66" charset="0"/>
              </a:rPr>
            </a:br>
            <a:r>
              <a:rPr lang="es-MX" sz="2800" dirty="0"/>
              <a:t>Medida de la injusticia local, nacional y global </a:t>
            </a:r>
            <a:br>
              <a:rPr lang="es-MX" sz="2800" dirty="0"/>
            </a:br>
            <a:r>
              <a:rPr lang="es-MX" sz="2800" dirty="0"/>
              <a:t>La equidad es la distribución justa de la desigualdad, </a:t>
            </a:r>
            <a:br>
              <a:rPr lang="es-MX" sz="2800" dirty="0"/>
            </a:br>
            <a:r>
              <a:rPr lang="es-MX" sz="2800" dirty="0"/>
              <a:t>dentro y entre generaciones.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4" y="1793070"/>
            <a:ext cx="6418663" cy="47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Agroecología de 0.5-1m de hectáreas</a:t>
            </a:r>
          </a:p>
          <a:p>
            <a:r>
              <a:rPr lang="es-ES" dirty="0" smtClean="0"/>
              <a:t>Atraer a jóvenes campesinos, unos 250,000</a:t>
            </a:r>
          </a:p>
          <a:p>
            <a:r>
              <a:rPr lang="es-ES" dirty="0" smtClean="0"/>
              <a:t>Inversiones para condiciones de vida y trabajo de unos 5,000m Euros </a:t>
            </a:r>
            <a:r>
              <a:rPr lang="es-ES" sz="2000" dirty="0" smtClean="0"/>
              <a:t>(amortización de importaciones en menos de 3 años, energía renovable en 5 años)</a:t>
            </a:r>
          </a:p>
          <a:p>
            <a:endParaRPr lang="es-ES" dirty="0"/>
          </a:p>
          <a:p>
            <a:r>
              <a:rPr lang="es-ES" dirty="0" smtClean="0"/>
              <a:t>Hábitos nutricionales basados en alimentos locales, disminución de proteína animal, aumento de hortalizas y frutas. (50% emisiones)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431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99" t="29363" r="6991" b="31731"/>
          <a:stretch/>
        </p:blipFill>
        <p:spPr>
          <a:xfrm>
            <a:off x="4204956" y="1368251"/>
            <a:ext cx="3714368" cy="36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3964" y="1655678"/>
            <a:ext cx="69365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/>
              <a:t>Muchas gracias</a:t>
            </a:r>
          </a:p>
          <a:p>
            <a:pPr algn="ctr"/>
            <a:endParaRPr lang="en-GB" sz="4400" dirty="0" smtClean="0"/>
          </a:p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www.valyter.es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1- </a:t>
            </a:r>
            <a:r>
              <a:rPr lang="en-GB" sz="3600" b="1" dirty="0" err="1" smtClean="0">
                <a:solidFill>
                  <a:srgbClr val="FF0000"/>
                </a:solidFill>
              </a:rPr>
              <a:t>Premisa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ética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Obligación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moral de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aspiración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colectiva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sanas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6"/>
          </a:xfrm>
        </p:spPr>
        <p:txBody>
          <a:bodyPr>
            <a:normAutofit fontScale="70000" lnSpcReduction="20000"/>
          </a:bodyPr>
          <a:lstStyle/>
          <a:p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Reflejada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constitución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Organización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Mundial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1947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193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miembros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comprometen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4100" b="1" dirty="0" err="1" smtClean="0">
                <a:solidFill>
                  <a:srgbClr val="FF0000"/>
                </a:solidFill>
              </a:rPr>
              <a:t>mejor</a:t>
            </a:r>
            <a:r>
              <a:rPr lang="en-GB" sz="4100" b="1" dirty="0" smtClean="0">
                <a:solidFill>
                  <a:srgbClr val="FF0000"/>
                </a:solidFill>
              </a:rPr>
              <a:t> </a:t>
            </a:r>
            <a:r>
              <a:rPr lang="en-GB" sz="4100" b="1" dirty="0" err="1" smtClean="0">
                <a:solidFill>
                  <a:srgbClr val="FF0000"/>
                </a:solidFill>
              </a:rPr>
              <a:t>nivel</a:t>
            </a:r>
            <a:r>
              <a:rPr lang="en-GB" sz="4100" b="1" dirty="0" smtClean="0">
                <a:solidFill>
                  <a:srgbClr val="FF0000"/>
                </a:solidFill>
              </a:rPr>
              <a:t> </a:t>
            </a:r>
            <a:r>
              <a:rPr lang="en-GB" sz="4100" b="1" dirty="0" err="1" smtClean="0">
                <a:solidFill>
                  <a:srgbClr val="FF0000"/>
                </a:solidFill>
              </a:rPr>
              <a:t>posible</a:t>
            </a:r>
            <a:r>
              <a:rPr lang="en-GB" sz="4100" b="1" dirty="0" smtClean="0">
                <a:solidFill>
                  <a:srgbClr val="FF0000"/>
                </a:solidFill>
              </a:rPr>
              <a:t> de </a:t>
            </a:r>
            <a:r>
              <a:rPr lang="en-GB" sz="4100" b="1" dirty="0" err="1" smtClean="0">
                <a:solidFill>
                  <a:srgbClr val="FF0000"/>
                </a:solidFill>
              </a:rPr>
              <a:t>salud</a:t>
            </a:r>
            <a:r>
              <a:rPr lang="en-GB" sz="4100" b="1" dirty="0" smtClean="0">
                <a:solidFill>
                  <a:srgbClr val="FF0000"/>
                </a:solidFill>
              </a:rPr>
              <a:t>, para </a:t>
            </a:r>
            <a:r>
              <a:rPr lang="en-GB" sz="4100" b="1" dirty="0" err="1" smtClean="0">
                <a:solidFill>
                  <a:srgbClr val="FF0000"/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el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único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compartido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global.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establece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un umbral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limita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abajo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4100" b="1" dirty="0" err="1" smtClean="0">
                <a:solidFill>
                  <a:srgbClr val="FF0000"/>
                </a:solidFill>
              </a:rPr>
              <a:t>inequidad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promueve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lo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tanto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4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Debe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impilicar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“para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” las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próximas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generaciones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4100" b="1" dirty="0" err="1" smtClean="0">
                <a:solidFill>
                  <a:srgbClr val="FF0000"/>
                </a:solidFill>
              </a:rPr>
              <a:t>equidad</a:t>
            </a:r>
            <a:r>
              <a:rPr lang="en-GB" sz="4100" b="1" dirty="0" smtClean="0">
                <a:solidFill>
                  <a:srgbClr val="FF0000"/>
                </a:solidFill>
              </a:rPr>
              <a:t> </a:t>
            </a:r>
            <a:r>
              <a:rPr lang="en-GB" sz="4100" b="1" dirty="0" err="1" smtClean="0">
                <a:solidFill>
                  <a:srgbClr val="FF0000"/>
                </a:solidFill>
              </a:rPr>
              <a:t>intergeneracional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2-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saludy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consecuencia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injusticia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Mejor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</a:rPr>
              <a:t>salud</a:t>
            </a:r>
            <a:r>
              <a:rPr lang="en-GB" u="sng" dirty="0" smtClean="0">
                <a:solidFill>
                  <a:srgbClr val="FF0000"/>
                </a:solidFill>
              </a:rPr>
              <a:t> possible (MSP)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Hemos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hay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estadísticas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comparables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1961,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cumplen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criterios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: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mayor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económicamente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replicables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PIB pc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ecológicamente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sostenibles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respetan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u="sng" dirty="0" smtClean="0">
                <a:solidFill>
                  <a:srgbClr val="FF0000"/>
                </a:solidFill>
              </a:rPr>
              <a:t>Carga de inequidad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: Por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ajuste de tasas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se estiman las muertes en exceso en relación a los niveles de MSP, como carga neta (globalmente en torno a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16 millones al año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), y la proporción de las mismas sobre el total, como carga relativa de inequidad (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casi un tercio de todas las muertes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0" y="234230"/>
            <a:ext cx="10715929" cy="57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6" y="424874"/>
            <a:ext cx="11911390" cy="60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89"/>
            <a:ext cx="12192000" cy="55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- Umbral de Dignidad vs. Pobreza.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media de PIB pc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SRS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marca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smtClean="0">
                <a:solidFill>
                  <a:srgbClr val="FF0000"/>
                </a:solidFill>
              </a:rPr>
              <a:t>umbral de </a:t>
            </a:r>
            <a:r>
              <a:rPr lang="en-GB" b="1" dirty="0" err="1" smtClean="0">
                <a:solidFill>
                  <a:srgbClr val="FF0000"/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derecho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Por encima del PIB pc del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mejor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nivel de salud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possible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para todos (umbral de dignidad), la esperanza de vida y el bienestar pueden mejorar hasta un nivel de ingresos a partir del cual la esperanza de vida no aumenta más. Coincide aproximadamente con el nivel de ingresos pc incompatible con el respeto a los límites planetarios. Dicho nivel (</a:t>
            </a:r>
            <a:r>
              <a:rPr lang="es-ES" b="1" dirty="0">
                <a:solidFill>
                  <a:srgbClr val="FF0000"/>
                </a:solidFill>
              </a:rPr>
              <a:t>umbral de exceso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) es muy similar al punto simétrico del umbral de dignidad por encima de la media mundial.</a:t>
            </a:r>
            <a:br>
              <a:rPr lang="es-E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7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638" y="854459"/>
            <a:ext cx="10972800" cy="770561"/>
          </a:xfrm>
        </p:spPr>
        <p:txBody>
          <a:bodyPr/>
          <a:lstStyle/>
          <a:p>
            <a:pPr algn="ctr"/>
            <a:r>
              <a:rPr lang="es-ES" dirty="0" smtClean="0"/>
              <a:t>La curva ética de la equidad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6610" y="5606020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Deficit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2438" y="5790686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Equidad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746510" y="5587033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Exceso</a:t>
            </a:r>
            <a:endParaRPr lang="en-GB" dirty="0"/>
          </a:p>
        </p:txBody>
      </p:sp>
      <p:sp>
        <p:nvSpPr>
          <p:cNvPr id="10" name="Arc 9"/>
          <p:cNvSpPr/>
          <p:nvPr/>
        </p:nvSpPr>
        <p:spPr>
          <a:xfrm>
            <a:off x="988291" y="4913745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675477" y="1995054"/>
            <a:ext cx="8459123" cy="3519055"/>
          </a:xfrm>
          <a:custGeom>
            <a:avLst/>
            <a:gdLst>
              <a:gd name="connsiteX0" fmla="*/ 0 w 10086109"/>
              <a:gd name="connsiteY0" fmla="*/ 3500582 h 3500582"/>
              <a:gd name="connsiteX1" fmla="*/ 4821381 w 10086109"/>
              <a:gd name="connsiteY1" fmla="*/ 0 h 3500582"/>
              <a:gd name="connsiteX2" fmla="*/ 10086109 w 10086109"/>
              <a:gd name="connsiteY2" fmla="*/ 3491345 h 3500582"/>
              <a:gd name="connsiteX3" fmla="*/ 10086109 w 10086109"/>
              <a:gd name="connsiteY3" fmla="*/ 3491345 h 350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6109" h="3500582">
                <a:moveTo>
                  <a:pt x="0" y="3500582"/>
                </a:moveTo>
                <a:cubicBezTo>
                  <a:pt x="1570181" y="1751060"/>
                  <a:pt x="3140363" y="1539"/>
                  <a:pt x="4821381" y="0"/>
                </a:cubicBezTo>
                <a:cubicBezTo>
                  <a:pt x="6502399" y="-1539"/>
                  <a:pt x="10086109" y="3491345"/>
                  <a:pt x="10086109" y="3491345"/>
                </a:cubicBezTo>
                <a:lnTo>
                  <a:pt x="10086109" y="3491345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9600" y="3004608"/>
            <a:ext cx="140416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Umbral de dignidad</a:t>
            </a:r>
          </a:p>
          <a:p>
            <a:endParaRPr lang="es-ES" sz="1400" dirty="0"/>
          </a:p>
          <a:p>
            <a:r>
              <a:rPr lang="es-ES" sz="1400" dirty="0" smtClean="0"/>
              <a:t>Sri Lanka ~$4000pcy</a:t>
            </a:r>
          </a:p>
          <a:p>
            <a:r>
              <a:rPr lang="es-ES" sz="1400" dirty="0" smtClean="0"/>
              <a:t>EV 76 a</a:t>
            </a:r>
            <a:endParaRPr lang="en-GB" sz="14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1311680" y="4389603"/>
            <a:ext cx="378807" cy="1140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44430" y="3004607"/>
            <a:ext cx="140416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Umbral de exceso</a:t>
            </a:r>
          </a:p>
          <a:p>
            <a:endParaRPr lang="es-ES" sz="1400" dirty="0"/>
          </a:p>
          <a:p>
            <a:r>
              <a:rPr lang="es-ES" sz="1400" dirty="0" smtClean="0"/>
              <a:t>Grecia ~$18000pcy</a:t>
            </a:r>
          </a:p>
          <a:p>
            <a:r>
              <a:rPr lang="es-ES" sz="1400" dirty="0" smtClean="0"/>
              <a:t>EV 80 a</a:t>
            </a:r>
            <a:endParaRPr lang="en-GB" sz="1400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10215418" y="4389602"/>
            <a:ext cx="531092" cy="1124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9281" y="2953492"/>
            <a:ext cx="28540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Movilidad (1:4.5)según CBC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7183317" y="3138158"/>
            <a:ext cx="471054" cy="20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</p:cNvCxnSpPr>
          <p:nvPr/>
        </p:nvCxnSpPr>
        <p:spPr>
          <a:xfrm flipH="1">
            <a:off x="3823855" y="3138158"/>
            <a:ext cx="505426" cy="1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3333" y="4968156"/>
            <a:ext cx="28540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Media en equilibrio con límites planetarios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1647</Words>
  <Application>Microsoft Office PowerPoint</Application>
  <PresentationFormat>Widescreen</PresentationFormat>
  <Paragraphs>240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 Medida de la injusticia local, nacional y global  La equidad es la distribución justa de la desigualdad,  dentro y entre generaciones.</vt:lpstr>
      <vt:lpstr>1- Premisa ética : Obligación moral de una aspiración colectiva (vidas sanas) que es factible para todos.</vt:lpstr>
      <vt:lpstr>2- El mejor nivel posible de saludy la carga de inequidad (consecuencia de la injusticia)</vt:lpstr>
      <vt:lpstr>PowerPoint Presentation</vt:lpstr>
      <vt:lpstr>PowerPoint Presentation</vt:lpstr>
      <vt:lpstr>PowerPoint Presentation</vt:lpstr>
      <vt:lpstr>3- Umbral de Dignidad vs. Pobreza.</vt:lpstr>
      <vt:lpstr>La curva ética de la equidad</vt:lpstr>
      <vt:lpstr>Población y PIB de países según zonas de equidad </vt:lpstr>
      <vt:lpstr>TRANSICIÓN HACIA LA EQUIDAD SOSTENIBLE</vt:lpstr>
      <vt:lpstr>4-Bienes Públicos Globales</vt:lpstr>
      <vt:lpstr>5.- Límites sobre pasados : síntomas del Planeta enfermo</vt:lpstr>
      <vt:lpstr>7-Equidad intergeneracional vs límites planetarios</vt:lpstr>
      <vt:lpstr>Sostenibilidad ecológica por zonas de equidad</vt:lpstr>
      <vt:lpstr>PowerPoint Presentation</vt:lpstr>
      <vt:lpstr>PowerPoint Presentation</vt:lpstr>
      <vt:lpstr>PowerPoint Presentation</vt:lpstr>
      <vt:lpstr>PowerPoint Presentation</vt:lpstr>
      <vt:lpstr>Conclusiones</vt:lpstr>
      <vt:lpstr>PowerPoint Presentation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 ethics and metrics</dc:title>
  <dc:creator>GARAY AMORES Juan (EEAS-HAVANA)</dc:creator>
  <cp:lastModifiedBy>GARAY AMORES Juan (EEAS-HAVANA)</cp:lastModifiedBy>
  <cp:revision>153</cp:revision>
  <dcterms:created xsi:type="dcterms:W3CDTF">2022-05-18T14:49:58Z</dcterms:created>
  <dcterms:modified xsi:type="dcterms:W3CDTF">2023-06-05T00:37:44Z</dcterms:modified>
</cp:coreProperties>
</file>