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286" r:id="rId3"/>
    <p:sldId id="257" r:id="rId4"/>
    <p:sldId id="258" r:id="rId5"/>
    <p:sldId id="269" r:id="rId6"/>
    <p:sldId id="272" r:id="rId7"/>
    <p:sldId id="260" r:id="rId8"/>
    <p:sldId id="266" r:id="rId9"/>
    <p:sldId id="275" r:id="rId10"/>
    <p:sldId id="322" r:id="rId11"/>
    <p:sldId id="263" r:id="rId12"/>
    <p:sldId id="262" r:id="rId13"/>
    <p:sldId id="285" r:id="rId14"/>
    <p:sldId id="276" r:id="rId15"/>
    <p:sldId id="283" r:id="rId16"/>
    <p:sldId id="320" r:id="rId17"/>
    <p:sldId id="321" r:id="rId18"/>
    <p:sldId id="318" r:id="rId19"/>
    <p:sldId id="319" r:id="rId20"/>
    <p:sldId id="278" r:id="rId21"/>
    <p:sldId id="279" r:id="rId22"/>
    <p:sldId id="31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70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5017" y="1099126"/>
            <a:ext cx="1083425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/>
              <a:t>Ética y métrica el bienestar global </a:t>
            </a:r>
          </a:p>
          <a:p>
            <a:pPr algn="ctr"/>
            <a:r>
              <a:rPr lang="es-ES" sz="3200" b="1" dirty="0" smtClean="0"/>
              <a:t>en equidad sostenible</a:t>
            </a:r>
          </a:p>
          <a:p>
            <a:pPr algn="ctr"/>
            <a:r>
              <a:rPr lang="es-ES" sz="3200" b="1" dirty="0" smtClean="0"/>
              <a:t>El rol de la soberanía alimentaria </a:t>
            </a:r>
          </a:p>
          <a:p>
            <a:pPr algn="ctr"/>
            <a:r>
              <a:rPr lang="es-ES" sz="3200" b="1" dirty="0" smtClean="0"/>
              <a:t>Desafíos en Cuba y oportunidades de la cooperación de la Unión Europea</a:t>
            </a:r>
            <a:endParaRPr lang="es-ES" sz="3200" b="1" dirty="0"/>
          </a:p>
          <a:p>
            <a:pPr algn="ctr"/>
            <a:r>
              <a:rPr lang="es-ES" sz="2400" dirty="0" smtClean="0"/>
              <a:t>Juan Garay</a:t>
            </a:r>
          </a:p>
          <a:p>
            <a:pPr algn="ctr"/>
            <a:r>
              <a:rPr lang="es-ES" sz="2400" dirty="0" smtClean="0"/>
              <a:t>Profesor de ética de la equidad </a:t>
            </a:r>
          </a:p>
          <a:p>
            <a:pPr algn="ctr"/>
            <a:r>
              <a:rPr lang="es-ES" sz="2400" dirty="0" smtClean="0"/>
              <a:t>(ENS-Madrid, UNACH-Chiapas</a:t>
            </a:r>
            <a:r>
              <a:rPr lang="es-ES" sz="2400" dirty="0"/>
              <a:t>, ELAM-La Habana, </a:t>
            </a:r>
            <a:r>
              <a:rPr lang="es-ES" sz="2400" dirty="0" smtClean="0"/>
              <a:t>UCLV-</a:t>
            </a:r>
            <a:r>
              <a:rPr lang="es-ES" sz="2400" dirty="0" err="1" smtClean="0"/>
              <a:t>Sta</a:t>
            </a:r>
            <a:r>
              <a:rPr lang="es-ES" sz="2400" dirty="0" smtClean="0"/>
              <a:t> Clara)</a:t>
            </a:r>
          </a:p>
          <a:p>
            <a:pPr algn="ctr"/>
            <a:endParaRPr lang="es-ES" sz="4000" dirty="0" smtClean="0"/>
          </a:p>
          <a:p>
            <a:pPr algn="ctr"/>
            <a:r>
              <a:rPr lang="es-ES" sz="2400" dirty="0" smtClean="0"/>
              <a:t>Conferencia inaugural</a:t>
            </a:r>
          </a:p>
          <a:p>
            <a:pPr algn="ctr"/>
            <a:r>
              <a:rPr lang="es-ES" sz="2400" dirty="0" smtClean="0"/>
              <a:t>Congreso internacional de </a:t>
            </a:r>
            <a:r>
              <a:rPr lang="es-ES" sz="2400" dirty="0" err="1"/>
              <a:t>A</a:t>
            </a:r>
            <a:r>
              <a:rPr lang="es-ES" sz="2400" dirty="0" err="1" smtClean="0"/>
              <a:t>grociencias</a:t>
            </a:r>
            <a:r>
              <a:rPr lang="es-ES" sz="2400" dirty="0" smtClean="0"/>
              <a:t>, Varadero 5 de junio 2023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51960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872509" y="1459345"/>
            <a:ext cx="4729018" cy="2900219"/>
          </a:xfrm>
          <a:custGeom>
            <a:avLst/>
            <a:gdLst>
              <a:gd name="connsiteX0" fmla="*/ 0 w 4729018"/>
              <a:gd name="connsiteY0" fmla="*/ 2900219 h 2900219"/>
              <a:gd name="connsiteX1" fmla="*/ 2392218 w 4729018"/>
              <a:gd name="connsiteY1" fmla="*/ 0 h 2900219"/>
              <a:gd name="connsiteX2" fmla="*/ 4729018 w 4729018"/>
              <a:gd name="connsiteY2" fmla="*/ 2900219 h 2900219"/>
              <a:gd name="connsiteX3" fmla="*/ 4729018 w 4729018"/>
              <a:gd name="connsiteY3" fmla="*/ 2900219 h 2900219"/>
              <a:gd name="connsiteX4" fmla="*/ 4729018 w 4729018"/>
              <a:gd name="connsiteY4" fmla="*/ 2900219 h 290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9018" h="2900219">
                <a:moveTo>
                  <a:pt x="0" y="2900219"/>
                </a:moveTo>
                <a:cubicBezTo>
                  <a:pt x="802024" y="1450109"/>
                  <a:pt x="1604048" y="0"/>
                  <a:pt x="2392218" y="0"/>
                </a:cubicBezTo>
                <a:cubicBezTo>
                  <a:pt x="3180388" y="0"/>
                  <a:pt x="4729018" y="2900219"/>
                  <a:pt x="4729018" y="2900219"/>
                </a:cubicBezTo>
                <a:lnTo>
                  <a:pt x="4729018" y="2900219"/>
                </a:lnTo>
                <a:lnTo>
                  <a:pt x="4729018" y="2900219"/>
                </a:ln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 9"/>
          <p:cNvSpPr/>
          <p:nvPr/>
        </p:nvSpPr>
        <p:spPr>
          <a:xfrm>
            <a:off x="1778000" y="380427"/>
            <a:ext cx="8783782" cy="4094592"/>
          </a:xfrm>
          <a:custGeom>
            <a:avLst/>
            <a:gdLst>
              <a:gd name="connsiteX0" fmla="*/ 0 w 8783782"/>
              <a:gd name="connsiteY0" fmla="*/ 4066883 h 4094592"/>
              <a:gd name="connsiteX1" fmla="*/ 674255 w 8783782"/>
              <a:gd name="connsiteY1" fmla="*/ 2883 h 4094592"/>
              <a:gd name="connsiteX2" fmla="*/ 2004291 w 8783782"/>
              <a:gd name="connsiteY2" fmla="*/ 3420337 h 4094592"/>
              <a:gd name="connsiteX3" fmla="*/ 4027055 w 8783782"/>
              <a:gd name="connsiteY3" fmla="*/ 3484992 h 4094592"/>
              <a:gd name="connsiteX4" fmla="*/ 5985164 w 8783782"/>
              <a:gd name="connsiteY4" fmla="*/ 3845210 h 4094592"/>
              <a:gd name="connsiteX5" fmla="*/ 5985164 w 8783782"/>
              <a:gd name="connsiteY5" fmla="*/ 3845210 h 4094592"/>
              <a:gd name="connsiteX6" fmla="*/ 7509164 w 8783782"/>
              <a:gd name="connsiteY6" fmla="*/ 3965283 h 4094592"/>
              <a:gd name="connsiteX7" fmla="*/ 8183418 w 8783782"/>
              <a:gd name="connsiteY7" fmla="*/ 3207901 h 4094592"/>
              <a:gd name="connsiteX8" fmla="*/ 8783782 w 8783782"/>
              <a:gd name="connsiteY8" fmla="*/ 4094592 h 4094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83782" h="4094592">
                <a:moveTo>
                  <a:pt x="0" y="4066883"/>
                </a:moveTo>
                <a:cubicBezTo>
                  <a:pt x="170103" y="2088762"/>
                  <a:pt x="340207" y="110641"/>
                  <a:pt x="674255" y="2883"/>
                </a:cubicBezTo>
                <a:cubicBezTo>
                  <a:pt x="1008303" y="-104875"/>
                  <a:pt x="1445491" y="2839985"/>
                  <a:pt x="2004291" y="3420337"/>
                </a:cubicBezTo>
                <a:cubicBezTo>
                  <a:pt x="2563091" y="4000688"/>
                  <a:pt x="3363576" y="3414180"/>
                  <a:pt x="4027055" y="3484992"/>
                </a:cubicBezTo>
                <a:cubicBezTo>
                  <a:pt x="4690534" y="3555804"/>
                  <a:pt x="5985164" y="3845210"/>
                  <a:pt x="5985164" y="3845210"/>
                </a:cubicBezTo>
                <a:lnTo>
                  <a:pt x="5985164" y="3845210"/>
                </a:lnTo>
                <a:cubicBezTo>
                  <a:pt x="6239164" y="3865222"/>
                  <a:pt x="7142788" y="4071501"/>
                  <a:pt x="7509164" y="3965283"/>
                </a:cubicBezTo>
                <a:cubicBezTo>
                  <a:pt x="7875540" y="3859065"/>
                  <a:pt x="7970982" y="3186350"/>
                  <a:pt x="8183418" y="3207901"/>
                </a:cubicBezTo>
                <a:cubicBezTo>
                  <a:pt x="8395854" y="3229452"/>
                  <a:pt x="8589818" y="3662022"/>
                  <a:pt x="8783782" y="4094592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>
            <a:off x="1930400" y="772648"/>
            <a:ext cx="8756073" cy="3596152"/>
          </a:xfrm>
          <a:custGeom>
            <a:avLst/>
            <a:gdLst>
              <a:gd name="connsiteX0" fmla="*/ 0 w 8756073"/>
              <a:gd name="connsiteY0" fmla="*/ 3448370 h 3596152"/>
              <a:gd name="connsiteX1" fmla="*/ 655782 w 8756073"/>
              <a:gd name="connsiteY1" fmla="*/ 2561679 h 3596152"/>
              <a:gd name="connsiteX2" fmla="*/ 1801091 w 8756073"/>
              <a:gd name="connsiteY2" fmla="*/ 3319061 h 3596152"/>
              <a:gd name="connsiteX3" fmla="*/ 2512291 w 8756073"/>
              <a:gd name="connsiteY3" fmla="*/ 3439134 h 3596152"/>
              <a:gd name="connsiteX4" fmla="*/ 3288145 w 8756073"/>
              <a:gd name="connsiteY4" fmla="*/ 3069679 h 3596152"/>
              <a:gd name="connsiteX5" fmla="*/ 4313382 w 8756073"/>
              <a:gd name="connsiteY5" fmla="*/ 2783352 h 3596152"/>
              <a:gd name="connsiteX6" fmla="*/ 5366327 w 8756073"/>
              <a:gd name="connsiteY6" fmla="*/ 2811061 h 3596152"/>
              <a:gd name="connsiteX7" fmla="*/ 6807200 w 8756073"/>
              <a:gd name="connsiteY7" fmla="*/ 2450843 h 3596152"/>
              <a:gd name="connsiteX8" fmla="*/ 7435273 w 8756073"/>
              <a:gd name="connsiteY8" fmla="*/ 1896661 h 3596152"/>
              <a:gd name="connsiteX9" fmla="*/ 8081818 w 8756073"/>
              <a:gd name="connsiteY9" fmla="*/ 30916 h 3596152"/>
              <a:gd name="connsiteX10" fmla="*/ 8756073 w 8756073"/>
              <a:gd name="connsiteY10" fmla="*/ 3596152 h 3596152"/>
              <a:gd name="connsiteX11" fmla="*/ 8756073 w 8756073"/>
              <a:gd name="connsiteY11" fmla="*/ 3596152 h 359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6073" h="3596152">
                <a:moveTo>
                  <a:pt x="0" y="3448370"/>
                </a:moveTo>
                <a:cubicBezTo>
                  <a:pt x="177800" y="3015800"/>
                  <a:pt x="355600" y="2583231"/>
                  <a:pt x="655782" y="2561679"/>
                </a:cubicBezTo>
                <a:cubicBezTo>
                  <a:pt x="955964" y="2540127"/>
                  <a:pt x="1491673" y="3172819"/>
                  <a:pt x="1801091" y="3319061"/>
                </a:cubicBezTo>
                <a:cubicBezTo>
                  <a:pt x="2110509" y="3465303"/>
                  <a:pt x="2264449" y="3480698"/>
                  <a:pt x="2512291" y="3439134"/>
                </a:cubicBezTo>
                <a:cubicBezTo>
                  <a:pt x="2760133" y="3397570"/>
                  <a:pt x="2987963" y="3178976"/>
                  <a:pt x="3288145" y="3069679"/>
                </a:cubicBezTo>
                <a:cubicBezTo>
                  <a:pt x="3588327" y="2960382"/>
                  <a:pt x="3967018" y="2826455"/>
                  <a:pt x="4313382" y="2783352"/>
                </a:cubicBezTo>
                <a:cubicBezTo>
                  <a:pt x="4659746" y="2740249"/>
                  <a:pt x="4950691" y="2866479"/>
                  <a:pt x="5366327" y="2811061"/>
                </a:cubicBezTo>
                <a:cubicBezTo>
                  <a:pt x="5781963" y="2755643"/>
                  <a:pt x="6462376" y="2603243"/>
                  <a:pt x="6807200" y="2450843"/>
                </a:cubicBezTo>
                <a:cubicBezTo>
                  <a:pt x="7152024" y="2298443"/>
                  <a:pt x="7222837" y="2299982"/>
                  <a:pt x="7435273" y="1896661"/>
                </a:cubicBezTo>
                <a:cubicBezTo>
                  <a:pt x="7647709" y="1493340"/>
                  <a:pt x="7861685" y="-252332"/>
                  <a:pt x="8081818" y="30916"/>
                </a:cubicBezTo>
                <a:cubicBezTo>
                  <a:pt x="8301951" y="314164"/>
                  <a:pt x="8756073" y="3596152"/>
                  <a:pt x="8756073" y="3596152"/>
                </a:cubicBezTo>
                <a:lnTo>
                  <a:pt x="8756073" y="3596152"/>
                </a:lnTo>
              </a:path>
            </a:pathLst>
          </a:cu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>
            <a:stCxn id="5" idx="1"/>
          </p:cNvCxnSpPr>
          <p:nvPr/>
        </p:nvCxnSpPr>
        <p:spPr>
          <a:xfrm>
            <a:off x="5264727" y="1459345"/>
            <a:ext cx="46182" cy="301567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43709" y="4475019"/>
            <a:ext cx="101692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969818" y="397164"/>
            <a:ext cx="73892" cy="4077855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1275290" y="397164"/>
            <a:ext cx="4618" cy="406948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49236" y="4590473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UDg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7245927" y="4604003"/>
            <a:ext cx="854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UExc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5084618" y="4548586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LPl</a:t>
            </a:r>
            <a:endParaRPr lang="en-GB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398982" y="3546764"/>
            <a:ext cx="3676073" cy="184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955309" y="3195904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CBC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1930400" y="4419337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FF0000"/>
                </a:solidFill>
              </a:rPr>
              <a:t>UPbr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912927" y="4401065"/>
            <a:ext cx="1078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FF0000"/>
                </a:solidFill>
              </a:rPr>
              <a:t>CPoder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3048000" y="2549236"/>
            <a:ext cx="1265382" cy="434109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ight Arrow 28"/>
          <p:cNvSpPr/>
          <p:nvPr/>
        </p:nvSpPr>
        <p:spPr>
          <a:xfrm rot="10800000">
            <a:off x="6253018" y="2613890"/>
            <a:ext cx="3214254" cy="434109"/>
          </a:xfrm>
          <a:prstGeom prst="rightArrow">
            <a:avLst/>
          </a:prstGeom>
          <a:solidFill>
            <a:srgbClr val="7030A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911092" y="797194"/>
            <a:ext cx="6651852" cy="310694"/>
          </a:xfrm>
        </p:spPr>
        <p:txBody>
          <a:bodyPr>
            <a:normAutofit fontScale="90000"/>
          </a:bodyPr>
          <a:lstStyle/>
          <a:p>
            <a:pPr algn="ctr"/>
            <a:r>
              <a:rPr lang="es-ES" sz="2000" b="1" dirty="0" smtClean="0"/>
              <a:t>TRANSICIÓN HACIA LA EQUIDAD SOSTENIBLE</a:t>
            </a:r>
            <a:endParaRPr lang="en-GB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27754" y="2101210"/>
            <a:ext cx="400110" cy="102535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vert="vert270" wrap="square" rtlCol="0">
            <a:spAutoFit/>
          </a:bodyPr>
          <a:lstStyle/>
          <a:p>
            <a:r>
              <a:rPr lang="es-ES" sz="1400" dirty="0" smtClean="0"/>
              <a:t>Población</a:t>
            </a:r>
            <a:endParaRPr lang="en-GB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11277784" y="1921102"/>
            <a:ext cx="369332" cy="1126897"/>
          </a:xfrm>
          <a:prstGeom prst="rect">
            <a:avLst/>
          </a:prstGeom>
          <a:noFill/>
          <a:ln w="3175">
            <a:solidFill>
              <a:srgbClr val="7030A0"/>
            </a:solidFill>
          </a:ln>
        </p:spPr>
        <p:txBody>
          <a:bodyPr vert="vert270" wrap="square" rtlCol="0">
            <a:spAutoFit/>
          </a:bodyPr>
          <a:lstStyle/>
          <a:p>
            <a:r>
              <a:rPr lang="es-ES" sz="1200" dirty="0" smtClean="0"/>
              <a:t>Recursos </a:t>
            </a:r>
            <a:r>
              <a:rPr lang="es-ES" sz="1200" dirty="0"/>
              <a:t>(</a:t>
            </a:r>
            <a:r>
              <a:rPr lang="es-ES" sz="1200" dirty="0" smtClean="0"/>
              <a:t>PIB)</a:t>
            </a:r>
            <a:endParaRPr lang="en-GB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5773881" y="4465783"/>
            <a:ext cx="820882" cy="27699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i="1" dirty="0" smtClean="0"/>
              <a:t>PIB pc</a:t>
            </a:r>
            <a:endParaRPr lang="en-GB" sz="1200" i="1" dirty="0"/>
          </a:p>
        </p:txBody>
      </p:sp>
      <p:sp>
        <p:nvSpPr>
          <p:cNvPr id="4" name="Freeform 3"/>
          <p:cNvSpPr/>
          <p:nvPr/>
        </p:nvSpPr>
        <p:spPr>
          <a:xfrm>
            <a:off x="2863273" y="1477799"/>
            <a:ext cx="4710545" cy="2881765"/>
          </a:xfrm>
          <a:custGeom>
            <a:avLst/>
            <a:gdLst>
              <a:gd name="connsiteX0" fmla="*/ 0 w 4710545"/>
              <a:gd name="connsiteY0" fmla="*/ 2881765 h 2881765"/>
              <a:gd name="connsiteX1" fmla="*/ 3131127 w 4710545"/>
              <a:gd name="connsiteY1" fmla="*/ 19 h 2881765"/>
              <a:gd name="connsiteX2" fmla="*/ 4710545 w 4710545"/>
              <a:gd name="connsiteY2" fmla="*/ 2844819 h 288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10545" h="2881765">
                <a:moveTo>
                  <a:pt x="0" y="2881765"/>
                </a:moveTo>
                <a:cubicBezTo>
                  <a:pt x="1173018" y="1443971"/>
                  <a:pt x="2346036" y="6177"/>
                  <a:pt x="3131127" y="19"/>
                </a:cubicBezTo>
                <a:cubicBezTo>
                  <a:pt x="3916218" y="-6139"/>
                  <a:pt x="4313381" y="1419340"/>
                  <a:pt x="4710545" y="284481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053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36321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-Bienes Públicos Globales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3562"/>
            <a:ext cx="10515600" cy="5171768"/>
          </a:xfrm>
        </p:spPr>
        <p:txBody>
          <a:bodyPr>
            <a:normAutofit fontScale="25000" lnSpcReduction="20000"/>
          </a:bodyPr>
          <a:lstStyle/>
          <a:p>
            <a:r>
              <a:rPr lang="en-GB" sz="7400" dirty="0" smtClean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9600" dirty="0" err="1" smtClean="0">
                <a:solidFill>
                  <a:srgbClr val="FF0000"/>
                </a:solidFill>
              </a:rPr>
              <a:t>liberación</a:t>
            </a:r>
            <a:r>
              <a:rPr lang="en-GB" sz="9600" dirty="0" smtClean="0">
                <a:solidFill>
                  <a:srgbClr val="FF0000"/>
                </a:solidFill>
              </a:rPr>
              <a:t> de </a:t>
            </a:r>
            <a:r>
              <a:rPr lang="en-GB" sz="9600" dirty="0" err="1" smtClean="0">
                <a:solidFill>
                  <a:srgbClr val="FF0000"/>
                </a:solidFill>
              </a:rPr>
              <a:t>recursos</a:t>
            </a:r>
            <a:r>
              <a:rPr lang="en-GB" sz="9600" dirty="0" smtClean="0">
                <a:solidFill>
                  <a:srgbClr val="FF0000"/>
                </a:solidFill>
              </a:rPr>
              <a:t> </a:t>
            </a:r>
            <a:r>
              <a:rPr lang="en-GB" sz="9600" dirty="0" err="1" smtClean="0">
                <a:solidFill>
                  <a:srgbClr val="FF0000"/>
                </a:solidFill>
              </a:rPr>
              <a:t>globales</a:t>
            </a:r>
            <a:r>
              <a:rPr lang="en-GB" sz="9600" dirty="0" smtClean="0">
                <a:solidFill>
                  <a:srgbClr val="FF0000"/>
                </a:solidFill>
              </a:rPr>
              <a:t> 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en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universal y en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b="1" dirty="0" err="1" smtClean="0">
                <a:solidFill>
                  <a:srgbClr val="FF0000"/>
                </a:solidFill>
              </a:rPr>
              <a:t>Bienes</a:t>
            </a:r>
            <a:r>
              <a:rPr lang="en-GB" sz="9600" b="1" dirty="0" smtClean="0">
                <a:solidFill>
                  <a:srgbClr val="FF0000"/>
                </a:solidFill>
              </a:rPr>
              <a:t> </a:t>
            </a:r>
            <a:r>
              <a:rPr lang="en-GB" sz="9600" b="1" dirty="0" err="1" smtClean="0">
                <a:solidFill>
                  <a:srgbClr val="FF0000"/>
                </a:solidFill>
              </a:rPr>
              <a:t>Públicos</a:t>
            </a:r>
            <a:r>
              <a:rPr lang="en-GB" sz="9600" b="1" dirty="0" smtClean="0">
                <a:solidFill>
                  <a:srgbClr val="FF0000"/>
                </a:solidFill>
              </a:rPr>
              <a:t> </a:t>
            </a:r>
            <a:r>
              <a:rPr lang="en-GB" sz="9600" b="1" dirty="0" err="1" smtClean="0">
                <a:solidFill>
                  <a:srgbClr val="FF0000"/>
                </a:solidFill>
              </a:rPr>
              <a:t>Globales</a:t>
            </a:r>
            <a:r>
              <a:rPr lang="en-GB" sz="9600" b="1" dirty="0">
                <a:solidFill>
                  <a:srgbClr val="FF0000"/>
                </a:solidFill>
              </a:rPr>
              <a:t> 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Además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avanzar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en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fronteras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permitan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progreso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para Toda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como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vacunas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respuestas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a las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grandes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pandemias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vital para la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cambiar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modelos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respetando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9600" dirty="0" err="1" smtClean="0">
                <a:solidFill>
                  <a:srgbClr val="FF0000"/>
                </a:solidFill>
              </a:rPr>
              <a:t>límites</a:t>
            </a:r>
            <a:r>
              <a:rPr lang="en-GB" sz="9600" dirty="0" smtClean="0">
                <a:solidFill>
                  <a:srgbClr val="FF0000"/>
                </a:solidFill>
              </a:rPr>
              <a:t> </a:t>
            </a:r>
            <a:r>
              <a:rPr lang="en-GB" sz="9600" dirty="0" err="1" smtClean="0">
                <a:solidFill>
                  <a:srgbClr val="FF0000"/>
                </a:solidFill>
              </a:rPr>
              <a:t>planetarios</a:t>
            </a:r>
            <a:r>
              <a:rPr lang="en-GB" sz="9600" dirty="0" smtClean="0">
                <a:solidFill>
                  <a:srgbClr val="FF0000"/>
                </a:solidFill>
              </a:rPr>
              <a:t> </a:t>
            </a:r>
            <a:r>
              <a:rPr lang="en-GB" sz="96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9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9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solidFill>
                  <a:schemeClr val="accent1">
                    <a:lumMod val="50000"/>
                  </a:schemeClr>
                </a:solidFill>
              </a:rPr>
              <a:t>7-Equidad intergeneracional vs 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298"/>
            <a:ext cx="10515600" cy="4351338"/>
          </a:xfrm>
        </p:spPr>
        <p:txBody>
          <a:bodyPr>
            <a:noAutofit/>
          </a:bodyPr>
          <a:lstStyle/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justicia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 inter-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amenazada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transgression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urgente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las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carbono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puede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causar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)solo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220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durante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el resto del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siglo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XXI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CO2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2030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1Tn m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umbral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&gt;90% 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ignora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umbral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propia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carbon.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y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biocapacidad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tambien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permiten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estimar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umbrales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naturales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nacional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global.</a:t>
            </a:r>
          </a:p>
          <a:p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Existe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sinergia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económida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(que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lleva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a consume –y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basada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ahorros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generalmente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alimentando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mercados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local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conduce a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carbon que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respete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el umbral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debajo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800" dirty="0" err="1" smtClean="0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. (“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rescate</a:t>
            </a:r>
            <a:r>
              <a:rPr lang="en-GB" sz="1800" b="1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b="1" dirty="0" err="1" smtClean="0">
                <a:solidFill>
                  <a:schemeClr val="accent1">
                    <a:lumMod val="50000"/>
                  </a:schemeClr>
                </a:solidFill>
              </a:rPr>
              <a:t>naturaleza</a:t>
            </a:r>
            <a:r>
              <a:rPr lang="en-GB" sz="1800" dirty="0" smtClean="0">
                <a:solidFill>
                  <a:schemeClr val="accent1">
                    <a:lumMod val="50000"/>
                  </a:schemeClr>
                </a:solidFill>
              </a:rPr>
              <a:t>”)</a:t>
            </a:r>
          </a:p>
          <a:p>
            <a:pPr marL="0" indent="0">
              <a:buNone/>
            </a:pPr>
            <a:r>
              <a:rPr lang="en-GB" sz="1600" b="1" dirty="0">
                <a:solidFill>
                  <a:srgbClr val="0070C0"/>
                </a:solidFill>
              </a:rPr>
              <a:t/>
            </a:r>
            <a:br>
              <a:rPr lang="en-GB" sz="1600" b="1" dirty="0">
                <a:solidFill>
                  <a:srgbClr val="0070C0"/>
                </a:solidFill>
              </a:rPr>
            </a:b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err="1">
                <a:latin typeface="Bradley Hand ITC" panose="03070402050302030203" pitchFamily="66" charset="0"/>
              </a:rPr>
              <a:t>Lìmites</a:t>
            </a:r>
            <a:r>
              <a:rPr lang="es-ES" sz="3600" dirty="0">
                <a:latin typeface="Bradley Hand ITC" panose="03070402050302030203" pitchFamily="66" charset="0"/>
              </a:rPr>
              <a:t> sobre pasados : síntomas del Planeta enfermo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35827" y="1993407"/>
            <a:ext cx="6462584" cy="3962549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Bradley Hand ITC" panose="03070402050302030203" pitchFamily="66" charset="0"/>
              </a:rPr>
              <a:t>Calentamiento global: 	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Fiebre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Pèrdida</a:t>
            </a:r>
            <a:r>
              <a:rPr lang="es-ES" sz="2400" dirty="0">
                <a:latin typeface="Bradley Hand ITC" panose="03070402050302030203" pitchFamily="66" charset="0"/>
              </a:rPr>
              <a:t> de biodiversidad: 	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Disbacteriosis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 err="1">
                <a:latin typeface="Bradley Hand ITC" panose="03070402050302030203" pitchFamily="66" charset="0"/>
              </a:rPr>
              <a:t>Deforestaciòn</a:t>
            </a:r>
            <a:r>
              <a:rPr lang="es-ES" sz="2400" dirty="0">
                <a:latin typeface="Bradley Hand ITC" panose="03070402050302030203" pitchFamily="66" charset="0"/>
              </a:rPr>
              <a:t> :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		Alopecia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Nitrògeno</a:t>
            </a:r>
            <a:r>
              <a:rPr lang="es-ES" sz="2400" dirty="0">
                <a:latin typeface="Bradley Hand ITC" panose="03070402050302030203" pitchFamily="66" charset="0"/>
              </a:rPr>
              <a:t>, </a:t>
            </a:r>
            <a:r>
              <a:rPr lang="es-ES" sz="2400" dirty="0" err="1">
                <a:latin typeface="Bradley Hand ITC" panose="03070402050302030203" pitchFamily="66" charset="0"/>
              </a:rPr>
              <a:t>Fòsforo</a:t>
            </a:r>
            <a:r>
              <a:rPr lang="es-ES" sz="2400" dirty="0">
                <a:latin typeface="Bradley Hand ITC" panose="03070402050302030203" pitchFamily="66" charset="0"/>
              </a:rPr>
              <a:t> y pH :</a:t>
            </a:r>
            <a:r>
              <a:rPr lang="en-US" sz="2400" dirty="0">
                <a:latin typeface="Bradley Hand ITC" panose="03070402050302030203" pitchFamily="66" charset="0"/>
              </a:rPr>
              <a:t> 	</a:t>
            </a:r>
            <a:r>
              <a:rPr lang="en-U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Diabetes, acidosis</a:t>
            </a:r>
          </a:p>
          <a:p>
            <a:r>
              <a:rPr lang="en-US" sz="2400" dirty="0" err="1">
                <a:latin typeface="Bradley Hand ITC" panose="03070402050302030203" pitchFamily="66" charset="0"/>
              </a:rPr>
              <a:t>Pèrdida</a:t>
            </a:r>
            <a:r>
              <a:rPr lang="en-US" sz="2400" dirty="0">
                <a:latin typeface="Bradley Hand ITC" panose="03070402050302030203" pitchFamily="66" charset="0"/>
              </a:rPr>
              <a:t> de </a:t>
            </a:r>
            <a:r>
              <a:rPr lang="en-US" sz="2400" dirty="0" err="1">
                <a:latin typeface="Bradley Hand ITC" panose="03070402050302030203" pitchFamily="66" charset="0"/>
              </a:rPr>
              <a:t>agua</a:t>
            </a:r>
            <a:r>
              <a:rPr lang="en-US" sz="2400" dirty="0">
                <a:latin typeface="Bradley Hand ITC" panose="03070402050302030203" pitchFamily="66" charset="0"/>
              </a:rPr>
              <a:t> </a:t>
            </a:r>
            <a:r>
              <a:rPr lang="en-US" sz="2400" dirty="0" err="1">
                <a:latin typeface="Bradley Hand ITC" panose="03070402050302030203" pitchFamily="66" charset="0"/>
              </a:rPr>
              <a:t>profunda</a:t>
            </a:r>
            <a:r>
              <a:rPr lang="en-US" sz="2400" dirty="0">
                <a:latin typeface="Bradley Hand ITC" panose="03070402050302030203" pitchFamily="66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Deshidrataciòn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>
                <a:latin typeface="Bradley Hand ITC" panose="03070402050302030203" pitchFamily="66" charset="0"/>
              </a:rPr>
              <a:t>Contaminantes químicos : 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Intoxicaciòn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80156" t="47257" r="15127" b="38359"/>
          <a:stretch/>
        </p:blipFill>
        <p:spPr>
          <a:xfrm>
            <a:off x="1523998" y="1600116"/>
            <a:ext cx="2438401" cy="418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>
            <a:normAutofit/>
          </a:bodyPr>
          <a:lstStyle/>
          <a:p>
            <a:r>
              <a:rPr lang="es-ES" dirty="0" smtClean="0"/>
              <a:t>Sostenibilidad ecológica por zonas de equidad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8" y="1418930"/>
            <a:ext cx="5359685" cy="4324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79" y="1418930"/>
            <a:ext cx="5500099" cy="4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99" t="29363" r="6991" b="31731"/>
          <a:stretch/>
        </p:blipFill>
        <p:spPr>
          <a:xfrm>
            <a:off x="4204956" y="1368251"/>
            <a:ext cx="3714368" cy="365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56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Límites</a:t>
            </a:r>
            <a:r>
              <a:rPr lang="en-GB" dirty="0" smtClean="0"/>
              <a:t> </a:t>
            </a:r>
            <a:r>
              <a:rPr lang="en-GB" dirty="0" err="1"/>
              <a:t>planetarios</a:t>
            </a:r>
            <a:r>
              <a:rPr lang="en-GB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Los </a:t>
            </a:r>
            <a:r>
              <a:rPr lang="es-ES" dirty="0"/>
              <a:t>límites planetarios son un concepto propuesto por científicos para identificar los límites físicos y ambientales dentro de los cuales la humanidad puede desarrollarse de manera sostenible. Estos límites representan umbrales críticos que, si se cruzan, podrían desencadenar cambios abruptos y perjudiciales en los sistemas naturales de la Tierra.</a:t>
            </a:r>
          </a:p>
          <a:p>
            <a:endParaRPr lang="es-ES" dirty="0"/>
          </a:p>
          <a:p>
            <a:r>
              <a:rPr lang="es-ES" dirty="0"/>
              <a:t>El concepto de límites planetarios fue presentado por primera vez en 2009 por un grupo de científicos liderados por Johan </a:t>
            </a:r>
            <a:r>
              <a:rPr lang="es-ES" dirty="0" err="1"/>
              <a:t>Rockström</a:t>
            </a:r>
            <a:r>
              <a:rPr lang="es-ES" dirty="0"/>
              <a:t> y </a:t>
            </a:r>
            <a:r>
              <a:rPr lang="es-ES" dirty="0" err="1"/>
              <a:t>Will</a:t>
            </a:r>
            <a:r>
              <a:rPr lang="es-ES" dirty="0"/>
              <a:t> </a:t>
            </a:r>
            <a:r>
              <a:rPr lang="es-ES" dirty="0" err="1"/>
              <a:t>Steffen</a:t>
            </a:r>
            <a:r>
              <a:rPr lang="es-ES" dirty="0"/>
              <a:t>. Estos científicos identificaron nueve procesos de la Tierra que son esenciales para mantener un ambiente seguro y estable para la humanidad. Los límites planetarios se refieren a los valores máximos tolerables para cada uno de estos procesos.</a:t>
            </a:r>
          </a:p>
          <a:p>
            <a:endParaRPr lang="es-E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235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118464"/>
              </p:ext>
            </p:extLst>
          </p:nvPr>
        </p:nvGraphicFramePr>
        <p:xfrm>
          <a:off x="-2" y="202126"/>
          <a:ext cx="11338561" cy="6352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3663">
                  <a:extLst>
                    <a:ext uri="{9D8B030D-6E8A-4147-A177-3AD203B41FA5}">
                      <a16:colId xmlns:a16="http://schemas.microsoft.com/office/drawing/2014/main" val="4152775773"/>
                    </a:ext>
                  </a:extLst>
                </a:gridCol>
                <a:gridCol w="4102449">
                  <a:extLst>
                    <a:ext uri="{9D8B030D-6E8A-4147-A177-3AD203B41FA5}">
                      <a16:colId xmlns:a16="http://schemas.microsoft.com/office/drawing/2014/main" val="245151277"/>
                    </a:ext>
                  </a:extLst>
                </a:gridCol>
                <a:gridCol w="4102449">
                  <a:extLst>
                    <a:ext uri="{9D8B030D-6E8A-4147-A177-3AD203B41FA5}">
                      <a16:colId xmlns:a16="http://schemas.microsoft.com/office/drawing/2014/main" val="3499249118"/>
                    </a:ext>
                  </a:extLst>
                </a:gridCol>
              </a:tblGrid>
              <a:tr h="260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Límite planetario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2009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Nivel global actual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1496491275"/>
                  </a:ext>
                </a:extLst>
              </a:tr>
              <a:tr h="26018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Cambio climático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&lt;1.5ºC </a:t>
                      </a:r>
                      <a:r>
                        <a:rPr lang="es-ES" sz="1400" dirty="0">
                          <a:effectLst/>
                        </a:rPr>
                        <a:t>por encima de los niveles preindustriales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1.2ºC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534531442"/>
                  </a:ext>
                </a:extLst>
              </a:tr>
              <a:tr h="2601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CO2 atm &lt;350 ppm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</a:rPr>
                        <a:t>412 ppm</a:t>
                      </a:r>
                      <a:endParaRPr lang="en-GB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76608877"/>
                  </a:ext>
                </a:extLst>
              </a:tr>
              <a:tr h="1040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Integridad de la biosfera Pérdida de biodiversidad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Tasa natural de extinción (natural: 1-5/millón y año)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(8.7 millones de especies de plantas y animales : &lt;50 ext./año)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</a:rPr>
                        <a:t>200-2000/año</a:t>
                      </a:r>
                      <a:endParaRPr lang="en-GB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Un millón de especies en riesgo de extinción.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Descenso del 68% de la población de animales vertebrados desde 1970. 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962839942"/>
                  </a:ext>
                </a:extLst>
              </a:tr>
              <a:tr h="520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Uso del agua dulce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Consumo sostenible del agua dulce disponible : &lt;4000km3 por año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2000 km3 al año (70% : 1400km3 agrícola)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953641802"/>
                  </a:ext>
                </a:extLst>
              </a:tr>
              <a:tr h="888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Cambio en el uso de la tierra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Pérdida de bosques (&lt;5m Ha por año),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uso de tierra para cultivos &lt; 15% tierra no helada, 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</a:rPr>
                        <a:t>11 millones Ha</a:t>
                      </a:r>
                      <a:endParaRPr lang="en-GB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rgbClr val="FF0000"/>
                          </a:solidFill>
                          <a:effectLst/>
                        </a:rPr>
                        <a:t>38%</a:t>
                      </a:r>
                      <a:r>
                        <a:rPr lang="es-ES" sz="1400" dirty="0" smtClean="0">
                          <a:effectLst/>
                        </a:rPr>
                        <a:t> (2/3 para</a:t>
                      </a:r>
                      <a:r>
                        <a:rPr lang="es-ES" sz="1400" baseline="0" dirty="0" smtClean="0">
                          <a:effectLst/>
                        </a:rPr>
                        <a:t> pastos de </a:t>
                      </a:r>
                      <a:r>
                        <a:rPr lang="es-ES" sz="1400" baseline="0" dirty="0" err="1" smtClean="0">
                          <a:effectLst/>
                        </a:rPr>
                        <a:t>ganaderia</a:t>
                      </a:r>
                      <a:r>
                        <a:rPr lang="es-ES" sz="1400" baseline="0" dirty="0" smtClean="0">
                          <a:effectLst/>
                        </a:rPr>
                        <a:t>)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1199828947"/>
                  </a:ext>
                </a:extLst>
              </a:tr>
              <a:tr h="780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Acidificación de los océanos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pH oceánico medio 8.2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concentración de </a:t>
                      </a:r>
                      <a:r>
                        <a:rPr lang="es-ES" sz="1400" dirty="0" err="1">
                          <a:effectLst/>
                        </a:rPr>
                        <a:t>aragonita</a:t>
                      </a:r>
                      <a:r>
                        <a:rPr lang="es-ES" sz="1400" dirty="0">
                          <a:effectLst/>
                        </a:rPr>
                        <a:t> (formación calcárea) &gt;80% del nivel preindustrial 3.44 (2.76)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pH oceánico medio 8.1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concentración de </a:t>
                      </a:r>
                      <a:r>
                        <a:rPr lang="es-ES" sz="1400" dirty="0" err="1">
                          <a:effectLst/>
                        </a:rPr>
                        <a:t>aragonita</a:t>
                      </a:r>
                      <a:r>
                        <a:rPr lang="es-ES" sz="1400" dirty="0">
                          <a:effectLst/>
                        </a:rPr>
                        <a:t> 2.9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3894754519"/>
                  </a:ext>
                </a:extLst>
              </a:tr>
              <a:tr h="1040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Carga de nitrógeno y fósforo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Cantidad de nitrógeno extraída de la atmosfera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N2 : 62m Toneladas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Cantidad de fósforo que se vierte en los ecosistemas acuáticos: P :  11m Toneladas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</a:rPr>
                        <a:t>N : 150 m </a:t>
                      </a:r>
                      <a:r>
                        <a:rPr lang="en-GB" sz="1400" dirty="0" err="1">
                          <a:solidFill>
                            <a:srgbClr val="FF0000"/>
                          </a:solidFill>
                          <a:effectLst/>
                        </a:rPr>
                        <a:t>Toneladas</a:t>
                      </a:r>
                      <a:endParaRPr lang="en-GB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  <a:effectLst/>
                        </a:rPr>
                        <a:t>P : 22 m </a:t>
                      </a:r>
                      <a:r>
                        <a:rPr lang="en-GB" sz="1400" dirty="0" err="1">
                          <a:solidFill>
                            <a:srgbClr val="FF0000"/>
                          </a:solidFill>
                          <a:effectLst/>
                        </a:rPr>
                        <a:t>Toneladas</a:t>
                      </a:r>
                      <a:endParaRPr lang="en-GB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89108819"/>
                  </a:ext>
                </a:extLst>
              </a:tr>
              <a:tr h="520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Agujero de ozono estratosférico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concentración de sustancias que agotan la capa de ozono : 276 unidades de Dobson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283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2904208412"/>
                  </a:ext>
                </a:extLst>
              </a:tr>
              <a:tr h="780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Aerosoles atmosféricos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concentración de aerosoles atmosféricos, partículas de contaminación y smog, &lt;15 </a:t>
                      </a:r>
                      <a:r>
                        <a:rPr lang="en-GB" sz="1400">
                          <a:effectLst/>
                        </a:rPr>
                        <a:t>μ</a:t>
                      </a:r>
                      <a:r>
                        <a:rPr lang="es-ES" sz="1400">
                          <a:effectLst/>
                        </a:rPr>
                        <a:t>g por m</a:t>
                      </a:r>
                      <a:r>
                        <a:rPr lang="es-ES" sz="1400" baseline="30000">
                          <a:effectLst/>
                        </a:rPr>
                        <a:t>3</a:t>
                      </a:r>
                      <a:r>
                        <a:rPr lang="es-ES" sz="1400">
                          <a:effectLst/>
                        </a:rPr>
                        <a:t> media anual de  PM</a:t>
                      </a:r>
                      <a:r>
                        <a:rPr lang="es-ES" sz="1400" baseline="-25000">
                          <a:effectLst/>
                        </a:rPr>
                        <a:t>2.5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</a:rPr>
                        <a:t>35 </a:t>
                      </a:r>
                      <a:r>
                        <a:rPr lang="es-ES" sz="1400" dirty="0" err="1">
                          <a:solidFill>
                            <a:srgbClr val="FF0000"/>
                          </a:solidFill>
                          <a:effectLst/>
                        </a:rPr>
                        <a:t>μg</a:t>
                      </a: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</a:rPr>
                        <a:t> por m3</a:t>
                      </a:r>
                      <a:r>
                        <a:rPr lang="es-ES" sz="1400" dirty="0">
                          <a:effectLst/>
                        </a:rPr>
                        <a:t> media anual urbana de  PM2.5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/>
                </a:tc>
                <a:extLst>
                  <a:ext uri="{0D108BD9-81ED-4DB2-BD59-A6C34878D82A}">
                    <a16:rowId xmlns:a16="http://schemas.microsoft.com/office/drawing/2014/main" val="4278474985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1292564" y="1655042"/>
            <a:ext cx="16699762" cy="675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336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923532"/>
              </p:ext>
            </p:extLst>
          </p:nvPr>
        </p:nvGraphicFramePr>
        <p:xfrm>
          <a:off x="341745" y="99289"/>
          <a:ext cx="11485417" cy="6662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0530">
                  <a:extLst>
                    <a:ext uri="{9D8B030D-6E8A-4147-A177-3AD203B41FA5}">
                      <a16:colId xmlns:a16="http://schemas.microsoft.com/office/drawing/2014/main" val="3985763318"/>
                    </a:ext>
                  </a:extLst>
                </a:gridCol>
                <a:gridCol w="1912681">
                  <a:extLst>
                    <a:ext uri="{9D8B030D-6E8A-4147-A177-3AD203B41FA5}">
                      <a16:colId xmlns:a16="http://schemas.microsoft.com/office/drawing/2014/main" val="157296567"/>
                    </a:ext>
                  </a:extLst>
                </a:gridCol>
                <a:gridCol w="1838040">
                  <a:extLst>
                    <a:ext uri="{9D8B030D-6E8A-4147-A177-3AD203B41FA5}">
                      <a16:colId xmlns:a16="http://schemas.microsoft.com/office/drawing/2014/main" val="1730212242"/>
                    </a:ext>
                  </a:extLst>
                </a:gridCol>
                <a:gridCol w="1418183">
                  <a:extLst>
                    <a:ext uri="{9D8B030D-6E8A-4147-A177-3AD203B41FA5}">
                      <a16:colId xmlns:a16="http://schemas.microsoft.com/office/drawing/2014/main" val="2999187565"/>
                    </a:ext>
                  </a:extLst>
                </a:gridCol>
                <a:gridCol w="2005983">
                  <a:extLst>
                    <a:ext uri="{9D8B030D-6E8A-4147-A177-3AD203B41FA5}">
                      <a16:colId xmlns:a16="http://schemas.microsoft.com/office/drawing/2014/main" val="3219582195"/>
                    </a:ext>
                  </a:extLst>
                </a:gridCol>
              </a:tblGrid>
              <a:tr h="343296"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Food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security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challenges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European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Union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Cuba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World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Goal /threshold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991545"/>
                  </a:ext>
                </a:extLst>
              </a:tr>
              <a:tr h="491144"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Ecological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128121"/>
                  </a:ext>
                </a:extLst>
              </a:tr>
              <a:tr h="379706">
                <a:tc>
                  <a:txBody>
                    <a:bodyPr/>
                    <a:lstStyle/>
                    <a:p>
                      <a:pPr lvl="1"/>
                      <a:r>
                        <a:rPr lang="en-GB" sz="1600" dirty="0" err="1" smtClean="0"/>
                        <a:t>Biocapacity</a:t>
                      </a:r>
                      <a:r>
                        <a:rPr lang="en-GB" sz="1600" dirty="0" smtClean="0"/>
                        <a:t> pc 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2,2 Ha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0,81 Ha.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1,63 Ha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1,63 Ha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438536"/>
                  </a:ext>
                </a:extLst>
              </a:tr>
              <a:tr h="379706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Ecological footprint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4,7 Ha.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1,78 Ha.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2,79 Ha.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1,63 Ha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773544"/>
                  </a:ext>
                </a:extLst>
              </a:tr>
              <a:tr h="354328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CO2 emissions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6,98 tons pc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2.68 tons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4,68 tons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1,82 pc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726248"/>
                  </a:ext>
                </a:extLst>
              </a:tr>
              <a:tr h="393734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Farm land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38%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30%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37,6%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15%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33151"/>
                  </a:ext>
                </a:extLst>
              </a:tr>
              <a:tr h="416116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%</a:t>
                      </a:r>
                      <a:r>
                        <a:rPr lang="en-GB" sz="1600" baseline="0" dirty="0" smtClean="0"/>
                        <a:t> farming organic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9,1%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46%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13,3%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25%</a:t>
                      </a:r>
                      <a:r>
                        <a:rPr lang="en-GB" sz="1600" baseline="0" dirty="0" smtClean="0"/>
                        <a:t> (EU)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837270"/>
                  </a:ext>
                </a:extLst>
              </a:tr>
              <a:tr h="379706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Food trade pc (4 % GHG </a:t>
                      </a:r>
                      <a:r>
                        <a:rPr lang="en-GB" sz="1600" dirty="0" err="1" smtClean="0">
                          <a:solidFill>
                            <a:srgbClr val="FF0000"/>
                          </a:solidFill>
                        </a:rPr>
                        <a:t>em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?)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684€ pc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181€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139€ pc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0 € 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657503"/>
                  </a:ext>
                </a:extLst>
              </a:tr>
              <a:tr h="418165"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Economical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024035"/>
                  </a:ext>
                </a:extLst>
              </a:tr>
              <a:tr h="379706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GDP pc vs equity zone (4000-18000)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38,454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9499?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12,167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4000-18,000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90009"/>
                  </a:ext>
                </a:extLst>
              </a:tr>
              <a:tr h="379706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Agriculture share of GDP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solidFill>
                            <a:srgbClr val="FF0000"/>
                          </a:solidFill>
                        </a:rPr>
                        <a:t>1,3%</a:t>
                      </a:r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4,4%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19,9%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10%?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692505"/>
                  </a:ext>
                </a:extLst>
              </a:tr>
              <a:tr h="379706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 smtClean="0"/>
                        <a:t>Land inequality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0,58%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0,15%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0,62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0.15?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2434131"/>
                  </a:ext>
                </a:extLst>
              </a:tr>
              <a:tr h="379706">
                <a:tc>
                  <a:txBody>
                    <a:bodyPr/>
                    <a:lstStyle/>
                    <a:p>
                      <a:pPr lvl="1"/>
                      <a:r>
                        <a:rPr lang="es-ES" sz="1600" dirty="0" err="1" smtClean="0"/>
                        <a:t>Agricutural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dirty="0" err="1" smtClean="0"/>
                        <a:t>Trade</a:t>
                      </a:r>
                      <a:r>
                        <a:rPr lang="es-ES" sz="1600" dirty="0" smtClean="0"/>
                        <a:t> balance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+62€ </a:t>
                      </a:r>
                      <a:r>
                        <a:rPr lang="en-GB" sz="1600" dirty="0" err="1" smtClean="0"/>
                        <a:t>Bn</a:t>
                      </a:r>
                      <a:r>
                        <a:rPr lang="en-GB" sz="1600" dirty="0" smtClean="0"/>
                        <a:t> (137 pc)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-2€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1600" baseline="0" dirty="0" err="1" smtClean="0">
                          <a:solidFill>
                            <a:srgbClr val="FF0000"/>
                          </a:solidFill>
                        </a:rPr>
                        <a:t>Bn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</a:rPr>
                        <a:t> (-181pc)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 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076616"/>
                  </a:ext>
                </a:extLst>
              </a:tr>
              <a:tr h="440862"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Social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567869"/>
                  </a:ext>
                </a:extLst>
              </a:tr>
              <a:tr h="387744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solidFill>
                            <a:srgbClr val="FF0000"/>
                          </a:solidFill>
                        </a:rPr>
                        <a:t>Rural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</a:rPr>
                        <a:t> share of </a:t>
                      </a:r>
                      <a:r>
                        <a:rPr lang="es-ES" sz="1600" baseline="0" dirty="0" err="1" smtClean="0">
                          <a:solidFill>
                            <a:srgbClr val="FF0000"/>
                          </a:solidFill>
                        </a:rPr>
                        <a:t>the</a:t>
                      </a:r>
                      <a:r>
                        <a:rPr lang="es-ES" sz="16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rgbClr val="FF0000"/>
                          </a:solidFill>
                        </a:rPr>
                        <a:t>population</a:t>
                      </a:r>
                      <a:endParaRPr lang="en-GB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75.2%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77%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45%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64040"/>
                  </a:ext>
                </a:extLst>
              </a:tr>
              <a:tr h="379706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Farmers as share of the pop. (mean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</a:rPr>
                        <a:t> age)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1-2% (59)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1-2% (57)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13,3% (50)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(&gt;10%)?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967048"/>
                  </a:ext>
                </a:extLst>
              </a:tr>
              <a:tr h="379706">
                <a:tc>
                  <a:txBody>
                    <a:bodyPr/>
                    <a:lstStyle/>
                    <a:p>
                      <a:pPr lvl="1"/>
                      <a:r>
                        <a:rPr lang="en-GB" sz="1600" dirty="0" smtClean="0"/>
                        <a:t>Malnutrition/ 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obesity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&lt;1%/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59%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&lt;1%/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42%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8,9%/30%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0%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010909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6398490" y="2326986"/>
            <a:ext cx="1496289" cy="5403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6398490" y="3602364"/>
            <a:ext cx="1223815" cy="4325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331526" y="1330613"/>
            <a:ext cx="1630218" cy="7608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295735" y="4378829"/>
            <a:ext cx="1429324" cy="4805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29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253347" y="683491"/>
            <a:ext cx="2881745" cy="26323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/>
          <p:cNvSpPr/>
          <p:nvPr/>
        </p:nvSpPr>
        <p:spPr>
          <a:xfrm>
            <a:off x="5292440" y="2272095"/>
            <a:ext cx="2706254" cy="26785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3299688" y="2392212"/>
            <a:ext cx="2854039" cy="26970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320146" y="249502"/>
            <a:ext cx="146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TIERRA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8920" y="4212896"/>
            <a:ext cx="146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CAMPESINOS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20909" y="4194499"/>
            <a:ext cx="146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MEDIOS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178633" y="554424"/>
            <a:ext cx="2673927" cy="31126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590152" y="665077"/>
            <a:ext cx="2544612" cy="32973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857502" y="5014864"/>
            <a:ext cx="5869708" cy="923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687457" y="1290244"/>
            <a:ext cx="2101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+ 2 m </a:t>
            </a:r>
            <a:r>
              <a:rPr lang="en-GB" dirty="0" smtClean="0"/>
              <a:t>Ha </a:t>
            </a:r>
          </a:p>
          <a:p>
            <a:r>
              <a:rPr lang="en-GB" sz="1400" dirty="0" smtClean="0"/>
              <a:t>(50% </a:t>
            </a:r>
            <a:r>
              <a:rPr lang="en-GB" sz="1400" dirty="0" err="1" smtClean="0"/>
              <a:t>agroforestal</a:t>
            </a:r>
            <a:r>
              <a:rPr lang="en-GB" sz="1400" dirty="0" smtClean="0"/>
              <a:t>)</a:t>
            </a:r>
            <a:endParaRPr lang="en-GB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3629896" y="3777734"/>
            <a:ext cx="1648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b="1" dirty="0" smtClean="0"/>
              <a:t>+ </a:t>
            </a:r>
            <a:r>
              <a:rPr lang="en-GB" b="1" dirty="0" smtClean="0"/>
              <a:t>0,75 m</a:t>
            </a:r>
            <a:r>
              <a:rPr lang="en-GB" dirty="0" smtClean="0"/>
              <a:t> </a:t>
            </a:r>
            <a:r>
              <a:rPr lang="en-GB" dirty="0" err="1" smtClean="0"/>
              <a:t>campesinos</a:t>
            </a:r>
            <a:r>
              <a:rPr lang="en-GB" dirty="0" smtClean="0"/>
              <a:t> 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6407730" y="3763917"/>
            <a:ext cx="146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+ </a:t>
            </a:r>
            <a:r>
              <a:rPr lang="en-GB" b="1" dirty="0" smtClean="0"/>
              <a:t>10,000 m</a:t>
            </a:r>
            <a:r>
              <a:rPr lang="en-GB" b="1" dirty="0" smtClean="0"/>
              <a:t> </a:t>
            </a:r>
            <a:r>
              <a:rPr lang="en-GB" dirty="0" smtClean="0"/>
              <a:t>€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1681592" y="1309260"/>
            <a:ext cx="214284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Plan de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usufructos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Condiciones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vida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Servicios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basicos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GB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3906982" y="5698830"/>
            <a:ext cx="2768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Acceso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equipamiento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Acceso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créditos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Agroturismo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608304" y="2137529"/>
            <a:ext cx="27662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Capacidades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en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agroecologia</a:t>
            </a:r>
            <a:endParaRPr lang="en-GB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Innovacion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 y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</a:rPr>
              <a:t>tecnologia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1205343" y="1348693"/>
            <a:ext cx="443345" cy="558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0104590" y="1548890"/>
            <a:ext cx="563419" cy="595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6598251" y="5937936"/>
            <a:ext cx="953645" cy="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27181" y="242697"/>
            <a:ext cx="14685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accent6">
                    <a:lumMod val="75000"/>
                  </a:schemeClr>
                </a:solidFill>
              </a:rPr>
              <a:t>PROGRAMA MUNICIPIOS SOSTENIBLES31m</a:t>
            </a:r>
            <a:r>
              <a:rPr lang="en-GB" sz="1600" dirty="0" smtClean="0">
                <a:solidFill>
                  <a:schemeClr val="accent6">
                    <a:lumMod val="75000"/>
                  </a:schemeClr>
                </a:solidFill>
              </a:rPr>
              <a:t>€</a:t>
            </a:r>
            <a:endParaRPr lang="en-GB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933718" y="1273356"/>
            <a:ext cx="1468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DESIRA 2,5m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H="1">
            <a:off x="6054437" y="6252076"/>
            <a:ext cx="1203038" cy="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744697" y="5665964"/>
            <a:ext cx="4447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Apoyo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a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nuevos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actores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económicos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14m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€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435273" y="6040034"/>
            <a:ext cx="4627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Créditos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verdes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(2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subv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-20m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préstamo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AFD €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6" name="Straight Arrow Connector 45"/>
          <p:cNvCxnSpPr>
            <a:endCxn id="8" idx="2"/>
          </p:cNvCxnSpPr>
          <p:nvPr/>
        </p:nvCxnSpPr>
        <p:spPr>
          <a:xfrm flipH="1" flipV="1">
            <a:off x="9855200" y="4563831"/>
            <a:ext cx="1003298" cy="1029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8845887" y="1273356"/>
            <a:ext cx="998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SAS 20m</a:t>
            </a:r>
            <a:endParaRPr lang="en-GB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9371453" y="1657651"/>
            <a:ext cx="399471" cy="551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67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/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/>
              <a:t>Medida de la injusticia local, nacional y global </a:t>
            </a: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6976151" y="1084683"/>
            <a:ext cx="4582276" cy="48565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28099" y="991215"/>
            <a:ext cx="5384800" cy="4525963"/>
          </a:xfrm>
        </p:spPr>
        <p:txBody>
          <a:bodyPr anchor="ctr">
            <a:normAutofit lnSpcReduction="10000"/>
          </a:bodyPr>
          <a:lstStyle/>
          <a:p>
            <a:r>
              <a:rPr lang="es-ES" sz="2400" dirty="0" smtClean="0"/>
              <a:t>Cerca de dos millones de datos; en su mayoría algoritmos basados en estadísticas internacionales (Naciones Unidas, Banco Mundial, Organización Mundial de la Salud, otros) y que estiman criterios SRS, carga de inequidad neta y relativa, los umbrales de equidad, niveles éticos de redistribución y el índice de equidad sostenible (IES).</a:t>
            </a:r>
          </a:p>
          <a:p>
            <a:r>
              <a:rPr lang="es-ES" sz="2400" dirty="0" smtClean="0"/>
              <a:t>Por 250 países y regiones, periodos de tiempo de 5 años desde 1960-2020, por sexo y por grupos de edad de 5 (de 0-100 años de edad).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157555" y="256516"/>
            <a:ext cx="5384800" cy="583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 smtClean="0"/>
              <a:t>Base de datos interactiva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8422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709" y="199225"/>
            <a:ext cx="10972800" cy="696702"/>
          </a:xfrm>
        </p:spPr>
        <p:txBody>
          <a:bodyPr/>
          <a:lstStyle/>
          <a:p>
            <a:r>
              <a:rPr lang="es-ES" dirty="0" smtClean="0"/>
              <a:t>Atlas de equidad sostenible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09" y="1465778"/>
            <a:ext cx="10972800" cy="2044039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170 </a:t>
            </a:r>
            <a:r>
              <a:rPr lang="en-GB" dirty="0" err="1" smtClean="0"/>
              <a:t>países</a:t>
            </a:r>
            <a:r>
              <a:rPr lang="en-GB" dirty="0" smtClean="0"/>
              <a:t> de &gt;100,000 </a:t>
            </a:r>
            <a:r>
              <a:rPr lang="en-GB" dirty="0" err="1" smtClean="0"/>
              <a:t>habitantes</a:t>
            </a:r>
            <a:r>
              <a:rPr lang="en-GB" dirty="0" smtClean="0"/>
              <a:t> : </a:t>
            </a:r>
            <a:r>
              <a:rPr lang="en-GB" dirty="0" err="1" smtClean="0"/>
              <a:t>perfil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de </a:t>
            </a:r>
            <a:r>
              <a:rPr lang="en-GB" dirty="0" err="1" smtClean="0"/>
              <a:t>cada</a:t>
            </a:r>
            <a:r>
              <a:rPr lang="en-GB" dirty="0" smtClean="0"/>
              <a:t> </a:t>
            </a:r>
            <a:r>
              <a:rPr lang="en-GB" dirty="0" err="1" smtClean="0"/>
              <a:t>país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relación</a:t>
            </a:r>
            <a:r>
              <a:rPr lang="en-GB" dirty="0" smtClean="0"/>
              <a:t> a </a:t>
            </a:r>
            <a:r>
              <a:rPr lang="en-GB" dirty="0" err="1" smtClean="0"/>
              <a:t>niveles</a:t>
            </a:r>
            <a:r>
              <a:rPr lang="en-GB" dirty="0" smtClean="0"/>
              <a:t> </a:t>
            </a:r>
            <a:r>
              <a:rPr lang="en-GB" dirty="0" err="1" smtClean="0"/>
              <a:t>globales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salud</a:t>
            </a:r>
            <a:r>
              <a:rPr lang="en-GB" dirty="0" smtClean="0"/>
              <a:t>, con 21 </a:t>
            </a:r>
            <a:r>
              <a:rPr lang="en-GB" dirty="0" err="1" smtClean="0"/>
              <a:t>gráficos</a:t>
            </a:r>
            <a:r>
              <a:rPr lang="en-GB" dirty="0" smtClean="0"/>
              <a:t>, 3 </a:t>
            </a:r>
            <a:r>
              <a:rPr lang="en-GB" dirty="0" err="1" smtClean="0"/>
              <a:t>tablas</a:t>
            </a:r>
            <a:r>
              <a:rPr lang="en-GB" dirty="0" smtClean="0"/>
              <a:t> </a:t>
            </a:r>
            <a:r>
              <a:rPr lang="en-GB" dirty="0" err="1" smtClean="0"/>
              <a:t>comparativas</a:t>
            </a:r>
            <a:r>
              <a:rPr lang="en-GB" dirty="0" smtClean="0"/>
              <a:t>, un </a:t>
            </a:r>
            <a:r>
              <a:rPr lang="en-GB" dirty="0" err="1" smtClean="0"/>
              <a:t>cuadro</a:t>
            </a:r>
            <a:r>
              <a:rPr lang="en-GB" dirty="0" smtClean="0"/>
              <a:t> </a:t>
            </a:r>
            <a:r>
              <a:rPr lang="en-GB" dirty="0" err="1" smtClean="0"/>
              <a:t>resumen</a:t>
            </a:r>
            <a:endParaRPr lang="en-GB" dirty="0" smtClean="0"/>
          </a:p>
          <a:p>
            <a:r>
              <a:rPr lang="en-GB" dirty="0" err="1" smtClean="0"/>
              <a:t>Más</a:t>
            </a:r>
            <a:r>
              <a:rPr lang="en-GB" dirty="0" smtClean="0"/>
              <a:t> de 50 </a:t>
            </a:r>
            <a:r>
              <a:rPr lang="en-GB" dirty="0" err="1" smtClean="0"/>
              <a:t>mapas</a:t>
            </a:r>
            <a:r>
              <a:rPr lang="en-GB" dirty="0" smtClean="0"/>
              <a:t> </a:t>
            </a:r>
            <a:r>
              <a:rPr lang="en-GB" dirty="0" err="1" smtClean="0"/>
              <a:t>dinámicos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el </a:t>
            </a:r>
            <a:r>
              <a:rPr lang="en-GB" dirty="0" err="1" smtClean="0"/>
              <a:t>tiempo</a:t>
            </a:r>
            <a:r>
              <a:rPr lang="en-GB" dirty="0" smtClean="0"/>
              <a:t> 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criterios</a:t>
            </a:r>
            <a:r>
              <a:rPr lang="en-GB" dirty="0" smtClean="0"/>
              <a:t> SRS, </a:t>
            </a:r>
            <a:r>
              <a:rPr lang="en-GB" dirty="0" err="1" smtClean="0"/>
              <a:t>carga</a:t>
            </a:r>
            <a:r>
              <a:rPr lang="en-GB" dirty="0" smtClean="0"/>
              <a:t> de </a:t>
            </a:r>
            <a:r>
              <a:rPr lang="en-GB" dirty="0" err="1" smtClean="0"/>
              <a:t>inequidad</a:t>
            </a:r>
            <a:r>
              <a:rPr lang="en-GB" dirty="0" smtClean="0"/>
              <a:t>, </a:t>
            </a:r>
            <a:r>
              <a:rPr lang="en-GB" dirty="0" err="1" smtClean="0"/>
              <a:t>niveles</a:t>
            </a:r>
            <a:r>
              <a:rPr lang="en-GB" dirty="0" smtClean="0"/>
              <a:t> de deficit y </a:t>
            </a:r>
            <a:r>
              <a:rPr lang="en-GB" dirty="0" err="1" smtClean="0"/>
              <a:t>redistribución</a:t>
            </a:r>
            <a:r>
              <a:rPr lang="en-GB" dirty="0" smtClean="0"/>
              <a:t> </a:t>
            </a:r>
            <a:r>
              <a:rPr lang="en-GB" dirty="0" err="1" smtClean="0"/>
              <a:t>ética</a:t>
            </a:r>
            <a:r>
              <a:rPr lang="en-GB" dirty="0" smtClean="0"/>
              <a:t> e </a:t>
            </a:r>
            <a:r>
              <a:rPr lang="en-GB" dirty="0" err="1" smtClean="0"/>
              <a:t>índice</a:t>
            </a:r>
            <a:r>
              <a:rPr lang="en-GB" dirty="0" smtClean="0"/>
              <a:t> de </a:t>
            </a:r>
            <a:r>
              <a:rPr lang="en-GB" dirty="0" err="1" smtClean="0"/>
              <a:t>equidad</a:t>
            </a:r>
            <a:r>
              <a:rPr lang="en-GB" dirty="0" smtClean="0"/>
              <a:t> </a:t>
            </a:r>
            <a:r>
              <a:rPr lang="en-GB" dirty="0" err="1" smtClean="0"/>
              <a:t>sostenible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94" t="32170" r="2868" b="32274"/>
          <a:stretch/>
        </p:blipFill>
        <p:spPr>
          <a:xfrm>
            <a:off x="535709" y="3509817"/>
            <a:ext cx="11589488" cy="247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64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33964" y="1655678"/>
            <a:ext cx="693650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dirty="0" smtClean="0"/>
              <a:t>Muchas gracias</a:t>
            </a:r>
          </a:p>
          <a:p>
            <a:pPr algn="ctr"/>
            <a:endParaRPr lang="en-GB" sz="4400" dirty="0" smtClean="0"/>
          </a:p>
          <a:p>
            <a:pPr algn="ctr"/>
            <a:r>
              <a:rPr lang="es-ES" sz="3600" dirty="0">
                <a:solidFill>
                  <a:schemeClr val="accent1">
                    <a:lumMod val="75000"/>
                  </a:schemeClr>
                </a:solidFill>
              </a:rPr>
              <a:t>https://</a:t>
            </a:r>
            <a:r>
              <a:rPr lang="es-ES" sz="3600" dirty="0" smtClean="0">
                <a:solidFill>
                  <a:schemeClr val="accent1">
                    <a:lumMod val="75000"/>
                  </a:schemeClr>
                </a:solidFill>
              </a:rPr>
              <a:t>www.valyter.es</a:t>
            </a:r>
            <a:endParaRPr lang="es-E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81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Premisa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70000" lnSpcReduction="20000"/>
          </a:bodyPr>
          <a:lstStyle/>
          <a:p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, para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un umbral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lo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tanto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GB" sz="4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Debe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 smtClean="0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100" dirty="0" smtClean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 smtClean="0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41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saludy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consecuencia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3600" dirty="0" err="1" smtClean="0">
                <a:solidFill>
                  <a:schemeClr val="accent1">
                    <a:lumMod val="50000"/>
                  </a:schemeClr>
                </a:solidFill>
              </a:rPr>
              <a:t>injusticia</a:t>
            </a:r>
            <a:r>
              <a:rPr lang="en-GB" sz="36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u="sng" dirty="0" err="1" smtClean="0">
                <a:solidFill>
                  <a:srgbClr val="FF0000"/>
                </a:solidFill>
              </a:rPr>
              <a:t>Mejor</a:t>
            </a:r>
            <a:r>
              <a:rPr lang="en-GB" u="sng" dirty="0" smtClean="0">
                <a:solidFill>
                  <a:srgbClr val="FF0000"/>
                </a:solidFill>
              </a:rPr>
              <a:t> </a:t>
            </a:r>
            <a:r>
              <a:rPr lang="en-GB" u="sng" dirty="0" err="1" smtClean="0">
                <a:solidFill>
                  <a:srgbClr val="FF0000"/>
                </a:solidFill>
              </a:rPr>
              <a:t>salud</a:t>
            </a:r>
            <a:r>
              <a:rPr lang="en-GB" u="sng" dirty="0" smtClean="0">
                <a:solidFill>
                  <a:srgbClr val="FF0000"/>
                </a:solidFill>
              </a:rPr>
              <a:t> possible (MSP)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: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mayor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, son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PIB pc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u="sng" dirty="0" smtClean="0">
                <a:solidFill>
                  <a:srgbClr val="FF0000"/>
                </a:solidFill>
              </a:rPr>
              <a:t>Carga de inequidad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: Por ajuste de tasas se estiman las muertes en exceso en relación a los niveles de MSP, como carga neta (globalmente en torno a 16 millones al año), y la proporción de las mismas sobre el total, como carga relativa de inequidad (casi un tercio de todas las muertes)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0" y="234230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2" y="149545"/>
            <a:ext cx="11372047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s-ES" sz="3600" dirty="0" smtClean="0">
                <a:solidFill>
                  <a:schemeClr val="accent1">
                    <a:lumMod val="50000"/>
                  </a:schemeClr>
                </a:solidFill>
              </a:rPr>
              <a:t>- Umbral de Dignidad 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smtClean="0">
                <a:solidFill>
                  <a:srgbClr val="FF0000"/>
                </a:solidFill>
              </a:rPr>
              <a:t>umbral de </a:t>
            </a:r>
            <a:r>
              <a:rPr lang="en-GB" b="1" dirty="0" err="1" smtClean="0">
                <a:solidFill>
                  <a:srgbClr val="FF0000"/>
                </a:solidFill>
              </a:rPr>
              <a:t>dignidad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 smtClean="0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Por encima del PIB pc del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mejor 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nivel de salud </a:t>
            </a:r>
            <a:r>
              <a:rPr lang="es-ES" dirty="0" err="1">
                <a:solidFill>
                  <a:schemeClr val="accent1">
                    <a:lumMod val="50000"/>
                  </a:schemeClr>
                </a:solidFill>
              </a:rPr>
              <a:t>possible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 para todos (umbral de dignidad), la esperanza de vida y el bienestar pueden mejorar hasta un nivel de ingresos a partir del cual la esperanza de vida no aumenta más. Coincide aproximadamente con el nivel de ingresos pc incompatible con el respeto a los límites planetarios. Dicho nivel (</a:t>
            </a:r>
            <a:r>
              <a:rPr lang="es-ES" b="1" dirty="0">
                <a:solidFill>
                  <a:srgbClr val="FF0000"/>
                </a:solidFill>
              </a:rPr>
              <a:t>umbral de exceso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) es muy similar al punto simétrico del umbral de dignidad por encima de la media mundial.</a:t>
            </a:r>
            <a:br>
              <a:rPr lang="es-E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8638" y="854459"/>
            <a:ext cx="10972800" cy="770561"/>
          </a:xfrm>
        </p:spPr>
        <p:txBody>
          <a:bodyPr/>
          <a:lstStyle/>
          <a:p>
            <a:pPr algn="ctr"/>
            <a:r>
              <a:rPr lang="es-ES" dirty="0" smtClean="0"/>
              <a:t>La curva ética de la equidad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46610" y="5606020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22438" y="5790686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Equidad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0746510" y="5587033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Exceso</a:t>
            </a:r>
            <a:endParaRPr lang="en-GB" dirty="0"/>
          </a:p>
        </p:txBody>
      </p:sp>
      <p:sp>
        <p:nvSpPr>
          <p:cNvPr id="10" name="Arc 9"/>
          <p:cNvSpPr/>
          <p:nvPr/>
        </p:nvSpPr>
        <p:spPr>
          <a:xfrm>
            <a:off x="988291" y="4913745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>
            <a:off x="1675477" y="1995054"/>
            <a:ext cx="8459123" cy="3519055"/>
          </a:xfrm>
          <a:custGeom>
            <a:avLst/>
            <a:gdLst>
              <a:gd name="connsiteX0" fmla="*/ 0 w 10086109"/>
              <a:gd name="connsiteY0" fmla="*/ 3500582 h 3500582"/>
              <a:gd name="connsiteX1" fmla="*/ 4821381 w 10086109"/>
              <a:gd name="connsiteY1" fmla="*/ 0 h 3500582"/>
              <a:gd name="connsiteX2" fmla="*/ 10086109 w 10086109"/>
              <a:gd name="connsiteY2" fmla="*/ 3491345 h 3500582"/>
              <a:gd name="connsiteX3" fmla="*/ 10086109 w 10086109"/>
              <a:gd name="connsiteY3" fmla="*/ 3491345 h 350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6109" h="3500582">
                <a:moveTo>
                  <a:pt x="0" y="3500582"/>
                </a:moveTo>
                <a:cubicBezTo>
                  <a:pt x="1570181" y="1751060"/>
                  <a:pt x="3140363" y="1539"/>
                  <a:pt x="4821381" y="0"/>
                </a:cubicBezTo>
                <a:cubicBezTo>
                  <a:pt x="6502399" y="-1539"/>
                  <a:pt x="10086109" y="3491345"/>
                  <a:pt x="10086109" y="3491345"/>
                </a:cubicBezTo>
                <a:lnTo>
                  <a:pt x="10086109" y="3491345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609600" y="3004608"/>
            <a:ext cx="140416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Umbral de dignidad</a:t>
            </a:r>
          </a:p>
          <a:p>
            <a:endParaRPr lang="es-ES" sz="1400" dirty="0"/>
          </a:p>
          <a:p>
            <a:r>
              <a:rPr lang="es-ES" sz="1400" dirty="0" smtClean="0"/>
              <a:t>Sri Lanka ~$4000pcy</a:t>
            </a:r>
          </a:p>
          <a:p>
            <a:r>
              <a:rPr lang="es-ES" sz="1400" dirty="0" smtClean="0"/>
              <a:t>EV 76 a</a:t>
            </a:r>
            <a:endParaRPr lang="en-GB" sz="1400" dirty="0"/>
          </a:p>
        </p:txBody>
      </p:sp>
      <p:cxnSp>
        <p:nvCxnSpPr>
          <p:cNvPr id="16" name="Straight Arrow Connector 15"/>
          <p:cNvCxnSpPr>
            <a:stCxn id="14" idx="2"/>
          </p:cNvCxnSpPr>
          <p:nvPr/>
        </p:nvCxnSpPr>
        <p:spPr>
          <a:xfrm>
            <a:off x="1311680" y="4389603"/>
            <a:ext cx="378807" cy="1140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044430" y="3004607"/>
            <a:ext cx="140416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Umbral de exceso</a:t>
            </a:r>
          </a:p>
          <a:p>
            <a:endParaRPr lang="es-ES" sz="1400" dirty="0"/>
          </a:p>
          <a:p>
            <a:r>
              <a:rPr lang="es-ES" sz="1400" dirty="0" smtClean="0"/>
              <a:t>Grecia ~$18000pcy</a:t>
            </a:r>
          </a:p>
          <a:p>
            <a:r>
              <a:rPr lang="es-ES" sz="1400" dirty="0" smtClean="0"/>
              <a:t>EV 80 a</a:t>
            </a:r>
            <a:endParaRPr lang="en-GB" sz="1400" dirty="0"/>
          </a:p>
        </p:txBody>
      </p:sp>
      <p:cxnSp>
        <p:nvCxnSpPr>
          <p:cNvPr id="20" name="Straight Arrow Connector 19"/>
          <p:cNvCxnSpPr>
            <a:stCxn id="18" idx="2"/>
          </p:cNvCxnSpPr>
          <p:nvPr/>
        </p:nvCxnSpPr>
        <p:spPr>
          <a:xfrm flipH="1">
            <a:off x="10215418" y="4389602"/>
            <a:ext cx="531092" cy="1124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329281" y="2953492"/>
            <a:ext cx="28540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Movilidad (1:4.5)según CBC</a:t>
            </a:r>
            <a:endParaRPr lang="en-GB" dirty="0"/>
          </a:p>
        </p:txBody>
      </p:sp>
      <p:cxnSp>
        <p:nvCxnSpPr>
          <p:cNvPr id="24" name="Straight Arrow Connector 23"/>
          <p:cNvCxnSpPr>
            <a:stCxn id="22" idx="3"/>
          </p:cNvCxnSpPr>
          <p:nvPr/>
        </p:nvCxnSpPr>
        <p:spPr>
          <a:xfrm>
            <a:off x="7183317" y="3138158"/>
            <a:ext cx="471054" cy="20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2" idx="1"/>
          </p:cNvCxnSpPr>
          <p:nvPr/>
        </p:nvCxnSpPr>
        <p:spPr>
          <a:xfrm flipH="1">
            <a:off x="3823855" y="3138158"/>
            <a:ext cx="505426" cy="10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343333" y="4968156"/>
            <a:ext cx="285403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Media en equilibrio con límites planetarios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90" y="1754909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Population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 smtClean="0"/>
              <a:t>GDP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5041</TotalTime>
  <Words>1791</Words>
  <Application>Microsoft Office PowerPoint</Application>
  <PresentationFormat>Widescreen</PresentationFormat>
  <Paragraphs>218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Bradley Hand ITC</vt:lpstr>
      <vt:lpstr>Calibri</vt:lpstr>
      <vt:lpstr>Calibri Light</vt:lpstr>
      <vt:lpstr>Times New Roman</vt:lpstr>
      <vt:lpstr>Office Theme</vt:lpstr>
      <vt:lpstr>PowerPoint Presentation</vt:lpstr>
      <vt:lpstr> Medida de la injusticia local, nacional y global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saludy la carga de inequidad (consecuencia de la injusticia)</vt:lpstr>
      <vt:lpstr>PowerPoint Presentation</vt:lpstr>
      <vt:lpstr>PowerPoint Presentation</vt:lpstr>
      <vt:lpstr>3- Umbral de Dignidad vs. Pobreza.</vt:lpstr>
      <vt:lpstr>La curva ética de la equidad</vt:lpstr>
      <vt:lpstr>Población y PIB de países según zonas de equidad </vt:lpstr>
      <vt:lpstr>TRANSICIÓN HACIA LA EQUIDAD SOSTENIBLE</vt:lpstr>
      <vt:lpstr>4-Bienes Públicos Globales</vt:lpstr>
      <vt:lpstr>7-Equidad intergeneracional vs límites planetarios</vt:lpstr>
      <vt:lpstr>Lìmites sobre pasados : síntomas del Planeta enfermo</vt:lpstr>
      <vt:lpstr>Sostenibilidad ecológica por zonas de equidad</vt:lpstr>
      <vt:lpstr>PowerPoint Presentation</vt:lpstr>
      <vt:lpstr>Límites planetarios </vt:lpstr>
      <vt:lpstr>PowerPoint Presentation</vt:lpstr>
      <vt:lpstr>PowerPoint Presentation</vt:lpstr>
      <vt:lpstr>PowerPoint Presentation</vt:lpstr>
      <vt:lpstr>PowerPoint Presentation</vt:lpstr>
      <vt:lpstr>Atlas de equidad sostenible</vt:lpstr>
      <vt:lpstr>PowerPoint Presentation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GARAY AMORES Juan (EEAS-HAVANA)</cp:lastModifiedBy>
  <cp:revision>120</cp:revision>
  <dcterms:created xsi:type="dcterms:W3CDTF">2022-05-18T14:49:58Z</dcterms:created>
  <dcterms:modified xsi:type="dcterms:W3CDTF">2023-06-03T23:21:32Z</dcterms:modified>
</cp:coreProperties>
</file>