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3" r:id="rId4"/>
    <p:sldId id="274" r:id="rId5"/>
    <p:sldId id="257" r:id="rId6"/>
    <p:sldId id="269" r:id="rId7"/>
    <p:sldId id="258" r:id="rId8"/>
    <p:sldId id="260" r:id="rId9"/>
    <p:sldId id="271" r:id="rId10"/>
    <p:sldId id="272" r:id="rId11"/>
    <p:sldId id="277" r:id="rId12"/>
    <p:sldId id="276" r:id="rId13"/>
    <p:sldId id="275" r:id="rId14"/>
    <p:sldId id="278" r:id="rId15"/>
    <p:sldId id="280" r:id="rId16"/>
    <p:sldId id="279" r:id="rId17"/>
    <p:sldId id="281" r:id="rId18"/>
    <p:sldId id="283" r:id="rId19"/>
    <p:sldId id="282" r:id="rId20"/>
    <p:sldId id="285" r:id="rId21"/>
    <p:sldId id="284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9" r:id="rId33"/>
    <p:sldId id="300" r:id="rId34"/>
    <p:sldId id="296" r:id="rId35"/>
    <p:sldId id="311" r:id="rId36"/>
    <p:sldId id="301" r:id="rId37"/>
    <p:sldId id="303" r:id="rId38"/>
    <p:sldId id="304" r:id="rId39"/>
    <p:sldId id="313" r:id="rId40"/>
    <p:sldId id="306" r:id="rId41"/>
    <p:sldId id="305" r:id="rId42"/>
    <p:sldId id="309" r:id="rId43"/>
    <p:sldId id="307" r:id="rId44"/>
    <p:sldId id="310" r:id="rId45"/>
    <p:sldId id="312" r:id="rId4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37BF64-BE41-44BF-8E07-857FEE6F6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C5788F-1A7F-4B8E-848A-ED9ACBAF0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B7B4C0-9276-4668-A692-83B3DAA92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BACA-F6FA-4087-997F-5BC3841C42EB}" type="datetimeFigureOut">
              <a:rPr lang="es-MX" smtClean="0"/>
              <a:t>26/06/2017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9236F6-7382-48EF-A680-B90046813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F7C7B6-DEB2-4772-A0BA-6F16F784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14488-8A7A-4957-84A2-C5610F3C24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376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736CD4-7616-40C8-A72B-F1B909A06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74FD72-A075-45C9-A43B-62E446DA1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BD72A1-9F1C-4703-AD5C-74A66917D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BACA-F6FA-4087-997F-5BC3841C42EB}" type="datetimeFigureOut">
              <a:rPr lang="es-MX" smtClean="0"/>
              <a:t>26/06/2017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2CCC0B-0915-46E9-9D61-45379A6CE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813DC9-198B-456C-A9C7-7F6C0A71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14488-8A7A-4957-84A2-C5610F3C24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4428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C04EFE-81C0-4393-9FCB-24A427E4A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61AE532-7D18-42B8-B8D8-BFF41CEB9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7D3FCF-7D00-4791-AAD2-F29C27CB8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BACA-F6FA-4087-997F-5BC3841C42EB}" type="datetimeFigureOut">
              <a:rPr lang="es-MX" smtClean="0"/>
              <a:t>26/06/2017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EE4B9E-9D5C-4C47-8CD3-246FDB56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785100-A843-4B22-85BF-63FFEF20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14488-8A7A-4957-84A2-C5610F3C24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2629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gresosalud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36299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9544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9918FB-1AC1-42F9-BEB0-D265706FD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958052-164C-4136-8C9D-78CA71C33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1D1758-828C-4B5C-A911-119B08D54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BACA-F6FA-4087-997F-5BC3841C42EB}" type="datetimeFigureOut">
              <a:rPr lang="es-MX" smtClean="0"/>
              <a:t>26/06/2017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119CFD-A88D-421A-B678-E081A343D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CD06B3-23CF-4ECD-8A06-E2499FA2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14488-8A7A-4957-84A2-C5610F3C24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418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0FA0C8-2032-4C61-B492-52B653410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F48CF9-03B9-42B4-A82E-57D11DBA7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E09867-2896-42DF-AECD-72F0905F6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BACA-F6FA-4087-997F-5BC3841C42EB}" type="datetimeFigureOut">
              <a:rPr lang="es-MX" smtClean="0"/>
              <a:t>26/06/2017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6728DE-F636-486C-8EE1-D79B07334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D07181-3009-4A08-BA84-7901C7D5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14488-8A7A-4957-84A2-C5610F3C24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919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5E766E-7993-4C16-AA1A-57BA19A13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66B992-C7D7-4BAA-8E7B-C3D9999E7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21CF70E-343D-462D-B3B9-C20045420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9F1247-287A-4FD1-9ACD-9F5A0DFA2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BACA-F6FA-4087-997F-5BC3841C42EB}" type="datetimeFigureOut">
              <a:rPr lang="es-MX" smtClean="0"/>
              <a:t>26/06/2017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F8B369-ECFA-4081-905F-4AFDF66F9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AB4274-0B41-42C0-8EE1-5AB796FF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14488-8A7A-4957-84A2-C5610F3C24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459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92C21-5F1E-4C9A-A412-6C4C05DF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7F4717-7910-49A0-AABB-E070AC017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901D529-0563-4540-BD10-B018B06EA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C8BE6C-7CBA-44C8-8A98-1FC0851FE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BB87164-19DD-429D-BAC7-09016ADE1B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D71E1F3-690C-4B40-867E-4A300B928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BACA-F6FA-4087-997F-5BC3841C42EB}" type="datetimeFigureOut">
              <a:rPr lang="es-MX" smtClean="0"/>
              <a:t>26/06/2017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A294926-D97D-465C-BA14-0EC6EE96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C763019-872E-4F52-9D59-708C789E5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14488-8A7A-4957-84A2-C5610F3C24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7068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350385-224F-460C-9CA6-07C9634F6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F373C19-ED08-4D54-95B5-BFEA8D7B6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BACA-F6FA-4087-997F-5BC3841C42EB}" type="datetimeFigureOut">
              <a:rPr lang="es-MX" smtClean="0"/>
              <a:t>26/06/2017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3C4D6A3-D5DC-4DEB-8E6F-13A4C0945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7471FC-51B1-4008-BE3E-B15BCD28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14488-8A7A-4957-84A2-C5610F3C24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4707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47D6F31-5514-4803-98E7-48E74282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BACA-F6FA-4087-997F-5BC3841C42EB}" type="datetimeFigureOut">
              <a:rPr lang="es-MX" smtClean="0"/>
              <a:t>26/06/2017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A0A50A6-7C63-4EE9-8218-E6F2459E5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8F1985-93CF-4041-9C51-8EADF7A07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14488-8A7A-4957-84A2-C5610F3C24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7502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AC1220-AA85-4DF5-820D-47AEB6241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C1C598-6F6F-4190-B6A1-3337B7348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5D8F7D-05B5-48E9-9FB6-9A93481BF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423643-A8CB-4CD0-BFCA-B37BA838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BACA-F6FA-4087-997F-5BC3841C42EB}" type="datetimeFigureOut">
              <a:rPr lang="es-MX" smtClean="0"/>
              <a:t>26/06/2017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5B9BC8-2D12-4E36-AED2-4ED151A88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234D59-6CAA-4D9D-A688-D06245339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14488-8A7A-4957-84A2-C5610F3C24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993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DB21B-71CB-4797-B5BB-76C5A9C3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31600E7-B23B-48E5-ABCD-171559BAA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B5B35C-FCF6-4771-938D-7E1B8A707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0DF6BB-D8E5-473B-8F9C-EAAE9E4B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BACA-F6FA-4087-997F-5BC3841C42EB}" type="datetimeFigureOut">
              <a:rPr lang="es-MX" smtClean="0"/>
              <a:t>26/06/2017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1D54B7-B925-448B-9DE0-DD18A1049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0C504D-7E9D-4CA1-9566-472957516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14488-8A7A-4957-84A2-C5610F3C24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419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A8671D4-9542-4070-89BD-CD088BF91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409DF6-3649-4271-9F88-E7C0F395E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27BBB6-5BC2-4675-9CCD-DADE1489D5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EBACA-F6FA-4087-997F-5BC3841C42EB}" type="datetimeFigureOut">
              <a:rPr lang="es-MX" smtClean="0"/>
              <a:t>26/06/2017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F33CF5-804B-4109-9B6A-E529EE16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11E44D-D8AC-4D4B-8621-8D5A7DF50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14488-8A7A-4957-84A2-C5610F3C24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54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2FF901-40C1-4C61-8DF7-59F571F0E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F8CD75-414C-414D-A565-3EE7E1E572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736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F347D-C3BA-45D5-B044-3BF402E51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Criterios SRS actualizados/ampliados 2017</a:t>
            </a:r>
            <a:endParaRPr lang="es-MX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8B58F69-D3B2-460A-95C1-668D52BADC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5448367"/>
              </p:ext>
            </p:extLst>
          </p:nvPr>
        </p:nvGraphicFramePr>
        <p:xfrm>
          <a:off x="1828800" y="1690688"/>
          <a:ext cx="8514412" cy="4706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2600">
                  <a:extLst>
                    <a:ext uri="{9D8B030D-6E8A-4147-A177-3AD203B41FA5}">
                      <a16:colId xmlns:a16="http://schemas.microsoft.com/office/drawing/2014/main" val="4021139018"/>
                    </a:ext>
                  </a:extLst>
                </a:gridCol>
                <a:gridCol w="922216">
                  <a:extLst>
                    <a:ext uri="{9D8B030D-6E8A-4147-A177-3AD203B41FA5}">
                      <a16:colId xmlns:a16="http://schemas.microsoft.com/office/drawing/2014/main" val="3866763070"/>
                    </a:ext>
                  </a:extLst>
                </a:gridCol>
                <a:gridCol w="1072344">
                  <a:extLst>
                    <a:ext uri="{9D8B030D-6E8A-4147-A177-3AD203B41FA5}">
                      <a16:colId xmlns:a16="http://schemas.microsoft.com/office/drawing/2014/main" val="1047945513"/>
                    </a:ext>
                  </a:extLst>
                </a:gridCol>
                <a:gridCol w="879322">
                  <a:extLst>
                    <a:ext uri="{9D8B030D-6E8A-4147-A177-3AD203B41FA5}">
                      <a16:colId xmlns:a16="http://schemas.microsoft.com/office/drawing/2014/main" val="3137591105"/>
                    </a:ext>
                  </a:extLst>
                </a:gridCol>
                <a:gridCol w="1201026">
                  <a:extLst>
                    <a:ext uri="{9D8B030D-6E8A-4147-A177-3AD203B41FA5}">
                      <a16:colId xmlns:a16="http://schemas.microsoft.com/office/drawing/2014/main" val="4154622404"/>
                    </a:ext>
                  </a:extLst>
                </a:gridCol>
                <a:gridCol w="943663">
                  <a:extLst>
                    <a:ext uri="{9D8B030D-6E8A-4147-A177-3AD203B41FA5}">
                      <a16:colId xmlns:a16="http://schemas.microsoft.com/office/drawing/2014/main" val="663586087"/>
                    </a:ext>
                  </a:extLst>
                </a:gridCol>
                <a:gridCol w="1029450">
                  <a:extLst>
                    <a:ext uri="{9D8B030D-6E8A-4147-A177-3AD203B41FA5}">
                      <a16:colId xmlns:a16="http://schemas.microsoft.com/office/drawing/2014/main" val="2834167161"/>
                    </a:ext>
                  </a:extLst>
                </a:gridCol>
                <a:gridCol w="1093791">
                  <a:extLst>
                    <a:ext uri="{9D8B030D-6E8A-4147-A177-3AD203B41FA5}">
                      <a16:colId xmlns:a16="http://schemas.microsoft.com/office/drawing/2014/main" val="3829746378"/>
                    </a:ext>
                  </a:extLst>
                </a:gridCol>
              </a:tblGrid>
              <a:tr h="100862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s-MX" sz="1100">
                        <a:effectLst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 men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 women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Healthy LE men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Healthy LE women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GDP pc CV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GDP pc PPP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CO2 emissions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69613613"/>
                  </a:ext>
                </a:extLst>
              </a:tr>
              <a:tr h="33620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1961-1965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51.86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55.76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8"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8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505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2.62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99588804"/>
                  </a:ext>
                </a:extLst>
              </a:tr>
              <a:tr h="33620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1966-1970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55.29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59.43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699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2.58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0022667"/>
                  </a:ext>
                </a:extLst>
              </a:tr>
              <a:tr h="33620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1971-1975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58.03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62.11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1151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2.53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79594281"/>
                  </a:ext>
                </a:extLst>
              </a:tr>
              <a:tr h="33620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1976-1980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60.07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64.28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1990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2.47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79255052"/>
                  </a:ext>
                </a:extLst>
              </a:tr>
              <a:tr h="33620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1981-1985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61.54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65.95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2514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2.41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01681561"/>
                  </a:ext>
                </a:extLst>
              </a:tr>
              <a:tr h="33620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1986-1990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62.83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67.19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3657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5432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2.34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43912806"/>
                  </a:ext>
                </a:extLst>
              </a:tr>
              <a:tr h="33620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1991-1995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63.73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68.19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4812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6000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2.26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78645961"/>
                  </a:ext>
                </a:extLst>
              </a:tr>
              <a:tr h="33620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1996-2000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64.97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69.32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5364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7267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2.17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08150424"/>
                  </a:ext>
                </a:extLst>
              </a:tr>
              <a:tr h="33620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2005-2010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66.41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70.58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56.53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60.02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6195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9005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2.08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24592472"/>
                  </a:ext>
                </a:extLst>
              </a:tr>
              <a:tr h="33620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2005-2010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67.89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72.05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8791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11969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1.95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66310720"/>
                  </a:ext>
                </a:extLst>
              </a:tr>
              <a:tr h="33620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2011-2015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69.06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73.15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61.20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64.44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10485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14634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1.85</a:t>
                      </a:r>
                      <a:endParaRPr lang="es-MX" sz="11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8368928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E3CF116-1156-42E4-81C4-EA7234C63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71476" y="-105496"/>
            <a:ext cx="2058900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MX" sz="10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fornian FB" panose="0207040306080B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s-MX" altLang="es-MX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MX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fornian FB" panose="0207040306080B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791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18D649-CF0A-4ACD-8963-16C7A1376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Evolución países SRS</a:t>
            </a:r>
            <a:endParaRPr lang="es-MX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9BB7E29-70D8-4259-A60F-FFD94B1D0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19084"/>
            <a:ext cx="7368363" cy="33921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826058B-3040-42F8-BDA0-10B6ECEF3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563" y="1924058"/>
            <a:ext cx="3279932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74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FF7DA-54D3-48F9-9049-CD1746E7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SRS 1960-2015</a:t>
            </a:r>
            <a:endParaRPr lang="es-MX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bación de pantalla 3">
            <a:hlinkClick r:id="" action="ppaction://media"/>
            <a:extLst>
              <a:ext uri="{FF2B5EF4-FFF2-40B4-BE49-F238E27FC236}">
                <a16:creationId xmlns:a16="http://schemas.microsoft.com/office/drawing/2014/main" id="{7A0B753E-05E6-45C6-BF57-F9D2573B37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1373" y="1690688"/>
            <a:ext cx="8289254" cy="3968707"/>
          </a:xfrm>
        </p:spPr>
      </p:pic>
    </p:spTree>
    <p:extLst>
      <p:ext uri="{BB962C8B-B14F-4D97-AF65-F5344CB8AC3E}">
        <p14:creationId xmlns:p14="http://schemas.microsoft.com/office/powerpoint/2010/main" val="162166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DA13A438-4490-4167-89FA-0195201F6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815692" y="33463"/>
            <a:ext cx="21222626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MX" sz="10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fornian FB" panose="0207040306080B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s-MX" altLang="es-MX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MX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fornian FB" panose="0207040306080B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Marcador de contenido 8">
            <a:extLst>
              <a:ext uri="{FF2B5EF4-FFF2-40B4-BE49-F238E27FC236}">
                <a16:creationId xmlns:a16="http://schemas.microsoft.com/office/drawing/2014/main" id="{7F561D20-47E7-4743-A482-312E3023D7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9038085"/>
              </p:ext>
            </p:extLst>
          </p:nvPr>
        </p:nvGraphicFramePr>
        <p:xfrm>
          <a:off x="1858780" y="674557"/>
          <a:ext cx="8094690" cy="5469407"/>
        </p:xfrm>
        <a:graphic>
          <a:graphicData uri="http://schemas.openxmlformats.org/drawingml/2006/table">
            <a:tbl>
              <a:tblPr/>
              <a:tblGrid>
                <a:gridCol w="1349115">
                  <a:extLst>
                    <a:ext uri="{9D8B030D-6E8A-4147-A177-3AD203B41FA5}">
                      <a16:colId xmlns:a16="http://schemas.microsoft.com/office/drawing/2014/main" val="2549197526"/>
                    </a:ext>
                  </a:extLst>
                </a:gridCol>
                <a:gridCol w="1349115">
                  <a:extLst>
                    <a:ext uri="{9D8B030D-6E8A-4147-A177-3AD203B41FA5}">
                      <a16:colId xmlns:a16="http://schemas.microsoft.com/office/drawing/2014/main" val="2365932421"/>
                    </a:ext>
                  </a:extLst>
                </a:gridCol>
                <a:gridCol w="1349115">
                  <a:extLst>
                    <a:ext uri="{9D8B030D-6E8A-4147-A177-3AD203B41FA5}">
                      <a16:colId xmlns:a16="http://schemas.microsoft.com/office/drawing/2014/main" val="127045330"/>
                    </a:ext>
                  </a:extLst>
                </a:gridCol>
                <a:gridCol w="1349115">
                  <a:extLst>
                    <a:ext uri="{9D8B030D-6E8A-4147-A177-3AD203B41FA5}">
                      <a16:colId xmlns:a16="http://schemas.microsoft.com/office/drawing/2014/main" val="1896051419"/>
                    </a:ext>
                  </a:extLst>
                </a:gridCol>
                <a:gridCol w="1349115">
                  <a:extLst>
                    <a:ext uri="{9D8B030D-6E8A-4147-A177-3AD203B41FA5}">
                      <a16:colId xmlns:a16="http://schemas.microsoft.com/office/drawing/2014/main" val="3632366625"/>
                    </a:ext>
                  </a:extLst>
                </a:gridCol>
                <a:gridCol w="1349115">
                  <a:extLst>
                    <a:ext uri="{9D8B030D-6E8A-4147-A177-3AD203B41FA5}">
                      <a16:colId xmlns:a16="http://schemas.microsoft.com/office/drawing/2014/main" val="2348334637"/>
                    </a:ext>
                  </a:extLst>
                </a:gridCol>
              </a:tblGrid>
              <a:tr h="487017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1991-1995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1996-2000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2001-2005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2006-2010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2011-2015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979341"/>
                  </a:ext>
                </a:extLst>
              </a:tr>
              <a:tr h="355885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Costa Rica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79.16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79.88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80.58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81.26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81.98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217527"/>
                  </a:ext>
                </a:extLst>
              </a:tr>
              <a:tr h="355885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Vietnam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76.83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78.19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79.26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79.99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81.20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452785"/>
                  </a:ext>
                </a:extLst>
              </a:tr>
              <a:tr h="355885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Sri Lanka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73.45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75.32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77.39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77.96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79.92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259294"/>
                  </a:ext>
                </a:extLst>
              </a:tr>
              <a:tr h="355885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Armenia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72.66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74.87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76.74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77.87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79.91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676305"/>
                  </a:ext>
                </a:extLst>
              </a:tr>
              <a:tr h="355885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73.74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74.95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76.11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77.57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78.75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150603"/>
                  </a:ext>
                </a:extLst>
              </a:tr>
              <a:tr h="355885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Tonga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71.87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72.97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74.23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75.14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76.31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969692"/>
                  </a:ext>
                </a:extLst>
              </a:tr>
              <a:tr h="355885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Paraguay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71.36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72.43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73.52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74.43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75.51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643988"/>
                  </a:ext>
                </a:extLst>
              </a:tr>
              <a:tr h="355885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1991-1995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1996-2000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2001-2005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2006-2010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2011-2015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179729"/>
                  </a:ext>
                </a:extLst>
              </a:tr>
              <a:tr h="355885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Albania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75.75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77.59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79.25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79.99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81.74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259738"/>
                  </a:ext>
                </a:extLst>
              </a:tr>
              <a:tr h="355885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Nicaragua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71.44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72.78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75.16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76.69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78.55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137578"/>
                  </a:ext>
                </a:extLst>
              </a:tr>
              <a:tr h="355885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Peru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71.82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73.33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75.21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76.38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78.07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872688"/>
                  </a:ext>
                </a:extLst>
              </a:tr>
              <a:tr h="355885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Samoa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72.88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74.38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75.66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76.85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750790"/>
                  </a:ext>
                </a:extLst>
              </a:tr>
              <a:tr h="355885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Honduras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71.38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72.98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74.70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74.94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76.59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865943"/>
                  </a:ext>
                </a:extLst>
              </a:tr>
              <a:tr h="355885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Cabo Verde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69.52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71.55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73.28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74.37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76.25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044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302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10EF768-CFAC-4472-BA35-7A7FCF3D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525" y="1541086"/>
            <a:ext cx="4584589" cy="353598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1DB56A6-B913-407F-ACFB-8C2A92DCE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278" y="1541086"/>
            <a:ext cx="4584589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08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51D843A-5ECE-4100-8941-0713B1940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957" y="190407"/>
            <a:ext cx="8288154" cy="595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0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7D0FA8B-27A7-476A-BC49-0D7FB70F4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908" y="477785"/>
            <a:ext cx="8444858" cy="562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51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CB7EF3-CF7B-490A-A233-A40F7C38C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95" y="1877182"/>
            <a:ext cx="5235479" cy="313361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6DEB4C-ADA6-4AD0-A94D-A6E7CBD1C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928" y="1877181"/>
            <a:ext cx="5691292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3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23AEB19-0FEC-4EEF-854B-15E0D6F3B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79" y="937086"/>
            <a:ext cx="8424472" cy="461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49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39DCE10-32A3-4A0E-A137-89E0A9F42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067" y="0"/>
            <a:ext cx="4518619" cy="66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5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EDABA2-B31B-42BA-8285-8C3A3477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Actualizacion</a:t>
            </a:r>
            <a:r>
              <a:rPr lang="es-ES" dirty="0"/>
              <a:t> 2015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510519-84AF-47EF-9DAC-76B8B7386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s-ES" dirty="0"/>
              <a:t>Criterios de selección</a:t>
            </a:r>
          </a:p>
          <a:p>
            <a:pPr>
              <a:lnSpc>
                <a:spcPct val="200000"/>
              </a:lnSpc>
            </a:pPr>
            <a:r>
              <a:rPr lang="es-ES" dirty="0" err="1"/>
              <a:t>Paìses</a:t>
            </a:r>
            <a:r>
              <a:rPr lang="es-ES" dirty="0"/>
              <a:t> SRS (y regiones)</a:t>
            </a:r>
          </a:p>
          <a:p>
            <a:pPr>
              <a:lnSpc>
                <a:spcPct val="200000"/>
              </a:lnSpc>
            </a:pPr>
            <a:r>
              <a:rPr lang="es-ES" dirty="0"/>
              <a:t>Carga de inequidad (2010-2015 y + edades&gt;80)</a:t>
            </a:r>
          </a:p>
          <a:p>
            <a:pPr>
              <a:lnSpc>
                <a:spcPct val="200000"/>
              </a:lnSpc>
            </a:pPr>
            <a:r>
              <a:rPr lang="es-ES" dirty="0"/>
              <a:t>Estudios subregionales y subnacionales</a:t>
            </a:r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6505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D5B1357-BA2F-4369-A67A-AE84BA76A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384864"/>
              </p:ext>
            </p:extLst>
          </p:nvPr>
        </p:nvGraphicFramePr>
        <p:xfrm>
          <a:off x="1753849" y="764497"/>
          <a:ext cx="7884825" cy="5351486"/>
        </p:xfrm>
        <a:graphic>
          <a:graphicData uri="http://schemas.openxmlformats.org/drawingml/2006/table">
            <a:tbl>
              <a:tblPr firstRow="1" firstCol="1" bandRow="1"/>
              <a:tblGrid>
                <a:gridCol w="1765260">
                  <a:extLst>
                    <a:ext uri="{9D8B030D-6E8A-4147-A177-3AD203B41FA5}">
                      <a16:colId xmlns:a16="http://schemas.microsoft.com/office/drawing/2014/main" val="3948024239"/>
                    </a:ext>
                  </a:extLst>
                </a:gridCol>
                <a:gridCol w="2235995">
                  <a:extLst>
                    <a:ext uri="{9D8B030D-6E8A-4147-A177-3AD203B41FA5}">
                      <a16:colId xmlns:a16="http://schemas.microsoft.com/office/drawing/2014/main" val="3757726092"/>
                    </a:ext>
                  </a:extLst>
                </a:gridCol>
                <a:gridCol w="1941785">
                  <a:extLst>
                    <a:ext uri="{9D8B030D-6E8A-4147-A177-3AD203B41FA5}">
                      <a16:colId xmlns:a16="http://schemas.microsoft.com/office/drawing/2014/main" val="1577043361"/>
                    </a:ext>
                  </a:extLst>
                </a:gridCol>
                <a:gridCol w="1941785">
                  <a:extLst>
                    <a:ext uri="{9D8B030D-6E8A-4147-A177-3AD203B41FA5}">
                      <a16:colId xmlns:a16="http://schemas.microsoft.com/office/drawing/2014/main" val="3456504362"/>
                    </a:ext>
                  </a:extLst>
                </a:gridCol>
              </a:tblGrid>
              <a:tr h="382249"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s-MX" sz="18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0-100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Women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223249"/>
                  </a:ext>
                </a:extLst>
              </a:tr>
              <a:tr h="38224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1950-1955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16681401</a:t>
                      </a:r>
                      <a:endParaRPr lang="es-MX" sz="18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8748999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8026735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9197925"/>
                  </a:ext>
                </a:extLst>
              </a:tr>
              <a:tr h="38224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1955-1960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18395604</a:t>
                      </a:r>
                      <a:endParaRPr lang="es-MX" sz="18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9541219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8931102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159215"/>
                  </a:ext>
                </a:extLst>
              </a:tr>
              <a:tr h="38224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1960-1965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21175009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10948638</a:t>
                      </a:r>
                      <a:endParaRPr lang="es-MX" sz="18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10288029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838250"/>
                  </a:ext>
                </a:extLst>
              </a:tr>
              <a:tr h="38224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1965-1970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16709251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9098903</a:t>
                      </a:r>
                      <a:endParaRPr lang="es-MX" sz="18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7672956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691901"/>
                  </a:ext>
                </a:extLst>
              </a:tr>
              <a:tr h="38224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1970-1975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15153867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7689206</a:t>
                      </a:r>
                      <a:endParaRPr lang="es-MX" sz="18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7732740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060212"/>
                  </a:ext>
                </a:extLst>
              </a:tr>
              <a:tr h="38224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1975-1980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15227555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8134781</a:t>
                      </a:r>
                      <a:endParaRPr lang="es-MX" sz="18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7143317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500991"/>
                  </a:ext>
                </a:extLst>
              </a:tr>
              <a:tr h="38224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1980-1985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16445769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8895507</a:t>
                      </a:r>
                      <a:endParaRPr lang="es-MX" sz="18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7669058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269578"/>
                  </a:ext>
                </a:extLst>
              </a:tr>
              <a:tr h="38224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1985-1990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16183740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8902650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7438241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5558980"/>
                  </a:ext>
                </a:extLst>
              </a:tr>
              <a:tr h="38224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1990-1995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16777763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9426281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7670477</a:t>
                      </a:r>
                      <a:endParaRPr lang="es-MX" sz="18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605630"/>
                  </a:ext>
                </a:extLst>
              </a:tr>
              <a:tr h="38224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1995-2000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18573806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10490821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8252536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614720"/>
                  </a:ext>
                </a:extLst>
              </a:tr>
              <a:tr h="38224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2000-2005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18665933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10629583</a:t>
                      </a:r>
                      <a:endParaRPr lang="es-MX" sz="18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8302662</a:t>
                      </a:r>
                      <a:endParaRPr lang="es-MX" sz="18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6440463"/>
                  </a:ext>
                </a:extLst>
              </a:tr>
              <a:tr h="38224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2005-2010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17303996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9956272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7455632</a:t>
                      </a:r>
                      <a:endParaRPr lang="es-MX" sz="18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129485"/>
                  </a:ext>
                </a:extLst>
              </a:tr>
              <a:tr h="38224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2010-2015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17191452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9895538</a:t>
                      </a:r>
                      <a:endParaRPr lang="es-MX" sz="18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7245701</a:t>
                      </a:r>
                      <a:endParaRPr lang="es-MX" sz="18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396356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3121ADC5-7091-42F8-B6CA-2D4B0985A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4200" y="26685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MX" sz="10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fornian FB" panose="0207040306080B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663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BA75DB6-DE25-49B4-BA42-261A3DA01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42" y="794479"/>
            <a:ext cx="9972493" cy="52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33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419F908-7F61-48BA-88E2-8B00D8A52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223" y="759132"/>
            <a:ext cx="9473784" cy="514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7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8D009C2-FDC1-4802-8B34-96FA40E5E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858977"/>
              </p:ext>
            </p:extLst>
          </p:nvPr>
        </p:nvGraphicFramePr>
        <p:xfrm>
          <a:off x="1798819" y="569626"/>
          <a:ext cx="7405140" cy="5486396"/>
        </p:xfrm>
        <a:graphic>
          <a:graphicData uri="http://schemas.openxmlformats.org/drawingml/2006/table">
            <a:tbl>
              <a:tblPr firstRow="1" firstCol="1" bandRow="1"/>
              <a:tblGrid>
                <a:gridCol w="1851285">
                  <a:extLst>
                    <a:ext uri="{9D8B030D-6E8A-4147-A177-3AD203B41FA5}">
                      <a16:colId xmlns:a16="http://schemas.microsoft.com/office/drawing/2014/main" val="2252892952"/>
                    </a:ext>
                  </a:extLst>
                </a:gridCol>
                <a:gridCol w="1851285">
                  <a:extLst>
                    <a:ext uri="{9D8B030D-6E8A-4147-A177-3AD203B41FA5}">
                      <a16:colId xmlns:a16="http://schemas.microsoft.com/office/drawing/2014/main" val="2017988277"/>
                    </a:ext>
                  </a:extLst>
                </a:gridCol>
                <a:gridCol w="1851285">
                  <a:extLst>
                    <a:ext uri="{9D8B030D-6E8A-4147-A177-3AD203B41FA5}">
                      <a16:colId xmlns:a16="http://schemas.microsoft.com/office/drawing/2014/main" val="1799393464"/>
                    </a:ext>
                  </a:extLst>
                </a:gridCol>
                <a:gridCol w="1851285">
                  <a:extLst>
                    <a:ext uri="{9D8B030D-6E8A-4147-A177-3AD203B41FA5}">
                      <a16:colId xmlns:a16="http://schemas.microsoft.com/office/drawing/2014/main" val="474441312"/>
                    </a:ext>
                  </a:extLst>
                </a:gridCol>
              </a:tblGrid>
              <a:tr h="68284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s-MX" sz="20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0-100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Women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087375"/>
                  </a:ext>
                </a:extLst>
              </a:tr>
              <a:tr h="36950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1950-1955</a:t>
                      </a:r>
                      <a:endParaRPr lang="es-MX" sz="20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32.82%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36.00%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30.25%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091167"/>
                  </a:ext>
                </a:extLst>
              </a:tr>
              <a:tr h="36950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1955-1960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36.37%</a:t>
                      </a:r>
                      <a:endParaRPr lang="es-MX" sz="20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39.55%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33.77%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679373"/>
                  </a:ext>
                </a:extLst>
              </a:tr>
              <a:tr h="36950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1960-1965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41.20%</a:t>
                      </a:r>
                      <a:endParaRPr lang="es-MX" sz="20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44.59%</a:t>
                      </a:r>
                      <a:endParaRPr lang="es-MX" sz="20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38.33%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910906"/>
                  </a:ext>
                </a:extLst>
              </a:tr>
              <a:tr h="36950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1965-1970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35.23%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40.36%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30.83%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217632"/>
                  </a:ext>
                </a:extLst>
              </a:tr>
              <a:tr h="36950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1970-1975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32.63%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34.72%</a:t>
                      </a:r>
                      <a:endParaRPr lang="es-MX" sz="20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31.82%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1267874"/>
                  </a:ext>
                </a:extLst>
              </a:tr>
              <a:tr h="36950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1975-1980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33.28%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37.46%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29.71%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519363"/>
                  </a:ext>
                </a:extLst>
              </a:tr>
              <a:tr h="36950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1980-1985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35.21%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40.36%</a:t>
                      </a:r>
                      <a:endParaRPr lang="es-MX" sz="20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31.09%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046117"/>
                  </a:ext>
                </a:extLst>
              </a:tr>
              <a:tr h="36950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1985-1990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33.55%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38.95%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29.31%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5445819"/>
                  </a:ext>
                </a:extLst>
              </a:tr>
              <a:tr h="36950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1990-1995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33.43%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39.93%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28.85%</a:t>
                      </a:r>
                      <a:endParaRPr lang="es-MX" sz="20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289021"/>
                  </a:ext>
                </a:extLst>
              </a:tr>
              <a:tr h="36950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1995-2000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35.89%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43.16%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30.07%</a:t>
                      </a:r>
                      <a:endParaRPr lang="es-MX" sz="20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0247514"/>
                  </a:ext>
                </a:extLst>
              </a:tr>
              <a:tr h="36950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2000-2005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35.17%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42.48%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29.59%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803426"/>
                  </a:ext>
                </a:extLst>
              </a:tr>
              <a:tr h="36950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2005-2010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31.99%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39.25%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25.96%</a:t>
                      </a:r>
                      <a:endParaRPr lang="es-MX" sz="20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34859"/>
                  </a:ext>
                </a:extLst>
              </a:tr>
              <a:tr h="36950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2010-2015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30.76%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37.88%</a:t>
                      </a:r>
                      <a:endParaRPr lang="es-MX" sz="20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24.35%</a:t>
                      </a:r>
                      <a:endParaRPr lang="es-MX" sz="20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4556846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BD52F4E2-A008-4E1E-8BE4-618396996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587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10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fornian FB" panose="0207040306080B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s-MX" altLang="es-MX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MX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fornian FB" panose="0207040306080B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915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bación de pantalla 9">
            <a:hlinkClick r:id="" action="ppaction://media"/>
            <a:extLst>
              <a:ext uri="{FF2B5EF4-FFF2-40B4-BE49-F238E27FC236}">
                <a16:creationId xmlns:a16="http://schemas.microsoft.com/office/drawing/2014/main" id="{44C393C2-242F-4607-BF41-5D97FD2F0F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291.7999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8985" y="581416"/>
            <a:ext cx="6358808" cy="500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7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6CA67ED-E7A4-4467-B070-F562C452F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996" y="797321"/>
            <a:ext cx="9099917" cy="524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73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D3FB290-AE56-44B9-8328-876E34D4B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185" y="630430"/>
            <a:ext cx="9129008" cy="52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58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58AD414-52BA-4065-9CAB-789ED169A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71" y="1034320"/>
            <a:ext cx="10482911" cy="497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91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BDD5FAC-E82C-4989-A14B-200E4D3D9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13" y="709021"/>
            <a:ext cx="9788149" cy="543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6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9DEC88B-46F0-4288-9A88-7E1807086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1" y="0"/>
            <a:ext cx="2922379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1A53705-13E3-4197-A86A-EF83D0541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981" y="302451"/>
            <a:ext cx="4584589" cy="57734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2AF288-4E0B-4855-99F8-0F6DB8FB4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570" y="2003700"/>
            <a:ext cx="4073409" cy="24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46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04D31-67B5-47A9-8254-BFBFDD19C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Modelos saludables : EV y EVS</a:t>
            </a:r>
            <a:endParaRPr lang="es-MX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286091B-D344-448B-9100-4B381A27E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8564" y="1690688"/>
            <a:ext cx="7375161" cy="443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9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C63DD97-FE1D-42FB-8267-3D25F34B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613" y="466053"/>
            <a:ext cx="4332157" cy="6075666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7869449-767D-4537-BB16-C8DE365DF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60717"/>
              </p:ext>
            </p:extLst>
          </p:nvPr>
        </p:nvGraphicFramePr>
        <p:xfrm>
          <a:off x="7040276" y="1562469"/>
          <a:ext cx="2908300" cy="3605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4800">
                  <a:extLst>
                    <a:ext uri="{9D8B030D-6E8A-4147-A177-3AD203B41FA5}">
                      <a16:colId xmlns:a16="http://schemas.microsoft.com/office/drawing/2014/main" val="1541163033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79965884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Region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GDP pc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68506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Extremadura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15700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840540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Kriti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16000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42570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Calabria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16400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800531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AndaLucia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17100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415610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Puglia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17100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942711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Castilla-la Mancha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18100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394344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Basilicata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18300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76597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Región de Murcia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18500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501287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Sardegna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19700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811748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Comunidad Valenciana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19900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760280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Molise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20100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897987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Galicia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20500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693702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Cantabria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22100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936527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Castilla y León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22300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294150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HR EU weighted average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18700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47760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EU weighted average</a:t>
                      </a:r>
                      <a:endParaRPr lang="es-MX" sz="110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23661</a:t>
                      </a:r>
                      <a:endParaRPr lang="es-MX" sz="1100" dirty="0">
                        <a:effectLst/>
                        <a:latin typeface="Californian FB" panose="0207040306080B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81937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581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79C6BD0-C9C7-4150-B135-356618AFA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935" y="581921"/>
            <a:ext cx="5566130" cy="56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28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2057078" y="0"/>
            <a:ext cx="8229600" cy="1143000"/>
          </a:xfrm>
        </p:spPr>
        <p:txBody>
          <a:bodyPr>
            <a:normAutofit/>
          </a:bodyPr>
          <a:lstStyle/>
          <a:p>
            <a:r>
              <a:rPr lang="es-ES" sz="2000" dirty="0"/>
              <a:t>Sensibilidad-especificidad del análisis de carga de inequidad</a:t>
            </a:r>
            <a:endParaRPr lang="en-US" sz="2000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2423593" y="1355350"/>
          <a:ext cx="3030141" cy="1414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UE</a:t>
                      </a:r>
                      <a:r>
                        <a:rPr lang="en-US" baseline="0" dirty="0"/>
                        <a:t> </a:t>
                      </a:r>
                      <a:r>
                        <a:rPr lang="en-US" sz="1400" baseline="0" dirty="0"/>
                        <a:t>(NUTS2)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SRS </a:t>
                      </a:r>
                      <a:r>
                        <a:rPr lang="es-ES" sz="1600" dirty="0" err="1"/>
                        <a:t>Gl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SR  </a:t>
                      </a:r>
                      <a:r>
                        <a:rPr lang="es-ES" sz="1600" dirty="0" err="1"/>
                        <a:t>subnac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946">
                <a:tc>
                  <a:txBody>
                    <a:bodyPr/>
                    <a:lstStyle/>
                    <a:p>
                      <a:r>
                        <a:rPr lang="es-ES" sz="1400" dirty="0" err="1"/>
                        <a:t>CNiE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96749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i="1" dirty="0"/>
                        <a:t>812731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err="1"/>
                        <a:t>CRiE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3.75%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i="1" dirty="0"/>
                        <a:t>21.22%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Marcador de contenido 7"/>
          <p:cNvGraphicFramePr>
            <a:graphicFrameLocks/>
          </p:cNvGraphicFramePr>
          <p:nvPr>
            <p:extLst/>
          </p:nvPr>
        </p:nvGraphicFramePr>
        <p:xfrm>
          <a:off x="2437273" y="2982425"/>
          <a:ext cx="3030141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USA</a:t>
                      </a:r>
                    </a:p>
                    <a:p>
                      <a:r>
                        <a:rPr lang="en-US" sz="1400" dirty="0"/>
                        <a:t>(Counties)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SRS </a:t>
                      </a:r>
                      <a:r>
                        <a:rPr lang="es-ES" sz="1600" dirty="0" err="1"/>
                        <a:t>Gl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SR </a:t>
                      </a:r>
                      <a:r>
                        <a:rPr lang="es-ES" sz="1600" dirty="0" err="1"/>
                        <a:t>subnac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err="1"/>
                        <a:t>CNiE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64334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385863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err="1"/>
                        <a:t>CRiE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28.16%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Marcador de contenido 7"/>
          <p:cNvGraphicFramePr>
            <a:graphicFrameLocks/>
          </p:cNvGraphicFramePr>
          <p:nvPr>
            <p:extLst/>
          </p:nvPr>
        </p:nvGraphicFramePr>
        <p:xfrm>
          <a:off x="2454203" y="4617176"/>
          <a:ext cx="3067668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7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México</a:t>
                      </a:r>
                    </a:p>
                    <a:p>
                      <a:r>
                        <a:rPr lang="es-ES" sz="1000" dirty="0"/>
                        <a:t>(Estados/</a:t>
                      </a:r>
                      <a:r>
                        <a:rPr lang="es-ES" sz="1000" dirty="0" err="1"/>
                        <a:t>Mun</a:t>
                      </a:r>
                      <a:r>
                        <a:rPr lang="es-ES" sz="1000" dirty="0"/>
                        <a:t>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SRS </a:t>
                      </a:r>
                      <a:r>
                        <a:rPr lang="es-ES" sz="1600" dirty="0" err="1"/>
                        <a:t>Gl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SR </a:t>
                      </a:r>
                      <a:r>
                        <a:rPr lang="es-ES" sz="1600" dirty="0" err="1"/>
                        <a:t>subnac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err="1"/>
                        <a:t>CNiE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122695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385532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err="1"/>
                        <a:t>CRiE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61.85%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164056"/>
            <a:ext cx="1656184" cy="162168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078" y="2979415"/>
            <a:ext cx="2352381" cy="132381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035" y="4617177"/>
            <a:ext cx="2244465" cy="133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9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08" y="564531"/>
            <a:ext cx="4020486" cy="24165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651" y="3212977"/>
            <a:ext cx="4048114" cy="24331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54" y="3212977"/>
            <a:ext cx="3905795" cy="2433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256C7F7-F080-4EB8-8257-6E8448A55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651" y="564530"/>
            <a:ext cx="4048114" cy="241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67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538B91C-027E-4F58-AC27-4B00E7A51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66" y="1676429"/>
            <a:ext cx="5914742" cy="355513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AC4029F-5BDD-4FEF-8636-3328F6A32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808" y="1676429"/>
            <a:ext cx="5914742" cy="35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50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CC6463-7204-44CC-93A3-4135AE2B1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SICA : EV 1950-2015</a:t>
            </a:r>
            <a:endParaRPr lang="es-MX" dirty="0"/>
          </a:p>
        </p:txBody>
      </p:sp>
      <p:pic>
        <p:nvPicPr>
          <p:cNvPr id="4" name="Grabación de pantalla 3">
            <a:hlinkClick r:id="" action="ppaction://media"/>
            <a:extLst>
              <a:ext uri="{FF2B5EF4-FFF2-40B4-BE49-F238E27FC236}">
                <a16:creationId xmlns:a16="http://schemas.microsoft.com/office/drawing/2014/main" id="{D835432A-61AC-46FE-97FE-23B6D46D3CD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789.51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0415" y="1690688"/>
            <a:ext cx="6303963" cy="4351338"/>
          </a:xfrm>
        </p:spPr>
      </p:pic>
    </p:spTree>
    <p:extLst>
      <p:ext uri="{BB962C8B-B14F-4D97-AF65-F5344CB8AC3E}">
        <p14:creationId xmlns:p14="http://schemas.microsoft.com/office/powerpoint/2010/main" val="89401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53D09-86FB-4789-B167-5B0E43894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/>
              <a:t>Carga de inequidad en la región SICA </a:t>
            </a:r>
            <a:r>
              <a:rPr lang="es-ES" sz="2800" dirty="0" err="1"/>
              <a:t>ref</a:t>
            </a:r>
            <a:r>
              <a:rPr lang="es-ES" sz="2800" dirty="0"/>
              <a:t> SRS global: </a:t>
            </a:r>
            <a:br>
              <a:rPr lang="es-ES" sz="2800" dirty="0"/>
            </a:br>
            <a:r>
              <a:rPr lang="es-ES" sz="2800" dirty="0"/>
              <a:t>SRS globales en la región 1960-2015</a:t>
            </a:r>
            <a:endParaRPr lang="es-MX" sz="2800" dirty="0"/>
          </a:p>
        </p:txBody>
      </p:sp>
      <p:pic>
        <p:nvPicPr>
          <p:cNvPr id="4" name="Grabación de pantalla 3">
            <a:hlinkClick r:id="" action="ppaction://media"/>
            <a:extLst>
              <a:ext uri="{FF2B5EF4-FFF2-40B4-BE49-F238E27FC236}">
                <a16:creationId xmlns:a16="http://schemas.microsoft.com/office/drawing/2014/main" id="{F8FA4833-7FA5-43F8-9842-603F9B442F5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249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8800" y="1825625"/>
            <a:ext cx="4525319" cy="328580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084E455-EA83-4518-9F61-695C3F17A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5426" y="5534840"/>
            <a:ext cx="6548577" cy="12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8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D060C-A981-4E4E-BEFE-BCDE12E5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05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Carga neta de inequidad según modelos SRS globales</a:t>
            </a:r>
            <a:endParaRPr lang="es-MX" sz="3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0CF05D-82F2-4C67-85BE-3414EE750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84" y="1325563"/>
            <a:ext cx="7922937" cy="526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69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D060C-A981-4E4E-BEFE-BCDE12E5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05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Carga neta de inequidad según modelos SRS globales</a:t>
            </a:r>
            <a:endParaRPr lang="es-MX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113184-A105-4DFA-99AF-D5872C8B3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95" y="1112912"/>
            <a:ext cx="8210856" cy="546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70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D060C-A981-4E4E-BEFE-BCDE12E5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05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Carga neta de inequidad según modelos SRS globales</a:t>
            </a:r>
            <a:endParaRPr lang="es-MX" sz="3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36C19A-93BA-487F-ADCA-3A903903C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267" y="1325563"/>
            <a:ext cx="9408835" cy="481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44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96001A-ACC5-4A96-88B8-96AD4EB44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/>
              <a:t>Modelos saludables EV en mujeres y hombres</a:t>
            </a:r>
            <a:endParaRPr lang="es-MX" sz="36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A3DEA7B-33C1-4F28-BA46-D42831E82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671" y="1419664"/>
            <a:ext cx="6097604" cy="485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247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D060C-A981-4E4E-BEFE-BCDE12E5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05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Carga neta de inequidad según modelos SRS globales</a:t>
            </a:r>
            <a:endParaRPr lang="es-MX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983E2D-7AA7-4270-BBBF-7F0199EA2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21" y="1112911"/>
            <a:ext cx="8287379" cy="549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721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D060C-A981-4E4E-BEFE-BCDE12E5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05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Carga neta de inequidad según modelos SRS globales</a:t>
            </a:r>
            <a:endParaRPr lang="es-MX" sz="3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0323952-ED53-4392-B26C-8303E4555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680" y="1051129"/>
            <a:ext cx="8349163" cy="55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84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D060C-A981-4E4E-BEFE-BCDE12E5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05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Carga relativa de inequidad según modelos SRS globales</a:t>
            </a:r>
            <a:endParaRPr lang="es-MX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B614DD-5FE9-4870-8ECB-46B946B2A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364" y="1158901"/>
            <a:ext cx="10020277" cy="511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969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D060C-A981-4E4E-BEFE-BCDE12E5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05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Carga relativa de inequidad según modelos SRS globales</a:t>
            </a:r>
            <a:endParaRPr lang="es-MX" sz="3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878EF8-6B9A-447E-9F5D-AAE0D3208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96" y="1220685"/>
            <a:ext cx="10213806" cy="521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775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D060C-A981-4E4E-BEFE-BCDE12E5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05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Carga relativa de inequidad según modelos SRS globales</a:t>
            </a:r>
            <a:endParaRPr lang="es-MX" sz="3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2491673-3E86-4F44-98D1-4E2943C00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08" y="1124879"/>
            <a:ext cx="9861006" cy="502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66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bación de pantalla 2">
            <a:hlinkClick r:id="" action="ppaction://media"/>
            <a:extLst>
              <a:ext uri="{FF2B5EF4-FFF2-40B4-BE49-F238E27FC236}">
                <a16:creationId xmlns:a16="http://schemas.microsoft.com/office/drawing/2014/main" id="{D3EF2A9F-AC0B-45B5-B39A-1E7DA804E9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241" end="37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3650" y="314325"/>
            <a:ext cx="71247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4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D624F79-C1A5-40B8-8D21-50C17EFA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Modelos replicables : VC vs PPC</a:t>
            </a:r>
            <a:endParaRPr lang="es-MX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77C9A486-0155-49D3-BF16-862663058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2108" y="1585757"/>
            <a:ext cx="6520379" cy="43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F1A7B1-238D-4EC6-8E30-0C67E2CEA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PIB pc CV vs PPC</a:t>
            </a:r>
            <a:endParaRPr lang="es-MX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DAE12DE-A43B-4CF9-8E74-B146111F2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2136225"/>
            <a:ext cx="5197362" cy="312532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0CEAA0C-DDA2-439F-A142-67A29804B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563" y="2136225"/>
            <a:ext cx="5199653" cy="31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55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682" t="3798" r="18289" b="7447"/>
          <a:stretch/>
        </p:blipFill>
        <p:spPr>
          <a:xfrm>
            <a:off x="100945" y="1964724"/>
            <a:ext cx="4026622" cy="31880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67" y="1460464"/>
            <a:ext cx="7887449" cy="438191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D40C6CDF-E39A-4988-B442-134A54458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080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Modelos sostenibles :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lìmites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planetarios</a:t>
            </a:r>
            <a:endParaRPr lang="es-MX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132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71" y="1272746"/>
            <a:ext cx="11539127" cy="4547286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C28EA6B6-AC8E-444E-9AFF-2B101EC4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259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dirty="0">
                <a:latin typeface="Bradley Hand ITC" panose="03070402050302030203" pitchFamily="66" charset="0"/>
              </a:rPr>
              <a:t>El </a:t>
            </a:r>
            <a:r>
              <a:rPr lang="es-ES" sz="3600" dirty="0" err="1">
                <a:latin typeface="Bradley Hand ITC" panose="03070402050302030203" pitchFamily="66" charset="0"/>
              </a:rPr>
              <a:t>lìmite</a:t>
            </a:r>
            <a:r>
              <a:rPr lang="es-ES" sz="3600" dirty="0">
                <a:latin typeface="Bradley Hand ITC" panose="03070402050302030203" pitchFamily="66" charset="0"/>
              </a:rPr>
              <a:t> del carbono en la </a:t>
            </a:r>
            <a:r>
              <a:rPr lang="es-ES" sz="3600" dirty="0" err="1">
                <a:latin typeface="Bradley Hand ITC" panose="03070402050302030203" pitchFamily="66" charset="0"/>
              </a:rPr>
              <a:t>atmòsfera</a:t>
            </a:r>
            <a:endParaRPr lang="es-MX" sz="3600" dirty="0">
              <a:latin typeface="Bradley Hand ITC" panose="03070402050302030203" pitchFamily="66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D4609D-F6BD-4FFB-819D-F21116214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7422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8C8F2D5-1930-4C41-8462-B267F41CB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9457" y="764498"/>
            <a:ext cx="8138865" cy="49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380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582</Words>
  <Application>Microsoft Office PowerPoint</Application>
  <PresentationFormat>Panorámica</PresentationFormat>
  <Paragraphs>374</Paragraphs>
  <Slides>45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2" baseType="lpstr">
      <vt:lpstr>Arial</vt:lpstr>
      <vt:lpstr>Bradley Hand ITC</vt:lpstr>
      <vt:lpstr>Calibri</vt:lpstr>
      <vt:lpstr>Calibri Light</vt:lpstr>
      <vt:lpstr>Californian FB</vt:lpstr>
      <vt:lpstr>Times New Roman</vt:lpstr>
      <vt:lpstr>Tema de Office</vt:lpstr>
      <vt:lpstr>Presentación de PowerPoint</vt:lpstr>
      <vt:lpstr>Actualizacion 2015</vt:lpstr>
      <vt:lpstr>Modelos saludables : EV y EVS</vt:lpstr>
      <vt:lpstr>Modelos saludables EV en mujeres y hombres</vt:lpstr>
      <vt:lpstr>Modelos replicables : VC vs PPC</vt:lpstr>
      <vt:lpstr>PIB pc CV vs PPC</vt:lpstr>
      <vt:lpstr>Modelos sostenibles : lìmites planetarios</vt:lpstr>
      <vt:lpstr>El lìmite del carbono en la atmòsfera</vt:lpstr>
      <vt:lpstr>Presentación de PowerPoint</vt:lpstr>
      <vt:lpstr>Criterios SRS actualizados/ampliados 2017</vt:lpstr>
      <vt:lpstr>Evolución países SRS</vt:lpstr>
      <vt:lpstr>SRS 1960-2015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Sensibilidad-especificidad del análisis de carga de inequidad</vt:lpstr>
      <vt:lpstr>Presentación de PowerPoint</vt:lpstr>
      <vt:lpstr>Presentación de PowerPoint</vt:lpstr>
      <vt:lpstr>SICA : EV 1950-2015</vt:lpstr>
      <vt:lpstr>Carga de inequidad en la región SICA ref SRS global:  SRS globales en la región 1960-2015</vt:lpstr>
      <vt:lpstr>Carga neta de inequidad según modelos SRS globales</vt:lpstr>
      <vt:lpstr>Carga neta de inequidad según modelos SRS globales</vt:lpstr>
      <vt:lpstr>Carga neta de inequidad según modelos SRS globales</vt:lpstr>
      <vt:lpstr>Carga neta de inequidad según modelos SRS globales</vt:lpstr>
      <vt:lpstr>Carga neta de inequidad según modelos SRS globales</vt:lpstr>
      <vt:lpstr>Carga relativa de inequidad según modelos SRS globales</vt:lpstr>
      <vt:lpstr>Carga relativa de inequidad según modelos SRS globales</vt:lpstr>
      <vt:lpstr>Carga relativa de inequidad según modelos SRS globales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Garay</dc:creator>
  <cp:lastModifiedBy>Juan Garay</cp:lastModifiedBy>
  <cp:revision>17</cp:revision>
  <dcterms:created xsi:type="dcterms:W3CDTF">2017-06-26T05:15:54Z</dcterms:created>
  <dcterms:modified xsi:type="dcterms:W3CDTF">2017-06-26T12:54:53Z</dcterms:modified>
</cp:coreProperties>
</file>