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84" r:id="rId5"/>
    <p:sldId id="262" r:id="rId6"/>
    <p:sldId id="286" r:id="rId7"/>
    <p:sldId id="258" r:id="rId8"/>
    <p:sldId id="287" r:id="rId9"/>
    <p:sldId id="288" r:id="rId10"/>
    <p:sldId id="264" r:id="rId11"/>
    <p:sldId id="263" r:id="rId12"/>
    <p:sldId id="265" r:id="rId13"/>
    <p:sldId id="291" r:id="rId14"/>
    <p:sldId id="266" r:id="rId15"/>
    <p:sldId id="292" r:id="rId16"/>
    <p:sldId id="267" r:id="rId17"/>
    <p:sldId id="268" r:id="rId18"/>
    <p:sldId id="293" r:id="rId19"/>
    <p:sldId id="269" r:id="rId20"/>
    <p:sldId id="294" r:id="rId21"/>
    <p:sldId id="296" r:id="rId22"/>
    <p:sldId id="29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270" r:id="rId36"/>
    <p:sldId id="272" r:id="rId37"/>
    <p:sldId id="273" r:id="rId38"/>
    <p:sldId id="274" r:id="rId39"/>
    <p:sldId id="275" r:id="rId40"/>
    <p:sldId id="276" r:id="rId41"/>
    <p:sldId id="278" r:id="rId42"/>
    <p:sldId id="277" r:id="rId43"/>
    <p:sldId id="279" r:id="rId44"/>
    <p:sldId id="281" r:id="rId45"/>
    <p:sldId id="280" r:id="rId46"/>
    <p:sldId id="282" r:id="rId47"/>
    <p:sldId id="271" r:id="rId4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632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7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25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80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86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035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987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116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482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405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27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DC7EB-2627-4751-86B5-FE1473E3498E}" type="datetimeFigureOut">
              <a:rPr lang="es-MX" smtClean="0"/>
              <a:t>06/02/2022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B7551-46F5-43E4-8F7E-838F9E2E62F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0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Conferencia sobre la equidad soberana, solidaria y sostenible en el siglo XXI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6000" dirty="0"/>
              <a:t>ELAM</a:t>
            </a:r>
          </a:p>
          <a:p>
            <a:endParaRPr lang="es-ES" dirty="0"/>
          </a:p>
          <a:p>
            <a:r>
              <a:rPr lang="es-ES" dirty="0"/>
              <a:t>30 de abril de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199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100" dirty="0">
                <a:latin typeface="Bradley Hand ITC" panose="03070402050302030203" pitchFamily="66" charset="0"/>
              </a:rPr>
              <a:t>Mientras unos pocos acaparan una alta proporción de los recursos, una parte creciente de la población vive privada de las condiciones mínimas de dignidad humana</a:t>
            </a:r>
            <a:r>
              <a:rPr lang="es-MX" dirty="0"/>
              <a:t>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04" y="1889833"/>
            <a:ext cx="4830077" cy="40339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611" y="3906788"/>
            <a:ext cx="2016955" cy="20169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170" y="1934469"/>
            <a:ext cx="2754296" cy="19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dirty="0">
                <a:latin typeface="Bradley Hand ITC" panose="03070402050302030203" pitchFamily="66" charset="0"/>
              </a:rPr>
              <a:t>Unos pocos acumulan la riqueza de la mitad </a:t>
            </a:r>
            <a:r>
              <a:rPr lang="es-MX" sz="2800" dirty="0" err="1">
                <a:latin typeface="Bradley Hand ITC" panose="03070402050302030203" pitchFamily="66" charset="0"/>
              </a:rPr>
              <a:t>màs</a:t>
            </a:r>
            <a:r>
              <a:rPr lang="es-MX" sz="2800" dirty="0">
                <a:latin typeface="Bradley Hand ITC" panose="03070402050302030203" pitchFamily="66" charset="0"/>
              </a:rPr>
              <a:t> pobre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92255"/>
            <a:ext cx="4384884" cy="37024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E29B4E-D898-4B83-B1AC-76CA39B0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6" y="2215015"/>
            <a:ext cx="4773801" cy="32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2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dirty="0">
                <a:latin typeface="Bradley Hand ITC" panose="03070402050302030203" pitchFamily="66" charset="0"/>
              </a:rPr>
              <a:t>Al mismo tiempo, vamos contaminando la naturaleza y agotando sus recursos para las generaciones venideras.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066" y="1690686"/>
            <a:ext cx="3654514" cy="24735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66" y="4164225"/>
            <a:ext cx="3654514" cy="24119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244" y="1690687"/>
            <a:ext cx="3723326" cy="24735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244" y="4164225"/>
            <a:ext cx="3728964" cy="24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1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7E430-4639-47E0-B055-2FD047EF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err="1">
                <a:latin typeface="Bradley Hand ITC" panose="03070402050302030203" pitchFamily="66" charset="0"/>
              </a:rPr>
              <a:t>Except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low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income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countries</a:t>
            </a:r>
            <a:r>
              <a:rPr lang="es-ES" sz="3200" dirty="0">
                <a:latin typeface="Bradley Hand ITC" panose="03070402050302030203" pitchFamily="66" charset="0"/>
              </a:rPr>
              <a:t> and a </a:t>
            </a:r>
            <a:r>
              <a:rPr lang="es-ES" sz="3200" dirty="0" err="1">
                <a:latin typeface="Bradley Hand ITC" panose="03070402050302030203" pitchFamily="66" charset="0"/>
              </a:rPr>
              <a:t>few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other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execptions</a:t>
            </a:r>
            <a:r>
              <a:rPr lang="es-ES" sz="3200" dirty="0">
                <a:latin typeface="Bradley Hand ITC" panose="03070402050302030203" pitchFamily="66" charset="0"/>
              </a:rPr>
              <a:t>, </a:t>
            </a:r>
            <a:r>
              <a:rPr lang="es-ES" sz="3200" dirty="0" err="1">
                <a:latin typeface="Bradley Hand ITC" panose="03070402050302030203" pitchFamily="66" charset="0"/>
              </a:rPr>
              <a:t>most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countries</a:t>
            </a:r>
            <a:r>
              <a:rPr lang="es-ES" sz="3200" dirty="0">
                <a:latin typeface="Bradley Hand ITC" panose="03070402050302030203" pitchFamily="66" charset="0"/>
              </a:rPr>
              <a:t> are </a:t>
            </a:r>
            <a:r>
              <a:rPr lang="es-ES" sz="3200" dirty="0" err="1">
                <a:latin typeface="Bradley Hand ITC" panose="03070402050302030203" pitchFamily="66" charset="0"/>
              </a:rPr>
              <a:t>not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sustainable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for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coming</a:t>
            </a:r>
            <a:r>
              <a:rPr lang="es-ES" sz="3200" dirty="0">
                <a:latin typeface="Bradley Hand ITC" panose="03070402050302030203" pitchFamily="66" charset="0"/>
              </a:rPr>
              <a:t> </a:t>
            </a:r>
            <a:r>
              <a:rPr lang="es-ES" sz="3200" dirty="0" err="1">
                <a:latin typeface="Bradley Hand ITC" panose="03070402050302030203" pitchFamily="66" charset="0"/>
              </a:rPr>
              <a:t>generations</a:t>
            </a:r>
            <a:endParaRPr lang="es-MX" sz="3200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845" y="1825625"/>
            <a:ext cx="55843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3100" dirty="0">
                <a:latin typeface="Bradley Hand ITC" panose="03070402050302030203" pitchFamily="66" charset="0"/>
              </a:rPr>
              <a:t>La competencia, la tensión social de las desigualdades y la destrucción de la naturaleza coartan la felicidad de la mayor parte de los pueblos del mundo</a:t>
            </a:r>
            <a:r>
              <a:rPr lang="es-MX" dirty="0"/>
              <a:t>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989" y="2238008"/>
            <a:ext cx="4763605" cy="30383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150" y="2238008"/>
            <a:ext cx="6076650" cy="30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91BA2-F05B-41ED-A2F8-F4DA20DC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42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dirty="0" err="1">
                <a:latin typeface="Bradley Hand ITC" panose="03070402050302030203" pitchFamily="66" charset="0"/>
              </a:rPr>
              <a:t>Indice</a:t>
            </a:r>
            <a:r>
              <a:rPr lang="es-ES" sz="3600" dirty="0">
                <a:latin typeface="Bradley Hand ITC" panose="03070402050302030203" pitchFamily="66" charset="0"/>
              </a:rPr>
              <a:t> mundial de “felicidad”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30E85CD-CBB9-4C23-9C4B-B152EB9FA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27" t="6889" r="14288" b="5362"/>
          <a:stretch/>
        </p:blipFill>
        <p:spPr>
          <a:xfrm>
            <a:off x="2648464" y="1198605"/>
            <a:ext cx="6722077" cy="52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4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9475"/>
            <a:ext cx="10515600" cy="949325"/>
          </a:xfrm>
        </p:spPr>
        <p:txBody>
          <a:bodyPr>
            <a:normAutofit/>
          </a:bodyPr>
          <a:lstStyle/>
          <a:p>
            <a:pPr algn="ctr"/>
            <a:r>
              <a:rPr lang="es-MX" sz="2800" dirty="0">
                <a:latin typeface="Bradley Hand ITC" panose="03070402050302030203" pitchFamily="66" charset="0"/>
              </a:rPr>
              <a:t>La equidad es la distribución justa de la desigualdad, </a:t>
            </a:r>
            <a:br>
              <a:rPr lang="es-MX" sz="2800" dirty="0">
                <a:latin typeface="Bradley Hand ITC" panose="03070402050302030203" pitchFamily="66" charset="0"/>
              </a:rPr>
            </a:br>
            <a:r>
              <a:rPr lang="es-MX" sz="2800" dirty="0">
                <a:latin typeface="Bradley Hand ITC" panose="03070402050302030203" pitchFamily="66" charset="0"/>
              </a:rPr>
              <a:t>dentro y entre generaciones.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1" y="1298800"/>
            <a:ext cx="6418663" cy="4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6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Se precisan establecer </a:t>
            </a:r>
            <a:r>
              <a:rPr lang="es-ES" sz="2800" u="sng" dirty="0">
                <a:latin typeface="Bradley Hand ITC" panose="03070402050302030203" pitchFamily="66" charset="0"/>
              </a:rPr>
              <a:t>los límites del acaparamiento de recursos </a:t>
            </a:r>
            <a:br>
              <a:rPr lang="es-ES" sz="2800" u="sng" dirty="0">
                <a:latin typeface="Bradley Hand ITC" panose="03070402050302030203" pitchFamily="66" charset="0"/>
              </a:rPr>
            </a:br>
            <a:r>
              <a:rPr lang="es-ES" sz="2800" u="sng" dirty="0">
                <a:latin typeface="Bradley Hand ITC" panose="03070402050302030203" pitchFamily="66" charset="0"/>
              </a:rPr>
              <a:t>y del agotamiento de la naturaleza</a:t>
            </a:r>
            <a:r>
              <a:rPr lang="es-ES" sz="2800" dirty="0">
                <a:latin typeface="Bradley Hand ITC" panose="03070402050302030203" pitchFamily="66" charset="0"/>
              </a:rPr>
              <a:t>, </a:t>
            </a:r>
            <a:br>
              <a:rPr lang="es-ES" sz="2800" dirty="0">
                <a:latin typeface="Bradley Hand ITC" panose="03070402050302030203" pitchFamily="66" charset="0"/>
              </a:rPr>
            </a:br>
            <a:r>
              <a:rPr lang="es-ES" sz="2000" dirty="0">
                <a:latin typeface="Bradley Hand ITC" panose="03070402050302030203" pitchFamily="66" charset="0"/>
              </a:rPr>
              <a:t>para que sean factibles y sostenibles las condiciones necesarias para una vida digna, para todos : en nuestra generación y las que nos siguen.</a:t>
            </a:r>
            <a:endParaRPr lang="en-GB" sz="2000" dirty="0">
              <a:latin typeface="Bradley Hand ITC" panose="03070402050302030203" pitchFamily="66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7" t="44165" r="24213" b="28066"/>
          <a:stretch/>
        </p:blipFill>
        <p:spPr bwMode="auto">
          <a:xfrm>
            <a:off x="2661557" y="1974091"/>
            <a:ext cx="6172200" cy="266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140722"/>
              </p:ext>
            </p:extLst>
          </p:nvPr>
        </p:nvGraphicFramePr>
        <p:xfrm>
          <a:off x="2669722" y="4842630"/>
          <a:ext cx="6204856" cy="1027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7492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Limites planetarios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Modelos replicables </a:t>
                      </a:r>
                    </a:p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(&lt; media)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Ilimitado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Universal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241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FF7DA-54D3-48F9-9049-CD1746E7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latin typeface="Bradley Hand ITC" panose="03070402050302030203" pitchFamily="66" charset="0"/>
              </a:rPr>
              <a:t>Modelos nacionales de bienestar en equidad y sostenible</a:t>
            </a:r>
            <a:endParaRPr lang="es-MX" sz="3200" dirty="0">
              <a:latin typeface="Bradley Hand ITC" panose="03070402050302030203" pitchFamily="66" charset="0"/>
            </a:endParaRPr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7A0B753E-05E6-45C6-BF57-F9D2573B37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510" y="1690688"/>
            <a:ext cx="9088438" cy="4351338"/>
          </a:xfrm>
        </p:spPr>
      </p:pic>
    </p:spTree>
    <p:extLst>
      <p:ext uri="{BB962C8B-B14F-4D97-AF65-F5344CB8AC3E}">
        <p14:creationId xmlns:p14="http://schemas.microsoft.com/office/powerpoint/2010/main" val="16216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800" dirty="0">
                <a:latin typeface="Bradley Hand ITC" panose="03070402050302030203" pitchFamily="66" charset="0"/>
              </a:rPr>
              <a:t>El espacio entre las condiciones esenciales para una vida digna y los límites del acaparamiento y el agotamiento natural </a:t>
            </a:r>
            <a:br>
              <a:rPr lang="es-MX" sz="2800" dirty="0">
                <a:latin typeface="Bradley Hand ITC" panose="03070402050302030203" pitchFamily="66" charset="0"/>
              </a:rPr>
            </a:br>
            <a:r>
              <a:rPr lang="es-MX" sz="2800" dirty="0">
                <a:latin typeface="Bradley Hand ITC" panose="03070402050302030203" pitchFamily="66" charset="0"/>
              </a:rPr>
              <a:t>es lo que llamamos </a:t>
            </a:r>
            <a:r>
              <a:rPr lang="es-MX" sz="2800" u="sng" dirty="0">
                <a:latin typeface="Bradley Hand ITC" panose="03070402050302030203" pitchFamily="66" charset="0"/>
              </a:rPr>
              <a:t>la “zona de equidad”</a:t>
            </a:r>
            <a:br>
              <a:rPr lang="es-MX" sz="2800" u="sng" dirty="0">
                <a:latin typeface="Bradley Hand ITC" panose="03070402050302030203" pitchFamily="66" charset="0"/>
              </a:rPr>
            </a:br>
            <a:r>
              <a:rPr lang="es-MX" sz="2000" dirty="0">
                <a:latin typeface="Bradley Hand ITC" panose="03070402050302030203" pitchFamily="66" charset="0"/>
              </a:rPr>
              <a:t>(compatible con el disfrute de los derechos humanos universales).</a:t>
            </a:r>
            <a:r>
              <a:rPr lang="en-GB" sz="2800" dirty="0">
                <a:latin typeface="Bradley Hand ITC" panose="03070402050302030203" pitchFamily="66" charset="0"/>
              </a:rPr>
              <a:t/>
            </a:r>
            <a:br>
              <a:rPr lang="en-GB" sz="2800" dirty="0">
                <a:latin typeface="Bradley Hand ITC" panose="03070402050302030203" pitchFamily="66" charset="0"/>
              </a:rPr>
            </a:b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4" y="1714319"/>
            <a:ext cx="7052218" cy="44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357" y="4113446"/>
            <a:ext cx="168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Mínimo umbral de dignidad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76408" y="4113446"/>
            <a:ext cx="198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Máximo umbral de acaparamiento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347357" y="5698671"/>
            <a:ext cx="56088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Ingresos por persona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85692" y="1975757"/>
            <a:ext cx="461665" cy="3780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ES" dirty="0"/>
              <a:t>Número de personas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89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142" y="929158"/>
            <a:ext cx="4102964" cy="541981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9034849" cy="564032"/>
          </a:xfrm>
        </p:spPr>
        <p:txBody>
          <a:bodyPr>
            <a:noAutofit/>
          </a:bodyPr>
          <a:lstStyle/>
          <a:p>
            <a:pPr algn="ctr"/>
            <a:r>
              <a:rPr lang="es-ES" sz="3200" dirty="0">
                <a:latin typeface="Monotype Corsiva" panose="03010101010201010101" pitchFamily="66" charset="0"/>
              </a:rPr>
              <a:t>Para y por mi padre</a:t>
            </a:r>
            <a:endParaRPr lang="es-MX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4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652C9-1F85-421B-851F-68035A0D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171161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Bradley Hand ITC" panose="03070402050302030203" pitchFamily="66" charset="0"/>
              </a:rPr>
              <a:t>Zonas de déficit, equidad y acaparamiento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691" y="1844675"/>
            <a:ext cx="90866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0C372-0FC2-4884-9198-23443B83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2243" cy="1325563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Bradley Hand ITC" panose="03070402050302030203" pitchFamily="66" charset="0"/>
              </a:rPr>
              <a:t>La injusticia tiene un precio en vidas humanas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277" y="1825625"/>
            <a:ext cx="55214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337-D6F9-41A7-8C98-BE8A6DDE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774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Bradley Hand ITC" panose="03070402050302030203" pitchFamily="66" charset="0"/>
              </a:rPr>
              <a:t>De mitigar pobreza a garantizar dignidad</a:t>
            </a:r>
            <a:endParaRPr lang="es-MX" sz="3600" dirty="0">
              <a:latin typeface="Bradley Hand ITC" panose="03070402050302030203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623" y="1825625"/>
            <a:ext cx="97187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82" t="3798" r="18289" b="7447"/>
          <a:stretch/>
        </p:blipFill>
        <p:spPr>
          <a:xfrm>
            <a:off x="0" y="1334529"/>
            <a:ext cx="4026622" cy="31880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24" y="929123"/>
            <a:ext cx="7887449" cy="438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Boudaries</a:t>
            </a:r>
            <a:r>
              <a:rPr lang="en-US" dirty="0"/>
              <a:t> surpassed </a:t>
            </a:r>
            <a:r>
              <a:rPr lang="es-ES" dirty="0"/>
              <a:t>: </a:t>
            </a:r>
            <a:r>
              <a:rPr lang="es-ES" dirty="0" err="1"/>
              <a:t>Planet</a:t>
            </a:r>
            <a:r>
              <a:rPr lang="es-ES" dirty="0"/>
              <a:t> </a:t>
            </a:r>
            <a:r>
              <a:rPr lang="es-ES" dirty="0" err="1"/>
              <a:t>symptoms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5172" y="2154046"/>
            <a:ext cx="3767655" cy="3694496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659394" y="2319896"/>
            <a:ext cx="6067168" cy="4351338"/>
          </a:xfrm>
        </p:spPr>
        <p:txBody>
          <a:bodyPr/>
          <a:lstStyle/>
          <a:p>
            <a:r>
              <a:rPr lang="es-ES" dirty="0"/>
              <a:t>Global </a:t>
            </a:r>
            <a:r>
              <a:rPr lang="es-ES" dirty="0" err="1"/>
              <a:t>warming</a:t>
            </a:r>
            <a:r>
              <a:rPr lang="es-ES" dirty="0"/>
              <a:t> : FEVER</a:t>
            </a:r>
          </a:p>
          <a:p>
            <a:r>
              <a:rPr lang="es-ES" dirty="0" err="1"/>
              <a:t>Biodiversity</a:t>
            </a:r>
            <a:r>
              <a:rPr lang="es-ES" dirty="0"/>
              <a:t> los</a:t>
            </a:r>
            <a:r>
              <a:rPr lang="en-US" dirty="0"/>
              <a:t>s</a:t>
            </a:r>
            <a:r>
              <a:rPr lang="es-ES" dirty="0"/>
              <a:t>: DISBACTERIOSIS</a:t>
            </a:r>
          </a:p>
          <a:p>
            <a:r>
              <a:rPr lang="es-ES" dirty="0"/>
              <a:t>N,P and pH :</a:t>
            </a:r>
            <a:r>
              <a:rPr lang="en-US" dirty="0"/>
              <a:t> METABOLIC DISORDERS</a:t>
            </a:r>
          </a:p>
          <a:p>
            <a:r>
              <a:rPr lang="en-US" dirty="0"/>
              <a:t>Water depletion</a:t>
            </a:r>
            <a:r>
              <a:rPr lang="es-ES" dirty="0"/>
              <a:t> : DEHYDRATION</a:t>
            </a:r>
          </a:p>
          <a:p>
            <a:r>
              <a:rPr lang="es-ES" dirty="0"/>
              <a:t>Chemical </a:t>
            </a:r>
            <a:r>
              <a:rPr lang="es-ES" dirty="0" err="1"/>
              <a:t>pollutants</a:t>
            </a:r>
            <a:r>
              <a:rPr lang="es-ES" dirty="0"/>
              <a:t> : INTOXICATION</a:t>
            </a:r>
          </a:p>
        </p:txBody>
      </p:sp>
    </p:spTree>
    <p:extLst>
      <p:ext uri="{BB962C8B-B14F-4D97-AF65-F5344CB8AC3E}">
        <p14:creationId xmlns:p14="http://schemas.microsoft.com/office/powerpoint/2010/main" val="732055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71" y="1272746"/>
            <a:ext cx="11539127" cy="45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4" y="864973"/>
            <a:ext cx="11879103" cy="50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5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189"/>
          </a:xfrm>
        </p:spPr>
        <p:txBody>
          <a:bodyPr>
            <a:normAutofit/>
          </a:bodyPr>
          <a:lstStyle/>
          <a:p>
            <a:pPr algn="ctr"/>
            <a:r>
              <a:rPr lang="es-ES" sz="3200" dirty="0" err="1"/>
              <a:t>Present</a:t>
            </a:r>
            <a:r>
              <a:rPr lang="es-ES" sz="3200" dirty="0"/>
              <a:t> </a:t>
            </a:r>
            <a:r>
              <a:rPr lang="es-ES" sz="3200" dirty="0" err="1"/>
              <a:t>trend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Paris COP 21 </a:t>
            </a:r>
            <a:r>
              <a:rPr lang="es-ES" sz="3200" dirty="0" err="1"/>
              <a:t>committments</a:t>
            </a:r>
            <a:endParaRPr lang="es-MX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62" y="1396314"/>
            <a:ext cx="9277563" cy="49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62" y="391454"/>
            <a:ext cx="9445748" cy="58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2" y="142267"/>
            <a:ext cx="8395199" cy="34536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66" y="3818384"/>
            <a:ext cx="924233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7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2341" y="592627"/>
            <a:ext cx="10369378" cy="759340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>
                <a:latin typeface="Bradley Hand ITC" panose="03070402050302030203" pitchFamily="66" charset="0"/>
              </a:rPr>
              <a:t>Vivimos el periodo más privilegiado de la Humanidad: </a:t>
            </a:r>
            <a:r>
              <a:rPr lang="es-MX" sz="2400" dirty="0">
                <a:latin typeface="Bradley Hand ITC" panose="03070402050302030203" pitchFamily="66" charset="0"/>
              </a:rPr>
              <a:t/>
            </a:r>
            <a:br>
              <a:rPr lang="es-MX" sz="2400" dirty="0">
                <a:latin typeface="Bradley Hand ITC" panose="03070402050302030203" pitchFamily="66" charset="0"/>
              </a:rPr>
            </a:br>
            <a:r>
              <a:rPr lang="es-MX" sz="2400" dirty="0">
                <a:latin typeface="Bradley Hand ITC" panose="03070402050302030203" pitchFamily="66" charset="0"/>
              </a:rPr>
              <a:t>La esperanza de vida y el conocimiento </a:t>
            </a:r>
            <a:r>
              <a:rPr lang="es-MX" sz="2400" dirty="0" err="1">
                <a:latin typeface="Bradley Hand ITC" panose="03070402050302030203" pitchFamily="66" charset="0"/>
              </a:rPr>
              <a:t>cient</a:t>
            </a:r>
            <a:r>
              <a:rPr lang="es-ES" sz="2400" dirty="0" err="1">
                <a:latin typeface="Bradley Hand ITC" panose="03070402050302030203" pitchFamily="66" charset="0"/>
              </a:rPr>
              <a:t>ífico</a:t>
            </a:r>
            <a:r>
              <a:rPr lang="es-ES" sz="2400" dirty="0">
                <a:latin typeface="Bradley Hand ITC" panose="03070402050302030203" pitchFamily="66" charset="0"/>
              </a:rPr>
              <a:t> </a:t>
            </a:r>
            <a:br>
              <a:rPr lang="es-ES" sz="2400" dirty="0">
                <a:latin typeface="Bradley Hand ITC" panose="03070402050302030203" pitchFamily="66" charset="0"/>
              </a:rPr>
            </a:br>
            <a:r>
              <a:rPr lang="es-MX" sz="2400" dirty="0">
                <a:latin typeface="Bradley Hand ITC" panose="03070402050302030203" pitchFamily="66" charset="0"/>
              </a:rPr>
              <a:t>han alcanzado los niveles más altos de la historia</a:t>
            </a:r>
            <a:r>
              <a:rPr lang="es-MX" sz="2400" dirty="0">
                <a:latin typeface="Freestyle Script" panose="030804020302050B0404" pitchFamily="66" charset="0"/>
              </a:rPr>
              <a:t/>
            </a:r>
            <a:br>
              <a:rPr lang="es-MX" sz="2400" dirty="0">
                <a:latin typeface="Freestyle Script" panose="030804020302050B0404" pitchFamily="66" charset="0"/>
              </a:rPr>
            </a:br>
            <a:endParaRPr lang="es-MX" sz="2400" dirty="0">
              <a:latin typeface="Freestyle Script" panose="030804020302050B04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68" y="1507525"/>
            <a:ext cx="5916329" cy="47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97" y="1630664"/>
            <a:ext cx="5486400" cy="4441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061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35" y="555058"/>
            <a:ext cx="9001306" cy="57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383" y="1210962"/>
            <a:ext cx="7945729" cy="38989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3" y="1210962"/>
            <a:ext cx="3676801" cy="1828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3" y="3108069"/>
            <a:ext cx="3676801" cy="20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46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600" dirty="0"/>
              <a:t>USA and global </a:t>
            </a:r>
            <a:r>
              <a:rPr lang="es-MX" sz="3600" dirty="0" err="1"/>
              <a:t>warming</a:t>
            </a:r>
            <a:endParaRPr lang="es-MX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8" y="1690688"/>
            <a:ext cx="4617278" cy="3684588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66021" y="1445740"/>
            <a:ext cx="4737716" cy="25608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21" y="4119522"/>
            <a:ext cx="4737716" cy="24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1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919" y="389839"/>
            <a:ext cx="10515600" cy="1325563"/>
          </a:xfrm>
        </p:spPr>
        <p:txBody>
          <a:bodyPr/>
          <a:lstStyle/>
          <a:p>
            <a:r>
              <a:rPr lang="es-ES" dirty="0" err="1"/>
              <a:t>Mankind</a:t>
            </a:r>
            <a:r>
              <a:rPr lang="es-ES" dirty="0"/>
              <a:t> </a:t>
            </a:r>
            <a:r>
              <a:rPr lang="es-ES" dirty="0" err="1"/>
              <a:t>challenge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XXIst</a:t>
            </a:r>
            <a:r>
              <a:rPr lang="es-ES" dirty="0"/>
              <a:t> </a:t>
            </a:r>
            <a:r>
              <a:rPr lang="es-ES" dirty="0" err="1"/>
              <a:t>century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9919" y="188740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Our generations : most privileged yet most damaging</a:t>
            </a:r>
          </a:p>
          <a:p>
            <a:r>
              <a:rPr lang="en-US" dirty="0">
                <a:solidFill>
                  <a:srgbClr val="FF0000"/>
                </a:solidFill>
              </a:rPr>
              <a:t>Universal Ethical Threshold </a:t>
            </a:r>
            <a:r>
              <a:rPr lang="en-US" dirty="0"/>
              <a:t>(UET) of 1.7 tons of CO2 emissions per person and year.</a:t>
            </a:r>
          </a:p>
          <a:p>
            <a:r>
              <a:rPr lang="en-US" dirty="0"/>
              <a:t>COP21 commitments would half carbon emissions by 2030 vs current trend`s forecast</a:t>
            </a:r>
          </a:p>
          <a:p>
            <a:r>
              <a:rPr lang="en-US" dirty="0"/>
              <a:t>Not suffice to avoid the 2 degrees increase by 2060. </a:t>
            </a:r>
          </a:p>
          <a:p>
            <a:r>
              <a:rPr lang="en-US" dirty="0"/>
              <a:t>New commitments after 2030 to continue the downtrend of emissions</a:t>
            </a:r>
          </a:p>
          <a:p>
            <a:r>
              <a:rPr lang="en-US" dirty="0"/>
              <a:t>Maintained and renewed commitments towards the UET would reach zero emissions in the last quarter of the century. </a:t>
            </a:r>
          </a:p>
          <a:p>
            <a:r>
              <a:rPr lang="en-US" dirty="0"/>
              <a:t>Knowledge and technology to recapture the accumulated carbon in the atmosphere</a:t>
            </a:r>
          </a:p>
          <a:p>
            <a:r>
              <a:rPr lang="en-US" dirty="0"/>
              <a:t>Enter the </a:t>
            </a:r>
            <a:r>
              <a:rPr lang="en-US" dirty="0" err="1"/>
              <a:t>XXIIst</a:t>
            </a:r>
            <a:r>
              <a:rPr lang="en-US" dirty="0"/>
              <a:t> century leaving behind the oil-era and contributing to restore our damage to Nature.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2499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41" y="623714"/>
            <a:ext cx="7375494" cy="58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60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dirty="0">
                <a:latin typeface="Bradley Hand ITC" panose="03070402050302030203" pitchFamily="66" charset="0"/>
              </a:rPr>
              <a:t>Nuestro objetivo es, </a:t>
            </a:r>
            <a:r>
              <a:rPr lang="en-GB" sz="2800" dirty="0">
                <a:latin typeface="Bradley Hand ITC" panose="03070402050302030203" pitchFamily="66" charset="0"/>
              </a:rPr>
              <a:t/>
            </a:r>
            <a:br>
              <a:rPr lang="en-GB" sz="2800" dirty="0">
                <a:latin typeface="Bradley Hand ITC" panose="03070402050302030203" pitchFamily="66" charset="0"/>
              </a:rPr>
            </a:br>
            <a:endParaRPr lang="en-GB" sz="2800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latin typeface="Bradley Hand ITC" panose="03070402050302030203" pitchFamily="66" charset="0"/>
              </a:rPr>
              <a:t>mediante la promoción de la empatía y el valor del bien común,</a:t>
            </a:r>
          </a:p>
          <a:p>
            <a:r>
              <a:rPr lang="es-MX" dirty="0">
                <a:latin typeface="Bradley Hand ITC" panose="03070402050302030203" pitchFamily="66" charset="0"/>
              </a:rPr>
              <a:t>impulsar una nueva conciencia global de la ética del siglo XXI, </a:t>
            </a:r>
          </a:p>
          <a:p>
            <a:r>
              <a:rPr lang="es-MX" dirty="0">
                <a:latin typeface="Bradley Hand ITC" panose="03070402050302030203" pitchFamily="66" charset="0"/>
              </a:rPr>
              <a:t>plantear marcos jurídicos y políticas ecológicas, económicas y del conocimiento orientados hacia </a:t>
            </a:r>
          </a:p>
          <a:p>
            <a:pPr lvl="1"/>
            <a:r>
              <a:rPr lang="es-MX" dirty="0">
                <a:latin typeface="Bradley Hand ITC" panose="03070402050302030203" pitchFamily="66" charset="0"/>
              </a:rPr>
              <a:t>el bien común, </a:t>
            </a:r>
          </a:p>
          <a:p>
            <a:pPr lvl="1"/>
            <a:r>
              <a:rPr lang="es-MX" dirty="0">
                <a:latin typeface="Bradley Hand ITC" panose="03070402050302030203" pitchFamily="66" charset="0"/>
              </a:rPr>
              <a:t>la justicia social </a:t>
            </a:r>
          </a:p>
          <a:p>
            <a:pPr lvl="1"/>
            <a:r>
              <a:rPr lang="es-MX" dirty="0">
                <a:latin typeface="Bradley Hand ITC" panose="03070402050302030203" pitchFamily="66" charset="0"/>
              </a:rPr>
              <a:t>y así  la garantía de los derechos humanos y de la naturaleza, </a:t>
            </a:r>
          </a:p>
          <a:p>
            <a:pPr lvl="1"/>
            <a:r>
              <a:rPr lang="es-MX" dirty="0">
                <a:latin typeface="Bradley Hand ITC" panose="03070402050302030203" pitchFamily="66" charset="0"/>
              </a:rPr>
              <a:t>tanto a nivel local como global.</a:t>
            </a:r>
            <a:endParaRPr lang="en-GB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16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06" y="463097"/>
            <a:ext cx="11073494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latin typeface="Bradley Hand ITC" panose="03070402050302030203" pitchFamily="66" charset="0"/>
              </a:rPr>
              <a:t/>
            </a:r>
            <a:br>
              <a:rPr lang="es-MX" dirty="0">
                <a:latin typeface="Bradley Hand ITC" panose="03070402050302030203" pitchFamily="66" charset="0"/>
              </a:rPr>
            </a:br>
            <a:r>
              <a:rPr lang="es-MX" dirty="0">
                <a:latin typeface="Bradley Hand ITC" panose="03070402050302030203" pitchFamily="66" charset="0"/>
              </a:rPr>
              <a:t>la promoción de la empatía </a:t>
            </a:r>
            <a:br>
              <a:rPr lang="es-MX" dirty="0">
                <a:latin typeface="Bradley Hand ITC" panose="03070402050302030203" pitchFamily="66" charset="0"/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08" y="1476155"/>
            <a:ext cx="6466113" cy="4302904"/>
          </a:xfrm>
        </p:spPr>
      </p:pic>
    </p:spTree>
    <p:extLst>
      <p:ext uri="{BB962C8B-B14F-4D97-AF65-F5344CB8AC3E}">
        <p14:creationId xmlns:p14="http://schemas.microsoft.com/office/powerpoint/2010/main" val="880360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Bradley Hand ITC" panose="03070402050302030203" pitchFamily="66" charset="0"/>
              </a:rPr>
              <a:t>La contribución al valor del bien común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1631100"/>
            <a:ext cx="6572250" cy="4389584"/>
          </a:xfrm>
        </p:spPr>
      </p:pic>
    </p:spTree>
    <p:extLst>
      <p:ext uri="{BB962C8B-B14F-4D97-AF65-F5344CB8AC3E}">
        <p14:creationId xmlns:p14="http://schemas.microsoft.com/office/powerpoint/2010/main" val="986381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latin typeface="Bradley Hand ITC" panose="03070402050302030203" pitchFamily="66" charset="0"/>
              </a:rPr>
              <a:t>impulsar una nueva conciencia global de la ética del siglo XXI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73" y="1451315"/>
            <a:ext cx="5482998" cy="4621684"/>
          </a:xfrm>
        </p:spPr>
      </p:pic>
    </p:spTree>
    <p:extLst>
      <p:ext uri="{BB962C8B-B14F-4D97-AF65-F5344CB8AC3E}">
        <p14:creationId xmlns:p14="http://schemas.microsoft.com/office/powerpoint/2010/main" val="553756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plantear marcos jurídicos y políticas </a:t>
            </a:r>
            <a:br>
              <a:rPr lang="es-ES" sz="2800" dirty="0">
                <a:latin typeface="Bradley Hand ITC" panose="03070402050302030203" pitchFamily="66" charset="0"/>
              </a:rPr>
            </a:br>
            <a:r>
              <a:rPr lang="es-ES" sz="2800" dirty="0">
                <a:latin typeface="Bradley Hand ITC" panose="03070402050302030203" pitchFamily="66" charset="0"/>
              </a:rPr>
              <a:t>ecológicas, económicas y del conocimiento </a:t>
            </a:r>
            <a:br>
              <a:rPr lang="es-ES" sz="2800" dirty="0">
                <a:latin typeface="Bradley Hand ITC" panose="03070402050302030203" pitchFamily="66" charset="0"/>
              </a:rPr>
            </a:br>
            <a:r>
              <a:rPr lang="es-ES" sz="2800" dirty="0">
                <a:latin typeface="Bradley Hand ITC" panose="03070402050302030203" pitchFamily="66" charset="0"/>
              </a:rPr>
              <a:t>orientados hacia el bien común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85" y="1836445"/>
            <a:ext cx="6169687" cy="266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90213"/>
              </p:ext>
            </p:extLst>
          </p:nvPr>
        </p:nvGraphicFramePr>
        <p:xfrm>
          <a:off x="3037114" y="4916109"/>
          <a:ext cx="61150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5848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Ecología sostenible</a:t>
                      </a:r>
                    </a:p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CO</a:t>
                      </a:r>
                      <a:r>
                        <a:rPr lang="es-ES" sz="1600" baseline="-25000" dirty="0">
                          <a:latin typeface="Bradley Hand ITC" panose="03070402050302030203" pitchFamily="66" charset="0"/>
                        </a:rPr>
                        <a:t>2</a:t>
                      </a:r>
                      <a:r>
                        <a:rPr lang="es-ES" dirty="0">
                          <a:latin typeface="Bradley Hand ITC" panose="03070402050302030203" pitchFamily="66" charset="0"/>
                        </a:rPr>
                        <a:t>&lt;1.7Tpca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Economía en equidad</a:t>
                      </a:r>
                    </a:p>
                    <a:p>
                      <a:pPr algn="ctr"/>
                      <a:r>
                        <a:rPr lang="es-ES" sz="1400" dirty="0" err="1">
                          <a:latin typeface="Bradley Hand ITC" panose="03070402050302030203" pitchFamily="66" charset="0"/>
                        </a:rPr>
                        <a:t>Acap</a:t>
                      </a:r>
                      <a:r>
                        <a:rPr lang="es-ES" sz="1400" dirty="0">
                          <a:latin typeface="Bradley Hand ITC" panose="03070402050302030203" pitchFamily="66" charset="0"/>
                        </a:rPr>
                        <a:t>&lt;Min </a:t>
                      </a:r>
                      <a:r>
                        <a:rPr lang="es-ES" sz="1400" dirty="0" err="1">
                          <a:latin typeface="Bradley Hand ITC" panose="03070402050302030203" pitchFamily="66" charset="0"/>
                        </a:rPr>
                        <a:t>Dign</a:t>
                      </a:r>
                      <a:endParaRPr lang="en-GB" sz="1400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Conocimiento creativo hacia el bien común</a:t>
                      </a:r>
                    </a:p>
                    <a:p>
                      <a:pPr algn="ctr"/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Bradley Hand ITC" panose="03070402050302030203" pitchFamily="66" charset="0"/>
                        </a:rPr>
                        <a:t>Derechos universales y sin fronteras</a:t>
                      </a:r>
                      <a:endParaRPr lang="en-GB" dirty="0">
                        <a:latin typeface="Bradley Hand ITC" panose="03070402050302030203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77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Proyección de Esperanza de vida en el siglo XXI </a:t>
            </a:r>
            <a:r>
              <a:rPr lang="es-ES" sz="2000" dirty="0"/>
              <a:t>(UN </a:t>
            </a:r>
            <a:r>
              <a:rPr lang="es-ES" sz="2000" dirty="0" err="1"/>
              <a:t>Population</a:t>
            </a:r>
            <a:r>
              <a:rPr lang="es-ES" sz="2000" dirty="0"/>
              <a:t> </a:t>
            </a:r>
            <a:r>
              <a:rPr lang="es-ES" sz="2000" dirty="0" err="1"/>
              <a:t>Division</a:t>
            </a:r>
            <a:r>
              <a:rPr lang="es-ES" sz="2000" dirty="0"/>
              <a:t>)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805" y="1825625"/>
            <a:ext cx="55823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Asegurar la justicia social y así  la garantía de los derechos humanos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79" y="1713396"/>
            <a:ext cx="9364435" cy="45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3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Y de los derechos de la naturaleza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2" y="1345635"/>
            <a:ext cx="6498219" cy="4924537"/>
          </a:xfrm>
        </p:spPr>
      </p:pic>
    </p:spTree>
    <p:extLst>
      <p:ext uri="{BB962C8B-B14F-4D97-AF65-F5344CB8AC3E}">
        <p14:creationId xmlns:p14="http://schemas.microsoft.com/office/powerpoint/2010/main" val="1630730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tanto a nivel local como global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64" y="1838504"/>
            <a:ext cx="5715000" cy="4280734"/>
          </a:xfrm>
        </p:spPr>
      </p:pic>
    </p:spTree>
    <p:extLst>
      <p:ext uri="{BB962C8B-B14F-4D97-AF65-F5344CB8AC3E}">
        <p14:creationId xmlns:p14="http://schemas.microsoft.com/office/powerpoint/2010/main" val="3994227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1693"/>
            <a:ext cx="10515600" cy="5662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600" dirty="0">
                <a:latin typeface="Bradley Hand ITC" panose="03070402050302030203" pitchFamily="66" charset="0"/>
              </a:rPr>
              <a:t>A tal fin, </a:t>
            </a:r>
          </a:p>
          <a:p>
            <a:pPr marL="0" indent="0">
              <a:buNone/>
            </a:pPr>
            <a:r>
              <a:rPr lang="es-ES" sz="3600" dirty="0">
                <a:latin typeface="Bradley Hand ITC" panose="03070402050302030203" pitchFamily="66" charset="0"/>
              </a:rPr>
              <a:t>La ELAM es una de las referencias más solidarias en el mundo y puede, por sus estudiantes de todo el mundo, promover un movimiento abierto y orientado a compartir vivencias e ideas, </a:t>
            </a:r>
          </a:p>
          <a:p>
            <a:pPr marL="0" indent="0">
              <a:buNone/>
            </a:pPr>
            <a:r>
              <a:rPr lang="es-ES" sz="3600" dirty="0">
                <a:latin typeface="Bradley Hand ITC" panose="03070402050302030203" pitchFamily="66" charset="0"/>
              </a:rPr>
              <a:t>a buscar vías pacíficas e incluyentes de cambios sociales y políticos </a:t>
            </a:r>
          </a:p>
          <a:p>
            <a:pPr marL="0" indent="0">
              <a:buNone/>
            </a:pPr>
            <a:r>
              <a:rPr lang="es-ES" sz="3600" dirty="0">
                <a:latin typeface="Bradley Hand ITC" panose="03070402050302030203" pitchFamily="66" charset="0"/>
              </a:rPr>
              <a:t>hacia una Humanidad que revierta en el siglo XXI el grave daño a la Naturaleza </a:t>
            </a:r>
          </a:p>
          <a:p>
            <a:pPr marL="0" indent="0">
              <a:buNone/>
            </a:pPr>
            <a:r>
              <a:rPr lang="es-ES" sz="3600" dirty="0">
                <a:latin typeface="Bradley Hand ITC" panose="03070402050302030203" pitchFamily="66" charset="0"/>
              </a:rPr>
              <a:t>y cambie nuestras claves de vida hacia la armonía social y natural</a:t>
            </a:r>
            <a:r>
              <a:rPr lang="es-E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702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743896" y="628853"/>
            <a:ext cx="1097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s-ES" sz="2800" dirty="0">
                <a:latin typeface="Bradley Hand ITC" panose="03070402050302030203" pitchFamily="66" charset="0"/>
              </a:rPr>
              <a:t>El </a:t>
            </a:r>
            <a:r>
              <a:rPr lang="en-GB" altLang="es-ES" sz="2800" dirty="0" err="1">
                <a:latin typeface="Bradley Hand ITC" panose="03070402050302030203" pitchFamily="66" charset="0"/>
              </a:rPr>
              <a:t>dilema</a:t>
            </a:r>
            <a:r>
              <a:rPr lang="en-GB" altLang="es-ES" sz="2800" dirty="0">
                <a:latin typeface="Bradley Hand ITC" panose="03070402050302030203" pitchFamily="66" charset="0"/>
              </a:rPr>
              <a:t> de </a:t>
            </a:r>
            <a:r>
              <a:rPr lang="en-GB" altLang="es-ES" sz="2800" dirty="0" err="1">
                <a:latin typeface="Bradley Hand ITC" panose="03070402050302030203" pitchFamily="66" charset="0"/>
              </a:rPr>
              <a:t>progreso</a:t>
            </a:r>
            <a:r>
              <a:rPr lang="en-GB" altLang="es-ES" sz="2800" dirty="0">
                <a:latin typeface="Bradley Hand ITC" panose="03070402050302030203" pitchFamily="66" charset="0"/>
              </a:rPr>
              <a:t> y/o </a:t>
            </a:r>
            <a:r>
              <a:rPr lang="en-GB" altLang="es-ES" sz="2800" dirty="0" err="1">
                <a:latin typeface="Bradley Hand ITC" panose="03070402050302030203" pitchFamily="66" charset="0"/>
              </a:rPr>
              <a:t>equidad</a:t>
            </a:r>
            <a:endParaRPr lang="es-UY" alt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>
          <a:xfrm>
            <a:off x="1783685" y="2176619"/>
            <a:ext cx="3936437" cy="639762"/>
          </a:xfrm>
        </p:spPr>
        <p:txBody>
          <a:bodyPr>
            <a:noAutofit/>
          </a:bodyPr>
          <a:lstStyle/>
          <a:p>
            <a:pPr eaLnBrk="1" hangingPunct="1"/>
            <a:r>
              <a:rPr lang="es-UY" altLang="es-ES" sz="1400" b="0" dirty="0">
                <a:latin typeface="Bradley Hand ITC" panose="03070402050302030203" pitchFamily="66" charset="0"/>
              </a:rPr>
              <a:t>Modelo presente : Progreso sin equidad (Carga de 20m de muertes anuales, una de cada tres…) basado en beneficio individual, crecimiento ilimitado y destrucción de la Naturaleza</a:t>
            </a:r>
          </a:p>
        </p:txBody>
      </p:sp>
      <p:sp>
        <p:nvSpPr>
          <p:cNvPr id="3994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81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3D0A1E4-AC57-4D0F-8226-5560CD2D9B8C}" type="slidenum">
              <a:rPr lang="es-ES_tradnl" altLang="es-ES" sz="1400"/>
              <a:pPr algn="l">
                <a:spcBef>
                  <a:spcPct val="0"/>
                </a:spcBef>
                <a:buFontTx/>
                <a:buNone/>
              </a:pPr>
              <a:t>44</a:t>
            </a:fld>
            <a:endParaRPr lang="es-ES_tradnl" altLang="es-ES" sz="1400"/>
          </a:p>
        </p:txBody>
      </p:sp>
      <p:sp>
        <p:nvSpPr>
          <p:cNvPr id="39941" name="Date Placeholder 8"/>
          <p:cNvSpPr>
            <a:spLocks noGrp="1"/>
          </p:cNvSpPr>
          <p:nvPr>
            <p:ph type="dt" sz="quarter" idx="10"/>
          </p:nvPr>
        </p:nvSpPr>
        <p:spPr>
          <a:xfrm>
            <a:off x="8077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s-ES_tradnl" altLang="es-ES" sz="1400"/>
          </a:p>
        </p:txBody>
      </p:sp>
      <p:pic>
        <p:nvPicPr>
          <p:cNvPr id="399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7541" y="2924944"/>
            <a:ext cx="3657600" cy="2316162"/>
          </a:xfrm>
        </p:spPr>
      </p:pic>
      <p:pic>
        <p:nvPicPr>
          <p:cNvPr id="399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599" y="2898321"/>
            <a:ext cx="3936699" cy="2402343"/>
          </a:xfrm>
        </p:spPr>
      </p:pic>
      <p:sp>
        <p:nvSpPr>
          <p:cNvPr id="3994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924552" y="1970229"/>
            <a:ext cx="4041775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s-ES" sz="1600" b="0" dirty="0" err="1">
                <a:latin typeface="Bradley Hand ITC" panose="03070402050302030203" pitchFamily="66" charset="0"/>
              </a:rPr>
              <a:t>Modelo</a:t>
            </a:r>
            <a:r>
              <a:rPr lang="en-GB" altLang="es-ES" sz="1600" b="0" dirty="0">
                <a:latin typeface="Bradley Hand ITC" panose="03070402050302030203" pitchFamily="66" charset="0"/>
              </a:rPr>
              <a:t> de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equidad</a:t>
            </a:r>
            <a:r>
              <a:rPr lang="en-GB" altLang="es-ES" sz="1600" b="0" dirty="0">
                <a:latin typeface="Bradley Hand ITC" panose="03070402050302030203" pitchFamily="66" charset="0"/>
              </a:rPr>
              <a:t>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sostenible</a:t>
            </a:r>
            <a:r>
              <a:rPr lang="en-GB" altLang="es-ES" sz="1600" b="0" dirty="0">
                <a:latin typeface="Bradley Hand ITC" panose="03070402050302030203" pitchFamily="66" charset="0"/>
              </a:rPr>
              <a:t> y en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progreso</a:t>
            </a:r>
            <a:r>
              <a:rPr lang="en-GB" altLang="es-ES" sz="1600" b="0" dirty="0">
                <a:latin typeface="Bradley Hand ITC" panose="03070402050302030203" pitchFamily="66" charset="0"/>
              </a:rPr>
              <a:t>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hacia</a:t>
            </a:r>
            <a:r>
              <a:rPr lang="en-GB" altLang="es-ES" sz="1600" b="0" dirty="0">
                <a:latin typeface="Bradley Hand ITC" panose="03070402050302030203" pitchFamily="66" charset="0"/>
              </a:rPr>
              <a:t> el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bienestar</a:t>
            </a:r>
            <a:r>
              <a:rPr lang="en-GB" altLang="es-ES" sz="1600" b="0" dirty="0">
                <a:latin typeface="Bradley Hand ITC" panose="03070402050302030203" pitchFamily="66" charset="0"/>
              </a:rPr>
              <a:t> </a:t>
            </a:r>
            <a:r>
              <a:rPr lang="en-GB" altLang="es-ES" sz="1600" b="0" dirty="0" err="1">
                <a:latin typeface="Bradley Hand ITC" panose="03070402050302030203" pitchFamily="66" charset="0"/>
              </a:rPr>
              <a:t>compartido</a:t>
            </a:r>
            <a:endParaRPr lang="es-ES_tradnl" altLang="es-ES" sz="1600" b="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5646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29" y="495753"/>
            <a:ext cx="10515600" cy="728889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Bradley Hand ITC" panose="03070402050302030203" pitchFamily="66" charset="0"/>
              </a:rPr>
              <a:t>Sociedades justas</a:t>
            </a:r>
            <a:endParaRPr lang="en-GB" sz="2800" dirty="0">
              <a:latin typeface="Bradley Hand ITC" panose="03070402050302030203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1" y="1387928"/>
            <a:ext cx="8608933" cy="469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366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21" y="929870"/>
            <a:ext cx="7004958" cy="46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76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84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latin typeface="Bradley Hand ITC" panose="03070402050302030203" pitchFamily="66" charset="0"/>
              </a:rPr>
              <a:t>El modelo de desarrollo imperante está basado en un crecimiento constante de la producción y del consumo.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65" y="1717589"/>
            <a:ext cx="5966547" cy="4176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224" y="1785580"/>
            <a:ext cx="2559710" cy="18459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740" y="3781169"/>
            <a:ext cx="2595194" cy="18074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071" y="1785580"/>
            <a:ext cx="2667345" cy="18459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071" y="3766659"/>
            <a:ext cx="2667345" cy="1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Crecimiento del GDP pc entre 1950 y 2017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805" y="1825625"/>
            <a:ext cx="55823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800" dirty="0">
                <a:latin typeface="Bradley Hand ITC" panose="03070402050302030203" pitchFamily="66" charset="0"/>
              </a:rPr>
              <a:t>Ello conlleva estilos de vida marcados por la </a:t>
            </a:r>
            <a:r>
              <a:rPr lang="es-MX" sz="2800" dirty="0" err="1">
                <a:latin typeface="Bradley Hand ITC" panose="03070402050302030203" pitchFamily="66" charset="0"/>
              </a:rPr>
              <a:t>competividad</a:t>
            </a:r>
            <a:r>
              <a:rPr lang="es-MX" sz="2800" dirty="0">
                <a:latin typeface="Bradley Hand ITC" panose="03070402050302030203" pitchFamily="66" charset="0"/>
              </a:rPr>
              <a:t> (en la escuela, el trabajo..) y el individualismo, </a:t>
            </a:r>
            <a:br>
              <a:rPr lang="es-MX" sz="2800" dirty="0">
                <a:latin typeface="Bradley Hand ITC" panose="03070402050302030203" pitchFamily="66" charset="0"/>
              </a:rPr>
            </a:br>
            <a:r>
              <a:rPr lang="es-MX" sz="2800" dirty="0">
                <a:latin typeface="Bradley Hand ITC" panose="03070402050302030203" pitchFamily="66" charset="0"/>
              </a:rPr>
              <a:t>que minan la empatía entre las personas y con la Naturaleza. 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865" y="1690689"/>
            <a:ext cx="2990336" cy="22427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865" y="4032294"/>
            <a:ext cx="2990336" cy="22393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586" y="4032294"/>
            <a:ext cx="3490733" cy="22393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077" y="1729938"/>
            <a:ext cx="2913749" cy="22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3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Crecimiento constante sin relación con bienestar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277" y="1825625"/>
            <a:ext cx="55214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32" y="216844"/>
            <a:ext cx="10515600" cy="1325563"/>
          </a:xfrm>
        </p:spPr>
        <p:txBody>
          <a:bodyPr/>
          <a:lstStyle/>
          <a:p>
            <a:r>
              <a:rPr lang="es-MX" dirty="0">
                <a:latin typeface="Bradley Hand ITC" panose="03070402050302030203" pitchFamily="66" charset="0"/>
              </a:rPr>
              <a:t>Como consecuencia, los niveles de desigualdad han ido aumentando. </a:t>
            </a:r>
            <a:endParaRPr lang="en-GB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04F2CAA-2C19-46FB-B82F-FAEB2F18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861514"/>
            <a:ext cx="4734697" cy="38347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58D616-0B49-4B27-BA1C-642A82DDA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896" y="1861514"/>
            <a:ext cx="5511114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06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843</Words>
  <Application>Microsoft Office PowerPoint</Application>
  <PresentationFormat>Widescreen</PresentationFormat>
  <Paragraphs>82</Paragraphs>
  <Slides>47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Bradley Hand ITC</vt:lpstr>
      <vt:lpstr>Calibri</vt:lpstr>
      <vt:lpstr>Calibri Light</vt:lpstr>
      <vt:lpstr>Freestyle Script</vt:lpstr>
      <vt:lpstr>Monotype Corsiva</vt:lpstr>
      <vt:lpstr>Tema de Office</vt:lpstr>
      <vt:lpstr>Conferencia sobre la equidad soberana, solidaria y sostenible en el siglo XXI</vt:lpstr>
      <vt:lpstr>Para y por mi padre</vt:lpstr>
      <vt:lpstr>Vivimos el periodo más privilegiado de la Humanidad:  La esperanza de vida y el conocimiento científico  han alcanzado los niveles más altos de la historia </vt:lpstr>
      <vt:lpstr>Proyección de Esperanza de vida en el siglo XXI (UN Population Division)</vt:lpstr>
      <vt:lpstr>El modelo de desarrollo imperante está basado en un crecimiento constante de la producción y del consumo.</vt:lpstr>
      <vt:lpstr>Crecimiento del GDP pc entre 1950 y 2017</vt:lpstr>
      <vt:lpstr>Ello conlleva estilos de vida marcados por la competividad (en la escuela, el trabajo..) y el individualismo,  que minan la empatía entre las personas y con la Naturaleza. </vt:lpstr>
      <vt:lpstr>Crecimiento constante sin relación con bienestar</vt:lpstr>
      <vt:lpstr>Como consecuencia, los niveles de desigualdad han ido aumentando. </vt:lpstr>
      <vt:lpstr>Mientras unos pocos acaparan una alta proporción de los recursos, una parte creciente de la población vive privada de las condiciones mínimas de dignidad humana.</vt:lpstr>
      <vt:lpstr>Unos pocos acumulan la riqueza de la mitad màs pobre </vt:lpstr>
      <vt:lpstr>Al mismo tiempo, vamos contaminando la naturaleza y agotando sus recursos para las generaciones venideras.</vt:lpstr>
      <vt:lpstr>Except low income countries and a few other execptions, most countries are not sustainable for coming generations</vt:lpstr>
      <vt:lpstr>La competencia, la tensión social de las desigualdades y la destrucción de la naturaleza coartan la felicidad de la mayor parte de los pueblos del mundo.</vt:lpstr>
      <vt:lpstr>Indice mundial de “felicidad”</vt:lpstr>
      <vt:lpstr>La equidad es la distribución justa de la desigualdad,  dentro y entre generaciones.</vt:lpstr>
      <vt:lpstr>Se precisan establecer los límites del acaparamiento de recursos  y del agotamiento de la naturaleza,  para que sean factibles y sostenibles las condiciones necesarias para una vida digna, para todos : en nuestra generación y las que nos siguen.</vt:lpstr>
      <vt:lpstr>Modelos nacionales de bienestar en equidad y sostenible</vt:lpstr>
      <vt:lpstr>El espacio entre las condiciones esenciales para una vida digna y los límites del acaparamiento y el agotamiento natural  es lo que llamamos la “zona de equidad” (compatible con el disfrute de los derechos humanos universales). </vt:lpstr>
      <vt:lpstr>Zonas de déficit, equidad y acaparamiento</vt:lpstr>
      <vt:lpstr>La injusticia tiene un precio en vidas humanas</vt:lpstr>
      <vt:lpstr>De mitigar pobreza a garantizar dignidad</vt:lpstr>
      <vt:lpstr>PowerPoint Presentation</vt:lpstr>
      <vt:lpstr>Boudaries surpassed : Planet symptoms</vt:lpstr>
      <vt:lpstr>PowerPoint Presentation</vt:lpstr>
      <vt:lpstr>PowerPoint Presentation</vt:lpstr>
      <vt:lpstr>Present trend to Paris COP 21 committments</vt:lpstr>
      <vt:lpstr>PowerPoint Presentation</vt:lpstr>
      <vt:lpstr>PowerPoint Presentation</vt:lpstr>
      <vt:lpstr>PowerPoint Presentation</vt:lpstr>
      <vt:lpstr>PowerPoint Presentation</vt:lpstr>
      <vt:lpstr>USA and global warming</vt:lpstr>
      <vt:lpstr>Mankind challenge of the XXIst century</vt:lpstr>
      <vt:lpstr>PowerPoint Presentation</vt:lpstr>
      <vt:lpstr>Nuestro objetivo es,  </vt:lpstr>
      <vt:lpstr> la promoción de la empatía   </vt:lpstr>
      <vt:lpstr>La contribución al valor del bien común</vt:lpstr>
      <vt:lpstr>impulsar una nueva conciencia global de la ética del siglo XXI</vt:lpstr>
      <vt:lpstr>plantear marcos jurídicos y políticas  ecológicas, económicas y del conocimiento  orientados hacia el bien común</vt:lpstr>
      <vt:lpstr>Asegurar la justicia social y así  la garantía de los derechos humanos</vt:lpstr>
      <vt:lpstr>Y de los derechos de la naturaleza</vt:lpstr>
      <vt:lpstr>tanto a nivel local como global</vt:lpstr>
      <vt:lpstr>PowerPoint Presentation</vt:lpstr>
      <vt:lpstr>El dilema de progreso y/o equidad</vt:lpstr>
      <vt:lpstr>Sociedades justas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 a la Vida</dc:title>
  <dc:creator>Juan Garay</dc:creator>
  <cp:lastModifiedBy>GARAY AMORES Juan (EEAS-HAVANA)</cp:lastModifiedBy>
  <cp:revision>36</cp:revision>
  <dcterms:created xsi:type="dcterms:W3CDTF">2017-06-07T23:26:27Z</dcterms:created>
  <dcterms:modified xsi:type="dcterms:W3CDTF">2022-02-06T22:13:05Z</dcterms:modified>
</cp:coreProperties>
</file>