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04" r:id="rId1"/>
  </p:sld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74" r:id="rId10"/>
    <p:sldId id="263" r:id="rId11"/>
    <p:sldId id="265" r:id="rId12"/>
    <p:sldId id="271" r:id="rId13"/>
    <p:sldId id="266" r:id="rId14"/>
    <p:sldId id="264" r:id="rId15"/>
    <p:sldId id="268" r:id="rId16"/>
    <p:sldId id="272" r:id="rId17"/>
    <p:sldId id="277" r:id="rId18"/>
    <p:sldId id="279" r:id="rId19"/>
    <p:sldId id="288" r:id="rId20"/>
    <p:sldId id="284" r:id="rId21"/>
    <p:sldId id="270" r:id="rId22"/>
    <p:sldId id="269" r:id="rId23"/>
    <p:sldId id="275" r:id="rId24"/>
    <p:sldId id="276" r:id="rId25"/>
    <p:sldId id="280" r:id="rId26"/>
    <p:sldId id="282" r:id="rId27"/>
    <p:sldId id="283" r:id="rId28"/>
    <p:sldId id="285" r:id="rId29"/>
    <p:sldId id="286" r:id="rId30"/>
    <p:sldId id="287" r:id="rId31"/>
    <p:sldId id="289" r:id="rId32"/>
    <p:sldId id="290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256" autoAdjust="0"/>
    <p:restoredTop sz="94660"/>
  </p:normalViewPr>
  <p:slideViewPr>
    <p:cSldViewPr snapToGrid="0">
      <p:cViewPr varScale="1">
        <p:scale>
          <a:sx n="78" d="100"/>
          <a:sy n="78" d="100"/>
        </p:scale>
        <p:origin x="252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jegar\Desktop\HEALTH%20EQUITY\Libros%20EQUIDAD\2017\RSA\SubnatBHiE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200"/>
              <a:t>LE vs GDP pc by RSA Provinces</a:t>
            </a:r>
          </a:p>
        </c:rich>
      </c:tx>
      <c:layout>
        <c:manualLayout>
          <c:xMode val="edge"/>
          <c:yMode val="edge"/>
          <c:x val="0.16604910172686607"/>
          <c:y val="3.880803033749017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C4ABD73F-473E-45D2-AF42-86CAD93CDBB9}" type="CELLRANGE">
                      <a:rPr lang="en-US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C569-45B0-8445-3FEF2558CF15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6A6BDE74-7E0D-41ED-83DD-BB8D81BDE17E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C569-45B0-8445-3FEF2558CF15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fld id="{B9E2B648-FDFF-4C9F-9422-1F5050A915B2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2-C569-45B0-8445-3FEF2558CF15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4F48132-7AC1-44C0-B40F-47BD78E7A40E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C569-45B0-8445-3FEF2558CF15}"/>
                </c:ext>
              </c:extLst>
            </c:dLbl>
            <c:dLbl>
              <c:idx val="4"/>
              <c:layout>
                <c:manualLayout>
                  <c:x val="-1.0753579379207878E-2"/>
                  <c:y val="-3.1450760076718168E-2"/>
                </c:manualLayout>
              </c:layout>
              <c:tx>
                <c:rich>
                  <a:bodyPr/>
                  <a:lstStyle/>
                  <a:p>
                    <a:fld id="{908F3A52-4F18-4023-A26B-0665365F2543}" type="CELLRANGE">
                      <a:rPr lang="en-US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4-C569-45B0-8445-3FEF2558CF15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22A1CAB5-6E40-4227-B006-4867AAC88F79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5-C569-45B0-8445-3FEF2558CF15}"/>
                </c:ext>
              </c:extLst>
            </c:dLbl>
            <c:dLbl>
              <c:idx val="6"/>
              <c:layout>
                <c:manualLayout>
                  <c:x val="0"/>
                  <c:y val="-1.0468589536649163E-16"/>
                </c:manualLayout>
              </c:layout>
              <c:tx>
                <c:rich>
                  <a:bodyPr/>
                  <a:lstStyle/>
                  <a:p>
                    <a:fld id="{FF07348C-23FC-44E2-94C1-B62748A3C263}" type="CELLRANGE">
                      <a:rPr lang="en-US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6-C569-45B0-8445-3FEF2558CF15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61D6910E-5045-41C2-93F6-45B274CED7B5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C569-45B0-8445-3FEF2558CF15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164F453F-6ECB-4E7E-8421-196471D155EC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C569-45B0-8445-3FEF2558CF1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13294098447161273"/>
                  <c:y val="-0.44801549688905667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</c:trendlineLbl>
          </c:trendline>
          <c:xVal>
            <c:numRef>
              <c:f>Hoja2!$B$15:$B$23</c:f>
              <c:numCache>
                <c:formatCode>0</c:formatCode>
                <c:ptCount val="9"/>
                <c:pt idx="0">
                  <c:v>9681</c:v>
                </c:pt>
                <c:pt idx="1">
                  <c:v>8694</c:v>
                </c:pt>
                <c:pt idx="2">
                  <c:v>6260</c:v>
                </c:pt>
                <c:pt idx="3">
                  <c:v>6677</c:v>
                </c:pt>
                <c:pt idx="4">
                  <c:v>6251</c:v>
                </c:pt>
                <c:pt idx="5">
                  <c:v>6213</c:v>
                </c:pt>
                <c:pt idx="6">
                  <c:v>4767</c:v>
                </c:pt>
                <c:pt idx="7">
                  <c:v>4259</c:v>
                </c:pt>
                <c:pt idx="8">
                  <c:v>3651</c:v>
                </c:pt>
              </c:numCache>
            </c:numRef>
          </c:xVal>
          <c:yVal>
            <c:numRef>
              <c:f>Hoja2!$C$15:$C$23</c:f>
              <c:numCache>
                <c:formatCode>General</c:formatCode>
                <c:ptCount val="9"/>
                <c:pt idx="0">
                  <c:v>64.650000000000006</c:v>
                </c:pt>
                <c:pt idx="1">
                  <c:v>60.45</c:v>
                </c:pt>
                <c:pt idx="2">
                  <c:v>55.2</c:v>
                </c:pt>
                <c:pt idx="3">
                  <c:v>57.7</c:v>
                </c:pt>
                <c:pt idx="4">
                  <c:v>58.5</c:v>
                </c:pt>
                <c:pt idx="5">
                  <c:v>52.150000000000006</c:v>
                </c:pt>
                <c:pt idx="6">
                  <c:v>56.9</c:v>
                </c:pt>
                <c:pt idx="7">
                  <c:v>60.4</c:v>
                </c:pt>
                <c:pt idx="8">
                  <c:v>56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Hoja2!$A$15:$A$23</c15:f>
                <c15:dlblRangeCache>
                  <c:ptCount val="9"/>
                  <c:pt idx="0">
                    <c:v>GAUTENG</c:v>
                  </c:pt>
                  <c:pt idx="1">
                    <c:v>WESTERN CAPE</c:v>
                  </c:pt>
                  <c:pt idx="2">
                    <c:v>NORTHERN CAPE</c:v>
                  </c:pt>
                  <c:pt idx="3">
                    <c:v>NORTH WEST</c:v>
                  </c:pt>
                  <c:pt idx="4">
                    <c:v>MPUMALANGA</c:v>
                  </c:pt>
                  <c:pt idx="5">
                    <c:v>FREE STATE</c:v>
                  </c:pt>
                  <c:pt idx="6">
                    <c:v>KWAZULU NATAL</c:v>
                  </c:pt>
                  <c:pt idx="7">
                    <c:v>LIMPOPO</c:v>
                  </c:pt>
                  <c:pt idx="8">
                    <c:v>EASTERN CAPE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C569-45B0-8445-3FEF2558CF1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540909560"/>
        <c:axId val="540911528"/>
      </c:scatterChart>
      <c:valAx>
        <c:axId val="540909560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GDP pc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MX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40911528"/>
        <c:crosses val="autoZero"/>
        <c:crossBetween val="midCat"/>
      </c:valAx>
      <c:valAx>
        <c:axId val="540911528"/>
        <c:scaling>
          <c:orientation val="minMax"/>
          <c:max val="76"/>
          <c:min val="5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Life expectancy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MX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540909560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CF rate vs GDP pc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scatterChart>
        <c:scatterStyle val="lineMarker"/>
        <c:varyColors val="0"/>
        <c:ser>
          <c:idx val="0"/>
          <c:order val="0"/>
          <c:tx>
            <c:strRef>
              <c:f>Hoja2!$C$70</c:f>
              <c:strCache>
                <c:ptCount val="1"/>
                <c:pt idx="0">
                  <c:v>CF rate</c:v>
                </c:pt>
              </c:strCache>
            </c:strRef>
          </c:tx>
          <c:spPr>
            <a:ln w="19050" cap="rnd">
              <a:noFill/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dLbl>
              <c:idx val="0"/>
              <c:tx>
                <c:rich>
                  <a:bodyPr/>
                  <a:lstStyle/>
                  <a:p>
                    <a:fld id="{6B24710D-971B-4769-A6E7-70A436231A99}" type="CELLRANGE">
                      <a:rPr lang="en-US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0-608B-4AFD-86CF-95133E2BA07F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fld id="{48E69DB6-51BA-4337-B30D-2DFE14EBFAB2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1-608B-4AFD-86CF-95133E2BA07F}"/>
                </c:ext>
              </c:extLst>
            </c:dLbl>
            <c:dLbl>
              <c:idx val="2"/>
              <c:layout>
                <c:manualLayout>
                  <c:x val="-4.790419161676647E-2"/>
                  <c:y val="-2.7777777777777776E-2"/>
                </c:manualLayout>
              </c:layout>
              <c:tx>
                <c:rich>
                  <a:bodyPr/>
                  <a:lstStyle/>
                  <a:p>
                    <a:fld id="{637A2C65-32EE-44F8-ADE6-BE5091F7A39C}" type="CELLRANGE">
                      <a:rPr lang="en-US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2-608B-4AFD-86CF-95133E2BA07F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3413BB14-E132-4FBF-8B04-84C575DCD019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3-608B-4AFD-86CF-95133E2BA07F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785C1438-7335-4D7C-930E-D972C4082844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4-608B-4AFD-86CF-95133E2BA07F}"/>
                </c:ext>
              </c:extLst>
            </c:dLbl>
            <c:dLbl>
              <c:idx val="5"/>
              <c:layout>
                <c:manualLayout>
                  <c:x val="-7.9840319361277438E-3"/>
                  <c:y val="4.1666666666666581E-2"/>
                </c:manualLayout>
              </c:layout>
              <c:tx>
                <c:rich>
                  <a:bodyPr/>
                  <a:lstStyle/>
                  <a:p>
                    <a:fld id="{2D3EA292-876C-4491-BDA2-B8971C711E6E}" type="CELLRANGE">
                      <a:rPr lang="en-US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1"/>
                </c:ext>
                <c:ext xmlns:c16="http://schemas.microsoft.com/office/drawing/2014/chart" uri="{C3380CC4-5D6E-409C-BE32-E72D297353CC}">
                  <c16:uniqueId val="{00000005-608B-4AFD-86CF-95133E2BA07F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53A4ED68-5F72-476E-BFA4-8DECE14497A7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6-608B-4AFD-86CF-95133E2BA07F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74E2AFAC-E693-4806-9CD7-96824BAA9B36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7-608B-4AFD-86CF-95133E2BA07F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B184AB04-5D97-43CE-9621-A16853C50154}" type="CELLRANGE">
                      <a:rPr lang="es-MX"/>
                      <a:pPr/>
                      <a:t>[CELLRANGE]</a:t>
                    </a:fld>
                    <a:endParaRPr lang="es-MX"/>
                  </a:p>
                </c:rich>
              </c:tx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xForSave val="1"/>
                  <c15:showDataLabelsRange val="1"/>
                </c:ext>
                <c:ext xmlns:c16="http://schemas.microsoft.com/office/drawing/2014/chart" uri="{C3380CC4-5D6E-409C-BE32-E72D297353CC}">
                  <c16:uniqueId val="{00000008-608B-4AFD-86CF-95133E2BA0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  <c:dispRSqr val="1"/>
            <c:dispEq val="1"/>
            <c:trendlineLbl>
              <c:layout>
                <c:manualLayout>
                  <c:x val="0.20325746502401337"/>
                  <c:y val="-0.30482518039919915"/>
                </c:manualLayout>
              </c:layout>
              <c:numFmt formatCode="General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900" b="0" i="0" u="none" strike="noStrike" kern="1200" baseline="0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MX"/>
                </a:p>
              </c:txPr>
            </c:trendlineLbl>
          </c:trendline>
          <c:xVal>
            <c:numRef>
              <c:f>Hoja2!$B$71:$B$79</c:f>
              <c:numCache>
                <c:formatCode>0</c:formatCode>
                <c:ptCount val="9"/>
                <c:pt idx="0">
                  <c:v>9681</c:v>
                </c:pt>
                <c:pt idx="1">
                  <c:v>8694</c:v>
                </c:pt>
                <c:pt idx="2">
                  <c:v>6260</c:v>
                </c:pt>
                <c:pt idx="3">
                  <c:v>6677</c:v>
                </c:pt>
                <c:pt idx="4">
                  <c:v>6251</c:v>
                </c:pt>
                <c:pt idx="5">
                  <c:v>6213</c:v>
                </c:pt>
                <c:pt idx="6">
                  <c:v>4767</c:v>
                </c:pt>
                <c:pt idx="7">
                  <c:v>4259</c:v>
                </c:pt>
                <c:pt idx="8">
                  <c:v>3651</c:v>
                </c:pt>
              </c:numCache>
            </c:numRef>
          </c:xVal>
          <c:yVal>
            <c:numRef>
              <c:f>Hoja2!$C$71:$C$79</c:f>
              <c:numCache>
                <c:formatCode>General</c:formatCode>
                <c:ptCount val="9"/>
                <c:pt idx="0">
                  <c:v>5.2181157394609448E-2</c:v>
                </c:pt>
                <c:pt idx="1">
                  <c:v>4.4848813010531265E-2</c:v>
                </c:pt>
                <c:pt idx="2">
                  <c:v>4.5809964900049419E-2</c:v>
                </c:pt>
                <c:pt idx="3">
                  <c:v>7.6299594822841293E-2</c:v>
                </c:pt>
                <c:pt idx="4">
                  <c:v>6.8363868673466194E-2</c:v>
                </c:pt>
                <c:pt idx="5">
                  <c:v>6.7745549792608092E-2</c:v>
                </c:pt>
                <c:pt idx="6">
                  <c:v>7.0089639316212787E-2</c:v>
                </c:pt>
                <c:pt idx="7">
                  <c:v>3.9563960808169943E-2</c:v>
                </c:pt>
                <c:pt idx="8">
                  <c:v>5.9307086826274773E-2</c:v>
                </c:pt>
              </c:numCache>
            </c:numRef>
          </c:yVal>
          <c:smooth val="0"/>
          <c:extLst>
            <c:ext xmlns:c15="http://schemas.microsoft.com/office/drawing/2012/chart" uri="{02D57815-91ED-43cb-92C2-25804820EDAC}">
              <c15:datalabelsRange>
                <c15:f>Hoja2!$A$71:$A$79</c15:f>
                <c15:dlblRangeCache>
                  <c:ptCount val="9"/>
                  <c:pt idx="0">
                    <c:v>GAUTENG</c:v>
                  </c:pt>
                  <c:pt idx="1">
                    <c:v>WESTERN CAPE</c:v>
                  </c:pt>
                  <c:pt idx="2">
                    <c:v>NORTHERN CAPE</c:v>
                  </c:pt>
                  <c:pt idx="3">
                    <c:v>NORTH WEST</c:v>
                  </c:pt>
                  <c:pt idx="4">
                    <c:v>MPUMALANGA</c:v>
                  </c:pt>
                  <c:pt idx="5">
                    <c:v>FREE STATE</c:v>
                  </c:pt>
                  <c:pt idx="6">
                    <c:v>KWAZULU NATAL</c:v>
                  </c:pt>
                  <c:pt idx="7">
                    <c:v>LIMPOPO</c:v>
                  </c:pt>
                  <c:pt idx="8">
                    <c:v>EASTERN CAPE</c:v>
                  </c:pt>
                </c15:dlblRangeCache>
              </c15:datalabelsRange>
            </c:ext>
            <c:ext xmlns:c16="http://schemas.microsoft.com/office/drawing/2014/chart" uri="{C3380CC4-5D6E-409C-BE32-E72D297353CC}">
              <c16:uniqueId val="{0000000A-608B-4AFD-86CF-95133E2BA0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21130928"/>
        <c:axId val="721133880"/>
      </c:scatterChart>
      <c:valAx>
        <c:axId val="721130928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GDP pc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MX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721133880"/>
        <c:crosses val="autoZero"/>
        <c:crossBetween val="midCat"/>
      </c:valAx>
      <c:valAx>
        <c:axId val="72113388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HIV case fatality rate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MX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721130928"/>
        <c:crosses val="autoZero"/>
        <c:crossBetween val="midCat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solidFill>
        <a:schemeClr val="tx1"/>
      </a:solidFill>
    </a:ln>
    <a:effectLst/>
  </c:spPr>
  <c:txPr>
    <a:bodyPr/>
    <a:lstStyle/>
    <a:p>
      <a:pPr>
        <a:defRPr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4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19050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0.11882</cdr:x>
      <cdr:y>0.59282</cdr:y>
    </cdr:from>
    <cdr:to>
      <cdr:x>0.93985</cdr:x>
      <cdr:y>0.59282</cdr:y>
    </cdr:to>
    <cdr:cxnSp macro="">
      <cdr:nvCxnSpPr>
        <cdr:cNvPr id="3" name="Conector recto 2"/>
        <cdr:cNvCxnSpPr/>
      </cdr:nvCxnSpPr>
      <cdr:spPr>
        <a:xfrm xmlns:a="http://schemas.openxmlformats.org/drawingml/2006/main">
          <a:off x="602109" y="3020405"/>
          <a:ext cx="4160520" cy="0"/>
        </a:xfrm>
        <a:prstGeom xmlns:a="http://schemas.openxmlformats.org/drawingml/2006/main" prst="line">
          <a:avLst/>
        </a:prstGeom>
        <a:ln xmlns:a="http://schemas.openxmlformats.org/drawingml/2006/main">
          <a:solidFill>
            <a:srgbClr val="FF0000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0.35641</cdr:x>
      <cdr:y>0.09927</cdr:y>
    </cdr:from>
    <cdr:to>
      <cdr:x>0.40753</cdr:x>
      <cdr:y>0.1591</cdr:y>
    </cdr:to>
    <cdr:sp macro="" textlink="">
      <cdr:nvSpPr>
        <cdr:cNvPr id="4" name="Estrella: 4 puntas 3"/>
        <cdr:cNvSpPr/>
      </cdr:nvSpPr>
      <cdr:spPr>
        <a:xfrm xmlns:a="http://schemas.openxmlformats.org/drawingml/2006/main">
          <a:off x="1806069" y="505805"/>
          <a:ext cx="259080" cy="304800"/>
        </a:xfrm>
        <a:prstGeom xmlns:a="http://schemas.openxmlformats.org/drawingml/2006/main" prst="star4">
          <a:avLst/>
        </a:prstGeom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s-MX"/>
        </a:p>
      </cdr:txBody>
    </cdr:sp>
  </cdr:relSizeAnchor>
  <cdr:relSizeAnchor xmlns:cdr="http://schemas.openxmlformats.org/drawingml/2006/chartDrawing">
    <cdr:from>
      <cdr:x>0.32333</cdr:x>
      <cdr:y>0.1591</cdr:y>
    </cdr:from>
    <cdr:to>
      <cdr:x>0.44362</cdr:x>
      <cdr:y>0.21892</cdr:y>
    </cdr:to>
    <cdr:sp macro="" textlink="">
      <cdr:nvSpPr>
        <cdr:cNvPr id="5" name="CuadroTexto 4"/>
        <cdr:cNvSpPr txBox="1"/>
      </cdr:nvSpPr>
      <cdr:spPr>
        <a:xfrm xmlns:a="http://schemas.openxmlformats.org/drawingml/2006/main">
          <a:off x="1638429" y="810605"/>
          <a:ext cx="609600" cy="3048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100" dirty="0" err="1"/>
            <a:t>Gl</a:t>
          </a:r>
          <a:r>
            <a:rPr lang="es-ES" sz="1100" dirty="0"/>
            <a:t> HRS</a:t>
          </a:r>
          <a:endParaRPr lang="es-MX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0776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F9C37B-1D36-470B-8223-D6C91242EC14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87416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C6F52A-A82B-47A2-A83A-8C4C91F2D59F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2592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gresosaludglob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7198135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70A7B3-6521-4DCA-87E5-044747A908C1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27123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0EA64-D806-43AC-9DF2-F8C432F32B4C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596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134690-1557-4C89-A502-4959FE7FAD70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99323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7D4976-E339-4826-83B7-FBD03F55ECF8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3200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037C31-9E7A-4F99-8774-A0E530DE1A42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2042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8504F-A551-4DE0-9316-4DCD1D8CC752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687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BE4249-C0D0-4B06-8692-E8BB871AF643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368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2B0DB6-F5C7-45FB-8CF3-31B45F9C2DAC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A6979-0714-4377-B894-6BE4C2D6E202}" type="slidenum">
              <a:rPr lang="en-US" smtClean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5269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60EA64-D806-43AC-9DF2-F8C432F32B4C}" type="datetimeFigureOut">
              <a:rPr lang="en-US" smtClean="0"/>
              <a:t>6/14/2017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7A6979-0714-4377-B894-6BE4C2D6E202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6051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9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chart" Target="../charts/char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1.mp4"/><Relationship Id="rId1" Type="http://schemas.openxmlformats.org/officeDocument/2006/relationships/video" Target="NULL" TargetMode="Externa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63130" y="526168"/>
            <a:ext cx="8991600" cy="506627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5300" dirty="0"/>
              <a:t>8</a:t>
            </a:r>
            <a:r>
              <a:rPr lang="en-US" sz="5300" baseline="30000" dirty="0"/>
              <a:t>th</a:t>
            </a:r>
            <a:r>
              <a:rPr lang="en-US" sz="5300" dirty="0"/>
              <a:t> SA AIDS conference</a:t>
            </a:r>
            <a:br>
              <a:rPr lang="en-US" dirty="0"/>
            </a:br>
            <a:r>
              <a:rPr lang="en-US" sz="2800" dirty="0">
                <a:latin typeface="Bell MT" panose="02020503060305020303" pitchFamily="18" charset="0"/>
              </a:rPr>
              <a:t>Plenary session</a:t>
            </a:r>
            <a:br>
              <a:rPr lang="en-US" sz="2800" dirty="0">
                <a:latin typeface="Bell MT" panose="02020503060305020303" pitchFamily="18" charset="0"/>
              </a:rPr>
            </a:br>
            <a:br>
              <a:rPr lang="en-US" sz="2800" dirty="0">
                <a:latin typeface="Bell MT" panose="02020503060305020303" pitchFamily="18" charset="0"/>
              </a:rPr>
            </a:br>
            <a:r>
              <a:rPr lang="en-US" sz="2800" dirty="0">
                <a:latin typeface="Bell MT" panose="02020503060305020303" pitchFamily="18" charset="0"/>
              </a:rPr>
              <a:t>Justice, Structure and real Change</a:t>
            </a:r>
            <a:br>
              <a:rPr lang="en-US" sz="2800" dirty="0">
                <a:latin typeface="Bell MT" panose="02020503060305020303" pitchFamily="18" charset="0"/>
              </a:rPr>
            </a:br>
            <a:br>
              <a:rPr lang="en-US" sz="2800" dirty="0">
                <a:latin typeface="Bell MT" panose="02020503060305020303" pitchFamily="18" charset="0"/>
              </a:rPr>
            </a:br>
            <a:br>
              <a:rPr lang="en-US" sz="2800" dirty="0">
                <a:latin typeface="Bell MT" panose="02020503060305020303" pitchFamily="18" charset="0"/>
              </a:rPr>
            </a:br>
            <a:r>
              <a:rPr lang="en-US" sz="2800" b="1" dirty="0">
                <a:latin typeface="Bell MT" panose="02020503060305020303" pitchFamily="18" charset="0"/>
              </a:rPr>
              <a:t>AIDS and health inequity in South Africa</a:t>
            </a:r>
            <a:br>
              <a:rPr lang="en-US" sz="2800" dirty="0">
                <a:latin typeface="Bell MT" panose="02020503060305020303" pitchFamily="18" charset="0"/>
              </a:rPr>
            </a:br>
            <a:br>
              <a:rPr lang="en-US" sz="2800" dirty="0">
                <a:latin typeface="Bell MT" panose="02020503060305020303" pitchFamily="18" charset="0"/>
              </a:rPr>
            </a:br>
            <a:r>
              <a:rPr lang="en-US" sz="1800" dirty="0">
                <a:latin typeface="Bell MT" panose="02020503060305020303" pitchFamily="18" charset="0"/>
              </a:rPr>
              <a:t>Juan Garay</a:t>
            </a:r>
            <a:br>
              <a:rPr lang="en-US" sz="1800" dirty="0">
                <a:latin typeface="Bell MT" panose="02020503060305020303" pitchFamily="18" charset="0"/>
              </a:rPr>
            </a:br>
            <a:r>
              <a:rPr lang="en-US" sz="1800" dirty="0">
                <a:latin typeface="Bell MT" panose="02020503060305020303" pitchFamily="18" charset="0"/>
              </a:rPr>
              <a:t>Professor of Global health</a:t>
            </a:r>
            <a:br>
              <a:rPr lang="en-US" sz="1800" dirty="0">
                <a:latin typeface="Bell MT" panose="02020503060305020303" pitchFamily="18" charset="0"/>
              </a:rPr>
            </a:br>
            <a:r>
              <a:rPr lang="en-US" sz="1800" dirty="0">
                <a:latin typeface="Bell MT" panose="02020503060305020303" pitchFamily="18" charset="0"/>
              </a:rPr>
              <a:t>Former DMO Matabeleland south</a:t>
            </a:r>
            <a:br>
              <a:rPr lang="en-US" sz="2800" dirty="0">
                <a:latin typeface="Bell MT" panose="02020503060305020303" pitchFamily="18" charset="0"/>
              </a:rPr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935840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Economic</a:t>
            </a:r>
            <a:r>
              <a:rPr lang="es-ES" dirty="0"/>
              <a:t> </a:t>
            </a:r>
            <a:r>
              <a:rPr lang="es-ES" dirty="0" err="1"/>
              <a:t>redistribution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enable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conditions</a:t>
            </a:r>
            <a:r>
              <a:rPr lang="es-ES" dirty="0"/>
              <a:t>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the</a:t>
            </a:r>
            <a:r>
              <a:rPr lang="es-ES" dirty="0"/>
              <a:t> universal </a:t>
            </a:r>
            <a:r>
              <a:rPr lang="es-ES" dirty="0" err="1"/>
              <a:t>right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health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690688"/>
            <a:ext cx="8367584" cy="4882501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2780269" y="4001133"/>
            <a:ext cx="237249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100" dirty="0"/>
              <a:t>7.8% GDP vs 0.7% ODA</a:t>
            </a:r>
            <a:endParaRPr lang="es-MX" sz="1100" dirty="0"/>
          </a:p>
        </p:txBody>
      </p:sp>
    </p:spTree>
    <p:extLst>
      <p:ext uri="{BB962C8B-B14F-4D97-AF65-F5344CB8AC3E}">
        <p14:creationId xmlns:p14="http://schemas.microsoft.com/office/powerpoint/2010/main" val="23154586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0557" y="290985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South </a:t>
            </a:r>
            <a:r>
              <a:rPr lang="es-ES" sz="3200" dirty="0" err="1"/>
              <a:t>Africa</a:t>
            </a:r>
            <a:r>
              <a:rPr lang="es-ES" sz="3200" dirty="0"/>
              <a:t> </a:t>
            </a:r>
            <a:r>
              <a:rPr lang="es-ES" sz="3200" dirty="0" err="1"/>
              <a:t>health</a:t>
            </a:r>
            <a:r>
              <a:rPr lang="es-ES" sz="3200" dirty="0"/>
              <a:t> vs </a:t>
            </a:r>
            <a:r>
              <a:rPr lang="es-ES" sz="3200" dirty="0" err="1"/>
              <a:t>World`s</a:t>
            </a:r>
            <a:r>
              <a:rPr lang="es-ES" sz="3200" dirty="0"/>
              <a:t> and similar </a:t>
            </a:r>
            <a:r>
              <a:rPr lang="es-ES" sz="3200" dirty="0" err="1"/>
              <a:t>income</a:t>
            </a:r>
            <a:r>
              <a:rPr lang="es-ES" sz="3200" dirty="0"/>
              <a:t> </a:t>
            </a:r>
            <a:r>
              <a:rPr lang="es-ES" sz="3200" dirty="0" err="1"/>
              <a:t>countries</a:t>
            </a:r>
            <a:endParaRPr lang="es-MX" sz="3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50556" y="2042793"/>
            <a:ext cx="4927307" cy="3628958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8357" y="2042793"/>
            <a:ext cx="4604951" cy="36450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2410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32448" y="0"/>
            <a:ext cx="9430265" cy="1018832"/>
          </a:xfrm>
        </p:spPr>
        <p:txBody>
          <a:bodyPr>
            <a:normAutofit/>
          </a:bodyPr>
          <a:lstStyle/>
          <a:p>
            <a:pPr algn="ctr"/>
            <a:r>
              <a:rPr lang="en-US" sz="3200" dirty="0"/>
              <a:t>South Africa GDP pc vs LE</a:t>
            </a:r>
            <a:endParaRPr lang="es-MX" sz="3200" dirty="0"/>
          </a:p>
        </p:txBody>
      </p:sp>
      <p:pic>
        <p:nvPicPr>
          <p:cNvPr id="14" name="Grabación de pantalla 13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457" end="3935.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828799" y="1018832"/>
            <a:ext cx="7247495" cy="5711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974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5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South </a:t>
            </a:r>
            <a:r>
              <a:rPr lang="es-ES" sz="3600" dirty="0" err="1"/>
              <a:t>Africa</a:t>
            </a:r>
            <a:r>
              <a:rPr lang="es-ES" sz="3600" dirty="0"/>
              <a:t> </a:t>
            </a:r>
            <a:r>
              <a:rPr lang="es-ES" sz="3600" dirty="0" err="1"/>
              <a:t>health</a:t>
            </a:r>
            <a:r>
              <a:rPr lang="es-ES" sz="3600" dirty="0"/>
              <a:t> vs HRS </a:t>
            </a:r>
            <a:r>
              <a:rPr lang="es-ES" sz="3600" dirty="0" err="1"/>
              <a:t>models</a:t>
            </a:r>
            <a:endParaRPr lang="es-MX" sz="36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383" y="1442756"/>
            <a:ext cx="4019711" cy="241610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65382" y="3826568"/>
            <a:ext cx="4007589" cy="24088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26659" y="1442757"/>
            <a:ext cx="4031850" cy="241707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6659" y="3858859"/>
            <a:ext cx="4015337" cy="23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6416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2800" dirty="0"/>
              <a:t>Net </a:t>
            </a:r>
            <a:r>
              <a:rPr lang="es-ES" sz="2800" dirty="0" err="1"/>
              <a:t>burden</a:t>
            </a:r>
            <a:r>
              <a:rPr lang="es-ES" sz="2800" dirty="0"/>
              <a:t> of </a:t>
            </a:r>
            <a:r>
              <a:rPr lang="es-ES" sz="2800" dirty="0" err="1"/>
              <a:t>health</a:t>
            </a:r>
            <a:r>
              <a:rPr lang="es-ES" sz="2800" dirty="0"/>
              <a:t> </a:t>
            </a:r>
            <a:r>
              <a:rPr lang="es-ES" sz="2800" dirty="0" err="1"/>
              <a:t>inequity</a:t>
            </a:r>
            <a:r>
              <a:rPr lang="es-ES" sz="2800" dirty="0"/>
              <a:t> (</a:t>
            </a:r>
            <a:r>
              <a:rPr lang="es-ES" sz="2800" dirty="0" err="1"/>
              <a:t>ref</a:t>
            </a:r>
            <a:r>
              <a:rPr lang="es-ES" sz="2800" dirty="0"/>
              <a:t> global HRS </a:t>
            </a:r>
            <a:r>
              <a:rPr lang="es-ES" sz="2800" dirty="0" err="1"/>
              <a:t>models</a:t>
            </a:r>
            <a:r>
              <a:rPr lang="es-ES" sz="2800" dirty="0"/>
              <a:t>) in South </a:t>
            </a:r>
            <a:r>
              <a:rPr lang="es-ES" sz="2800" dirty="0" err="1"/>
              <a:t>Africa</a:t>
            </a:r>
            <a:endParaRPr lang="es-MX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594022"/>
            <a:ext cx="4618655" cy="2388679"/>
          </a:xfrm>
          <a:prstGeom prst="rect">
            <a:avLst/>
          </a:prstGeom>
        </p:spPr>
      </p:pic>
      <p:sp>
        <p:nvSpPr>
          <p:cNvPr id="5" name="CuadroTexto 4"/>
          <p:cNvSpPr txBox="1"/>
          <p:nvPr/>
        </p:nvSpPr>
        <p:spPr>
          <a:xfrm>
            <a:off x="838200" y="3654036"/>
            <a:ext cx="49056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400" dirty="0"/>
              <a:t>430,000/y, 2.5% </a:t>
            </a:r>
            <a:r>
              <a:rPr lang="es-ES" sz="1400" dirty="0" err="1"/>
              <a:t>world’s</a:t>
            </a:r>
            <a:r>
              <a:rPr lang="es-ES" sz="1400" dirty="0"/>
              <a:t> NBHiE,0,7% </a:t>
            </a:r>
            <a:r>
              <a:rPr lang="es-ES" sz="1400" dirty="0" err="1"/>
              <a:t>world’s</a:t>
            </a:r>
            <a:r>
              <a:rPr lang="es-ES" sz="1400" dirty="0"/>
              <a:t> pop </a:t>
            </a:r>
            <a:endParaRPr lang="es-MX" sz="1400" dirty="0"/>
          </a:p>
        </p:txBody>
      </p:sp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32157" y="1573134"/>
            <a:ext cx="4618656" cy="2388679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4079547"/>
            <a:ext cx="4618655" cy="2623400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32157" y="4079548"/>
            <a:ext cx="4618655" cy="2547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89757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z="2800" dirty="0" err="1">
                <a:solidFill>
                  <a:prstClr val="black"/>
                </a:solidFill>
              </a:rPr>
              <a:t>Relative</a:t>
            </a:r>
            <a:r>
              <a:rPr lang="es-ES" sz="2800" dirty="0">
                <a:solidFill>
                  <a:prstClr val="black"/>
                </a:solidFill>
              </a:rPr>
              <a:t> </a:t>
            </a:r>
            <a:r>
              <a:rPr lang="es-ES" sz="2800" dirty="0" err="1">
                <a:solidFill>
                  <a:prstClr val="black"/>
                </a:solidFill>
              </a:rPr>
              <a:t>burden</a:t>
            </a:r>
            <a:r>
              <a:rPr lang="es-ES" sz="2800" dirty="0">
                <a:solidFill>
                  <a:prstClr val="black"/>
                </a:solidFill>
              </a:rPr>
              <a:t> of </a:t>
            </a:r>
            <a:r>
              <a:rPr lang="es-ES" sz="2800" dirty="0" err="1">
                <a:solidFill>
                  <a:prstClr val="black"/>
                </a:solidFill>
              </a:rPr>
              <a:t>health</a:t>
            </a:r>
            <a:r>
              <a:rPr lang="es-ES" sz="2800" dirty="0">
                <a:solidFill>
                  <a:prstClr val="black"/>
                </a:solidFill>
              </a:rPr>
              <a:t> </a:t>
            </a:r>
            <a:r>
              <a:rPr lang="es-ES" sz="2800" dirty="0" err="1">
                <a:solidFill>
                  <a:prstClr val="black"/>
                </a:solidFill>
              </a:rPr>
              <a:t>inequity</a:t>
            </a:r>
            <a:r>
              <a:rPr lang="es-ES" sz="2800" dirty="0">
                <a:solidFill>
                  <a:prstClr val="black"/>
                </a:solidFill>
              </a:rPr>
              <a:t> (</a:t>
            </a:r>
            <a:r>
              <a:rPr lang="es-ES" sz="2800" dirty="0" err="1">
                <a:solidFill>
                  <a:prstClr val="black"/>
                </a:solidFill>
              </a:rPr>
              <a:t>ref</a:t>
            </a:r>
            <a:r>
              <a:rPr lang="es-ES" sz="2800" dirty="0">
                <a:solidFill>
                  <a:prstClr val="black"/>
                </a:solidFill>
              </a:rPr>
              <a:t> global HRS) in South </a:t>
            </a:r>
            <a:r>
              <a:rPr lang="es-ES" sz="2800" dirty="0" err="1">
                <a:solidFill>
                  <a:prstClr val="black"/>
                </a:solidFill>
              </a:rPr>
              <a:t>Africa</a:t>
            </a:r>
            <a:endParaRPr lang="es-MX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07392" y="2002062"/>
            <a:ext cx="5052600" cy="3305755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06530" y="2002063"/>
            <a:ext cx="5858817" cy="3310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0254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634" y="93277"/>
            <a:ext cx="9454978" cy="957048"/>
          </a:xfrm>
        </p:spPr>
        <p:txBody>
          <a:bodyPr>
            <a:normAutofit/>
          </a:bodyPr>
          <a:lstStyle/>
          <a:p>
            <a:r>
              <a:rPr lang="en-US" sz="2800" dirty="0"/>
              <a:t>Trend of the </a:t>
            </a:r>
            <a:r>
              <a:rPr lang="en-US" sz="2800" dirty="0" err="1"/>
              <a:t>RBHiE</a:t>
            </a:r>
            <a:r>
              <a:rPr lang="en-US" sz="2800" dirty="0"/>
              <a:t> in South Africa</a:t>
            </a:r>
            <a:endParaRPr lang="es-MX" sz="2800" dirty="0"/>
          </a:p>
        </p:txBody>
      </p:sp>
      <p:pic>
        <p:nvPicPr>
          <p:cNvPr id="9" name="Grabación de pantalla 8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1422" end="5617.4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67034" y="1050325"/>
            <a:ext cx="8581766" cy="483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360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0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9516762" cy="746983"/>
          </a:xfrm>
        </p:spPr>
        <p:txBody>
          <a:bodyPr>
            <a:normAutofit/>
          </a:bodyPr>
          <a:lstStyle/>
          <a:p>
            <a:r>
              <a:rPr lang="es-ES" sz="3200" dirty="0"/>
              <a:t>HIV and </a:t>
            </a:r>
            <a:r>
              <a:rPr lang="es-ES" sz="3200" dirty="0" err="1"/>
              <a:t>BHiE</a:t>
            </a:r>
            <a:r>
              <a:rPr lang="es-ES" sz="3200" dirty="0"/>
              <a:t> in South </a:t>
            </a:r>
            <a:r>
              <a:rPr lang="es-ES" sz="3200" dirty="0" err="1"/>
              <a:t>Africa</a:t>
            </a:r>
            <a:endParaRPr lang="es-MX" sz="32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9B3FD68-ADDA-4F69-8730-AA6E1EADAD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146" y="1270028"/>
            <a:ext cx="10208740" cy="4809495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6450227" y="5281689"/>
            <a:ext cx="31509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/>
              <a:t>4,7 </a:t>
            </a:r>
            <a:r>
              <a:rPr lang="es-ES" dirty="0" err="1"/>
              <a:t>million</a:t>
            </a:r>
            <a:r>
              <a:rPr lang="es-ES" dirty="0"/>
              <a:t> </a:t>
            </a:r>
            <a:r>
              <a:rPr lang="es-ES" dirty="0" err="1"/>
              <a:t>increased</a:t>
            </a:r>
            <a:r>
              <a:rPr lang="es-ES" dirty="0"/>
              <a:t> </a:t>
            </a:r>
            <a:r>
              <a:rPr lang="es-ES" dirty="0" err="1"/>
              <a:t>mortality</a:t>
            </a:r>
            <a:r>
              <a:rPr lang="es-ES" dirty="0"/>
              <a:t> of South </a:t>
            </a:r>
            <a:r>
              <a:rPr lang="es-ES" dirty="0" err="1"/>
              <a:t>Africans</a:t>
            </a:r>
            <a:r>
              <a:rPr lang="es-ES" dirty="0"/>
              <a:t>, </a:t>
            </a:r>
            <a:r>
              <a:rPr lang="es-ES" dirty="0" err="1"/>
              <a:t>since</a:t>
            </a:r>
            <a:r>
              <a:rPr lang="es-ES" dirty="0"/>
              <a:t> HIV</a:t>
            </a:r>
          </a:p>
        </p:txBody>
      </p:sp>
    </p:spTree>
    <p:extLst>
      <p:ext uri="{BB962C8B-B14F-4D97-AF65-F5344CB8AC3E}">
        <p14:creationId xmlns:p14="http://schemas.microsoft.com/office/powerpoint/2010/main" val="38373791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40492" y="130347"/>
            <a:ext cx="10515600" cy="1325563"/>
          </a:xfrm>
        </p:spPr>
        <p:txBody>
          <a:bodyPr>
            <a:normAutofit/>
          </a:bodyPr>
          <a:lstStyle/>
          <a:p>
            <a:r>
              <a:rPr lang="es-ES" sz="2800" dirty="0"/>
              <a:t>Sex and </a:t>
            </a:r>
            <a:r>
              <a:rPr lang="es-ES" sz="2800" dirty="0" err="1"/>
              <a:t>age</a:t>
            </a:r>
            <a:r>
              <a:rPr lang="es-ES" sz="2800" dirty="0"/>
              <a:t> </a:t>
            </a:r>
            <a:r>
              <a:rPr lang="es-ES" sz="2800" dirty="0" err="1"/>
              <a:t>trend</a:t>
            </a:r>
            <a:r>
              <a:rPr lang="es-ES" sz="2800" dirty="0"/>
              <a:t> of </a:t>
            </a:r>
            <a:r>
              <a:rPr lang="es-ES" sz="2800" dirty="0" err="1"/>
              <a:t>excess</a:t>
            </a:r>
            <a:r>
              <a:rPr lang="es-ES" sz="2800" dirty="0"/>
              <a:t>-HIV </a:t>
            </a:r>
            <a:r>
              <a:rPr lang="es-ES" sz="2800" dirty="0" err="1"/>
              <a:t>related</a:t>
            </a:r>
            <a:r>
              <a:rPr lang="es-ES" sz="2800" dirty="0"/>
              <a:t> </a:t>
            </a:r>
            <a:r>
              <a:rPr lang="es-ES" sz="2800" dirty="0" err="1"/>
              <a:t>mortality</a:t>
            </a:r>
            <a:r>
              <a:rPr lang="es-ES" sz="2800" dirty="0"/>
              <a:t>/</a:t>
            </a:r>
            <a:r>
              <a:rPr lang="es-ES" sz="2800" dirty="0" err="1"/>
              <a:t>BHiE</a:t>
            </a:r>
            <a:endParaRPr lang="es-MX" sz="28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6754" y="1838971"/>
            <a:ext cx="5956308" cy="3615241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0" y="1838971"/>
            <a:ext cx="5998984" cy="361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51079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sz="3600" dirty="0"/>
              <a:t>AIDS and </a:t>
            </a:r>
            <a:r>
              <a:rPr lang="es-ES" sz="3600" dirty="0" err="1"/>
              <a:t>the</a:t>
            </a:r>
            <a:r>
              <a:rPr lang="es-ES" sz="3600" dirty="0"/>
              <a:t> </a:t>
            </a:r>
            <a:r>
              <a:rPr lang="es-ES" sz="3600" dirty="0" err="1"/>
              <a:t>burden</a:t>
            </a:r>
            <a:r>
              <a:rPr lang="es-ES" sz="3600" dirty="0"/>
              <a:t> of </a:t>
            </a:r>
            <a:r>
              <a:rPr lang="es-ES" sz="3600" dirty="0" err="1"/>
              <a:t>health</a:t>
            </a:r>
            <a:r>
              <a:rPr lang="es-ES" sz="3600" dirty="0"/>
              <a:t> </a:t>
            </a:r>
            <a:r>
              <a:rPr lang="es-ES" sz="3600" dirty="0" err="1"/>
              <a:t>inequity</a:t>
            </a:r>
            <a:r>
              <a:rPr lang="es-ES" sz="3600" dirty="0"/>
              <a:t> in South </a:t>
            </a:r>
            <a:r>
              <a:rPr lang="es-ES" sz="3600" dirty="0" err="1"/>
              <a:t>Africa</a:t>
            </a:r>
            <a:endParaRPr lang="es-MX" sz="3600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2215704"/>
            <a:ext cx="5117757" cy="3076099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215704"/>
            <a:ext cx="5117757" cy="3076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8822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1427" y="3469161"/>
            <a:ext cx="4955083" cy="2298356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0538" y="402107"/>
            <a:ext cx="2249853" cy="278027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415" y="497617"/>
            <a:ext cx="3466599" cy="2589250"/>
          </a:xfrm>
          <a:prstGeom prst="rect">
            <a:avLst/>
          </a:prstGeom>
        </p:spPr>
      </p:pic>
      <p:pic>
        <p:nvPicPr>
          <p:cNvPr id="25" name="Imagen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6556927" y="3541368"/>
            <a:ext cx="2871923" cy="2153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5199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88773" y="79048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HIV and </a:t>
            </a:r>
            <a:r>
              <a:rPr lang="es-ES" sz="3200" dirty="0" err="1"/>
              <a:t>poverty</a:t>
            </a:r>
            <a:r>
              <a:rPr lang="es-ES" sz="3200" dirty="0"/>
              <a:t> in South </a:t>
            </a:r>
            <a:r>
              <a:rPr lang="es-ES" sz="3200" dirty="0" err="1"/>
              <a:t>Africa</a:t>
            </a:r>
            <a:endParaRPr lang="es-MX" sz="3200" dirty="0"/>
          </a:p>
        </p:txBody>
      </p:sp>
      <p:sp>
        <p:nvSpPr>
          <p:cNvPr id="4" name="CuadroTexto 3"/>
          <p:cNvSpPr txBox="1"/>
          <p:nvPr/>
        </p:nvSpPr>
        <p:spPr>
          <a:xfrm>
            <a:off x="4584357" y="1314773"/>
            <a:ext cx="2377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000" dirty="0"/>
              <a:t>HIV/AIDS</a:t>
            </a:r>
            <a:endParaRPr lang="es-MX" sz="4000" dirty="0"/>
          </a:p>
        </p:txBody>
      </p:sp>
      <p:sp>
        <p:nvSpPr>
          <p:cNvPr id="5" name="CuadroTexto 4"/>
          <p:cNvSpPr txBox="1"/>
          <p:nvPr/>
        </p:nvSpPr>
        <p:spPr>
          <a:xfrm>
            <a:off x="7782664" y="4269229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Inequity</a:t>
            </a:r>
            <a:r>
              <a:rPr lang="es-ES" sz="2800" dirty="0"/>
              <a:t> &amp; </a:t>
            </a:r>
            <a:r>
              <a:rPr lang="es-ES" sz="2800" dirty="0" err="1"/>
              <a:t>Poverty</a:t>
            </a:r>
            <a:endParaRPr lang="es-MX" sz="2800" dirty="0"/>
          </a:p>
        </p:txBody>
      </p:sp>
      <p:sp>
        <p:nvSpPr>
          <p:cNvPr id="8" name="Rectángulo 7"/>
          <p:cNvSpPr/>
          <p:nvPr/>
        </p:nvSpPr>
        <p:spPr>
          <a:xfrm>
            <a:off x="106680" y="5944552"/>
            <a:ext cx="6096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MX" sz="1100" dirty="0" err="1"/>
              <a:t>Literature</a:t>
            </a:r>
            <a:r>
              <a:rPr lang="es-MX" sz="1100" dirty="0"/>
              <a:t> </a:t>
            </a:r>
            <a:r>
              <a:rPr lang="es-MX" sz="1100" dirty="0" err="1"/>
              <a:t>Review</a:t>
            </a:r>
            <a:r>
              <a:rPr lang="es-MX" sz="1100" dirty="0"/>
              <a:t> </a:t>
            </a:r>
            <a:r>
              <a:rPr lang="es-MX" sz="1100" dirty="0" err="1"/>
              <a:t>on</a:t>
            </a:r>
            <a:r>
              <a:rPr lang="es-MX" sz="1100" dirty="0"/>
              <a:t> </a:t>
            </a:r>
            <a:r>
              <a:rPr lang="es-MX" sz="1100" dirty="0" err="1"/>
              <a:t>Poverty</a:t>
            </a:r>
            <a:r>
              <a:rPr lang="es-MX" sz="1100" dirty="0"/>
              <a:t> AND HIV/AIDS: </a:t>
            </a:r>
            <a:r>
              <a:rPr lang="es-MX" sz="1100" dirty="0" err="1"/>
              <a:t>Measuring</a:t>
            </a:r>
            <a:r>
              <a:rPr lang="es-MX" sz="1100" dirty="0"/>
              <a:t> </a:t>
            </a:r>
            <a:r>
              <a:rPr lang="es-MX" sz="1100" dirty="0" err="1"/>
              <a:t>the</a:t>
            </a:r>
            <a:r>
              <a:rPr lang="es-MX" sz="1100" dirty="0"/>
              <a:t> Social </a:t>
            </a:r>
          </a:p>
          <a:p>
            <a:r>
              <a:rPr lang="es-MX" sz="1100" dirty="0"/>
              <a:t>and </a:t>
            </a:r>
            <a:r>
              <a:rPr lang="es-MX" sz="1100" dirty="0" err="1"/>
              <a:t>Economic</a:t>
            </a:r>
            <a:r>
              <a:rPr lang="es-MX" sz="1100" dirty="0"/>
              <a:t> </a:t>
            </a:r>
            <a:r>
              <a:rPr lang="es-MX" sz="1100" dirty="0" err="1"/>
              <a:t>Impacts</a:t>
            </a:r>
            <a:r>
              <a:rPr lang="es-MX" sz="1100" dirty="0"/>
              <a:t> </a:t>
            </a:r>
            <a:r>
              <a:rPr lang="es-MX" sz="1100" dirty="0" err="1"/>
              <a:t>on</a:t>
            </a:r>
            <a:r>
              <a:rPr lang="es-MX" sz="1100" dirty="0"/>
              <a:t> </a:t>
            </a:r>
            <a:r>
              <a:rPr lang="es-MX" sz="1100" dirty="0" err="1"/>
              <a:t>Households</a:t>
            </a:r>
            <a:r>
              <a:rPr lang="es-MX" sz="1100" dirty="0"/>
              <a:t>  </a:t>
            </a:r>
          </a:p>
          <a:p>
            <a:r>
              <a:rPr lang="es-MX" sz="1100" dirty="0"/>
              <a:t> </a:t>
            </a:r>
          </a:p>
          <a:p>
            <a:r>
              <a:rPr lang="es-MX" sz="1100" dirty="0"/>
              <a:t>THULISILE GANYAZA-TWALO and JOHN SEAGER – HSRC – 2005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2335302" y="4340235"/>
            <a:ext cx="237744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 err="1"/>
              <a:t>Health</a:t>
            </a:r>
            <a:r>
              <a:rPr lang="es-ES" sz="2800" dirty="0"/>
              <a:t> </a:t>
            </a:r>
            <a:r>
              <a:rPr lang="es-ES" sz="2800" dirty="0" err="1"/>
              <a:t>inequity</a:t>
            </a:r>
            <a:endParaRPr lang="es-MX" sz="2800" dirty="0"/>
          </a:p>
        </p:txBody>
      </p:sp>
      <p:sp>
        <p:nvSpPr>
          <p:cNvPr id="13" name="Flecha: a la izquierda y derecha 12"/>
          <p:cNvSpPr/>
          <p:nvPr/>
        </p:nvSpPr>
        <p:spPr>
          <a:xfrm rot="2882785">
            <a:off x="6114521" y="2796726"/>
            <a:ext cx="2928552" cy="55744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4" name="Flecha: a la izquierda y derecha 13"/>
          <p:cNvSpPr/>
          <p:nvPr/>
        </p:nvSpPr>
        <p:spPr>
          <a:xfrm>
            <a:off x="4308801" y="4409457"/>
            <a:ext cx="2928552" cy="557442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15" name="Flecha: a la izquierda y derecha 14"/>
          <p:cNvSpPr/>
          <p:nvPr/>
        </p:nvSpPr>
        <p:spPr>
          <a:xfrm rot="7538958">
            <a:off x="2282081" y="2857393"/>
            <a:ext cx="2928552" cy="548713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0093757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14632" y="58392"/>
            <a:ext cx="10515600" cy="1325563"/>
          </a:xfrm>
        </p:spPr>
        <p:txBody>
          <a:bodyPr>
            <a:normAutofit/>
          </a:bodyPr>
          <a:lstStyle/>
          <a:p>
            <a:r>
              <a:rPr lang="es-ES" sz="3600" dirty="0"/>
              <a:t>GDP pc and </a:t>
            </a:r>
            <a:r>
              <a:rPr lang="es-ES" sz="3600" dirty="0" err="1"/>
              <a:t>health</a:t>
            </a:r>
            <a:r>
              <a:rPr lang="es-ES" sz="3600" dirty="0"/>
              <a:t> in South </a:t>
            </a:r>
            <a:r>
              <a:rPr lang="es-ES" sz="3600" dirty="0" err="1"/>
              <a:t>Africa</a:t>
            </a:r>
            <a:endParaRPr lang="es-MX" sz="3600" dirty="0"/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270E7FAF-19C4-4BE1-90F6-9E1C78BE647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81425608"/>
              </p:ext>
            </p:extLst>
          </p:nvPr>
        </p:nvGraphicFramePr>
        <p:xfrm>
          <a:off x="6591172" y="1383955"/>
          <a:ext cx="4965202" cy="4026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16" name="Conector recto 15"/>
          <p:cNvCxnSpPr>
            <a:cxnSpLocks/>
          </p:cNvCxnSpPr>
          <p:nvPr/>
        </p:nvCxnSpPr>
        <p:spPr>
          <a:xfrm flipV="1">
            <a:off x="9357360" y="1905000"/>
            <a:ext cx="0" cy="295656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3"/>
          <a:srcRect l="26000" t="20165" r="23124" b="3533"/>
          <a:stretch/>
        </p:blipFill>
        <p:spPr>
          <a:xfrm>
            <a:off x="623449" y="1383955"/>
            <a:ext cx="5967723" cy="5032085"/>
          </a:xfrm>
          <a:prstGeom prst="rect">
            <a:avLst/>
          </a:prstGeom>
        </p:spPr>
      </p:pic>
      <p:pic>
        <p:nvPicPr>
          <p:cNvPr id="20" name="Imagen 19"/>
          <p:cNvPicPr>
            <a:picLocks noChangeAspect="1"/>
          </p:cNvPicPr>
          <p:nvPr/>
        </p:nvPicPr>
        <p:blipFill rotWithShape="1">
          <a:blip r:embed="rId4"/>
          <a:srcRect l="5862" t="11536" r="2250" b="26210"/>
          <a:stretch/>
        </p:blipFill>
        <p:spPr>
          <a:xfrm>
            <a:off x="7077332" y="5077739"/>
            <a:ext cx="4152900" cy="1581824"/>
          </a:xfrm>
          <a:prstGeom prst="rect">
            <a:avLst/>
          </a:prstGeom>
        </p:spPr>
      </p:pic>
      <p:sp>
        <p:nvSpPr>
          <p:cNvPr id="21" name="Rectángulo 20"/>
          <p:cNvSpPr/>
          <p:nvPr/>
        </p:nvSpPr>
        <p:spPr>
          <a:xfrm>
            <a:off x="7436903" y="6565593"/>
            <a:ext cx="290496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MX" sz="1100" dirty="0"/>
              <a:t>http://www.statssa.gov.za/?page_id=739&amp;id=1</a:t>
            </a:r>
          </a:p>
        </p:txBody>
      </p:sp>
      <p:sp>
        <p:nvSpPr>
          <p:cNvPr id="22" name="Rectángulo 21"/>
          <p:cNvSpPr/>
          <p:nvPr/>
        </p:nvSpPr>
        <p:spPr>
          <a:xfrm>
            <a:off x="1599132" y="6416040"/>
            <a:ext cx="409676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b"/>
            <a:r>
              <a:rPr lang="es-MX" sz="1200" dirty="0">
                <a:solidFill>
                  <a:srgbClr val="000000"/>
                </a:solidFill>
                <a:latin typeface="Calibri" panose="020F0502020204030204" pitchFamily="34" charset="0"/>
              </a:rPr>
              <a:t>http://www.statssa.gov.za/publications/P0302/P03022014.pdf</a:t>
            </a:r>
          </a:p>
        </p:txBody>
      </p:sp>
    </p:spTree>
    <p:extLst>
      <p:ext uri="{BB962C8B-B14F-4D97-AF65-F5344CB8AC3E}">
        <p14:creationId xmlns:p14="http://schemas.microsoft.com/office/powerpoint/2010/main" val="4437239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55322" y="0"/>
            <a:ext cx="10515600" cy="1325563"/>
          </a:xfrm>
        </p:spPr>
        <p:txBody>
          <a:bodyPr>
            <a:normAutofit/>
          </a:bodyPr>
          <a:lstStyle/>
          <a:p>
            <a:r>
              <a:rPr lang="es-ES" sz="2800" dirty="0" err="1"/>
              <a:t>Subnational</a:t>
            </a:r>
            <a:r>
              <a:rPr lang="es-ES" sz="2800" dirty="0"/>
              <a:t> </a:t>
            </a:r>
            <a:r>
              <a:rPr lang="es-ES" sz="2800" dirty="0" err="1"/>
              <a:t>BHiE</a:t>
            </a:r>
            <a:r>
              <a:rPr lang="es-ES" sz="2800" dirty="0"/>
              <a:t> in South </a:t>
            </a:r>
            <a:r>
              <a:rPr lang="es-ES" sz="2800" dirty="0" err="1"/>
              <a:t>Africa</a:t>
            </a:r>
            <a:r>
              <a:rPr lang="es-ES" sz="2800" dirty="0"/>
              <a:t> </a:t>
            </a:r>
            <a:r>
              <a:rPr lang="es-ES" sz="2800" dirty="0" err="1"/>
              <a:t>ref</a:t>
            </a:r>
            <a:r>
              <a:rPr lang="es-ES" sz="2800" dirty="0"/>
              <a:t> HR(S) </a:t>
            </a:r>
            <a:r>
              <a:rPr lang="es-ES" sz="2800" dirty="0" err="1"/>
              <a:t>provinces</a:t>
            </a:r>
            <a:endParaRPr lang="es-MX" sz="2800" dirty="0"/>
          </a:p>
        </p:txBody>
      </p:sp>
      <p:graphicFrame>
        <p:nvGraphicFramePr>
          <p:cNvPr id="17" name="Marcador de contenido 1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04573498"/>
              </p:ext>
            </p:extLst>
          </p:nvPr>
        </p:nvGraphicFramePr>
        <p:xfrm>
          <a:off x="655322" y="1432560"/>
          <a:ext cx="10850877" cy="5044440"/>
        </p:xfrm>
        <a:graphic>
          <a:graphicData uri="http://schemas.openxmlformats.org/drawingml/2006/table">
            <a:tbl>
              <a:tblPr/>
              <a:tblGrid>
                <a:gridCol w="1520082">
                  <a:extLst>
                    <a:ext uri="{9D8B030D-6E8A-4147-A177-3AD203B41FA5}">
                      <a16:colId xmlns:a16="http://schemas.microsoft.com/office/drawing/2014/main" val="785583295"/>
                    </a:ext>
                  </a:extLst>
                </a:gridCol>
                <a:gridCol w="988791">
                  <a:extLst>
                    <a:ext uri="{9D8B030D-6E8A-4147-A177-3AD203B41FA5}">
                      <a16:colId xmlns:a16="http://schemas.microsoft.com/office/drawing/2014/main" val="2840632348"/>
                    </a:ext>
                  </a:extLst>
                </a:gridCol>
                <a:gridCol w="988791">
                  <a:extLst>
                    <a:ext uri="{9D8B030D-6E8A-4147-A177-3AD203B41FA5}">
                      <a16:colId xmlns:a16="http://schemas.microsoft.com/office/drawing/2014/main" val="1542175072"/>
                    </a:ext>
                  </a:extLst>
                </a:gridCol>
                <a:gridCol w="988791">
                  <a:extLst>
                    <a:ext uri="{9D8B030D-6E8A-4147-A177-3AD203B41FA5}">
                      <a16:colId xmlns:a16="http://schemas.microsoft.com/office/drawing/2014/main" val="2372012845"/>
                    </a:ext>
                  </a:extLst>
                </a:gridCol>
                <a:gridCol w="1140063">
                  <a:extLst>
                    <a:ext uri="{9D8B030D-6E8A-4147-A177-3AD203B41FA5}">
                      <a16:colId xmlns:a16="http://schemas.microsoft.com/office/drawing/2014/main" val="1785697850"/>
                    </a:ext>
                  </a:extLst>
                </a:gridCol>
                <a:gridCol w="988791">
                  <a:extLst>
                    <a:ext uri="{9D8B030D-6E8A-4147-A177-3AD203B41FA5}">
                      <a16:colId xmlns:a16="http://schemas.microsoft.com/office/drawing/2014/main" val="1016755329"/>
                    </a:ext>
                  </a:extLst>
                </a:gridCol>
                <a:gridCol w="915000">
                  <a:extLst>
                    <a:ext uri="{9D8B030D-6E8A-4147-A177-3AD203B41FA5}">
                      <a16:colId xmlns:a16="http://schemas.microsoft.com/office/drawing/2014/main" val="313390724"/>
                    </a:ext>
                  </a:extLst>
                </a:gridCol>
                <a:gridCol w="900243">
                  <a:extLst>
                    <a:ext uri="{9D8B030D-6E8A-4147-A177-3AD203B41FA5}">
                      <a16:colId xmlns:a16="http://schemas.microsoft.com/office/drawing/2014/main" val="1834431211"/>
                    </a:ext>
                  </a:extLst>
                </a:gridCol>
                <a:gridCol w="767420">
                  <a:extLst>
                    <a:ext uri="{9D8B030D-6E8A-4147-A177-3AD203B41FA5}">
                      <a16:colId xmlns:a16="http://schemas.microsoft.com/office/drawing/2014/main" val="89353912"/>
                    </a:ext>
                  </a:extLst>
                </a:gridCol>
                <a:gridCol w="767420">
                  <a:extLst>
                    <a:ext uri="{9D8B030D-6E8A-4147-A177-3AD203B41FA5}">
                      <a16:colId xmlns:a16="http://schemas.microsoft.com/office/drawing/2014/main" val="1260718075"/>
                    </a:ext>
                  </a:extLst>
                </a:gridCol>
                <a:gridCol w="885485">
                  <a:extLst>
                    <a:ext uri="{9D8B030D-6E8A-4147-A177-3AD203B41FA5}">
                      <a16:colId xmlns:a16="http://schemas.microsoft.com/office/drawing/2014/main" val="3191374855"/>
                    </a:ext>
                  </a:extLst>
                </a:gridCol>
              </a:tblGrid>
              <a:tr h="1117309">
                <a:tc>
                  <a:txBody>
                    <a:bodyPr/>
                    <a:lstStyle/>
                    <a:p>
                      <a:pPr algn="l" fontAlgn="t"/>
                      <a:r>
                        <a:rPr lang="es-ES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Provinces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fornian FB" panose="0207040306080B030204" pitchFamily="18" charset="0"/>
                      </a:endParaRPr>
                    </a:p>
                  </a:txBody>
                  <a:tcPr marL="9525" marR="9525" marT="9525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LE </a:t>
                      </a:r>
                      <a:r>
                        <a:rPr lang="es-MX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men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fornian FB" panose="0207040306080B030204" pitchFamily="18" charset="0"/>
                      </a:endParaRP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LE </a:t>
                      </a:r>
                      <a:r>
                        <a:rPr lang="es-MX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women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fornian FB" panose="0207040306080B030204" pitchFamily="18" charset="0"/>
                      </a:endParaRP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LE </a:t>
                      </a:r>
                      <a:r>
                        <a:rPr lang="es-MX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all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fornian FB" panose="0207040306080B030204" pitchFamily="18" charset="0"/>
                      </a:endParaRP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GDP pc</a:t>
                      </a: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fornian FB" panose="0207040306080B030204" pitchFamily="18" charset="0"/>
                        </a:rPr>
                        <a:t>Population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fornian FB" panose="0207040306080B030204" pitchFamily="18" charset="0"/>
                      </a:endParaRP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Subnat</a:t>
                      </a: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s-MX" sz="14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NBHiE</a:t>
                      </a:r>
                      <a:r>
                        <a:rPr lang="es-MX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(</a:t>
                      </a:r>
                      <a:r>
                        <a:rPr lang="es-MX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Ref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s-MX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subnat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 </a:t>
                      </a:r>
                      <a:r>
                        <a:rPr lang="es-MX" sz="10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Prov</a:t>
                      </a:r>
                      <a:r>
                        <a:rPr lang="es-MX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 HR)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Subnat RBHiE </a:t>
                      </a:r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(Ref subnat Prov HR)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Subnat NBHiE</a:t>
                      </a:r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 (Ref Global HRS)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Subnat RBHiE </a:t>
                      </a:r>
                      <a:r>
                        <a:rPr lang="es-MX" sz="1000" b="1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(Ref Global HRS)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Calibri Light" panose="020F0302020204030204" pitchFamily="34" charset="0"/>
                      </a:endParaRP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Similar country`s RBHiE</a:t>
                      </a:r>
                    </a:p>
                  </a:txBody>
                  <a:tcPr marL="9525" marR="9525" marT="9525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6555141"/>
                  </a:ext>
                </a:extLst>
              </a:tr>
              <a:tr h="30304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GAUTENG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62,9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66,4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64,65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9681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11191700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-16106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-15,99%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39716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39,4%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Ethiopia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3896862"/>
                  </a:ext>
                </a:extLst>
              </a:tr>
              <a:tr h="30304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WESTERN CAPE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63,7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67,9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65,8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6688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5223900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-9385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 Light" panose="020F0302020204030204" pitchFamily="34" charset="0"/>
                        </a:rPr>
                        <a:t>-20,52%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16215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35,4%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Pakistan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9730649"/>
                  </a:ext>
                </a:extLst>
              </a:tr>
              <a:tr h="30304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NORTHERN CAPE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52,9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57,5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55,2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6260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1103900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2277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15,47%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8725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59,3%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Angola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58192768"/>
                  </a:ext>
                </a:extLst>
              </a:tr>
              <a:tr h="30304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NORTH WEST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56,6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58,8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57,7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6677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3200900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3279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8,73%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21167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56,4%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Somalia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6999289"/>
                  </a:ext>
                </a:extLst>
              </a:tr>
              <a:tr h="30304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MPUMALANGA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56,9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60,1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58,5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6251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3617600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2572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6,76%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22513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59,2%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Angola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21041342"/>
                  </a:ext>
                </a:extLst>
              </a:tr>
              <a:tr h="53578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FREE STATE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50,7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53,6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52,15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6213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2824500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9782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24,07%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27247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67,1%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Sierra Leone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31370871"/>
                  </a:ext>
                </a:extLst>
              </a:tr>
              <a:tr h="30304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KWAZULU NATAL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54,4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59,4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56,9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4767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10645400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14335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13,70%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74664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71,3%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&gt;S Leone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05867084"/>
                  </a:ext>
                </a:extLst>
              </a:tr>
              <a:tr h="36365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LIMPOPO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548235"/>
                          </a:solidFill>
                          <a:effectLst/>
                          <a:latin typeface="Arial" panose="020B0604020202020204" pitchFamily="34" charset="0"/>
                        </a:rPr>
                        <a:t>58,3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62,5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60,4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4259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548235"/>
                          </a:solidFill>
                          <a:effectLst/>
                          <a:latin typeface="Calibri" panose="020F0502020204030204" pitchFamily="34" charset="0"/>
                        </a:rPr>
                        <a:t>5439600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0,00%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29041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61,3%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Mauritania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53485861"/>
                  </a:ext>
                </a:extLst>
              </a:tr>
              <a:tr h="303046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EASTERN CAPE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53,0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56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3651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6745800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11603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15,89%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50447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 Light" panose="020F0302020204030204" pitchFamily="34" charset="0"/>
                        </a:rPr>
                        <a:t>69,1%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&gt;S Leone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27555004"/>
                  </a:ext>
                </a:extLst>
              </a:tr>
              <a:tr h="557605">
                <a:tc>
                  <a:txBody>
                    <a:bodyPr/>
                    <a:lstStyle/>
                    <a:p>
                      <a:pPr algn="l" fontAlgn="ctr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South Africa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57,59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61,78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59,69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6206,27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49993300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43847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6,78%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1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289734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57,66%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s-MX" sz="12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02808436"/>
                  </a:ext>
                </a:extLst>
              </a:tr>
              <a:tr h="348764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es-MX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http://www.statssa.gov.za/publications/P0302/P03022014.pdf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s-MX" sz="12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15,13%</a:t>
                      </a: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 fontAlgn="b"/>
                      <a:endParaRPr lang="es-MX" sz="12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51394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43346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080" y="-182880"/>
            <a:ext cx="11094720" cy="1325563"/>
          </a:xfrm>
        </p:spPr>
        <p:txBody>
          <a:bodyPr>
            <a:normAutofit/>
          </a:bodyPr>
          <a:lstStyle/>
          <a:p>
            <a:r>
              <a:rPr lang="es-ES" sz="2400" dirty="0"/>
              <a:t>Sub-</a:t>
            </a:r>
            <a:r>
              <a:rPr lang="es-ES" sz="2400" dirty="0" err="1"/>
              <a:t>national</a:t>
            </a:r>
            <a:r>
              <a:rPr lang="es-ES" sz="2400" dirty="0"/>
              <a:t> </a:t>
            </a:r>
            <a:r>
              <a:rPr lang="es-ES" sz="2400" dirty="0" err="1"/>
              <a:t>burden</a:t>
            </a:r>
            <a:r>
              <a:rPr lang="es-ES" sz="2400" dirty="0"/>
              <a:t> of </a:t>
            </a:r>
            <a:r>
              <a:rPr lang="es-ES" sz="2400" dirty="0" err="1"/>
              <a:t>health</a:t>
            </a:r>
            <a:r>
              <a:rPr lang="es-ES" sz="2400" dirty="0"/>
              <a:t> </a:t>
            </a:r>
            <a:r>
              <a:rPr lang="es-ES" sz="2400" dirty="0" err="1"/>
              <a:t>inequity</a:t>
            </a:r>
            <a:r>
              <a:rPr lang="es-ES" sz="2400" dirty="0"/>
              <a:t> </a:t>
            </a:r>
            <a:r>
              <a:rPr lang="es-ES" sz="2400" dirty="0" err="1"/>
              <a:t>by</a:t>
            </a:r>
            <a:r>
              <a:rPr lang="es-ES" sz="2400" dirty="0"/>
              <a:t> global HRS and </a:t>
            </a:r>
            <a:r>
              <a:rPr lang="es-ES" sz="2400" dirty="0" err="1"/>
              <a:t>subnational</a:t>
            </a:r>
            <a:r>
              <a:rPr lang="es-ES" sz="2400" dirty="0"/>
              <a:t> (provincial) HR </a:t>
            </a:r>
            <a:r>
              <a:rPr lang="es-ES" sz="2400" dirty="0" err="1"/>
              <a:t>ref</a:t>
            </a:r>
            <a:endParaRPr lang="es-MX" sz="24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2"/>
          <a:srcRect l="25626" t="19319" r="23999" b="4422"/>
          <a:stretch/>
        </p:blipFill>
        <p:spPr>
          <a:xfrm>
            <a:off x="0" y="929323"/>
            <a:ext cx="5228895" cy="445040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3"/>
          <a:srcRect l="25625" t="19763" r="24500" b="3977"/>
          <a:stretch/>
        </p:blipFill>
        <p:spPr>
          <a:xfrm>
            <a:off x="6614160" y="933066"/>
            <a:ext cx="5420836" cy="4660017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29832" y="4215267"/>
            <a:ext cx="4785775" cy="264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3821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58447" y="303341"/>
            <a:ext cx="8627076" cy="771697"/>
          </a:xfrm>
        </p:spPr>
        <p:txBody>
          <a:bodyPr>
            <a:normAutofit/>
          </a:bodyPr>
          <a:lstStyle/>
          <a:p>
            <a:r>
              <a:rPr lang="es-ES" sz="3200" dirty="0"/>
              <a:t>HIV </a:t>
            </a:r>
            <a:r>
              <a:rPr lang="es-ES" sz="3200" dirty="0" err="1"/>
              <a:t>prevalence</a:t>
            </a:r>
            <a:r>
              <a:rPr lang="es-ES" sz="3200" dirty="0"/>
              <a:t> and CFR </a:t>
            </a:r>
            <a:r>
              <a:rPr lang="es-ES" sz="3200" dirty="0" err="1"/>
              <a:t>by</a:t>
            </a:r>
            <a:r>
              <a:rPr lang="es-ES" sz="3200" dirty="0"/>
              <a:t> </a:t>
            </a:r>
            <a:r>
              <a:rPr lang="es-ES" sz="3200" dirty="0" err="1"/>
              <a:t>Provinces</a:t>
            </a:r>
            <a:endParaRPr lang="es-MX" sz="3200" dirty="0"/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24731" t="18903" r="23986" b="3761"/>
          <a:stretch/>
        </p:blipFill>
        <p:spPr>
          <a:xfrm>
            <a:off x="0" y="1186252"/>
            <a:ext cx="3993291" cy="338561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/>
          <a:srcRect l="25642" t="19444" r="24291" b="3761"/>
          <a:stretch/>
        </p:blipFill>
        <p:spPr>
          <a:xfrm>
            <a:off x="7822501" y="1186252"/>
            <a:ext cx="3926043" cy="3385616"/>
          </a:xfrm>
          <a:prstGeom prst="rect">
            <a:avLst/>
          </a:prstGeom>
        </p:spPr>
      </p:pic>
      <p:graphicFrame>
        <p:nvGraphicFramePr>
          <p:cNvPr id="8" name="Gráfico 7">
            <a:extLst>
              <a:ext uri="{FF2B5EF4-FFF2-40B4-BE49-F238E27FC236}">
                <a16:creationId xmlns:a16="http://schemas.microsoft.com/office/drawing/2014/main" id="{4D2AAFD0-E622-44E7-96FA-95949AC41D1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40137732"/>
              </p:ext>
            </p:extLst>
          </p:nvPr>
        </p:nvGraphicFramePr>
        <p:xfrm>
          <a:off x="7822501" y="4571868"/>
          <a:ext cx="3926043" cy="2132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5"/>
          <a:srcRect l="27284" t="33083" r="47982" b="22695"/>
          <a:stretch/>
        </p:blipFill>
        <p:spPr>
          <a:xfrm>
            <a:off x="150574" y="877328"/>
            <a:ext cx="1282198" cy="1288807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7353" y="2166135"/>
            <a:ext cx="3721086" cy="2236610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4571868"/>
            <a:ext cx="3993291" cy="221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19383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197485"/>
            <a:ext cx="10515600" cy="915035"/>
          </a:xfrm>
        </p:spPr>
        <p:txBody>
          <a:bodyPr>
            <a:normAutofit/>
          </a:bodyPr>
          <a:lstStyle/>
          <a:p>
            <a:r>
              <a:rPr lang="es-ES" sz="3200" dirty="0"/>
              <a:t>Territorial </a:t>
            </a:r>
            <a:r>
              <a:rPr lang="es-ES" sz="3200" dirty="0" err="1"/>
              <a:t>cohesion</a:t>
            </a:r>
            <a:r>
              <a:rPr lang="es-ES" sz="3200" dirty="0"/>
              <a:t> </a:t>
            </a:r>
            <a:r>
              <a:rPr lang="es-ES" sz="3200" dirty="0" err="1"/>
              <a:t>for</a:t>
            </a:r>
            <a:r>
              <a:rPr lang="es-ES" sz="3200" dirty="0"/>
              <a:t> </a:t>
            </a:r>
            <a:r>
              <a:rPr lang="es-ES" sz="3200" dirty="0" err="1"/>
              <a:t>health</a:t>
            </a:r>
            <a:r>
              <a:rPr lang="es-ES" sz="3200" dirty="0"/>
              <a:t> </a:t>
            </a:r>
            <a:r>
              <a:rPr lang="es-ES" sz="3200" dirty="0" err="1"/>
              <a:t>equity</a:t>
            </a:r>
            <a:r>
              <a:rPr lang="es-ES" sz="3200" dirty="0"/>
              <a:t> in South </a:t>
            </a:r>
            <a:r>
              <a:rPr lang="es-ES" sz="3200" dirty="0" err="1"/>
              <a:t>Africa</a:t>
            </a:r>
            <a:endParaRPr lang="es-MX" sz="3200" dirty="0"/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360" y="1112520"/>
            <a:ext cx="9631680" cy="5271094"/>
          </a:xfrm>
          <a:prstGeom prst="rect">
            <a:avLst/>
          </a:prstGeom>
        </p:spPr>
      </p:pic>
      <p:sp>
        <p:nvSpPr>
          <p:cNvPr id="11" name="CuadroTexto 2">
            <a:extLst>
              <a:ext uri="{FF2B5EF4-FFF2-40B4-BE49-F238E27FC236}">
                <a16:creationId xmlns:a16="http://schemas.microsoft.com/office/drawing/2014/main" id="{0BBA54FA-0284-4EC4-9FD0-FC61632C1B5C}"/>
              </a:ext>
            </a:extLst>
          </p:cNvPr>
          <p:cNvSpPr txBox="1"/>
          <p:nvPr/>
        </p:nvSpPr>
        <p:spPr>
          <a:xfrm>
            <a:off x="3629977" y="4231957"/>
            <a:ext cx="695325" cy="466725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100">
                <a:solidFill>
                  <a:srgbClr val="FF0000"/>
                </a:solidFill>
              </a:rPr>
              <a:t>EC : 16% </a:t>
            </a:r>
          </a:p>
          <a:p>
            <a:r>
              <a:rPr lang="es-MX" sz="1100">
                <a:solidFill>
                  <a:srgbClr val="FF0000"/>
                </a:solidFill>
              </a:rPr>
              <a:t>incr</a:t>
            </a:r>
          </a:p>
        </p:txBody>
      </p:sp>
      <p:sp>
        <p:nvSpPr>
          <p:cNvPr id="13" name="CuadroTexto 3">
            <a:extLst>
              <a:ext uri="{FF2B5EF4-FFF2-40B4-BE49-F238E27FC236}">
                <a16:creationId xmlns:a16="http://schemas.microsoft.com/office/drawing/2014/main" id="{4ACAA383-58F0-47D2-A4C6-71D97CD6963D}"/>
              </a:ext>
            </a:extLst>
          </p:cNvPr>
          <p:cNvSpPr txBox="1"/>
          <p:nvPr/>
        </p:nvSpPr>
        <p:spPr>
          <a:xfrm>
            <a:off x="8230553" y="4208143"/>
            <a:ext cx="790574" cy="514351"/>
          </a:xfrm>
          <a:prstGeom prst="rect">
            <a:avLst/>
          </a:prstGeom>
          <a:solidFill>
            <a:schemeClr val="lt1"/>
          </a:solidFill>
          <a:ln w="9525" cmpd="sng">
            <a:solidFill>
              <a:schemeClr val="lt1">
                <a:shade val="50000"/>
              </a:schemeClr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 anchor="t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sz="1100">
                <a:solidFill>
                  <a:srgbClr val="FF0000"/>
                </a:solidFill>
              </a:rPr>
              <a:t>GT : 3,7% contr</a:t>
            </a:r>
          </a:p>
        </p:txBody>
      </p:sp>
    </p:spTree>
    <p:extLst>
      <p:ext uri="{BB962C8B-B14F-4D97-AF65-F5344CB8AC3E}">
        <p14:creationId xmlns:p14="http://schemas.microsoft.com/office/powerpoint/2010/main" val="365759220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err="1"/>
              <a:t>Differences</a:t>
            </a:r>
            <a:r>
              <a:rPr lang="es-ES" dirty="0"/>
              <a:t> </a:t>
            </a:r>
            <a:r>
              <a:rPr lang="es-ES" dirty="0" err="1"/>
              <a:t>between</a:t>
            </a:r>
            <a:r>
              <a:rPr lang="es-ES" dirty="0"/>
              <a:t> South </a:t>
            </a:r>
            <a:r>
              <a:rPr lang="es-ES" dirty="0" err="1"/>
              <a:t>Africa</a:t>
            </a:r>
            <a:r>
              <a:rPr lang="es-ES" dirty="0"/>
              <a:t> and </a:t>
            </a:r>
            <a:br>
              <a:rPr lang="es-ES" dirty="0"/>
            </a:br>
            <a:r>
              <a:rPr lang="es-ES" dirty="0"/>
              <a:t>HRS </a:t>
            </a:r>
            <a:r>
              <a:rPr lang="es-ES" dirty="0" err="1"/>
              <a:t>models</a:t>
            </a:r>
            <a:r>
              <a:rPr lang="es-ES" dirty="0"/>
              <a:t>*</a:t>
            </a:r>
            <a:endParaRPr lang="es-MX" dirty="0"/>
          </a:p>
        </p:txBody>
      </p:sp>
      <p:graphicFrame>
        <p:nvGraphicFramePr>
          <p:cNvPr id="5" name="Marcador de conteni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68240034"/>
              </p:ext>
            </p:extLst>
          </p:nvPr>
        </p:nvGraphicFramePr>
        <p:xfrm>
          <a:off x="5029200" y="50586"/>
          <a:ext cx="6233160" cy="684551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55664">
                  <a:extLst>
                    <a:ext uri="{9D8B030D-6E8A-4147-A177-3AD203B41FA5}">
                      <a16:colId xmlns:a16="http://schemas.microsoft.com/office/drawing/2014/main" val="3270880342"/>
                    </a:ext>
                  </a:extLst>
                </a:gridCol>
                <a:gridCol w="2138748">
                  <a:extLst>
                    <a:ext uri="{9D8B030D-6E8A-4147-A177-3AD203B41FA5}">
                      <a16:colId xmlns:a16="http://schemas.microsoft.com/office/drawing/2014/main" val="1237746204"/>
                    </a:ext>
                  </a:extLst>
                </a:gridCol>
                <a:gridCol w="2138748">
                  <a:extLst>
                    <a:ext uri="{9D8B030D-6E8A-4147-A177-3AD203B41FA5}">
                      <a16:colId xmlns:a16="http://schemas.microsoft.com/office/drawing/2014/main" val="3828034141"/>
                    </a:ext>
                  </a:extLst>
                </a:gridCol>
              </a:tblGrid>
              <a:tr h="177443">
                <a:tc rowSpan="3">
                  <a:txBody>
                    <a:bodyPr/>
                    <a:lstStyle/>
                    <a:p>
                      <a:pPr algn="ctr" fontAlgn="b"/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n-US" sz="1100" b="1" u="none" strike="noStrike">
                          <a:effectLst/>
                        </a:rPr>
                        <a:t>HRS models vs South Africa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902929"/>
                  </a:ext>
                </a:extLst>
              </a:tr>
              <a:tr h="17744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>
                          <a:effectLst/>
                        </a:rPr>
                        <a:t>Statistically significant</a:t>
                      </a:r>
                      <a:endParaRPr lang="es-MX" sz="12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2948822"/>
                  </a:ext>
                </a:extLst>
              </a:tr>
              <a:tr h="128312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 err="1">
                          <a:effectLst/>
                        </a:rPr>
                        <a:t>higher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200" b="1" u="none" strike="noStrike" dirty="0" err="1">
                          <a:effectLst/>
                        </a:rPr>
                        <a:t>lower</a:t>
                      </a:r>
                      <a:endParaRPr lang="es-MX" sz="12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917860936"/>
                  </a:ext>
                </a:extLst>
              </a:tr>
              <a:tr h="469634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 err="1">
                          <a:effectLst/>
                        </a:rPr>
                        <a:t>Economic</a:t>
                      </a:r>
                      <a:r>
                        <a:rPr lang="es-MX" sz="1400" b="1" u="none" strike="noStrike" dirty="0">
                          <a:effectLst/>
                        </a:rPr>
                        <a:t> </a:t>
                      </a:r>
                      <a:r>
                        <a:rPr lang="es-MX" sz="1400" b="1" u="none" strike="noStrike" dirty="0" err="1">
                          <a:effectLst/>
                        </a:rPr>
                        <a:t>model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Electric power consumption (kWh per capita)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Research</a:t>
                      </a:r>
                      <a:r>
                        <a:rPr lang="es-MX" sz="1100" u="none" strike="noStrike" dirty="0">
                          <a:effectLst/>
                        </a:rPr>
                        <a:t> and </a:t>
                      </a:r>
                      <a:r>
                        <a:rPr lang="es-MX" sz="1100" u="none" strike="noStrike" dirty="0" err="1">
                          <a:effectLst/>
                        </a:rPr>
                        <a:t>development</a:t>
                      </a:r>
                      <a:r>
                        <a:rPr lang="es-MX" sz="1100" u="none" strike="noStrike" dirty="0">
                          <a:effectLst/>
                        </a:rPr>
                        <a:t> </a:t>
                      </a:r>
                      <a:r>
                        <a:rPr lang="es-MX" sz="1100" u="none" strike="noStrike" dirty="0" err="1">
                          <a:effectLst/>
                        </a:rPr>
                        <a:t>expenditure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719659725"/>
                  </a:ext>
                </a:extLst>
              </a:tr>
              <a:tr h="31856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Energy use (kg of oil equivalent per capita)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2614427488"/>
                  </a:ext>
                </a:extLst>
              </a:tr>
              <a:tr h="17744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CO2 </a:t>
                      </a:r>
                      <a:r>
                        <a:rPr lang="es-MX" sz="1100" u="none" strike="noStrike" dirty="0">
                          <a:effectLst/>
                        </a:rPr>
                        <a:t>em pc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837376952"/>
                  </a:ext>
                </a:extLst>
              </a:tr>
              <a:tr h="375708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 err="1">
                          <a:effectLst/>
                        </a:rPr>
                        <a:t>Economic</a:t>
                      </a:r>
                      <a:r>
                        <a:rPr lang="es-MX" sz="1400" b="1" u="none" strike="noStrike" dirty="0">
                          <a:effectLst/>
                        </a:rPr>
                        <a:t> </a:t>
                      </a:r>
                      <a:r>
                        <a:rPr lang="es-MX" sz="1400" b="1" u="none" strike="noStrike" dirty="0" err="1">
                          <a:effectLst/>
                        </a:rPr>
                        <a:t>distribution</a:t>
                      </a:r>
                      <a:r>
                        <a:rPr lang="es-MX" sz="1400" b="1" u="none" strike="noStrike" dirty="0">
                          <a:effectLst/>
                        </a:rPr>
                        <a:t>/social </a:t>
                      </a:r>
                      <a:r>
                        <a:rPr lang="es-MX" sz="1400" b="1" u="none" strike="noStrike" dirty="0" err="1">
                          <a:effectLst/>
                        </a:rPr>
                        <a:t>protection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Gini</a:t>
                      </a:r>
                      <a:r>
                        <a:rPr lang="es-MX" sz="1100" u="none" strike="noStrike" dirty="0">
                          <a:effectLst/>
                        </a:rPr>
                        <a:t> </a:t>
                      </a:r>
                      <a:r>
                        <a:rPr lang="es-MX" sz="1100" u="none" strike="noStrike" dirty="0" err="1">
                          <a:effectLst/>
                        </a:rPr>
                        <a:t>coefficient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Old-</a:t>
                      </a:r>
                      <a:r>
                        <a:rPr lang="es-MX" sz="11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age</a:t>
                      </a:r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MX" sz="11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pension</a:t>
                      </a:r>
                      <a:r>
                        <a:rPr lang="es-MX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es-MX" sz="1100" u="none" strike="noStrike" dirty="0" err="1">
                          <a:effectLst/>
                        </a:rPr>
                        <a:t>recipients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2324115395"/>
                  </a:ext>
                </a:extLst>
              </a:tr>
              <a:tr h="469634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Poverty </a:t>
                      </a:r>
                      <a:r>
                        <a:rPr lang="en-US" sz="1100" u="none" strike="noStrike" dirty="0">
                          <a:effectLst/>
                        </a:rPr>
                        <a:t>headcount ratio at $1.90 a day (2011 PPP) (% of population)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Primary completion rate, total (% of relevant age group)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893056956"/>
                  </a:ext>
                </a:extLst>
              </a:tr>
              <a:tr h="31856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Population with at least some secondary 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education</a:t>
                      </a:r>
                      <a:endParaRPr lang="en-US" sz="1100" b="0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327813374"/>
                  </a:ext>
                </a:extLst>
              </a:tr>
              <a:tr h="177443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 err="1">
                          <a:solidFill>
                            <a:srgbClr val="FF0000"/>
                          </a:solidFill>
                          <a:effectLst/>
                        </a:rPr>
                        <a:t>Gender</a:t>
                      </a:r>
                      <a:r>
                        <a:rPr lang="es-MX" sz="1100" u="none" strike="noStrike" dirty="0">
                          <a:effectLst/>
                        </a:rPr>
                        <a:t> </a:t>
                      </a:r>
                      <a:r>
                        <a:rPr lang="es-MX" sz="1100" u="none" strike="noStrike" dirty="0" err="1">
                          <a:effectLst/>
                        </a:rPr>
                        <a:t>Development</a:t>
                      </a:r>
                      <a:r>
                        <a:rPr lang="es-MX" sz="1100" u="none" strike="noStrike" dirty="0">
                          <a:effectLst/>
                        </a:rPr>
                        <a:t> </a:t>
                      </a:r>
                      <a:r>
                        <a:rPr lang="es-MX" sz="1100" u="none" strike="noStrike" dirty="0" err="1">
                          <a:effectLst/>
                        </a:rPr>
                        <a:t>Index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14030096"/>
                  </a:ext>
                </a:extLst>
              </a:tr>
              <a:tr h="469634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>
                          <a:effectLst/>
                        </a:rPr>
                        <a:t>Health risks</a:t>
                      </a:r>
                      <a:endParaRPr lang="es-MX" sz="14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100" u="none" strike="noStrike" dirty="0">
                          <a:effectLst/>
                        </a:rPr>
                        <a:t>Proportion of population using improved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 sanitation </a:t>
                      </a:r>
                      <a:r>
                        <a:rPr lang="en-US" sz="1100" u="none" strike="noStrike" dirty="0">
                          <a:effectLst/>
                        </a:rPr>
                        <a:t>v (%)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1250025397"/>
                  </a:ext>
                </a:extLst>
              </a:tr>
              <a:tr h="318566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 err="1">
                          <a:effectLst/>
                        </a:rPr>
                        <a:t>Health</a:t>
                      </a:r>
                      <a:r>
                        <a:rPr lang="es-MX" sz="1400" b="1" u="none" strike="noStrike" dirty="0">
                          <a:effectLst/>
                        </a:rPr>
                        <a:t> </a:t>
                      </a:r>
                      <a:r>
                        <a:rPr lang="es-MX" sz="1400" b="1" u="none" strike="noStrike" dirty="0" err="1">
                          <a:effectLst/>
                        </a:rPr>
                        <a:t>indicators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Mortality rate, 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under-5</a:t>
                      </a:r>
                      <a:r>
                        <a:rPr lang="en-US" sz="1100" u="none" strike="noStrike" dirty="0">
                          <a:effectLst/>
                        </a:rPr>
                        <a:t> (per 1,000 live births)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</a:rPr>
                        <a:t>LE </a:t>
                      </a:r>
                      <a:r>
                        <a:rPr lang="es-MX" sz="1100" u="none" strike="noStrike" dirty="0" err="1">
                          <a:effectLst/>
                        </a:rPr>
                        <a:t>women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976100458"/>
                  </a:ext>
                </a:extLst>
              </a:tr>
              <a:tr h="469634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Prevalence of 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HIV</a:t>
                      </a:r>
                      <a:r>
                        <a:rPr lang="en-US" sz="1100" u="none" strike="noStrike" dirty="0">
                          <a:effectLst/>
                        </a:rPr>
                        <a:t>, total (% of population ages 15-49)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MX" sz="1100" u="none" strike="noStrike" dirty="0">
                          <a:effectLst/>
                        </a:rPr>
                        <a:t>LE </a:t>
                      </a:r>
                      <a:r>
                        <a:rPr lang="es-MX" sz="1100" u="none" strike="noStrike" dirty="0" err="1">
                          <a:effectLst/>
                        </a:rPr>
                        <a:t>men</a:t>
                      </a:r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1241569504"/>
                  </a:ext>
                </a:extLst>
              </a:tr>
              <a:tr h="31856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TB incidence g (per 100 000 population)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Healthy 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life expectancy </a:t>
                      </a:r>
                      <a:r>
                        <a:rPr lang="en-US" sz="1100" u="none" strike="noStrike" dirty="0">
                          <a:effectLst/>
                        </a:rPr>
                        <a:t>at birth </a:t>
                      </a:r>
                      <a:r>
                        <a:rPr lang="en-US" sz="1100" u="none" strike="noStrike" dirty="0" err="1">
                          <a:effectLst/>
                        </a:rPr>
                        <a:t>a,b</a:t>
                      </a:r>
                      <a:r>
                        <a:rPr lang="en-US" sz="1100" u="none" strike="noStrike" dirty="0">
                          <a:effectLst/>
                        </a:rPr>
                        <a:t> (years)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963927742"/>
                  </a:ext>
                </a:extLst>
              </a:tr>
              <a:tr h="626180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Mortality rate attributed to exposure to unsafe 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WASH</a:t>
                      </a:r>
                      <a:r>
                        <a:rPr lang="en-US" sz="1100" u="none" strike="noStrike" dirty="0">
                          <a:effectLst/>
                        </a:rPr>
                        <a:t> services q (per 100 000 population)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endParaRPr lang="es-MX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370830432"/>
                  </a:ext>
                </a:extLst>
              </a:tr>
              <a:tr h="78272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 err="1">
                          <a:effectLst/>
                        </a:rPr>
                        <a:t>Health</a:t>
                      </a:r>
                      <a:r>
                        <a:rPr lang="es-MX" sz="1400" b="1" u="none" strike="noStrike" dirty="0">
                          <a:effectLst/>
                        </a:rPr>
                        <a:t> </a:t>
                      </a:r>
                      <a:r>
                        <a:rPr lang="es-MX" sz="1400" b="1" u="none" strike="noStrike" dirty="0" err="1">
                          <a:effectLst/>
                        </a:rPr>
                        <a:t>services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ctr"/>
                </a:tc>
                <a:tc>
                  <a:txBody>
                    <a:bodyPr/>
                    <a:lstStyle/>
                    <a:p>
                      <a:pPr algn="l" fontAlgn="b"/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Proportion of married or in-union women of reproductive age who have their need for 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family planning </a:t>
                      </a:r>
                      <a:r>
                        <a:rPr lang="en-US" sz="1100" u="none" strike="noStrike" dirty="0">
                          <a:effectLst/>
                        </a:rPr>
                        <a:t>satisfied with modern methods n (%)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3138697475"/>
                  </a:ext>
                </a:extLst>
              </a:tr>
              <a:tr h="31856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Births </a:t>
                      </a:r>
                      <a:r>
                        <a:rPr lang="en-US" sz="1100" u="none" strike="noStrike" dirty="0">
                          <a:effectLst/>
                        </a:rPr>
                        <a:t>attended by skilled health staff (% of total)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2336926507"/>
                  </a:ext>
                </a:extLst>
              </a:tr>
              <a:tr h="31856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s-MX" sz="11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Infants receiving three doses of hepatitis B </a:t>
                      </a:r>
                      <a:r>
                        <a:rPr lang="en-US" sz="11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vaccine</a:t>
                      </a:r>
                      <a:r>
                        <a:rPr lang="en-US" sz="1100" u="none" strike="noStrike" dirty="0">
                          <a:effectLst/>
                        </a:rPr>
                        <a:t> </a:t>
                      </a:r>
                      <a:r>
                        <a:rPr lang="en-US" sz="1100" u="none" strike="noStrike" dirty="0" err="1">
                          <a:effectLst/>
                        </a:rPr>
                        <a:t>i</a:t>
                      </a:r>
                      <a:r>
                        <a:rPr lang="en-US" sz="1100" u="none" strike="noStrike" dirty="0">
                          <a:effectLst/>
                        </a:rPr>
                        <a:t> (%)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4734" marR="4734" marT="4734" marB="22721" anchor="b"/>
                </a:tc>
                <a:extLst>
                  <a:ext uri="{0D108BD9-81ED-4DB2-BD59-A6C34878D82A}">
                    <a16:rowId xmlns:a16="http://schemas.microsoft.com/office/drawing/2014/main" val="1467508272"/>
                  </a:ext>
                </a:extLst>
              </a:tr>
            </a:tbl>
          </a:graphicData>
        </a:graphic>
      </p:graphicFrame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endParaRPr lang="es-ES" dirty="0"/>
          </a:p>
          <a:p>
            <a:r>
              <a:rPr lang="es-ES" dirty="0"/>
              <a:t>*Costa Rica, Vietnam, Sri Lanka, Armenia, Colombia, Tonga, Paraguay</a:t>
            </a:r>
          </a:p>
          <a:p>
            <a:endParaRPr lang="es-ES" dirty="0"/>
          </a:p>
          <a:p>
            <a:r>
              <a:rPr lang="es-ES" dirty="0" err="1"/>
              <a:t>Average</a:t>
            </a:r>
            <a:r>
              <a:rPr lang="es-ES" dirty="0"/>
              <a:t> GDP pc 50% </a:t>
            </a:r>
            <a:r>
              <a:rPr lang="es-ES" dirty="0" err="1"/>
              <a:t>lower</a:t>
            </a:r>
            <a:r>
              <a:rPr lang="es-ES" dirty="0"/>
              <a:t>, LE 16 </a:t>
            </a:r>
            <a:r>
              <a:rPr lang="es-ES" dirty="0" err="1"/>
              <a:t>years</a:t>
            </a:r>
            <a:r>
              <a:rPr lang="es-ES" dirty="0"/>
              <a:t> </a:t>
            </a:r>
            <a:r>
              <a:rPr lang="es-ES" dirty="0" err="1"/>
              <a:t>higher</a:t>
            </a:r>
            <a:r>
              <a:rPr lang="es-ES" dirty="0"/>
              <a:t>, Global </a:t>
            </a:r>
            <a:r>
              <a:rPr lang="es-ES" dirty="0" err="1"/>
              <a:t>NBHiE</a:t>
            </a:r>
            <a:r>
              <a:rPr lang="es-ES" dirty="0"/>
              <a:t> 500,000/y(200,000 </a:t>
            </a:r>
            <a:r>
              <a:rPr lang="es-ES" dirty="0" err="1"/>
              <a:t>wo</a:t>
            </a:r>
            <a:r>
              <a:rPr lang="es-ES" dirty="0"/>
              <a:t> HIV </a:t>
            </a:r>
            <a:r>
              <a:rPr lang="es-ES" dirty="0" err="1"/>
              <a:t>impact</a:t>
            </a:r>
            <a:r>
              <a:rPr lang="es-ES" dirty="0"/>
              <a:t>), </a:t>
            </a:r>
            <a:r>
              <a:rPr lang="es-ES" dirty="0" err="1"/>
              <a:t>RBHiE</a:t>
            </a:r>
            <a:r>
              <a:rPr lang="es-ES" dirty="0"/>
              <a:t> 70% (40% </a:t>
            </a:r>
            <a:r>
              <a:rPr lang="es-ES" dirty="0" err="1"/>
              <a:t>wo</a:t>
            </a:r>
            <a:r>
              <a:rPr lang="es-ES" dirty="0"/>
              <a:t> HIV)</a:t>
            </a:r>
          </a:p>
          <a:p>
            <a:endParaRPr lang="es-ES" dirty="0"/>
          </a:p>
          <a:p>
            <a:r>
              <a:rPr lang="es-ES" dirty="0" err="1"/>
              <a:t>Screening</a:t>
            </a:r>
            <a:r>
              <a:rPr lang="es-ES" dirty="0"/>
              <a:t> of 240 </a:t>
            </a:r>
            <a:r>
              <a:rPr lang="es-ES" dirty="0" err="1"/>
              <a:t>indicators</a:t>
            </a:r>
            <a:r>
              <a:rPr lang="es-ES" dirty="0"/>
              <a:t> (</a:t>
            </a:r>
            <a:r>
              <a:rPr lang="es-ES" dirty="0" err="1"/>
              <a:t>World</a:t>
            </a:r>
            <a:r>
              <a:rPr lang="es-ES" dirty="0"/>
              <a:t> Bank, UNDP and WHO) </a:t>
            </a:r>
            <a:r>
              <a:rPr lang="es-ES" dirty="0" err="1"/>
              <a:t>for</a:t>
            </a:r>
            <a:r>
              <a:rPr lang="es-ES" dirty="0"/>
              <a:t> </a:t>
            </a:r>
            <a:r>
              <a:rPr lang="es-ES" dirty="0" err="1"/>
              <a:t>statistically</a:t>
            </a:r>
            <a:r>
              <a:rPr lang="es-ES" dirty="0"/>
              <a:t> </a:t>
            </a:r>
            <a:r>
              <a:rPr lang="es-ES" dirty="0" err="1"/>
              <a:t>significant</a:t>
            </a:r>
            <a:r>
              <a:rPr lang="es-ES" dirty="0"/>
              <a:t> </a:t>
            </a:r>
            <a:r>
              <a:rPr lang="es-ES" dirty="0" err="1"/>
              <a:t>differences</a:t>
            </a:r>
            <a:r>
              <a:rPr lang="es-ES" dirty="0"/>
              <a:t>.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401244162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Health</a:t>
            </a:r>
            <a:r>
              <a:rPr lang="es-ES" dirty="0"/>
              <a:t> </a:t>
            </a:r>
            <a:r>
              <a:rPr lang="es-ES" dirty="0" err="1"/>
              <a:t>equity</a:t>
            </a:r>
            <a:r>
              <a:rPr lang="es-ES" dirty="0"/>
              <a:t> = Social </a:t>
            </a:r>
            <a:r>
              <a:rPr lang="es-ES" dirty="0" err="1"/>
              <a:t>justice</a:t>
            </a:r>
            <a:endParaRPr lang="es-MX" dirty="0"/>
          </a:p>
        </p:txBody>
      </p:sp>
      <p:sp>
        <p:nvSpPr>
          <p:cNvPr id="6" name="Rectángulo 5"/>
          <p:cNvSpPr/>
          <p:nvPr/>
        </p:nvSpPr>
        <p:spPr>
          <a:xfrm>
            <a:off x="1661160" y="1690688"/>
            <a:ext cx="9311640" cy="469487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sp>
        <p:nvSpPr>
          <p:cNvPr id="7" name="Forma libre: forma 6"/>
          <p:cNvSpPr/>
          <p:nvPr/>
        </p:nvSpPr>
        <p:spPr>
          <a:xfrm>
            <a:off x="1676400" y="1767832"/>
            <a:ext cx="9296400" cy="4617728"/>
          </a:xfrm>
          <a:custGeom>
            <a:avLst/>
            <a:gdLst>
              <a:gd name="connsiteX0" fmla="*/ 0 w 9296400"/>
              <a:gd name="connsiteY0" fmla="*/ 4617728 h 4617728"/>
              <a:gd name="connsiteX1" fmla="*/ 4648200 w 9296400"/>
              <a:gd name="connsiteY1" fmla="*/ 8 h 4617728"/>
              <a:gd name="connsiteX2" fmla="*/ 9296400 w 9296400"/>
              <a:gd name="connsiteY2" fmla="*/ 4587248 h 4617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296400" h="4617728">
                <a:moveTo>
                  <a:pt x="0" y="4617728"/>
                </a:moveTo>
                <a:cubicBezTo>
                  <a:pt x="1549400" y="2311408"/>
                  <a:pt x="3098800" y="5088"/>
                  <a:pt x="4648200" y="8"/>
                </a:cubicBezTo>
                <a:cubicBezTo>
                  <a:pt x="6197600" y="-5072"/>
                  <a:pt x="7747000" y="2291088"/>
                  <a:pt x="9296400" y="4587248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  <p:cxnSp>
        <p:nvCxnSpPr>
          <p:cNvPr id="9" name="Conector recto de flecha 8"/>
          <p:cNvCxnSpPr/>
          <p:nvPr/>
        </p:nvCxnSpPr>
        <p:spPr>
          <a:xfrm flipH="1">
            <a:off x="6256020" y="1920240"/>
            <a:ext cx="7620" cy="446532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>
            <a:off x="3322320" y="4389120"/>
            <a:ext cx="588264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uadroTexto 11"/>
          <p:cNvSpPr txBox="1"/>
          <p:nvPr/>
        </p:nvSpPr>
        <p:spPr>
          <a:xfrm>
            <a:off x="1661160" y="5234322"/>
            <a:ext cx="163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Dignity</a:t>
            </a:r>
            <a:r>
              <a:rPr lang="es-ES" dirty="0"/>
              <a:t> </a:t>
            </a:r>
            <a:r>
              <a:rPr lang="es-ES" dirty="0" err="1"/>
              <a:t>threshold</a:t>
            </a:r>
            <a:endParaRPr lang="es-MX" dirty="0"/>
          </a:p>
        </p:txBody>
      </p:sp>
      <p:sp>
        <p:nvSpPr>
          <p:cNvPr id="13" name="CuadroTexto 12"/>
          <p:cNvSpPr txBox="1"/>
          <p:nvPr/>
        </p:nvSpPr>
        <p:spPr>
          <a:xfrm>
            <a:off x="9925050" y="5227320"/>
            <a:ext cx="163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Excess</a:t>
            </a:r>
            <a:r>
              <a:rPr lang="es-ES" dirty="0"/>
              <a:t> </a:t>
            </a:r>
            <a:r>
              <a:rPr lang="es-ES" dirty="0" err="1"/>
              <a:t>threshold</a:t>
            </a:r>
            <a:endParaRPr lang="es-MX" dirty="0"/>
          </a:p>
        </p:txBody>
      </p:sp>
      <p:sp>
        <p:nvSpPr>
          <p:cNvPr id="14" name="CuadroTexto 13"/>
          <p:cNvSpPr txBox="1"/>
          <p:nvPr/>
        </p:nvSpPr>
        <p:spPr>
          <a:xfrm>
            <a:off x="5806440" y="2756842"/>
            <a:ext cx="16383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Planetary</a:t>
            </a:r>
            <a:r>
              <a:rPr lang="es-ES" dirty="0"/>
              <a:t> </a:t>
            </a:r>
            <a:r>
              <a:rPr lang="es-ES" dirty="0" err="1"/>
              <a:t>boundary</a:t>
            </a:r>
            <a:endParaRPr lang="es-MX" dirty="0"/>
          </a:p>
        </p:txBody>
      </p:sp>
      <p:sp>
        <p:nvSpPr>
          <p:cNvPr id="15" name="CuadroTexto 14"/>
          <p:cNvSpPr txBox="1"/>
          <p:nvPr/>
        </p:nvSpPr>
        <p:spPr>
          <a:xfrm>
            <a:off x="5497830" y="4303990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 err="1"/>
              <a:t>Contribution</a:t>
            </a:r>
            <a:r>
              <a:rPr lang="es-ES" dirty="0"/>
              <a:t> </a:t>
            </a:r>
            <a:r>
              <a:rPr lang="es-ES" dirty="0" err="1"/>
              <a:t>to</a:t>
            </a:r>
            <a:r>
              <a:rPr lang="es-ES" dirty="0"/>
              <a:t> </a:t>
            </a:r>
            <a:r>
              <a:rPr lang="es-ES" dirty="0" err="1"/>
              <a:t>common</a:t>
            </a:r>
            <a:r>
              <a:rPr lang="es-ES" dirty="0"/>
              <a:t> </a:t>
            </a:r>
            <a:r>
              <a:rPr lang="es-ES" dirty="0" err="1"/>
              <a:t>good</a:t>
            </a:r>
            <a:endParaRPr lang="es-ES" dirty="0"/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1612931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Conclussions</a:t>
            </a:r>
            <a:r>
              <a:rPr lang="es-ES" dirty="0"/>
              <a:t> (</a:t>
            </a:r>
            <a:r>
              <a:rPr lang="es-ES" dirty="0" err="1"/>
              <a:t>globally</a:t>
            </a:r>
            <a:r>
              <a:rPr lang="es-ES" dirty="0"/>
              <a:t>)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>
              <a:lnSpc>
                <a:spcPct val="150000"/>
              </a:lnSpc>
            </a:pPr>
            <a:r>
              <a:rPr lang="es-ES" sz="2400" dirty="0" err="1">
                <a:solidFill>
                  <a:srgbClr val="FF0000"/>
                </a:solidFill>
              </a:rPr>
              <a:t>Health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equity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/>
              <a:t>is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objetctive</a:t>
            </a:r>
            <a:r>
              <a:rPr lang="es-ES" sz="2400" dirty="0"/>
              <a:t> and </a:t>
            </a:r>
            <a:r>
              <a:rPr lang="es-ES" sz="2400" dirty="0" err="1"/>
              <a:t>measurement</a:t>
            </a:r>
            <a:r>
              <a:rPr lang="es-ES" sz="2400" dirty="0"/>
              <a:t> of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>
                <a:solidFill>
                  <a:srgbClr val="FF0000"/>
                </a:solidFill>
              </a:rPr>
              <a:t>universal </a:t>
            </a:r>
            <a:r>
              <a:rPr lang="es-ES" sz="2400" dirty="0" err="1">
                <a:solidFill>
                  <a:srgbClr val="FF0000"/>
                </a:solidFill>
              </a:rPr>
              <a:t>right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to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health</a:t>
            </a:r>
            <a:r>
              <a:rPr lang="es-E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s-ES" sz="2400" dirty="0" err="1"/>
              <a:t>It</a:t>
            </a:r>
            <a:r>
              <a:rPr lang="es-ES" sz="2400" dirty="0"/>
              <a:t> </a:t>
            </a:r>
            <a:r>
              <a:rPr lang="es-ES" sz="2400" dirty="0" err="1"/>
              <a:t>is</a:t>
            </a:r>
            <a:r>
              <a:rPr lang="es-ES" sz="2400" dirty="0"/>
              <a:t> </a:t>
            </a:r>
            <a:r>
              <a:rPr lang="es-ES" sz="2400" dirty="0" err="1"/>
              <a:t>also</a:t>
            </a:r>
            <a:r>
              <a:rPr lang="es-ES" sz="2400" dirty="0"/>
              <a:t> </a:t>
            </a:r>
            <a:r>
              <a:rPr lang="es-ES" sz="2400" dirty="0" err="1"/>
              <a:t>possibly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most</a:t>
            </a:r>
            <a:r>
              <a:rPr lang="es-ES" sz="2400" dirty="0"/>
              <a:t> </a:t>
            </a:r>
            <a:r>
              <a:rPr lang="es-ES" sz="2400" dirty="0" err="1"/>
              <a:t>sensitive</a:t>
            </a:r>
            <a:r>
              <a:rPr lang="es-ES" sz="2400" dirty="0"/>
              <a:t> and </a:t>
            </a:r>
            <a:r>
              <a:rPr lang="es-ES" sz="2400" dirty="0" err="1"/>
              <a:t>specific</a:t>
            </a:r>
            <a:r>
              <a:rPr lang="es-ES" sz="2400" dirty="0"/>
              <a:t> </a:t>
            </a:r>
            <a:r>
              <a:rPr lang="es-ES" sz="2400" dirty="0" err="1">
                <a:solidFill>
                  <a:srgbClr val="FF0000"/>
                </a:solidFill>
              </a:rPr>
              <a:t>barometer</a:t>
            </a:r>
            <a:r>
              <a:rPr lang="es-ES" sz="2400" dirty="0">
                <a:solidFill>
                  <a:srgbClr val="FF0000"/>
                </a:solidFill>
              </a:rPr>
              <a:t> of social </a:t>
            </a:r>
            <a:r>
              <a:rPr lang="es-ES" sz="2400" dirty="0" err="1">
                <a:solidFill>
                  <a:srgbClr val="FF0000"/>
                </a:solidFill>
              </a:rPr>
              <a:t>justice</a:t>
            </a:r>
            <a:r>
              <a:rPr lang="es-E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s-ES" sz="2400" dirty="0" err="1"/>
              <a:t>Identifying</a:t>
            </a:r>
            <a:r>
              <a:rPr lang="es-ES" sz="2400" dirty="0"/>
              <a:t> </a:t>
            </a:r>
            <a:r>
              <a:rPr lang="es-ES" sz="2400" dirty="0" err="1"/>
              <a:t>healthy</a:t>
            </a:r>
            <a:r>
              <a:rPr lang="es-ES" sz="2400" dirty="0"/>
              <a:t>, replicable and </a:t>
            </a:r>
            <a:r>
              <a:rPr lang="es-ES" sz="2400" dirty="0" err="1"/>
              <a:t>sustainable</a:t>
            </a:r>
            <a:r>
              <a:rPr lang="es-ES" sz="2400" dirty="0"/>
              <a:t> </a:t>
            </a:r>
            <a:r>
              <a:rPr lang="es-ES" sz="2400" dirty="0">
                <a:solidFill>
                  <a:srgbClr val="FF0000"/>
                </a:solidFill>
              </a:rPr>
              <a:t>(HRS) </a:t>
            </a:r>
            <a:r>
              <a:rPr lang="es-ES" sz="2400" dirty="0" err="1"/>
              <a:t>models</a:t>
            </a:r>
            <a:r>
              <a:rPr lang="es-ES" sz="2400" dirty="0"/>
              <a:t> at global, subregional and </a:t>
            </a:r>
            <a:r>
              <a:rPr lang="es-ES" sz="2400" dirty="0" err="1"/>
              <a:t>subnational</a:t>
            </a:r>
            <a:r>
              <a:rPr lang="es-ES" sz="2400" dirty="0"/>
              <a:t> </a:t>
            </a:r>
            <a:r>
              <a:rPr lang="es-ES" sz="2400" dirty="0" err="1"/>
              <a:t>levels</a:t>
            </a:r>
            <a:r>
              <a:rPr lang="es-ES" sz="2400" dirty="0"/>
              <a:t>, </a:t>
            </a:r>
            <a:r>
              <a:rPr lang="es-ES" sz="2400" dirty="0" err="1"/>
              <a:t>allows</a:t>
            </a:r>
            <a:r>
              <a:rPr lang="es-ES" sz="2400" dirty="0"/>
              <a:t> </a:t>
            </a:r>
            <a:r>
              <a:rPr lang="es-ES" sz="2400" dirty="0" err="1">
                <a:solidFill>
                  <a:srgbClr val="FF0000"/>
                </a:solidFill>
              </a:rPr>
              <a:t>alternative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development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models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and </a:t>
            </a:r>
            <a:r>
              <a:rPr lang="es-ES" sz="2400" dirty="0" err="1"/>
              <a:t>estimating</a:t>
            </a:r>
            <a:r>
              <a:rPr lang="es-ES" sz="2400" dirty="0"/>
              <a:t>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>
                <a:solidFill>
                  <a:srgbClr val="FF0000"/>
                </a:solidFill>
              </a:rPr>
              <a:t>burden</a:t>
            </a:r>
            <a:r>
              <a:rPr lang="es-ES" sz="2400" dirty="0">
                <a:solidFill>
                  <a:srgbClr val="FF0000"/>
                </a:solidFill>
              </a:rPr>
              <a:t> of </a:t>
            </a:r>
            <a:r>
              <a:rPr lang="es-ES" sz="2400" dirty="0" err="1">
                <a:solidFill>
                  <a:srgbClr val="FF0000"/>
                </a:solidFill>
              </a:rPr>
              <a:t>health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inequity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at </a:t>
            </a:r>
            <a:r>
              <a:rPr lang="es-ES" sz="2400" dirty="0" err="1"/>
              <a:t>each</a:t>
            </a:r>
            <a:r>
              <a:rPr lang="es-ES" sz="2400" dirty="0"/>
              <a:t> </a:t>
            </a:r>
            <a:r>
              <a:rPr lang="es-ES" sz="2400" dirty="0" err="1"/>
              <a:t>level</a:t>
            </a:r>
            <a:r>
              <a:rPr lang="es-E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s-ES" sz="2400" dirty="0" err="1"/>
              <a:t>Globally</a:t>
            </a:r>
            <a:r>
              <a:rPr lang="es-ES" sz="2400" dirty="0"/>
              <a:t>, </a:t>
            </a:r>
            <a:r>
              <a:rPr lang="es-ES" sz="2400" dirty="0" err="1"/>
              <a:t>some</a:t>
            </a:r>
            <a:r>
              <a:rPr lang="es-ES" sz="2400" dirty="0"/>
              <a:t> </a:t>
            </a:r>
            <a:r>
              <a:rPr lang="es-ES" sz="2400" dirty="0">
                <a:solidFill>
                  <a:srgbClr val="FF0000"/>
                </a:solidFill>
              </a:rPr>
              <a:t>17 </a:t>
            </a:r>
            <a:r>
              <a:rPr lang="es-ES" sz="2400" dirty="0" err="1">
                <a:solidFill>
                  <a:srgbClr val="FF0000"/>
                </a:solidFill>
              </a:rPr>
              <a:t>million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/>
              <a:t>deaths</a:t>
            </a:r>
            <a:r>
              <a:rPr lang="es-ES" sz="2400" dirty="0"/>
              <a:t>, </a:t>
            </a:r>
            <a:r>
              <a:rPr lang="es-ES" sz="2400" dirty="0" err="1">
                <a:solidFill>
                  <a:srgbClr val="FF0000"/>
                </a:solidFill>
              </a:rPr>
              <a:t>over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one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third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of </a:t>
            </a:r>
            <a:r>
              <a:rPr lang="es-ES" sz="2400" dirty="0" err="1"/>
              <a:t>all</a:t>
            </a:r>
            <a:r>
              <a:rPr lang="es-ES" sz="2400" dirty="0"/>
              <a:t>, are in </a:t>
            </a:r>
            <a:r>
              <a:rPr lang="es-ES" sz="2400" dirty="0" err="1"/>
              <a:t>excess</a:t>
            </a:r>
            <a:r>
              <a:rPr lang="es-ES" sz="2400" dirty="0"/>
              <a:t> of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equitable</a:t>
            </a:r>
            <a:r>
              <a:rPr lang="es-ES" sz="2400" dirty="0"/>
              <a:t> ( replicable/</a:t>
            </a:r>
            <a:r>
              <a:rPr lang="es-ES" sz="2400" dirty="0" err="1"/>
              <a:t>feasible</a:t>
            </a:r>
            <a:r>
              <a:rPr lang="es-ES" sz="2400" dirty="0"/>
              <a:t> and </a:t>
            </a:r>
            <a:r>
              <a:rPr lang="es-ES" sz="2400" dirty="0" err="1"/>
              <a:t>sustainable</a:t>
            </a:r>
            <a:r>
              <a:rPr lang="es-ES" sz="2400" dirty="0"/>
              <a:t> ) </a:t>
            </a:r>
            <a:r>
              <a:rPr lang="es-ES" sz="2400" dirty="0" err="1"/>
              <a:t>models</a:t>
            </a:r>
            <a:r>
              <a:rPr lang="es-ES" sz="2400" dirty="0"/>
              <a:t> (i.e. </a:t>
            </a:r>
            <a:r>
              <a:rPr lang="es-ES" sz="2400" dirty="0" err="1"/>
              <a:t>due</a:t>
            </a:r>
            <a:r>
              <a:rPr lang="es-ES" sz="2400" dirty="0"/>
              <a:t> </a:t>
            </a:r>
            <a:r>
              <a:rPr lang="es-ES" sz="2400" dirty="0" err="1"/>
              <a:t>to</a:t>
            </a:r>
            <a:r>
              <a:rPr lang="es-ES" sz="2400" dirty="0"/>
              <a:t> </a:t>
            </a:r>
            <a:r>
              <a:rPr lang="es-ES" sz="2400" dirty="0" err="1"/>
              <a:t>inequity</a:t>
            </a:r>
            <a:r>
              <a:rPr lang="es-ES" sz="2400" dirty="0"/>
              <a:t>=</a:t>
            </a:r>
            <a:r>
              <a:rPr lang="es-ES" sz="2400" dirty="0" err="1"/>
              <a:t>injustice</a:t>
            </a:r>
            <a:r>
              <a:rPr lang="es-ES" sz="2400" dirty="0"/>
              <a:t>).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22747867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Conclussions</a:t>
            </a:r>
            <a:r>
              <a:rPr lang="es-ES" dirty="0"/>
              <a:t> (South </a:t>
            </a:r>
            <a:r>
              <a:rPr lang="es-ES" dirty="0" err="1"/>
              <a:t>Africa</a:t>
            </a:r>
            <a:r>
              <a:rPr lang="es-ES" dirty="0"/>
              <a:t> I)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>
              <a:lnSpc>
                <a:spcPct val="150000"/>
              </a:lnSpc>
            </a:pP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>
                <a:solidFill>
                  <a:srgbClr val="FF0000"/>
                </a:solidFill>
              </a:rPr>
              <a:t>burden</a:t>
            </a:r>
            <a:r>
              <a:rPr lang="es-ES" sz="2400" dirty="0">
                <a:solidFill>
                  <a:srgbClr val="FF0000"/>
                </a:solidFill>
              </a:rPr>
              <a:t> of </a:t>
            </a:r>
            <a:r>
              <a:rPr lang="es-ES" sz="2400" dirty="0" err="1">
                <a:solidFill>
                  <a:srgbClr val="FF0000"/>
                </a:solidFill>
              </a:rPr>
              <a:t>health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inequity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(</a:t>
            </a:r>
            <a:r>
              <a:rPr lang="es-ES" sz="2400" dirty="0" err="1"/>
              <a:t>ref</a:t>
            </a:r>
            <a:r>
              <a:rPr lang="es-ES" sz="2400" dirty="0"/>
              <a:t> global HRS </a:t>
            </a:r>
            <a:r>
              <a:rPr lang="es-ES" sz="2400" dirty="0" err="1"/>
              <a:t>models</a:t>
            </a:r>
            <a:r>
              <a:rPr lang="es-ES" sz="2400" dirty="0"/>
              <a:t> : 50% </a:t>
            </a:r>
            <a:r>
              <a:rPr lang="es-ES" sz="2400" dirty="0" err="1"/>
              <a:t>lower</a:t>
            </a:r>
            <a:r>
              <a:rPr lang="es-ES" sz="2400" dirty="0"/>
              <a:t> GDP pc) in South </a:t>
            </a:r>
            <a:r>
              <a:rPr lang="es-ES" sz="2400" dirty="0" err="1"/>
              <a:t>Africa</a:t>
            </a:r>
            <a:r>
              <a:rPr lang="es-ES" sz="2400" dirty="0"/>
              <a:t> </a:t>
            </a:r>
            <a:r>
              <a:rPr lang="es-ES" sz="2400" dirty="0" err="1"/>
              <a:t>is</a:t>
            </a:r>
            <a:r>
              <a:rPr lang="es-ES" sz="2400" dirty="0"/>
              <a:t> </a:t>
            </a:r>
            <a:r>
              <a:rPr lang="es-ES" sz="2400" dirty="0" err="1">
                <a:solidFill>
                  <a:srgbClr val="FF0000"/>
                </a:solidFill>
              </a:rPr>
              <a:t>one</a:t>
            </a:r>
            <a:r>
              <a:rPr lang="es-ES" sz="2400" dirty="0">
                <a:solidFill>
                  <a:srgbClr val="FF0000"/>
                </a:solidFill>
              </a:rPr>
              <a:t> of </a:t>
            </a:r>
            <a:r>
              <a:rPr lang="es-ES" sz="2400" dirty="0" err="1">
                <a:solidFill>
                  <a:srgbClr val="FF0000"/>
                </a:solidFill>
              </a:rPr>
              <a:t>the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highest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in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world</a:t>
            </a:r>
            <a:r>
              <a:rPr lang="es-ES" sz="2400" dirty="0"/>
              <a:t> : </a:t>
            </a:r>
            <a:r>
              <a:rPr lang="es-ES" sz="2400" dirty="0">
                <a:solidFill>
                  <a:srgbClr val="FF0000"/>
                </a:solidFill>
              </a:rPr>
              <a:t>430,000 </a:t>
            </a:r>
            <a:r>
              <a:rPr lang="es-ES" sz="2400" dirty="0" err="1">
                <a:solidFill>
                  <a:srgbClr val="FF0000"/>
                </a:solidFill>
              </a:rPr>
              <a:t>avoidable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deaths</a:t>
            </a:r>
            <a:r>
              <a:rPr lang="es-ES" sz="2400" dirty="0">
                <a:solidFill>
                  <a:srgbClr val="FF0000"/>
                </a:solidFill>
              </a:rPr>
              <a:t>/</a:t>
            </a:r>
            <a:r>
              <a:rPr lang="es-ES" sz="2400" dirty="0" err="1">
                <a:solidFill>
                  <a:srgbClr val="FF0000"/>
                </a:solidFill>
              </a:rPr>
              <a:t>year</a:t>
            </a:r>
            <a:r>
              <a:rPr lang="es-ES" sz="2400" dirty="0"/>
              <a:t>, (</a:t>
            </a:r>
            <a:r>
              <a:rPr lang="es-ES" sz="2400" dirty="0" err="1"/>
              <a:t>almost</a:t>
            </a:r>
            <a:r>
              <a:rPr lang="es-ES" sz="2400" dirty="0"/>
              <a:t> </a:t>
            </a:r>
            <a:r>
              <a:rPr lang="es-ES" sz="2400" dirty="0" err="1"/>
              <a:t>one</a:t>
            </a:r>
            <a:r>
              <a:rPr lang="es-ES" sz="2400" dirty="0"/>
              <a:t> </a:t>
            </a:r>
            <a:r>
              <a:rPr lang="es-ES" sz="2400" dirty="0" err="1"/>
              <a:t>every</a:t>
            </a:r>
            <a:r>
              <a:rPr lang="es-ES" sz="2400" dirty="0"/>
              <a:t> minute, 2,5% </a:t>
            </a:r>
            <a:r>
              <a:rPr lang="es-ES" sz="2400" dirty="0" err="1"/>
              <a:t>world’s</a:t>
            </a:r>
            <a:r>
              <a:rPr lang="es-ES" sz="2400" dirty="0"/>
              <a:t> </a:t>
            </a:r>
            <a:r>
              <a:rPr lang="es-ES" sz="2400" dirty="0" err="1"/>
              <a:t>NBHiE</a:t>
            </a:r>
            <a:r>
              <a:rPr lang="es-ES" sz="2400" dirty="0"/>
              <a:t> </a:t>
            </a:r>
            <a:r>
              <a:rPr lang="es-ES" sz="2400" dirty="0" err="1"/>
              <a:t>for</a:t>
            </a:r>
            <a:r>
              <a:rPr lang="es-ES" sz="2400" dirty="0"/>
              <a:t> 0,7% </a:t>
            </a:r>
            <a:r>
              <a:rPr lang="es-ES" sz="2400" dirty="0" err="1"/>
              <a:t>world’s</a:t>
            </a:r>
            <a:r>
              <a:rPr lang="es-ES" sz="2400" dirty="0"/>
              <a:t> pop).</a:t>
            </a:r>
          </a:p>
          <a:p>
            <a:pPr>
              <a:lnSpc>
                <a:spcPct val="150000"/>
              </a:lnSpc>
            </a:pP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>
                <a:solidFill>
                  <a:srgbClr val="FF0000"/>
                </a:solidFill>
              </a:rPr>
              <a:t>AIDS </a:t>
            </a:r>
            <a:r>
              <a:rPr lang="es-ES" sz="2400" dirty="0" err="1"/>
              <a:t>epidemic</a:t>
            </a:r>
            <a:r>
              <a:rPr lang="es-ES" sz="2400" dirty="0"/>
              <a:t> </a:t>
            </a:r>
            <a:r>
              <a:rPr lang="es-ES" sz="2400" dirty="0" err="1"/>
              <a:t>bred</a:t>
            </a:r>
            <a:r>
              <a:rPr lang="es-ES" sz="2400" dirty="0"/>
              <a:t> </a:t>
            </a:r>
            <a:r>
              <a:rPr lang="es-ES" sz="2400" dirty="0" err="1"/>
              <a:t>on</a:t>
            </a:r>
            <a:r>
              <a:rPr lang="es-ES" sz="2400" dirty="0"/>
              <a:t> </a:t>
            </a:r>
            <a:r>
              <a:rPr lang="es-ES" sz="2400" dirty="0" err="1"/>
              <a:t>socioeconomic</a:t>
            </a:r>
            <a:r>
              <a:rPr lang="es-ES" sz="2400" dirty="0"/>
              <a:t> </a:t>
            </a:r>
            <a:r>
              <a:rPr lang="es-ES" sz="2400" dirty="0" err="1"/>
              <a:t>inequity</a:t>
            </a:r>
            <a:r>
              <a:rPr lang="es-ES" sz="2400" dirty="0"/>
              <a:t> and </a:t>
            </a:r>
            <a:r>
              <a:rPr lang="es-ES" sz="2400" dirty="0" err="1">
                <a:solidFill>
                  <a:srgbClr val="FF0000"/>
                </a:solidFill>
              </a:rPr>
              <a:t>tripled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the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burden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of </a:t>
            </a:r>
            <a:r>
              <a:rPr lang="es-ES" sz="2400" dirty="0" err="1"/>
              <a:t>health</a:t>
            </a:r>
            <a:r>
              <a:rPr lang="es-ES" sz="2400" dirty="0"/>
              <a:t> </a:t>
            </a:r>
            <a:r>
              <a:rPr lang="es-ES" sz="2400" dirty="0" err="1"/>
              <a:t>inequity</a:t>
            </a:r>
            <a:r>
              <a:rPr lang="es-ES" sz="2400" dirty="0"/>
              <a:t>, </a:t>
            </a:r>
            <a:r>
              <a:rPr lang="es-ES" sz="2400" dirty="0" err="1"/>
              <a:t>both</a:t>
            </a:r>
            <a:r>
              <a:rPr lang="es-ES" sz="2400" dirty="0"/>
              <a:t> </a:t>
            </a:r>
            <a:r>
              <a:rPr lang="es-ES" sz="2400" dirty="0" err="1"/>
              <a:t>due</a:t>
            </a:r>
            <a:r>
              <a:rPr lang="es-ES" sz="2400" dirty="0"/>
              <a:t> </a:t>
            </a:r>
            <a:r>
              <a:rPr lang="es-ES" sz="2400" dirty="0" err="1"/>
              <a:t>to</a:t>
            </a:r>
            <a:r>
              <a:rPr lang="es-ES" sz="2400" dirty="0"/>
              <a:t> </a:t>
            </a:r>
            <a:r>
              <a:rPr lang="es-ES" sz="2400" dirty="0" err="1"/>
              <a:t>deaths</a:t>
            </a:r>
            <a:r>
              <a:rPr lang="es-ES" sz="2400" dirty="0"/>
              <a:t> </a:t>
            </a:r>
            <a:r>
              <a:rPr lang="es-ES" sz="2400" dirty="0" err="1">
                <a:solidFill>
                  <a:srgbClr val="FF0000"/>
                </a:solidFill>
              </a:rPr>
              <a:t>by</a:t>
            </a:r>
            <a:r>
              <a:rPr lang="es-ES" sz="2400" dirty="0">
                <a:solidFill>
                  <a:srgbClr val="FF0000"/>
                </a:solidFill>
              </a:rPr>
              <a:t> AIDS </a:t>
            </a:r>
            <a:r>
              <a:rPr lang="es-ES" sz="2400" dirty="0"/>
              <a:t>and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>
                <a:solidFill>
                  <a:srgbClr val="FF0000"/>
                </a:solidFill>
              </a:rPr>
              <a:t>AIDS </a:t>
            </a:r>
            <a:r>
              <a:rPr lang="es-ES" sz="2400" dirty="0" err="1">
                <a:solidFill>
                  <a:srgbClr val="FF0000"/>
                </a:solidFill>
              </a:rPr>
              <a:t>impact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/>
              <a:t>on</a:t>
            </a:r>
            <a:r>
              <a:rPr lang="es-ES" sz="2400" dirty="0"/>
              <a:t> </a:t>
            </a:r>
            <a:r>
              <a:rPr lang="es-ES" sz="2400" dirty="0" err="1"/>
              <a:t>poverty</a:t>
            </a:r>
            <a:r>
              <a:rPr lang="es-ES" sz="2400" dirty="0"/>
              <a:t> and </a:t>
            </a:r>
            <a:r>
              <a:rPr lang="es-ES" sz="2400" dirty="0" err="1"/>
              <a:t>health</a:t>
            </a:r>
            <a:r>
              <a:rPr lang="es-ES" sz="2400" dirty="0"/>
              <a:t> </a:t>
            </a:r>
            <a:r>
              <a:rPr lang="es-ES" sz="2400" dirty="0" err="1"/>
              <a:t>inequity</a:t>
            </a:r>
            <a:r>
              <a:rPr lang="es-ES" sz="2400" dirty="0"/>
              <a:t>.</a:t>
            </a:r>
          </a:p>
          <a:p>
            <a:pPr>
              <a:lnSpc>
                <a:spcPct val="150000"/>
              </a:lnSpc>
            </a:pPr>
            <a:r>
              <a:rPr lang="es-ES" sz="2400" dirty="0" err="1"/>
              <a:t>With</a:t>
            </a:r>
            <a:r>
              <a:rPr lang="es-ES" sz="2400" dirty="0"/>
              <a:t> </a:t>
            </a:r>
            <a:r>
              <a:rPr lang="es-ES" sz="2400" dirty="0" err="1"/>
              <a:t>limited</a:t>
            </a:r>
            <a:r>
              <a:rPr lang="es-ES" sz="2400" dirty="0"/>
              <a:t> </a:t>
            </a:r>
            <a:r>
              <a:rPr lang="es-ES" sz="2400" dirty="0" err="1"/>
              <a:t>disaggregation</a:t>
            </a:r>
            <a:r>
              <a:rPr lang="es-ES" sz="2400" dirty="0"/>
              <a:t> (Provincial </a:t>
            </a:r>
            <a:r>
              <a:rPr lang="es-ES" sz="2400" dirty="0" err="1"/>
              <a:t>level</a:t>
            </a:r>
            <a:r>
              <a:rPr lang="es-ES" sz="2400" dirty="0"/>
              <a:t>),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>
                <a:solidFill>
                  <a:srgbClr val="FF0000"/>
                </a:solidFill>
              </a:rPr>
              <a:t>subnational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 err="1">
                <a:solidFill>
                  <a:srgbClr val="FF0000"/>
                </a:solidFill>
              </a:rPr>
              <a:t>burden</a:t>
            </a:r>
            <a:r>
              <a:rPr lang="es-ES" sz="2400" dirty="0">
                <a:solidFill>
                  <a:srgbClr val="FF0000"/>
                </a:solidFill>
              </a:rPr>
              <a:t> </a:t>
            </a:r>
            <a:r>
              <a:rPr lang="es-ES" sz="2400" dirty="0"/>
              <a:t>of </a:t>
            </a:r>
            <a:r>
              <a:rPr lang="es-ES" sz="2400" dirty="0" err="1"/>
              <a:t>health</a:t>
            </a:r>
            <a:r>
              <a:rPr lang="es-ES" sz="2400" dirty="0"/>
              <a:t> </a:t>
            </a:r>
            <a:r>
              <a:rPr lang="es-ES" sz="2400" dirty="0" err="1"/>
              <a:t>inequity</a:t>
            </a:r>
            <a:r>
              <a:rPr lang="es-ES" sz="2400" dirty="0"/>
              <a:t> </a:t>
            </a:r>
            <a:r>
              <a:rPr lang="es-ES" sz="2400" dirty="0" err="1"/>
              <a:t>is</a:t>
            </a:r>
            <a:r>
              <a:rPr lang="es-ES" sz="2400" dirty="0"/>
              <a:t> of </a:t>
            </a:r>
            <a:r>
              <a:rPr lang="es-ES" sz="2400" dirty="0">
                <a:solidFill>
                  <a:srgbClr val="FF0000"/>
                </a:solidFill>
              </a:rPr>
              <a:t>43,000 </a:t>
            </a:r>
            <a:r>
              <a:rPr lang="es-ES" sz="2400" dirty="0" err="1">
                <a:solidFill>
                  <a:srgbClr val="FF0000"/>
                </a:solidFill>
              </a:rPr>
              <a:t>deaths</a:t>
            </a:r>
            <a:r>
              <a:rPr lang="es-ES" sz="2400" dirty="0"/>
              <a:t>, </a:t>
            </a:r>
            <a:r>
              <a:rPr lang="es-ES" sz="2400" dirty="0" err="1"/>
              <a:t>higher</a:t>
            </a:r>
            <a:r>
              <a:rPr lang="es-ES" sz="2400" dirty="0"/>
              <a:t> in Free </a:t>
            </a:r>
            <a:r>
              <a:rPr lang="es-ES" sz="2400" dirty="0" err="1"/>
              <a:t>State</a:t>
            </a:r>
            <a:r>
              <a:rPr lang="es-ES" sz="2400" dirty="0"/>
              <a:t>, Eastern Cape and </a:t>
            </a:r>
            <a:r>
              <a:rPr lang="es-ES" sz="2400" dirty="0" err="1"/>
              <a:t>Northern</a:t>
            </a:r>
            <a:r>
              <a:rPr lang="es-ES" sz="2400" dirty="0"/>
              <a:t> Cape, </a:t>
            </a:r>
            <a:r>
              <a:rPr lang="es-ES" sz="2400" dirty="0" err="1">
                <a:solidFill>
                  <a:srgbClr val="FF0000"/>
                </a:solidFill>
              </a:rPr>
              <a:t>less</a:t>
            </a:r>
            <a:r>
              <a:rPr lang="es-ES" sz="2400" dirty="0">
                <a:solidFill>
                  <a:srgbClr val="FF0000"/>
                </a:solidFill>
              </a:rPr>
              <a:t> tan 1/6th </a:t>
            </a:r>
            <a:r>
              <a:rPr lang="es-ES" sz="2400" dirty="0"/>
              <a:t>of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  <a:r>
              <a:rPr lang="es-ES" sz="2400" dirty="0" err="1"/>
              <a:t>burden</a:t>
            </a:r>
            <a:r>
              <a:rPr lang="es-ES" sz="2400" dirty="0"/>
              <a:t> </a:t>
            </a:r>
            <a:r>
              <a:rPr lang="es-ES" sz="2400" dirty="0" err="1"/>
              <a:t>referred</a:t>
            </a:r>
            <a:r>
              <a:rPr lang="es-ES" sz="2400" dirty="0"/>
              <a:t> </a:t>
            </a:r>
            <a:r>
              <a:rPr lang="es-ES" sz="2400" dirty="0" err="1"/>
              <a:t>to</a:t>
            </a:r>
            <a:r>
              <a:rPr lang="es-ES" sz="2400" dirty="0"/>
              <a:t> global HRS </a:t>
            </a:r>
            <a:r>
              <a:rPr lang="es-ES" sz="2400" dirty="0" err="1"/>
              <a:t>models</a:t>
            </a:r>
            <a:r>
              <a:rPr lang="es-ES" sz="2400" dirty="0"/>
              <a:t> and </a:t>
            </a:r>
            <a:r>
              <a:rPr lang="es-ES" sz="2400" dirty="0" err="1"/>
              <a:t>not</a:t>
            </a:r>
            <a:r>
              <a:rPr lang="es-ES" sz="2400" dirty="0"/>
              <a:t> </a:t>
            </a:r>
            <a:r>
              <a:rPr lang="es-ES" sz="2400" dirty="0" err="1"/>
              <a:t>clearly</a:t>
            </a:r>
            <a:r>
              <a:rPr lang="es-ES" sz="2400" dirty="0"/>
              <a:t> </a:t>
            </a:r>
            <a:r>
              <a:rPr lang="es-ES" sz="2400" dirty="0" err="1"/>
              <a:t>associated</a:t>
            </a:r>
            <a:r>
              <a:rPr lang="es-ES" sz="2400" dirty="0"/>
              <a:t> </a:t>
            </a:r>
            <a:r>
              <a:rPr lang="es-ES" sz="2400" dirty="0" err="1"/>
              <a:t>with</a:t>
            </a:r>
            <a:r>
              <a:rPr lang="es-ES" sz="2400" dirty="0"/>
              <a:t> GDP pc </a:t>
            </a:r>
            <a:r>
              <a:rPr lang="es-ES" sz="2400" dirty="0" err="1"/>
              <a:t>or</a:t>
            </a:r>
            <a:r>
              <a:rPr lang="es-ES" sz="2400" dirty="0"/>
              <a:t> HIV </a:t>
            </a:r>
            <a:r>
              <a:rPr lang="es-ES" sz="2400" dirty="0" err="1"/>
              <a:t>prevalence</a:t>
            </a:r>
            <a:r>
              <a:rPr lang="es-ES" sz="2400" dirty="0"/>
              <a:t>.</a:t>
            </a:r>
            <a:endParaRPr lang="es-MX" sz="2400" dirty="0"/>
          </a:p>
          <a:p>
            <a:pPr marL="0" indent="0">
              <a:lnSpc>
                <a:spcPct val="160000"/>
              </a:lnSpc>
              <a:buNone/>
            </a:pP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0123288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181709" y="606346"/>
            <a:ext cx="7197069" cy="938249"/>
          </a:xfrm>
        </p:spPr>
        <p:txBody>
          <a:bodyPr/>
          <a:lstStyle/>
          <a:p>
            <a:pPr algn="ctr"/>
            <a:r>
              <a:rPr lang="en-US" dirty="0"/>
              <a:t>Global Health Equity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Common global health objective </a:t>
            </a:r>
            <a:r>
              <a:rPr lang="es-ES" sz="2400" dirty="0"/>
              <a:t>:  WHO </a:t>
            </a:r>
            <a:r>
              <a:rPr lang="es-ES" sz="2400" dirty="0" err="1"/>
              <a:t>constitution</a:t>
            </a:r>
            <a:r>
              <a:rPr lang="es-ES" sz="2400" dirty="0"/>
              <a:t> :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s-ES" sz="2400" i="1" u="sng" dirty="0" err="1">
                <a:solidFill>
                  <a:srgbClr val="FF0000"/>
                </a:solidFill>
              </a:rPr>
              <a:t>Best</a:t>
            </a:r>
            <a:r>
              <a:rPr lang="es-ES" sz="2400" i="1" u="sng" dirty="0">
                <a:solidFill>
                  <a:srgbClr val="FF0000"/>
                </a:solidFill>
              </a:rPr>
              <a:t> </a:t>
            </a:r>
            <a:r>
              <a:rPr lang="es-ES" sz="2400" i="1" u="sng" dirty="0" err="1">
                <a:solidFill>
                  <a:srgbClr val="FF0000"/>
                </a:solidFill>
              </a:rPr>
              <a:t>feasible</a:t>
            </a:r>
            <a:r>
              <a:rPr lang="es-ES" sz="2400" i="1" u="sng" dirty="0">
                <a:solidFill>
                  <a:srgbClr val="FF0000"/>
                </a:solidFill>
              </a:rPr>
              <a:t> </a:t>
            </a:r>
            <a:r>
              <a:rPr lang="es-ES" sz="2400" i="1" u="sng" dirty="0" err="1">
                <a:solidFill>
                  <a:srgbClr val="FF0000"/>
                </a:solidFill>
              </a:rPr>
              <a:t>level</a:t>
            </a:r>
            <a:r>
              <a:rPr lang="es-ES" sz="2400" i="1" u="sng" dirty="0">
                <a:solidFill>
                  <a:srgbClr val="FF0000"/>
                </a:solidFill>
              </a:rPr>
              <a:t> of </a:t>
            </a:r>
            <a:r>
              <a:rPr lang="es-ES" sz="2400" i="1" u="sng" dirty="0" err="1">
                <a:solidFill>
                  <a:srgbClr val="FF0000"/>
                </a:solidFill>
              </a:rPr>
              <a:t>health</a:t>
            </a:r>
            <a:r>
              <a:rPr lang="es-ES" sz="2400" i="1" u="sng" dirty="0">
                <a:solidFill>
                  <a:srgbClr val="FF0000"/>
                </a:solidFill>
              </a:rPr>
              <a:t> </a:t>
            </a:r>
            <a:r>
              <a:rPr lang="es-ES" sz="2400" i="1" u="sng" dirty="0" err="1">
                <a:solidFill>
                  <a:srgbClr val="FF0000"/>
                </a:solidFill>
              </a:rPr>
              <a:t>for</a:t>
            </a:r>
            <a:r>
              <a:rPr lang="es-ES" sz="2400" i="1" u="sng" dirty="0">
                <a:solidFill>
                  <a:srgbClr val="FF0000"/>
                </a:solidFill>
              </a:rPr>
              <a:t> </a:t>
            </a:r>
            <a:r>
              <a:rPr lang="es-ES" sz="2400" i="1" u="sng" dirty="0" err="1">
                <a:solidFill>
                  <a:srgbClr val="FF0000"/>
                </a:solidFill>
              </a:rPr>
              <a:t>all</a:t>
            </a:r>
            <a:r>
              <a:rPr lang="es-ES" sz="2400" i="1" u="sng" dirty="0">
                <a:solidFill>
                  <a:srgbClr val="FF0000"/>
                </a:solidFill>
              </a:rPr>
              <a:t> </a:t>
            </a:r>
            <a:r>
              <a:rPr lang="es-ES" sz="2400" i="1" u="sng" dirty="0" err="1">
                <a:solidFill>
                  <a:srgbClr val="FF0000"/>
                </a:solidFill>
              </a:rPr>
              <a:t>people</a:t>
            </a:r>
            <a:r>
              <a:rPr lang="es-ES" sz="2400" i="1" u="sng" dirty="0"/>
              <a:t>.</a:t>
            </a:r>
          </a:p>
          <a:p>
            <a:pPr>
              <a:lnSpc>
                <a:spcPct val="150000"/>
              </a:lnSpc>
            </a:pPr>
            <a:r>
              <a:rPr lang="es-ES" sz="2400" dirty="0" err="1"/>
              <a:t>Identification</a:t>
            </a:r>
            <a:r>
              <a:rPr lang="es-ES" sz="2400" dirty="0"/>
              <a:t> of </a:t>
            </a:r>
            <a:r>
              <a:rPr lang="es-ES" sz="2400" u="sng" dirty="0" err="1"/>
              <a:t>healthy</a:t>
            </a:r>
            <a:r>
              <a:rPr lang="es-ES" sz="2400" dirty="0"/>
              <a:t> (LE &gt; </a:t>
            </a:r>
            <a:r>
              <a:rPr lang="es-ES" sz="2400" dirty="0" err="1"/>
              <a:t>average</a:t>
            </a:r>
            <a:r>
              <a:rPr lang="es-ES" sz="2400" dirty="0"/>
              <a:t>), </a:t>
            </a:r>
            <a:r>
              <a:rPr lang="es-ES" sz="2400" dirty="0" err="1"/>
              <a:t>economically</a:t>
            </a:r>
            <a:r>
              <a:rPr lang="es-ES" sz="2400" dirty="0"/>
              <a:t> </a:t>
            </a:r>
            <a:r>
              <a:rPr lang="es-ES" sz="2400" u="sng" dirty="0"/>
              <a:t>replicable</a:t>
            </a:r>
            <a:r>
              <a:rPr lang="es-ES" sz="2400" dirty="0"/>
              <a:t> (GDP pc &lt; </a:t>
            </a:r>
            <a:r>
              <a:rPr lang="es-ES" sz="2400" dirty="0" err="1"/>
              <a:t>average</a:t>
            </a:r>
            <a:r>
              <a:rPr lang="es-ES" sz="2400" dirty="0"/>
              <a:t>), </a:t>
            </a:r>
            <a:r>
              <a:rPr lang="es-ES" sz="2400" dirty="0" err="1"/>
              <a:t>ecollogically</a:t>
            </a:r>
            <a:r>
              <a:rPr lang="es-ES" sz="2400" dirty="0"/>
              <a:t> </a:t>
            </a:r>
            <a:r>
              <a:rPr lang="es-ES" sz="2400" u="sng" dirty="0" err="1"/>
              <a:t>sustainable</a:t>
            </a:r>
            <a:r>
              <a:rPr lang="es-ES" sz="2400" dirty="0"/>
              <a:t> (</a:t>
            </a:r>
            <a:r>
              <a:rPr lang="es-ES" sz="2400" dirty="0" err="1"/>
              <a:t>Carbon</a:t>
            </a:r>
            <a:r>
              <a:rPr lang="es-ES" sz="2400" dirty="0"/>
              <a:t> </a:t>
            </a:r>
            <a:r>
              <a:rPr lang="es-ES" sz="2400" dirty="0" err="1"/>
              <a:t>footprint</a:t>
            </a:r>
            <a:r>
              <a:rPr lang="es-ES" sz="2400" dirty="0"/>
              <a:t> &lt; </a:t>
            </a:r>
            <a:r>
              <a:rPr lang="es-ES" sz="2400" dirty="0" err="1"/>
              <a:t>Planetary</a:t>
            </a:r>
            <a:r>
              <a:rPr lang="es-ES" sz="2400" dirty="0"/>
              <a:t> </a:t>
            </a:r>
            <a:r>
              <a:rPr lang="es-ES" sz="2400" dirty="0" err="1"/>
              <a:t>boundary</a:t>
            </a:r>
            <a:r>
              <a:rPr lang="es-ES" sz="2400" dirty="0"/>
              <a:t>),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s-ES" sz="2400" i="1" dirty="0" err="1">
                <a:solidFill>
                  <a:srgbClr val="FF0000"/>
                </a:solidFill>
              </a:rPr>
              <a:t>Healthy</a:t>
            </a:r>
            <a:r>
              <a:rPr lang="es-ES" sz="2400" i="1" dirty="0">
                <a:solidFill>
                  <a:srgbClr val="FF0000"/>
                </a:solidFill>
              </a:rPr>
              <a:t>, Replicable and </a:t>
            </a:r>
            <a:r>
              <a:rPr lang="es-ES" sz="2400" i="1" dirty="0" err="1">
                <a:solidFill>
                  <a:srgbClr val="FF0000"/>
                </a:solidFill>
              </a:rPr>
              <a:t>sustainable</a:t>
            </a:r>
            <a:r>
              <a:rPr lang="es-ES" sz="2400" i="1" dirty="0">
                <a:solidFill>
                  <a:srgbClr val="FF0000"/>
                </a:solidFill>
              </a:rPr>
              <a:t> (HRS) </a:t>
            </a:r>
            <a:r>
              <a:rPr lang="es-ES" sz="2400" i="1" dirty="0" err="1">
                <a:solidFill>
                  <a:srgbClr val="FF0000"/>
                </a:solidFill>
              </a:rPr>
              <a:t>models</a:t>
            </a:r>
            <a:r>
              <a:rPr lang="es-ES" sz="2400" i="1" dirty="0"/>
              <a:t>.</a:t>
            </a:r>
          </a:p>
          <a:p>
            <a:pPr>
              <a:lnSpc>
                <a:spcPct val="150000"/>
              </a:lnSpc>
            </a:pPr>
            <a:r>
              <a:rPr lang="es-ES" sz="2400" dirty="0" err="1"/>
              <a:t>Estimation</a:t>
            </a:r>
            <a:r>
              <a:rPr lang="es-ES" sz="2400" dirty="0"/>
              <a:t> of </a:t>
            </a:r>
            <a:r>
              <a:rPr lang="es-ES" sz="2400" dirty="0" err="1"/>
              <a:t>levels</a:t>
            </a:r>
            <a:r>
              <a:rPr lang="es-ES" sz="2400" dirty="0"/>
              <a:t>, </a:t>
            </a:r>
            <a:r>
              <a:rPr lang="es-ES" sz="2400" dirty="0" err="1"/>
              <a:t>distribution</a:t>
            </a:r>
            <a:r>
              <a:rPr lang="es-ES" sz="2400" dirty="0"/>
              <a:t> and </a:t>
            </a:r>
            <a:r>
              <a:rPr lang="es-ES" sz="2400" dirty="0" err="1"/>
              <a:t>trend</a:t>
            </a:r>
            <a:r>
              <a:rPr lang="es-ES" sz="2400" dirty="0"/>
              <a:t> of </a:t>
            </a:r>
            <a:r>
              <a:rPr lang="es-ES" sz="2400" dirty="0" err="1"/>
              <a:t>the</a:t>
            </a:r>
            <a:r>
              <a:rPr lang="es-ES" sz="2400" dirty="0"/>
              <a:t>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s-ES" sz="2400" i="1" dirty="0" err="1">
                <a:solidFill>
                  <a:srgbClr val="FF0000"/>
                </a:solidFill>
              </a:rPr>
              <a:t>Burden</a:t>
            </a:r>
            <a:r>
              <a:rPr lang="es-ES" sz="2400" i="1" dirty="0">
                <a:solidFill>
                  <a:srgbClr val="FF0000"/>
                </a:solidFill>
              </a:rPr>
              <a:t> of </a:t>
            </a:r>
            <a:r>
              <a:rPr lang="es-ES" sz="2400" i="1" dirty="0" err="1">
                <a:solidFill>
                  <a:srgbClr val="FF0000"/>
                </a:solidFill>
              </a:rPr>
              <a:t>Health</a:t>
            </a:r>
            <a:r>
              <a:rPr lang="es-ES" sz="2400" i="1" dirty="0">
                <a:solidFill>
                  <a:srgbClr val="FF0000"/>
                </a:solidFill>
              </a:rPr>
              <a:t> </a:t>
            </a:r>
            <a:r>
              <a:rPr lang="es-ES" sz="2400" i="1" dirty="0" err="1">
                <a:solidFill>
                  <a:srgbClr val="FF0000"/>
                </a:solidFill>
              </a:rPr>
              <a:t>inequity</a:t>
            </a:r>
            <a:r>
              <a:rPr lang="es-ES" sz="2400" i="1" dirty="0">
                <a:solidFill>
                  <a:srgbClr val="FF0000"/>
                </a:solidFill>
              </a:rPr>
              <a:t> (</a:t>
            </a:r>
            <a:r>
              <a:rPr lang="es-ES" sz="2400" i="1" dirty="0" err="1">
                <a:solidFill>
                  <a:srgbClr val="FF0000"/>
                </a:solidFill>
              </a:rPr>
              <a:t>BHiE</a:t>
            </a:r>
            <a:r>
              <a:rPr lang="es-ES" sz="2400" i="1" dirty="0">
                <a:solidFill>
                  <a:srgbClr val="FF0000"/>
                </a:solidFill>
              </a:rPr>
              <a:t>) </a:t>
            </a:r>
          </a:p>
          <a:p>
            <a:pPr marL="0" indent="0" algn="ctr">
              <a:lnSpc>
                <a:spcPct val="150000"/>
              </a:lnSpc>
              <a:buNone/>
            </a:pPr>
            <a:r>
              <a:rPr lang="es-ES" sz="2400" dirty="0"/>
              <a:t>(at global, subregional and </a:t>
            </a:r>
            <a:r>
              <a:rPr lang="es-ES" sz="2400" dirty="0" err="1"/>
              <a:t>subnational</a:t>
            </a:r>
            <a:r>
              <a:rPr lang="es-ES" sz="2400" dirty="0"/>
              <a:t> </a:t>
            </a:r>
            <a:r>
              <a:rPr lang="es-ES" sz="2400" dirty="0" err="1"/>
              <a:t>levels</a:t>
            </a:r>
            <a:r>
              <a:rPr lang="es-ES" sz="2400" dirty="0"/>
              <a:t>).</a:t>
            </a:r>
            <a:endParaRPr lang="es-MX" sz="2400" dirty="0"/>
          </a:p>
        </p:txBody>
      </p:sp>
    </p:spTree>
    <p:extLst>
      <p:ext uri="{BB962C8B-B14F-4D97-AF65-F5344CB8AC3E}">
        <p14:creationId xmlns:p14="http://schemas.microsoft.com/office/powerpoint/2010/main" val="16291357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 err="1"/>
              <a:t>Conclussions</a:t>
            </a:r>
            <a:r>
              <a:rPr lang="es-ES" dirty="0"/>
              <a:t> (South </a:t>
            </a:r>
            <a:r>
              <a:rPr lang="es-ES" dirty="0" err="1"/>
              <a:t>Africa</a:t>
            </a:r>
            <a:r>
              <a:rPr lang="es-ES" dirty="0"/>
              <a:t> II)</a:t>
            </a:r>
            <a:endParaRPr lang="es-MX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50000"/>
              </a:lnSpc>
            </a:pPr>
            <a:r>
              <a:rPr lang="es-ES" sz="2000" dirty="0">
                <a:solidFill>
                  <a:srgbClr val="FF0000"/>
                </a:solidFill>
              </a:rPr>
              <a:t>Global HRS and </a:t>
            </a:r>
            <a:r>
              <a:rPr lang="es-ES" sz="2000" dirty="0" err="1">
                <a:solidFill>
                  <a:srgbClr val="FF0000"/>
                </a:solidFill>
              </a:rPr>
              <a:t>subnational</a:t>
            </a:r>
            <a:r>
              <a:rPr lang="es-ES" sz="2000" dirty="0">
                <a:solidFill>
                  <a:srgbClr val="FF0000"/>
                </a:solidFill>
              </a:rPr>
              <a:t> HR </a:t>
            </a:r>
            <a:r>
              <a:rPr lang="es-ES" sz="2000" dirty="0" err="1">
                <a:solidFill>
                  <a:srgbClr val="FF0000"/>
                </a:solidFill>
              </a:rPr>
              <a:t>models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/>
              <a:t>can </a:t>
            </a:r>
            <a:r>
              <a:rPr lang="es-ES" sz="2000" dirty="0" err="1"/>
              <a:t>guide</a:t>
            </a:r>
            <a:r>
              <a:rPr lang="es-ES" sz="2000" dirty="0"/>
              <a:t> </a:t>
            </a:r>
            <a:r>
              <a:rPr lang="es-ES" sz="2000" dirty="0" err="1"/>
              <a:t>priority</a:t>
            </a:r>
            <a:r>
              <a:rPr lang="es-ES" sz="2000" dirty="0"/>
              <a:t> </a:t>
            </a:r>
            <a:r>
              <a:rPr lang="es-ES" sz="2000" dirty="0" err="1"/>
              <a:t>areas</a:t>
            </a:r>
            <a:r>
              <a:rPr lang="es-ES" sz="2000" dirty="0"/>
              <a:t> </a:t>
            </a:r>
            <a:r>
              <a:rPr lang="es-ES" sz="2000" dirty="0" err="1"/>
              <a:t>for</a:t>
            </a:r>
            <a:r>
              <a:rPr lang="es-ES" sz="2000" dirty="0"/>
              <a:t> </a:t>
            </a:r>
            <a:r>
              <a:rPr lang="es-ES" sz="2000" dirty="0" err="1"/>
              <a:t>decreasing</a:t>
            </a:r>
            <a:r>
              <a:rPr lang="es-ES" sz="2000" dirty="0"/>
              <a:t> </a:t>
            </a:r>
            <a:r>
              <a:rPr lang="es-ES" sz="2000" dirty="0" err="1"/>
              <a:t>the</a:t>
            </a:r>
            <a:r>
              <a:rPr lang="es-ES" sz="2000" dirty="0"/>
              <a:t> </a:t>
            </a:r>
            <a:r>
              <a:rPr lang="es-ES" sz="2000" dirty="0" err="1"/>
              <a:t>high</a:t>
            </a:r>
            <a:r>
              <a:rPr lang="es-ES" sz="2000" dirty="0"/>
              <a:t> </a:t>
            </a:r>
            <a:r>
              <a:rPr lang="es-ES" sz="2000" dirty="0" err="1"/>
              <a:t>burden</a:t>
            </a:r>
            <a:r>
              <a:rPr lang="es-ES" sz="2000" dirty="0"/>
              <a:t> of </a:t>
            </a:r>
            <a:r>
              <a:rPr lang="es-ES" sz="2000" dirty="0" err="1"/>
              <a:t>health</a:t>
            </a:r>
            <a:r>
              <a:rPr lang="es-ES" sz="2000" dirty="0"/>
              <a:t> </a:t>
            </a:r>
            <a:r>
              <a:rPr lang="es-ES" sz="2000" dirty="0" err="1"/>
              <a:t>inequity</a:t>
            </a:r>
            <a:r>
              <a:rPr lang="es-ES" sz="2000" dirty="0"/>
              <a:t> in South </a:t>
            </a:r>
            <a:r>
              <a:rPr lang="es-ES" sz="2000" dirty="0" err="1"/>
              <a:t>Africa</a:t>
            </a:r>
            <a:r>
              <a:rPr lang="es-ES" sz="2000" dirty="0"/>
              <a:t>. </a:t>
            </a:r>
          </a:p>
          <a:p>
            <a:pPr>
              <a:lnSpc>
                <a:spcPct val="150000"/>
              </a:lnSpc>
            </a:pPr>
            <a:r>
              <a:rPr lang="es-ES" sz="2000" dirty="0" err="1">
                <a:solidFill>
                  <a:srgbClr val="FF0000"/>
                </a:solidFill>
              </a:rPr>
              <a:t>Increased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socioeconomic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equity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/>
              <a:t>(</a:t>
            </a:r>
            <a:r>
              <a:rPr lang="es-ES" sz="2000" dirty="0" err="1">
                <a:solidFill>
                  <a:srgbClr val="FF0000"/>
                </a:solidFill>
              </a:rPr>
              <a:t>beyond</a:t>
            </a:r>
            <a:r>
              <a:rPr lang="es-ES" sz="2000" dirty="0"/>
              <a:t> territorial </a:t>
            </a:r>
            <a:r>
              <a:rPr lang="es-ES" sz="2000" dirty="0" err="1"/>
              <a:t>cohesion</a:t>
            </a:r>
            <a:r>
              <a:rPr lang="es-ES" sz="2000" dirty="0"/>
              <a:t> and </a:t>
            </a:r>
            <a:r>
              <a:rPr lang="es-ES" sz="2000" dirty="0">
                <a:solidFill>
                  <a:srgbClr val="FF0000"/>
                </a:solidFill>
              </a:rPr>
              <a:t>provincial </a:t>
            </a:r>
            <a:r>
              <a:rPr lang="es-ES" sz="2000" dirty="0" err="1">
                <a:solidFill>
                  <a:srgbClr val="FF0000"/>
                </a:solidFill>
              </a:rPr>
              <a:t>level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/>
              <a:t>and </a:t>
            </a:r>
            <a:r>
              <a:rPr lang="es-ES" sz="2000" dirty="0" err="1"/>
              <a:t>through</a:t>
            </a:r>
            <a:r>
              <a:rPr lang="es-ES" sz="2000" dirty="0"/>
              <a:t> fiscal </a:t>
            </a:r>
            <a:r>
              <a:rPr lang="es-ES" sz="2000" dirty="0" err="1"/>
              <a:t>equity</a:t>
            </a:r>
            <a:r>
              <a:rPr lang="es-ES" sz="2000" dirty="0"/>
              <a:t>) </a:t>
            </a:r>
            <a:r>
              <a:rPr lang="es-ES" sz="2000" dirty="0" err="1"/>
              <a:t>towards</a:t>
            </a:r>
            <a:r>
              <a:rPr lang="es-ES" sz="2000" dirty="0"/>
              <a:t> </a:t>
            </a:r>
            <a:r>
              <a:rPr lang="es-ES" sz="2000" dirty="0" err="1"/>
              <a:t>an</a:t>
            </a:r>
            <a:r>
              <a:rPr lang="es-ES" sz="2000" dirty="0"/>
              <a:t> </a:t>
            </a:r>
            <a:r>
              <a:rPr lang="es-ES" sz="2000" dirty="0" err="1"/>
              <a:t>ethical</a:t>
            </a:r>
            <a:r>
              <a:rPr lang="es-ES" sz="2000" dirty="0"/>
              <a:t> </a:t>
            </a:r>
            <a:r>
              <a:rPr lang="es-ES" sz="2000" dirty="0" err="1"/>
              <a:t>equity</a:t>
            </a:r>
            <a:r>
              <a:rPr lang="es-ES" sz="2000" dirty="0"/>
              <a:t> </a:t>
            </a:r>
            <a:r>
              <a:rPr lang="es-ES" sz="2000" dirty="0" err="1"/>
              <a:t>distribution</a:t>
            </a:r>
            <a:r>
              <a:rPr lang="es-ES" sz="2000" dirty="0"/>
              <a:t> </a:t>
            </a:r>
            <a:r>
              <a:rPr lang="es-ES" sz="2000" dirty="0" err="1"/>
              <a:t>guaranteeing</a:t>
            </a:r>
            <a:r>
              <a:rPr lang="es-ES" sz="2000" dirty="0"/>
              <a:t> </a:t>
            </a:r>
            <a:r>
              <a:rPr lang="es-ES" sz="2000" dirty="0" err="1">
                <a:solidFill>
                  <a:srgbClr val="FF0000"/>
                </a:solidFill>
              </a:rPr>
              <a:t>basic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dignity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for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all</a:t>
            </a:r>
            <a:r>
              <a:rPr lang="es-ES" sz="2000" dirty="0"/>
              <a:t>, </a:t>
            </a:r>
            <a:r>
              <a:rPr lang="es-ES" sz="2000" dirty="0" err="1"/>
              <a:t>is</a:t>
            </a:r>
            <a:r>
              <a:rPr lang="es-ES" sz="2000" dirty="0"/>
              <a:t> a </a:t>
            </a:r>
            <a:r>
              <a:rPr lang="es-ES" sz="2000" dirty="0" err="1"/>
              <a:t>key</a:t>
            </a:r>
            <a:r>
              <a:rPr lang="es-ES" sz="2000" dirty="0"/>
              <a:t> factor.</a:t>
            </a:r>
          </a:p>
          <a:p>
            <a:pPr>
              <a:lnSpc>
                <a:spcPct val="150000"/>
              </a:lnSpc>
            </a:pPr>
            <a:r>
              <a:rPr lang="es-ES" sz="2000" dirty="0"/>
              <a:t>Key </a:t>
            </a:r>
            <a:r>
              <a:rPr lang="es-ES" sz="2000" dirty="0" err="1"/>
              <a:t>challenges</a:t>
            </a:r>
            <a:r>
              <a:rPr lang="es-ES" sz="2000" dirty="0"/>
              <a:t> </a:t>
            </a:r>
            <a:r>
              <a:rPr lang="es-ES" sz="2000" dirty="0" err="1"/>
              <a:t>remain</a:t>
            </a:r>
            <a:r>
              <a:rPr lang="es-ES" sz="2000" dirty="0"/>
              <a:t> in </a:t>
            </a:r>
            <a:r>
              <a:rPr lang="es-ES" sz="2000" dirty="0" err="1">
                <a:solidFill>
                  <a:srgbClr val="FF0000"/>
                </a:solidFill>
              </a:rPr>
              <a:t>education</a:t>
            </a:r>
            <a:r>
              <a:rPr lang="es-ES" sz="2000" dirty="0">
                <a:solidFill>
                  <a:srgbClr val="FF0000"/>
                </a:solidFill>
              </a:rPr>
              <a:t>, </a:t>
            </a:r>
            <a:r>
              <a:rPr lang="es-ES" sz="2000" dirty="0" err="1">
                <a:solidFill>
                  <a:srgbClr val="FF0000"/>
                </a:solidFill>
              </a:rPr>
              <a:t>sanitation</a:t>
            </a:r>
            <a:r>
              <a:rPr lang="es-ES" sz="2000" dirty="0">
                <a:solidFill>
                  <a:srgbClr val="FF0000"/>
                </a:solidFill>
              </a:rPr>
              <a:t> and </a:t>
            </a:r>
            <a:r>
              <a:rPr lang="es-ES" sz="2000" dirty="0" err="1">
                <a:solidFill>
                  <a:srgbClr val="FF0000"/>
                </a:solidFill>
              </a:rPr>
              <a:t>basic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health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care</a:t>
            </a:r>
            <a:r>
              <a:rPr lang="es-ES" sz="2000" dirty="0"/>
              <a:t>.</a:t>
            </a:r>
          </a:p>
          <a:p>
            <a:pPr>
              <a:lnSpc>
                <a:spcPct val="150000"/>
              </a:lnSpc>
            </a:pPr>
            <a:r>
              <a:rPr lang="es-ES" sz="2000" dirty="0" err="1">
                <a:solidFill>
                  <a:srgbClr val="FF0000"/>
                </a:solidFill>
              </a:rPr>
              <a:t>Further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tudies</a:t>
            </a:r>
            <a:r>
              <a:rPr lang="es-ES" sz="2000" dirty="0">
                <a:solidFill>
                  <a:srgbClr val="FF0000"/>
                </a:solidFill>
              </a:rPr>
              <a:t> are </a:t>
            </a:r>
            <a:r>
              <a:rPr lang="es-ES" sz="2000" dirty="0" err="1">
                <a:solidFill>
                  <a:srgbClr val="FF0000"/>
                </a:solidFill>
              </a:rPr>
              <a:t>needed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on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health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 err="1">
                <a:solidFill>
                  <a:srgbClr val="FF0000"/>
                </a:solidFill>
              </a:rPr>
              <a:t>inequity</a:t>
            </a:r>
            <a:r>
              <a:rPr lang="es-ES" sz="2000" dirty="0">
                <a:solidFill>
                  <a:srgbClr val="FF0000"/>
                </a:solidFill>
              </a:rPr>
              <a:t> </a:t>
            </a:r>
            <a:r>
              <a:rPr lang="es-ES" sz="2000" dirty="0"/>
              <a:t>at </a:t>
            </a:r>
            <a:r>
              <a:rPr lang="es-ES" sz="2000" dirty="0" err="1"/>
              <a:t>district</a:t>
            </a:r>
            <a:r>
              <a:rPr lang="es-ES" sz="2000" dirty="0"/>
              <a:t>, municipal and interpersonal </a:t>
            </a:r>
            <a:r>
              <a:rPr lang="es-ES" sz="2000" dirty="0" err="1"/>
              <a:t>levels</a:t>
            </a:r>
            <a:r>
              <a:rPr lang="es-ES" sz="2000" dirty="0"/>
              <a:t>, so as </a:t>
            </a:r>
            <a:r>
              <a:rPr lang="es-ES" sz="2000" dirty="0" err="1"/>
              <a:t>to</a:t>
            </a:r>
            <a:r>
              <a:rPr lang="es-ES" sz="2000" dirty="0"/>
              <a:t> </a:t>
            </a:r>
            <a:r>
              <a:rPr lang="es-ES" sz="2000" dirty="0" err="1"/>
              <a:t>better</a:t>
            </a:r>
            <a:r>
              <a:rPr lang="es-ES" sz="2000" dirty="0"/>
              <a:t> </a:t>
            </a:r>
            <a:r>
              <a:rPr lang="es-ES" sz="2000" dirty="0" err="1"/>
              <a:t>identify</a:t>
            </a:r>
            <a:r>
              <a:rPr lang="es-ES" sz="2000" dirty="0"/>
              <a:t> </a:t>
            </a:r>
            <a:r>
              <a:rPr lang="es-ES" sz="2000" dirty="0" err="1"/>
              <a:t>subnational</a:t>
            </a:r>
            <a:r>
              <a:rPr lang="es-ES" sz="2000" dirty="0"/>
              <a:t> </a:t>
            </a:r>
            <a:r>
              <a:rPr lang="es-ES" sz="2000" dirty="0" err="1"/>
              <a:t>models</a:t>
            </a:r>
            <a:r>
              <a:rPr lang="es-ES" sz="2000" dirty="0"/>
              <a:t>, </a:t>
            </a:r>
            <a:r>
              <a:rPr lang="es-ES" sz="2000" dirty="0" err="1"/>
              <a:t>health-equity</a:t>
            </a:r>
            <a:r>
              <a:rPr lang="es-ES" sz="2000" dirty="0"/>
              <a:t> </a:t>
            </a:r>
            <a:r>
              <a:rPr lang="es-ES" sz="2000" dirty="0" err="1"/>
              <a:t>lifestyles</a:t>
            </a:r>
            <a:r>
              <a:rPr lang="es-ES" sz="2000" dirty="0"/>
              <a:t> and </a:t>
            </a:r>
            <a:r>
              <a:rPr lang="es-ES" sz="2000" dirty="0" err="1"/>
              <a:t>strategies</a:t>
            </a:r>
            <a:r>
              <a:rPr lang="es-ES" sz="2000" dirty="0"/>
              <a:t>, and fiscal and territorial </a:t>
            </a:r>
            <a:r>
              <a:rPr lang="es-ES" sz="2000" dirty="0" err="1"/>
              <a:t>equitable</a:t>
            </a:r>
            <a:r>
              <a:rPr lang="es-ES" sz="2000" dirty="0"/>
              <a:t> </a:t>
            </a:r>
            <a:r>
              <a:rPr lang="es-ES" sz="2000" dirty="0" err="1"/>
              <a:t>policies</a:t>
            </a:r>
            <a:r>
              <a:rPr lang="es-ES" sz="2000" dirty="0"/>
              <a:t>.</a:t>
            </a:r>
            <a:endParaRPr lang="es-MX" sz="2000" dirty="0"/>
          </a:p>
        </p:txBody>
      </p:sp>
    </p:spTree>
    <p:extLst>
      <p:ext uri="{BB962C8B-B14F-4D97-AF65-F5344CB8AC3E}">
        <p14:creationId xmlns:p14="http://schemas.microsoft.com/office/powerpoint/2010/main" val="205781666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l="32229" t="13315" r="28953" b="-1466"/>
          <a:stretch/>
        </p:blipFill>
        <p:spPr>
          <a:xfrm>
            <a:off x="988540" y="1304655"/>
            <a:ext cx="4139513" cy="5285177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31014" t="25574" r="44764" b="19624"/>
          <a:stretch/>
        </p:blipFill>
        <p:spPr>
          <a:xfrm>
            <a:off x="8871461" y="1618242"/>
            <a:ext cx="2632679" cy="3348682"/>
          </a:xfrm>
          <a:prstGeom prst="rect">
            <a:avLst/>
          </a:prstGeom>
        </p:spPr>
      </p:pic>
      <p:sp>
        <p:nvSpPr>
          <p:cNvPr id="9" name="Título 8"/>
          <p:cNvSpPr>
            <a:spLocks noGrp="1"/>
          </p:cNvSpPr>
          <p:nvPr>
            <p:ph type="title"/>
          </p:nvPr>
        </p:nvSpPr>
        <p:spPr>
          <a:xfrm>
            <a:off x="988540" y="93277"/>
            <a:ext cx="10515600" cy="1325563"/>
          </a:xfrm>
        </p:spPr>
        <p:txBody>
          <a:bodyPr>
            <a:normAutofit/>
          </a:bodyPr>
          <a:lstStyle/>
          <a:p>
            <a:r>
              <a:rPr lang="es-ES" sz="3200" dirty="0"/>
              <a:t>Equimov.org</a:t>
            </a:r>
            <a:endParaRPr lang="es-MX" sz="3200" dirty="0"/>
          </a:p>
        </p:txBody>
      </p:sp>
      <p:pic>
        <p:nvPicPr>
          <p:cNvPr id="11" name="Imagen 10"/>
          <p:cNvPicPr>
            <a:picLocks noChangeAspect="1"/>
          </p:cNvPicPr>
          <p:nvPr/>
        </p:nvPicPr>
        <p:blipFill rotWithShape="1">
          <a:blip r:embed="rId4"/>
          <a:srcRect l="32736" t="15839" r="29258" b="70641"/>
          <a:stretch/>
        </p:blipFill>
        <p:spPr>
          <a:xfrm>
            <a:off x="6246340" y="292679"/>
            <a:ext cx="4633784" cy="926757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 rotWithShape="1">
          <a:blip r:embed="rId5"/>
          <a:srcRect l="33953" t="10431" r="29662" b="6465"/>
          <a:stretch/>
        </p:blipFill>
        <p:spPr>
          <a:xfrm>
            <a:off x="5955472" y="1618242"/>
            <a:ext cx="2607760" cy="33486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61780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9919" y="1118888"/>
            <a:ext cx="10515600" cy="4132734"/>
          </a:xfrm>
        </p:spPr>
        <p:txBody>
          <a:bodyPr/>
          <a:lstStyle/>
          <a:p>
            <a:pPr algn="ctr"/>
            <a:r>
              <a:rPr lang="es-ES" dirty="0" err="1"/>
              <a:t>Siyabonga</a:t>
            </a:r>
            <a:br>
              <a:rPr lang="es-ES" dirty="0"/>
            </a:br>
            <a:br>
              <a:rPr lang="es-ES" dirty="0"/>
            </a:br>
            <a:br>
              <a:rPr lang="es-ES" dirty="0"/>
            </a:br>
            <a:r>
              <a:rPr lang="es-ES" sz="2400" dirty="0" err="1"/>
              <a:t>Thandabantu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160233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29201"/>
            <a:ext cx="9652686" cy="1006475"/>
          </a:xfrm>
        </p:spPr>
        <p:txBody>
          <a:bodyPr>
            <a:normAutofit/>
          </a:bodyPr>
          <a:lstStyle/>
          <a:p>
            <a:r>
              <a:rPr lang="en-US" sz="3200" dirty="0"/>
              <a:t>Healthy, replicable and sustainable models</a:t>
            </a:r>
            <a:endParaRPr lang="es-MX" sz="32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8117271" y="1219353"/>
            <a:ext cx="3839950" cy="2357929"/>
          </a:xfrm>
          <a:prstGeom prst="rect">
            <a:avLst/>
          </a:prstGeom>
        </p:spPr>
      </p:pic>
      <p:pic>
        <p:nvPicPr>
          <p:cNvPr id="5" name="Grabación de pantalla 4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813" end="3785.2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412" y="1791731"/>
            <a:ext cx="7334040" cy="3571102"/>
          </a:xfrm>
          <a:prstGeom prst="rect">
            <a:avLst/>
          </a:prstGeom>
          <a:ln>
            <a:noFill/>
          </a:ln>
          <a:effectLst/>
          <a:scene3d>
            <a:camera prst="orthographicFront"/>
            <a:lightRig rig="balanced" dir="t"/>
          </a:scene3d>
          <a:sp3d prstMaterial="softEdge">
            <a:bevelT w="203200" h="101600" prst="cross"/>
            <a:contourClr>
              <a:srgbClr val="FFFFFF"/>
            </a:contourClr>
          </a:sp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6" cstate="print"/>
          <a:srcRect l="12190" t="34385" r="14539" b="12086"/>
          <a:stretch/>
        </p:blipFill>
        <p:spPr bwMode="auto">
          <a:xfrm>
            <a:off x="8166776" y="3577283"/>
            <a:ext cx="3790445" cy="16866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077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9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2800" dirty="0" err="1"/>
              <a:t>Estimates</a:t>
            </a:r>
            <a:r>
              <a:rPr lang="es-ES" sz="2800" dirty="0"/>
              <a:t> of </a:t>
            </a:r>
            <a:r>
              <a:rPr lang="es-ES" sz="2800" dirty="0" err="1"/>
              <a:t>the</a:t>
            </a:r>
            <a:r>
              <a:rPr lang="es-ES" sz="2800" dirty="0"/>
              <a:t> </a:t>
            </a:r>
            <a:r>
              <a:rPr lang="es-ES" sz="2800" dirty="0" err="1"/>
              <a:t>Burden</a:t>
            </a:r>
            <a:r>
              <a:rPr lang="es-ES" sz="2800" dirty="0"/>
              <a:t> of </a:t>
            </a:r>
            <a:r>
              <a:rPr lang="es-ES" sz="2800" dirty="0" err="1"/>
              <a:t>Health</a:t>
            </a:r>
            <a:r>
              <a:rPr lang="es-ES" sz="2800" dirty="0"/>
              <a:t> </a:t>
            </a:r>
            <a:r>
              <a:rPr lang="es-ES" sz="2800" dirty="0" err="1"/>
              <a:t>Inequity</a:t>
            </a:r>
            <a:endParaRPr lang="es-MX" sz="28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35773" y="1526318"/>
            <a:ext cx="3373799" cy="2299510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5772" y="3864830"/>
            <a:ext cx="3373799" cy="2321342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45124" y="3864829"/>
            <a:ext cx="3824167" cy="232134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972" y="1526318"/>
            <a:ext cx="2602373" cy="2299510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62971" y="3864829"/>
            <a:ext cx="2606371" cy="2321342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45124" y="1526318"/>
            <a:ext cx="3824167" cy="2270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68503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ES" sz="3600" dirty="0" err="1"/>
              <a:t>World</a:t>
            </a:r>
            <a:r>
              <a:rPr lang="es-ES" sz="3600" dirty="0"/>
              <a:t> </a:t>
            </a:r>
            <a:r>
              <a:rPr lang="es-ES" sz="3600" dirty="0" err="1"/>
              <a:t>distribution</a:t>
            </a:r>
            <a:r>
              <a:rPr lang="es-ES" sz="3600" dirty="0"/>
              <a:t> of </a:t>
            </a:r>
            <a:r>
              <a:rPr lang="es-ES" sz="3600" dirty="0" err="1"/>
              <a:t>the</a:t>
            </a:r>
            <a:r>
              <a:rPr lang="es-ES" sz="3600" dirty="0"/>
              <a:t> </a:t>
            </a:r>
            <a:r>
              <a:rPr lang="es-ES" sz="3600" dirty="0" err="1"/>
              <a:t>burden</a:t>
            </a:r>
            <a:r>
              <a:rPr lang="es-ES" sz="3600" dirty="0"/>
              <a:t> of </a:t>
            </a:r>
            <a:r>
              <a:rPr lang="es-ES" sz="3600" dirty="0" err="1"/>
              <a:t>health</a:t>
            </a:r>
            <a:r>
              <a:rPr lang="es-ES" sz="3600" dirty="0"/>
              <a:t> </a:t>
            </a:r>
            <a:r>
              <a:rPr lang="es-ES" sz="3600" dirty="0" err="1"/>
              <a:t>inequity</a:t>
            </a:r>
            <a:endParaRPr lang="es-MX" sz="3600" dirty="0"/>
          </a:p>
        </p:txBody>
      </p:sp>
      <p:pic>
        <p:nvPicPr>
          <p:cNvPr id="4" name="Marcador de contenido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79606" y="1690688"/>
            <a:ext cx="8973064" cy="4319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50203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/>
          <p:cNvSpPr>
            <a:spLocks noGrp="1"/>
          </p:cNvSpPr>
          <p:nvPr>
            <p:ph type="title"/>
          </p:nvPr>
        </p:nvSpPr>
        <p:spPr>
          <a:xfrm>
            <a:off x="611336" y="122658"/>
            <a:ext cx="8631517" cy="1041398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Global vs sub-regional and subnational estimates of the burden of health inequity</a:t>
            </a:r>
          </a:p>
        </p:txBody>
      </p:sp>
      <p:graphicFrame>
        <p:nvGraphicFramePr>
          <p:cNvPr id="8" name="Marcador de contenido 7"/>
          <p:cNvGraphicFramePr>
            <a:graphicFrameLocks noGrp="1"/>
          </p:cNvGraphicFramePr>
          <p:nvPr>
            <p:ph sz="half" idx="4294967295"/>
            <p:extLst/>
          </p:nvPr>
        </p:nvGraphicFramePr>
        <p:xfrm>
          <a:off x="2423592" y="1355350"/>
          <a:ext cx="4040188" cy="14149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UE</a:t>
                      </a:r>
                      <a:r>
                        <a:rPr lang="en-US" baseline="0" dirty="0"/>
                        <a:t> </a:t>
                      </a:r>
                      <a:r>
                        <a:rPr lang="en-US" sz="1400" baseline="0" dirty="0"/>
                        <a:t>(NUTS2)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SR(S) </a:t>
                      </a:r>
                      <a:r>
                        <a:rPr lang="es-ES" sz="1600" dirty="0" err="1"/>
                        <a:t>Subn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subnac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4946">
                <a:tc>
                  <a:txBody>
                    <a:bodyPr/>
                    <a:lstStyle/>
                    <a:p>
                      <a:r>
                        <a:rPr lang="es-ES" sz="1400" dirty="0" err="1"/>
                        <a:t>CNiE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dirty="0"/>
                        <a:t>96749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812731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i="1" dirty="0"/>
                        <a:t>812731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CRiE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3.75%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dirty="0"/>
                        <a:t>21.22%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i="1" dirty="0"/>
                        <a:t>21.22%</a:t>
                      </a:r>
                      <a:endParaRPr lang="en-US" i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9" name="Marcador de contenido 7"/>
          <p:cNvGraphicFramePr>
            <a:graphicFrameLocks/>
          </p:cNvGraphicFramePr>
          <p:nvPr>
            <p:extLst/>
          </p:nvPr>
        </p:nvGraphicFramePr>
        <p:xfrm>
          <a:off x="2437272" y="2982425"/>
          <a:ext cx="4040188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USA</a:t>
                      </a:r>
                    </a:p>
                    <a:p>
                      <a:r>
                        <a:rPr lang="en-US" sz="1400" dirty="0"/>
                        <a:t>(Counties)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SR(S) </a:t>
                      </a:r>
                      <a:r>
                        <a:rPr lang="es-ES" sz="1600" dirty="0" err="1"/>
                        <a:t>Subn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subnac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64334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221753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385863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CRiE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4.16%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16.11%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28.16%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0" name="Marcador de contenido 7"/>
          <p:cNvGraphicFramePr>
            <a:graphicFrameLocks/>
          </p:cNvGraphicFramePr>
          <p:nvPr>
            <p:extLst/>
          </p:nvPr>
        </p:nvGraphicFramePr>
        <p:xfrm>
          <a:off x="2454203" y="4617176"/>
          <a:ext cx="4040188" cy="1320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004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1004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S" dirty="0"/>
                        <a:t>México</a:t>
                      </a:r>
                    </a:p>
                    <a:p>
                      <a:r>
                        <a:rPr lang="es-ES" sz="1000" dirty="0"/>
                        <a:t>(Estados/</a:t>
                      </a:r>
                      <a:r>
                        <a:rPr lang="es-ES" sz="1000" dirty="0" err="1"/>
                        <a:t>Mun</a:t>
                      </a:r>
                      <a:r>
                        <a:rPr lang="es-ES" sz="1000" dirty="0"/>
                        <a:t>)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SR(S) </a:t>
                      </a:r>
                      <a:r>
                        <a:rPr lang="es-ES" sz="1600" dirty="0" err="1"/>
                        <a:t>Subn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600" dirty="0"/>
                        <a:t>SRS </a:t>
                      </a:r>
                      <a:r>
                        <a:rPr lang="es-ES" sz="1600" dirty="0" err="1"/>
                        <a:t>Gl</a:t>
                      </a:r>
                      <a:r>
                        <a:rPr lang="es-ES" sz="1600" dirty="0"/>
                        <a:t> </a:t>
                      </a:r>
                      <a:r>
                        <a:rPr lang="es-ES" sz="1600" dirty="0" err="1"/>
                        <a:t>subnac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CNiE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122695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18094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385532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S" sz="1400" dirty="0" err="1"/>
                        <a:t>CRiE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19.49%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2.87%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61.85%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12" name="Imagen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176" y="1164056"/>
            <a:ext cx="1656184" cy="1621680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2078" y="2979415"/>
            <a:ext cx="2352381" cy="1323810"/>
          </a:xfrm>
          <a:prstGeom prst="rect">
            <a:avLst/>
          </a:prstGeom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86035" y="4617177"/>
            <a:ext cx="2244465" cy="13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365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Link of </a:t>
            </a:r>
            <a:r>
              <a:rPr lang="es-ES" dirty="0" err="1"/>
              <a:t>the</a:t>
            </a:r>
            <a:r>
              <a:rPr lang="es-ES" dirty="0"/>
              <a:t> </a:t>
            </a:r>
            <a:r>
              <a:rPr lang="es-ES" dirty="0" err="1"/>
              <a:t>burden</a:t>
            </a:r>
            <a:r>
              <a:rPr lang="es-ES" dirty="0"/>
              <a:t> of </a:t>
            </a:r>
            <a:r>
              <a:rPr lang="es-ES" dirty="0" err="1"/>
              <a:t>health</a:t>
            </a:r>
            <a:r>
              <a:rPr lang="es-ES" dirty="0"/>
              <a:t> </a:t>
            </a:r>
            <a:r>
              <a:rPr lang="es-ES" dirty="0" err="1"/>
              <a:t>inequity</a:t>
            </a:r>
            <a:r>
              <a:rPr lang="es-ES" dirty="0"/>
              <a:t> </a:t>
            </a:r>
            <a:r>
              <a:rPr lang="es-ES" dirty="0" err="1"/>
              <a:t>with</a:t>
            </a:r>
            <a:r>
              <a:rPr lang="es-ES" dirty="0"/>
              <a:t> </a:t>
            </a:r>
            <a:r>
              <a:rPr lang="es-ES" dirty="0" err="1"/>
              <a:t>socioeconomic</a:t>
            </a:r>
            <a:r>
              <a:rPr lang="es-ES" dirty="0"/>
              <a:t> </a:t>
            </a:r>
            <a:r>
              <a:rPr lang="es-ES" dirty="0" err="1"/>
              <a:t>equity</a:t>
            </a:r>
            <a:r>
              <a:rPr lang="es-ES" dirty="0"/>
              <a:t> (</a:t>
            </a:r>
            <a:r>
              <a:rPr lang="es-ES" dirty="0" err="1"/>
              <a:t>justice</a:t>
            </a:r>
            <a:r>
              <a:rPr lang="es-ES" dirty="0"/>
              <a:t>)</a:t>
            </a:r>
            <a:endParaRPr lang="es-MX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31905" t="23926" r="9819" b="10191"/>
          <a:stretch/>
        </p:blipFill>
        <p:spPr>
          <a:xfrm>
            <a:off x="560352" y="2298358"/>
            <a:ext cx="5132316" cy="3262182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/>
          <a:srcRect l="29840" t="25720" r="5807" b="6779"/>
          <a:stretch/>
        </p:blipFill>
        <p:spPr>
          <a:xfrm>
            <a:off x="6042454" y="2482131"/>
            <a:ext cx="5219913" cy="3078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5247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241557"/>
            <a:ext cx="10515600" cy="1325563"/>
          </a:xfrm>
        </p:spPr>
        <p:txBody>
          <a:bodyPr>
            <a:normAutofit/>
          </a:bodyPr>
          <a:lstStyle/>
          <a:p>
            <a:r>
              <a:rPr lang="en-US" sz="2800" dirty="0"/>
              <a:t>The (ethical) equity curve : </a:t>
            </a:r>
            <a:br>
              <a:rPr lang="en-US" sz="2800" dirty="0"/>
            </a:br>
            <a:r>
              <a:rPr lang="en-US" sz="2800" dirty="0"/>
              <a:t>trend in time vs world`s population and wealth distribution</a:t>
            </a:r>
            <a:endParaRPr lang="es-MX" sz="2800" dirty="0"/>
          </a:p>
        </p:txBody>
      </p:sp>
      <p:pic>
        <p:nvPicPr>
          <p:cNvPr id="4" name="Grabación de pantalla 3">
            <a:hlinkClick r:id="" action="ppaction://media"/>
          </p:cNvPr>
          <p:cNvPicPr>
            <a:picLocks noGrp="1" noChangeAspect="1"/>
          </p:cNvPicPr>
          <p:nvPr>
            <p:ph idx="1"/>
            <a:videoFile r:link="rId1"/>
            <p:extLst>
              <p:ext uri="{DAA4B4D4-6D71-4841-9C94-3DE7FCFB9230}">
                <p14:media xmlns:p14="http://schemas.microsoft.com/office/powerpoint/2010/main" r:embed="rId2">
                  <p14:trim st="2175" end="8089.6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39113" y="1744994"/>
            <a:ext cx="9284001" cy="4160119"/>
          </a:xfrm>
        </p:spPr>
      </p:pic>
    </p:spTree>
    <p:extLst>
      <p:ext uri="{BB962C8B-B14F-4D97-AF65-F5344CB8AC3E}">
        <p14:creationId xmlns:p14="http://schemas.microsoft.com/office/powerpoint/2010/main" val="214389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341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1165</TotalTime>
  <Words>1350</Words>
  <Application>Microsoft Office PowerPoint</Application>
  <PresentationFormat>Panorámica</PresentationFormat>
  <Paragraphs>277</Paragraphs>
  <Slides>32</Slides>
  <Notes>0</Notes>
  <HiddenSlides>0</HiddenSlides>
  <MMClips>4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32</vt:i4>
      </vt:variant>
    </vt:vector>
  </HeadingPairs>
  <TitlesOfParts>
    <vt:vector size="38" baseType="lpstr">
      <vt:lpstr>Arial</vt:lpstr>
      <vt:lpstr>Bell MT</vt:lpstr>
      <vt:lpstr>Calibri</vt:lpstr>
      <vt:lpstr>Calibri Light</vt:lpstr>
      <vt:lpstr>Californian FB</vt:lpstr>
      <vt:lpstr>Office Theme</vt:lpstr>
      <vt:lpstr>8th SA AIDS conference Plenary session  Justice, Structure and real Change   AIDS and health inequity in South Africa  Juan Garay Professor of Global health Former DMO Matabeleland south </vt:lpstr>
      <vt:lpstr>Presentación de PowerPoint</vt:lpstr>
      <vt:lpstr>Global Health Equity</vt:lpstr>
      <vt:lpstr>Healthy, replicable and sustainable models</vt:lpstr>
      <vt:lpstr>Estimates of the Burden of Health Inequity</vt:lpstr>
      <vt:lpstr>World distribution of the burden of health inequity</vt:lpstr>
      <vt:lpstr>Global vs sub-regional and subnational estimates of the burden of health inequity</vt:lpstr>
      <vt:lpstr>Link of the burden of health inequity with socioeconomic equity (justice)</vt:lpstr>
      <vt:lpstr>The (ethical) equity curve :  trend in time vs world`s population and wealth distribution</vt:lpstr>
      <vt:lpstr>Economic redistribution to enable the conditions for the universal right to health</vt:lpstr>
      <vt:lpstr>South Africa health vs World`s and similar income countries</vt:lpstr>
      <vt:lpstr>South Africa GDP pc vs LE</vt:lpstr>
      <vt:lpstr>South Africa health vs HRS models</vt:lpstr>
      <vt:lpstr>Net burden of health inequity (ref global HRS models) in South Africa</vt:lpstr>
      <vt:lpstr>Relative burden of health inequity (ref global HRS) in South Africa</vt:lpstr>
      <vt:lpstr>Trend of the RBHiE in South Africa</vt:lpstr>
      <vt:lpstr>HIV and BHiE in South Africa</vt:lpstr>
      <vt:lpstr>Sex and age trend of excess-HIV related mortality/BHiE</vt:lpstr>
      <vt:lpstr>AIDS and the burden of health inequity in South Africa</vt:lpstr>
      <vt:lpstr>HIV and poverty in South Africa</vt:lpstr>
      <vt:lpstr>GDP pc and health in South Africa</vt:lpstr>
      <vt:lpstr>Subnational BHiE in South Africa ref HR(S) provinces</vt:lpstr>
      <vt:lpstr>Sub-national burden of health inequity by global HRS and subnational (provincial) HR ref</vt:lpstr>
      <vt:lpstr>HIV prevalence and CFR by Provinces</vt:lpstr>
      <vt:lpstr>Territorial cohesion for health equity in South Africa</vt:lpstr>
      <vt:lpstr>Differences between South Africa and  HRS models*</vt:lpstr>
      <vt:lpstr>Health equity = Social justice</vt:lpstr>
      <vt:lpstr>Conclussions (globally)</vt:lpstr>
      <vt:lpstr>Conclussions (South Africa I)</vt:lpstr>
      <vt:lpstr>Conclussions (South Africa II)</vt:lpstr>
      <vt:lpstr>Equimov.org</vt:lpstr>
      <vt:lpstr>Siyabonga   Thandabantu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8th SA AIDS conference Plenary session  Justice, Structure and real Change  The AIDS roots and links with socioeconomic inequity  Juan Garay Professor of Global health Former DMO Matabeleland south</dc:title>
  <dc:creator>Juan Garay</dc:creator>
  <cp:lastModifiedBy>Juan Garay</cp:lastModifiedBy>
  <cp:revision>73</cp:revision>
  <dcterms:created xsi:type="dcterms:W3CDTF">2017-06-14T03:32:38Z</dcterms:created>
  <dcterms:modified xsi:type="dcterms:W3CDTF">2017-06-15T05:01:35Z</dcterms:modified>
</cp:coreProperties>
</file>