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74" r:id="rId10"/>
    <p:sldId id="263" r:id="rId11"/>
    <p:sldId id="265" r:id="rId12"/>
    <p:sldId id="271" r:id="rId13"/>
    <p:sldId id="266" r:id="rId14"/>
    <p:sldId id="264" r:id="rId15"/>
    <p:sldId id="268" r:id="rId16"/>
    <p:sldId id="272" r:id="rId17"/>
    <p:sldId id="277" r:id="rId18"/>
    <p:sldId id="279" r:id="rId19"/>
    <p:sldId id="288" r:id="rId20"/>
    <p:sldId id="284" r:id="rId21"/>
    <p:sldId id="270" r:id="rId22"/>
    <p:sldId id="269" r:id="rId23"/>
    <p:sldId id="275" r:id="rId24"/>
    <p:sldId id="276" r:id="rId25"/>
    <p:sldId id="280" r:id="rId26"/>
    <p:sldId id="282" r:id="rId27"/>
    <p:sldId id="283" r:id="rId28"/>
    <p:sldId id="285" r:id="rId29"/>
    <p:sldId id="286" r:id="rId30"/>
    <p:sldId id="287" r:id="rId31"/>
    <p:sldId id="289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gar\Desktop\HEALTH%20EQUITY\Libros%20EQUIDAD\2017\RSA\SubnatBHi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LE vs GDP pc by RSA Provinces</a:t>
            </a:r>
          </a:p>
        </c:rich>
      </c:tx>
      <c:layout>
        <c:manualLayout>
          <c:xMode val="edge"/>
          <c:yMode val="edge"/>
          <c:x val="0.16604910172686607"/>
          <c:y val="3.8808030337490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C4ABD73F-473E-45D2-AF42-86CAD93CDBB9}" type="CELLRANGE">
                      <a:rPr lang="en-US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569-45B0-8445-3FEF2558CF1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A6BDE74-7E0D-41ED-83DD-BB8D81BDE17E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C569-45B0-8445-3FEF2558CF1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9E2B648-FDFF-4C9F-9422-1F5050A915B2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C569-45B0-8445-3FEF2558CF1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4F48132-7AC1-44C0-B40F-47BD78E7A40E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C569-45B0-8445-3FEF2558CF15}"/>
                </c:ext>
              </c:extLst>
            </c:dLbl>
            <c:dLbl>
              <c:idx val="4"/>
              <c:layout>
                <c:manualLayout>
                  <c:x val="-1.0753579379207878E-2"/>
                  <c:y val="-3.1450760076718168E-2"/>
                </c:manualLayout>
              </c:layout>
              <c:tx>
                <c:rich>
                  <a:bodyPr/>
                  <a:lstStyle/>
                  <a:p>
                    <a:fld id="{908F3A52-4F18-4023-A26B-0665365F2543}" type="CELLRANGE">
                      <a:rPr lang="en-US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569-45B0-8445-3FEF2558CF1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22A1CAB5-6E40-4227-B006-4867AAC88F79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C569-45B0-8445-3FEF2558CF15}"/>
                </c:ext>
              </c:extLst>
            </c:dLbl>
            <c:dLbl>
              <c:idx val="6"/>
              <c:layout>
                <c:manualLayout>
                  <c:x val="0"/>
                  <c:y val="-1.0468589536649163E-16"/>
                </c:manualLayout>
              </c:layout>
              <c:tx>
                <c:rich>
                  <a:bodyPr/>
                  <a:lstStyle/>
                  <a:p>
                    <a:fld id="{FF07348C-23FC-44E2-94C1-B62748A3C263}" type="CELLRANGE">
                      <a:rPr lang="en-US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569-45B0-8445-3FEF2558CF1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61D6910E-5045-41C2-93F6-45B274CED7B5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C569-45B0-8445-3FEF2558CF15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164F453F-6ECB-4E7E-8421-196471D155EC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C569-45B0-8445-3FEF2558C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3294098447161273"/>
                  <c:y val="-0.4480154968890566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</c:trendlineLbl>
          </c:trendline>
          <c:xVal>
            <c:numRef>
              <c:f>Hoja2!$B$15:$B$23</c:f>
              <c:numCache>
                <c:formatCode>0</c:formatCode>
                <c:ptCount val="9"/>
                <c:pt idx="0">
                  <c:v>9681</c:v>
                </c:pt>
                <c:pt idx="1">
                  <c:v>8694</c:v>
                </c:pt>
                <c:pt idx="2">
                  <c:v>6260</c:v>
                </c:pt>
                <c:pt idx="3">
                  <c:v>6677</c:v>
                </c:pt>
                <c:pt idx="4">
                  <c:v>6251</c:v>
                </c:pt>
                <c:pt idx="5">
                  <c:v>6213</c:v>
                </c:pt>
                <c:pt idx="6">
                  <c:v>4767</c:v>
                </c:pt>
                <c:pt idx="7">
                  <c:v>4259</c:v>
                </c:pt>
                <c:pt idx="8">
                  <c:v>3651</c:v>
                </c:pt>
              </c:numCache>
            </c:numRef>
          </c:xVal>
          <c:yVal>
            <c:numRef>
              <c:f>Hoja2!$C$15:$C$23</c:f>
              <c:numCache>
                <c:formatCode>General</c:formatCode>
                <c:ptCount val="9"/>
                <c:pt idx="0">
                  <c:v>64.650000000000006</c:v>
                </c:pt>
                <c:pt idx="1">
                  <c:v>60.45</c:v>
                </c:pt>
                <c:pt idx="2">
                  <c:v>55.2</c:v>
                </c:pt>
                <c:pt idx="3">
                  <c:v>57.7</c:v>
                </c:pt>
                <c:pt idx="4">
                  <c:v>58.5</c:v>
                </c:pt>
                <c:pt idx="5">
                  <c:v>52.150000000000006</c:v>
                </c:pt>
                <c:pt idx="6">
                  <c:v>56.9</c:v>
                </c:pt>
                <c:pt idx="7">
                  <c:v>60.4</c:v>
                </c:pt>
                <c:pt idx="8">
                  <c:v>56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Hoja2!$A$15:$A$23</c15:f>
                <c15:dlblRangeCache>
                  <c:ptCount val="9"/>
                  <c:pt idx="0">
                    <c:v>GAUTENG</c:v>
                  </c:pt>
                  <c:pt idx="1">
                    <c:v>WESTERN CAPE</c:v>
                  </c:pt>
                  <c:pt idx="2">
                    <c:v>NORTHERN CAPE</c:v>
                  </c:pt>
                  <c:pt idx="3">
                    <c:v>NORTH WEST</c:v>
                  </c:pt>
                  <c:pt idx="4">
                    <c:v>MPUMALANGA</c:v>
                  </c:pt>
                  <c:pt idx="5">
                    <c:v>FREE STATE</c:v>
                  </c:pt>
                  <c:pt idx="6">
                    <c:v>KWAZULU NATAL</c:v>
                  </c:pt>
                  <c:pt idx="7">
                    <c:v>LIMPOPO</c:v>
                  </c:pt>
                  <c:pt idx="8">
                    <c:v>EASTERN CAPE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C569-45B0-8445-3FEF2558C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0909560"/>
        <c:axId val="540911528"/>
      </c:scatterChart>
      <c:valAx>
        <c:axId val="540909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GDP pc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40911528"/>
        <c:crosses val="autoZero"/>
        <c:crossBetween val="midCat"/>
      </c:valAx>
      <c:valAx>
        <c:axId val="540911528"/>
        <c:scaling>
          <c:orientation val="minMax"/>
          <c:max val="76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Life expectancy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40909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CF rate vs GDP pc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Hoja2!$C$70</c:f>
              <c:strCache>
                <c:ptCount val="1"/>
                <c:pt idx="0">
                  <c:v>CF rate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6B24710D-971B-4769-A6E7-70A436231A99}" type="CELLRANGE">
                      <a:rPr lang="en-US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08B-4AFD-86CF-95133E2BA0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8E69DB6-51BA-4337-B30D-2DFE14EBFAB2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608B-4AFD-86CF-95133E2BA07F}"/>
                </c:ext>
              </c:extLst>
            </c:dLbl>
            <c:dLbl>
              <c:idx val="2"/>
              <c:layout>
                <c:manualLayout>
                  <c:x val="-4.790419161676647E-2"/>
                  <c:y val="-2.7777777777777776E-2"/>
                </c:manualLayout>
              </c:layout>
              <c:tx>
                <c:rich>
                  <a:bodyPr/>
                  <a:lstStyle/>
                  <a:p>
                    <a:fld id="{637A2C65-32EE-44F8-ADE6-BE5091F7A39C}" type="CELLRANGE">
                      <a:rPr lang="en-US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608B-4AFD-86CF-95133E2BA0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413BB14-E132-4FBF-8B04-84C575DCD019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608B-4AFD-86CF-95133E2BA0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85C1438-7335-4D7C-930E-D972C4082844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608B-4AFD-86CF-95133E2BA07F}"/>
                </c:ext>
              </c:extLst>
            </c:dLbl>
            <c:dLbl>
              <c:idx val="5"/>
              <c:layout>
                <c:manualLayout>
                  <c:x val="-7.9840319361277438E-3"/>
                  <c:y val="4.1666666666666581E-2"/>
                </c:manualLayout>
              </c:layout>
              <c:tx>
                <c:rich>
                  <a:bodyPr/>
                  <a:lstStyle/>
                  <a:p>
                    <a:fld id="{2D3EA292-876C-4491-BDA2-B8971C711E6E}" type="CELLRANGE">
                      <a:rPr lang="en-US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608B-4AFD-86CF-95133E2BA07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53A4ED68-5F72-476E-BFA4-8DECE14497A7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608B-4AFD-86CF-95133E2BA07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74E2AFAC-E693-4806-9CD7-96824BAA9B36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608B-4AFD-86CF-95133E2BA07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184AB04-5D97-43CE-9621-A16853C50154}" type="CELLRANGE">
                      <a:rPr lang="es-MX"/>
                      <a:pPr/>
                      <a:t>[CELLRANGE]</a:t>
                    </a:fld>
                    <a:endParaRPr lang="es-MX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608B-4AFD-86CF-95133E2BA0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20325746502401337"/>
                  <c:y val="-0.3048251803991991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</c:trendlineLbl>
          </c:trendline>
          <c:xVal>
            <c:numRef>
              <c:f>Hoja2!$B$71:$B$79</c:f>
              <c:numCache>
                <c:formatCode>0</c:formatCode>
                <c:ptCount val="9"/>
                <c:pt idx="0">
                  <c:v>9681</c:v>
                </c:pt>
                <c:pt idx="1">
                  <c:v>8694</c:v>
                </c:pt>
                <c:pt idx="2">
                  <c:v>6260</c:v>
                </c:pt>
                <c:pt idx="3">
                  <c:v>6677</c:v>
                </c:pt>
                <c:pt idx="4">
                  <c:v>6251</c:v>
                </c:pt>
                <c:pt idx="5">
                  <c:v>6213</c:v>
                </c:pt>
                <c:pt idx="6">
                  <c:v>4767</c:v>
                </c:pt>
                <c:pt idx="7">
                  <c:v>4259</c:v>
                </c:pt>
                <c:pt idx="8">
                  <c:v>3651</c:v>
                </c:pt>
              </c:numCache>
            </c:numRef>
          </c:xVal>
          <c:yVal>
            <c:numRef>
              <c:f>Hoja2!$C$71:$C$79</c:f>
              <c:numCache>
                <c:formatCode>General</c:formatCode>
                <c:ptCount val="9"/>
                <c:pt idx="0">
                  <c:v>5.2181157394609448E-2</c:v>
                </c:pt>
                <c:pt idx="1">
                  <c:v>4.4848813010531265E-2</c:v>
                </c:pt>
                <c:pt idx="2">
                  <c:v>4.5809964900049419E-2</c:v>
                </c:pt>
                <c:pt idx="3">
                  <c:v>7.6299594822841293E-2</c:v>
                </c:pt>
                <c:pt idx="4">
                  <c:v>6.8363868673466194E-2</c:v>
                </c:pt>
                <c:pt idx="5">
                  <c:v>6.7745549792608092E-2</c:v>
                </c:pt>
                <c:pt idx="6">
                  <c:v>7.0089639316212787E-2</c:v>
                </c:pt>
                <c:pt idx="7">
                  <c:v>3.9563960808169943E-2</c:v>
                </c:pt>
                <c:pt idx="8">
                  <c:v>5.9307086826274773E-2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Hoja2!$A$71:$A$79</c15:f>
                <c15:dlblRangeCache>
                  <c:ptCount val="9"/>
                  <c:pt idx="0">
                    <c:v>GAUTENG</c:v>
                  </c:pt>
                  <c:pt idx="1">
                    <c:v>WESTERN CAPE</c:v>
                  </c:pt>
                  <c:pt idx="2">
                    <c:v>NORTHERN CAPE</c:v>
                  </c:pt>
                  <c:pt idx="3">
                    <c:v>NORTH WEST</c:v>
                  </c:pt>
                  <c:pt idx="4">
                    <c:v>MPUMALANGA</c:v>
                  </c:pt>
                  <c:pt idx="5">
                    <c:v>FREE STATE</c:v>
                  </c:pt>
                  <c:pt idx="6">
                    <c:v>KWAZULU NATAL</c:v>
                  </c:pt>
                  <c:pt idx="7">
                    <c:v>LIMPOPO</c:v>
                  </c:pt>
                  <c:pt idx="8">
                    <c:v>EASTERN CAPE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608B-4AFD-86CF-95133E2BA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1130928"/>
        <c:axId val="721133880"/>
      </c:scatterChart>
      <c:valAx>
        <c:axId val="721130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GDP pc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1133880"/>
        <c:crosses val="autoZero"/>
        <c:crossBetween val="midCat"/>
      </c:valAx>
      <c:valAx>
        <c:axId val="721133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HIV case fatality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1130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0.11882</cdr:x>
      <cdr:y>0.59282</cdr:y>
    </cdr:from>
    <cdr:to>
      <cdr:x>0.93985</cdr:x>
      <cdr:y>0.59282</cdr:y>
    </cdr:to>
    <cdr:cxnSp macro="">
      <cdr:nvCxnSpPr>
        <cdr:cNvPr id="3" name="Conector recto 2"/>
        <cdr:cNvCxnSpPr/>
      </cdr:nvCxnSpPr>
      <cdr:spPr>
        <a:xfrm xmlns:a="http://schemas.openxmlformats.org/drawingml/2006/main">
          <a:off x="602109" y="3020405"/>
          <a:ext cx="416052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0.35641</cdr:x>
      <cdr:y>0.09927</cdr:y>
    </cdr:from>
    <cdr:to>
      <cdr:x>0.40753</cdr:x>
      <cdr:y>0.1591</cdr:y>
    </cdr:to>
    <cdr:sp macro="" textlink="">
      <cdr:nvSpPr>
        <cdr:cNvPr id="4" name="Estrella: 4 puntas 3"/>
        <cdr:cNvSpPr/>
      </cdr:nvSpPr>
      <cdr:spPr>
        <a:xfrm xmlns:a="http://schemas.openxmlformats.org/drawingml/2006/main">
          <a:off x="1806069" y="505805"/>
          <a:ext cx="259080" cy="304800"/>
        </a:xfrm>
        <a:prstGeom xmlns:a="http://schemas.openxmlformats.org/drawingml/2006/main" prst="star4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0.32333</cdr:x>
      <cdr:y>0.1591</cdr:y>
    </cdr:from>
    <cdr:to>
      <cdr:x>0.44362</cdr:x>
      <cdr:y>0.21892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1638429" y="810605"/>
          <a:ext cx="6096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 dirty="0" err="1"/>
            <a:t>Gl</a:t>
          </a:r>
          <a:r>
            <a:rPr lang="es-ES" sz="1100" dirty="0"/>
            <a:t> HRS</a:t>
          </a:r>
          <a:endParaRPr lang="es-MX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7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41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92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gresosalud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1981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1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9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3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00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4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8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368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69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6/14/2017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5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3130" y="526168"/>
            <a:ext cx="8991600" cy="50662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5300" dirty="0"/>
              <a:t>8</a:t>
            </a:r>
            <a:r>
              <a:rPr lang="en-US" sz="5300" baseline="30000" dirty="0"/>
              <a:t>th</a:t>
            </a:r>
            <a:r>
              <a:rPr lang="en-US" sz="5300" dirty="0"/>
              <a:t> SA AIDS conference</a:t>
            </a:r>
            <a:br>
              <a:rPr lang="en-US" dirty="0"/>
            </a:br>
            <a:r>
              <a:rPr lang="en-US" sz="2800" dirty="0">
                <a:latin typeface="Bell MT" panose="02020503060305020303" pitchFamily="18" charset="0"/>
              </a:rPr>
              <a:t>Plenary session</a:t>
            </a:r>
            <a:br>
              <a:rPr lang="en-US" sz="2800" dirty="0">
                <a:latin typeface="Bell MT" panose="02020503060305020303" pitchFamily="18" charset="0"/>
              </a:rPr>
            </a:br>
            <a:br>
              <a:rPr lang="en-US" sz="2800" dirty="0">
                <a:latin typeface="Bell MT" panose="02020503060305020303" pitchFamily="18" charset="0"/>
              </a:rPr>
            </a:br>
            <a:r>
              <a:rPr lang="en-US" sz="2800" dirty="0">
                <a:latin typeface="Bell MT" panose="02020503060305020303" pitchFamily="18" charset="0"/>
              </a:rPr>
              <a:t>Justice, Structure and real Change</a:t>
            </a:r>
            <a:br>
              <a:rPr lang="en-US" sz="2800" dirty="0">
                <a:latin typeface="Bell MT" panose="02020503060305020303" pitchFamily="18" charset="0"/>
              </a:rPr>
            </a:br>
            <a:br>
              <a:rPr lang="en-US" sz="2800" dirty="0">
                <a:latin typeface="Bell MT" panose="02020503060305020303" pitchFamily="18" charset="0"/>
              </a:rPr>
            </a:br>
            <a:br>
              <a:rPr lang="en-US" sz="2800" dirty="0">
                <a:latin typeface="Bell MT" panose="02020503060305020303" pitchFamily="18" charset="0"/>
              </a:rPr>
            </a:br>
            <a:r>
              <a:rPr lang="en-US" sz="2800" b="1" dirty="0">
                <a:latin typeface="Bell MT" panose="02020503060305020303" pitchFamily="18" charset="0"/>
              </a:rPr>
              <a:t>AIDS and health inequity in South Africa</a:t>
            </a:r>
            <a:br>
              <a:rPr lang="en-US" sz="2800" dirty="0">
                <a:latin typeface="Bell MT" panose="02020503060305020303" pitchFamily="18" charset="0"/>
              </a:rPr>
            </a:br>
            <a:br>
              <a:rPr lang="en-US" sz="2800" dirty="0">
                <a:latin typeface="Bell MT" panose="02020503060305020303" pitchFamily="18" charset="0"/>
              </a:rPr>
            </a:br>
            <a:r>
              <a:rPr lang="en-US" sz="1800" dirty="0">
                <a:latin typeface="Bell MT" panose="02020503060305020303" pitchFamily="18" charset="0"/>
              </a:rPr>
              <a:t>Juan Garay</a:t>
            </a:r>
            <a:br>
              <a:rPr lang="en-US" sz="1800" dirty="0">
                <a:latin typeface="Bell MT" panose="02020503060305020303" pitchFamily="18" charset="0"/>
              </a:rPr>
            </a:br>
            <a:r>
              <a:rPr lang="en-US" sz="1800" dirty="0">
                <a:latin typeface="Bell MT" panose="02020503060305020303" pitchFamily="18" charset="0"/>
              </a:rPr>
              <a:t>Professor of Global health</a:t>
            </a:r>
            <a:br>
              <a:rPr lang="en-US" sz="1800" dirty="0">
                <a:latin typeface="Bell MT" panose="02020503060305020303" pitchFamily="18" charset="0"/>
              </a:rPr>
            </a:br>
            <a:r>
              <a:rPr lang="en-US" sz="1800" dirty="0">
                <a:latin typeface="Bell MT" panose="02020503060305020303" pitchFamily="18" charset="0"/>
              </a:rPr>
              <a:t>Former DMO Matabeleland south</a:t>
            </a:r>
            <a:br>
              <a:rPr lang="en-US" sz="2800" dirty="0">
                <a:latin typeface="Bell MT" panose="02020503060305020303" pitchFamily="18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358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Economic</a:t>
            </a:r>
            <a:r>
              <a:rPr lang="es-ES" dirty="0"/>
              <a:t> </a:t>
            </a:r>
            <a:r>
              <a:rPr lang="es-ES" dirty="0" err="1"/>
              <a:t>redistribution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enable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conditions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universal </a:t>
            </a:r>
            <a:r>
              <a:rPr lang="es-ES" dirty="0" err="1"/>
              <a:t>right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health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8367584" cy="48825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80269" y="4001133"/>
            <a:ext cx="23724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7.8% GDP vs 0.7% ODA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2315458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557" y="290985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South </a:t>
            </a:r>
            <a:r>
              <a:rPr lang="es-ES" sz="3200" dirty="0" err="1"/>
              <a:t>Africa</a:t>
            </a:r>
            <a:r>
              <a:rPr lang="es-ES" sz="3200" dirty="0"/>
              <a:t> </a:t>
            </a:r>
            <a:r>
              <a:rPr lang="es-ES" sz="3200" dirty="0" err="1"/>
              <a:t>health</a:t>
            </a:r>
            <a:r>
              <a:rPr lang="es-ES" sz="3200" dirty="0"/>
              <a:t> vs </a:t>
            </a:r>
            <a:r>
              <a:rPr lang="es-ES" sz="3200" dirty="0" err="1"/>
              <a:t>World`s</a:t>
            </a:r>
            <a:r>
              <a:rPr lang="es-ES" sz="3200" dirty="0"/>
              <a:t> and similar </a:t>
            </a:r>
            <a:r>
              <a:rPr lang="es-ES" sz="3200" dirty="0" err="1"/>
              <a:t>income</a:t>
            </a:r>
            <a:r>
              <a:rPr lang="es-ES" sz="3200" dirty="0"/>
              <a:t> </a:t>
            </a:r>
            <a:r>
              <a:rPr lang="es-ES" sz="3200" dirty="0" err="1"/>
              <a:t>countries</a:t>
            </a:r>
            <a:endParaRPr lang="es-MX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556" y="2042793"/>
            <a:ext cx="4927307" cy="36289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357" y="2042793"/>
            <a:ext cx="4604951" cy="36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41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2448" y="0"/>
            <a:ext cx="9430265" cy="101883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South Africa GDP pc vs LE</a:t>
            </a:r>
            <a:endParaRPr lang="es-MX" sz="3200" dirty="0"/>
          </a:p>
        </p:txBody>
      </p:sp>
      <p:pic>
        <p:nvPicPr>
          <p:cNvPr id="14" name="Grabación de pantalla 1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7" end="3935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9" y="1018832"/>
            <a:ext cx="7247495" cy="571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South </a:t>
            </a:r>
            <a:r>
              <a:rPr lang="es-ES" sz="3600" dirty="0" err="1"/>
              <a:t>Africa</a:t>
            </a:r>
            <a:r>
              <a:rPr lang="es-ES" sz="3600" dirty="0"/>
              <a:t> </a:t>
            </a:r>
            <a:r>
              <a:rPr lang="es-ES" sz="3600" dirty="0" err="1"/>
              <a:t>health</a:t>
            </a:r>
            <a:r>
              <a:rPr lang="es-ES" sz="3600" dirty="0"/>
              <a:t> vs HRS </a:t>
            </a:r>
            <a:r>
              <a:rPr lang="es-ES" sz="3600" dirty="0" err="1"/>
              <a:t>models</a:t>
            </a:r>
            <a:endParaRPr lang="es-MX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383" y="1442756"/>
            <a:ext cx="4019711" cy="24161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82" y="3826568"/>
            <a:ext cx="4007589" cy="24088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659" y="1442757"/>
            <a:ext cx="4031850" cy="24170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659" y="3858859"/>
            <a:ext cx="4015337" cy="23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41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/>
              <a:t>Net </a:t>
            </a:r>
            <a:r>
              <a:rPr lang="es-ES" sz="2800" dirty="0" err="1"/>
              <a:t>burden</a:t>
            </a:r>
            <a:r>
              <a:rPr lang="es-ES" sz="2800" dirty="0"/>
              <a:t> of </a:t>
            </a:r>
            <a:r>
              <a:rPr lang="es-ES" sz="2800" dirty="0" err="1"/>
              <a:t>health</a:t>
            </a:r>
            <a:r>
              <a:rPr lang="es-ES" sz="2800" dirty="0"/>
              <a:t> </a:t>
            </a:r>
            <a:r>
              <a:rPr lang="es-ES" sz="2800" dirty="0" err="1"/>
              <a:t>inequity</a:t>
            </a:r>
            <a:r>
              <a:rPr lang="es-ES" sz="2800" dirty="0"/>
              <a:t> (</a:t>
            </a:r>
            <a:r>
              <a:rPr lang="es-ES" sz="2800" dirty="0" err="1"/>
              <a:t>ref</a:t>
            </a:r>
            <a:r>
              <a:rPr lang="es-ES" sz="2800" dirty="0"/>
              <a:t> global HRS </a:t>
            </a:r>
            <a:r>
              <a:rPr lang="es-ES" sz="2800" dirty="0" err="1"/>
              <a:t>models</a:t>
            </a:r>
            <a:r>
              <a:rPr lang="es-ES" sz="2800" dirty="0"/>
              <a:t>) in South </a:t>
            </a:r>
            <a:r>
              <a:rPr lang="es-ES" sz="2800" dirty="0" err="1"/>
              <a:t>Africa</a:t>
            </a:r>
            <a:endParaRPr lang="es-MX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94022"/>
            <a:ext cx="4618655" cy="23886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38200" y="3654036"/>
            <a:ext cx="4905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430,000/y, 2.5% </a:t>
            </a:r>
            <a:r>
              <a:rPr lang="es-ES" sz="1400" dirty="0" err="1"/>
              <a:t>world’s</a:t>
            </a:r>
            <a:r>
              <a:rPr lang="es-ES" sz="1400" dirty="0"/>
              <a:t> NBHiE,0,7% </a:t>
            </a:r>
            <a:r>
              <a:rPr lang="es-ES" sz="1400" dirty="0" err="1"/>
              <a:t>world’s</a:t>
            </a:r>
            <a:r>
              <a:rPr lang="es-ES" sz="1400" dirty="0"/>
              <a:t> pop </a:t>
            </a:r>
            <a:endParaRPr lang="es-MX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157" y="1573134"/>
            <a:ext cx="4618656" cy="23886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79547"/>
            <a:ext cx="4618655" cy="2623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157" y="4079548"/>
            <a:ext cx="4618655" cy="254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75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err="1">
                <a:solidFill>
                  <a:prstClr val="black"/>
                </a:solidFill>
              </a:rPr>
              <a:t>Relative</a:t>
            </a:r>
            <a:r>
              <a:rPr lang="es-ES" sz="2800" dirty="0">
                <a:solidFill>
                  <a:prstClr val="black"/>
                </a:solidFill>
              </a:rPr>
              <a:t> </a:t>
            </a:r>
            <a:r>
              <a:rPr lang="es-ES" sz="2800" dirty="0" err="1">
                <a:solidFill>
                  <a:prstClr val="black"/>
                </a:solidFill>
              </a:rPr>
              <a:t>burden</a:t>
            </a:r>
            <a:r>
              <a:rPr lang="es-ES" sz="2800" dirty="0">
                <a:solidFill>
                  <a:prstClr val="black"/>
                </a:solidFill>
              </a:rPr>
              <a:t> of </a:t>
            </a:r>
            <a:r>
              <a:rPr lang="es-ES" sz="2800" dirty="0" err="1">
                <a:solidFill>
                  <a:prstClr val="black"/>
                </a:solidFill>
              </a:rPr>
              <a:t>health</a:t>
            </a:r>
            <a:r>
              <a:rPr lang="es-ES" sz="2800" dirty="0">
                <a:solidFill>
                  <a:prstClr val="black"/>
                </a:solidFill>
              </a:rPr>
              <a:t> </a:t>
            </a:r>
            <a:r>
              <a:rPr lang="es-ES" sz="2800" dirty="0" err="1">
                <a:solidFill>
                  <a:prstClr val="black"/>
                </a:solidFill>
              </a:rPr>
              <a:t>inequity</a:t>
            </a:r>
            <a:r>
              <a:rPr lang="es-ES" sz="2800" dirty="0">
                <a:solidFill>
                  <a:prstClr val="black"/>
                </a:solidFill>
              </a:rPr>
              <a:t> (</a:t>
            </a:r>
            <a:r>
              <a:rPr lang="es-ES" sz="2800" dirty="0" err="1">
                <a:solidFill>
                  <a:prstClr val="black"/>
                </a:solidFill>
              </a:rPr>
              <a:t>ref</a:t>
            </a:r>
            <a:r>
              <a:rPr lang="es-ES" sz="2800" dirty="0">
                <a:solidFill>
                  <a:prstClr val="black"/>
                </a:solidFill>
              </a:rPr>
              <a:t> global HRS) in South </a:t>
            </a:r>
            <a:r>
              <a:rPr lang="es-ES" sz="2800" dirty="0" err="1">
                <a:solidFill>
                  <a:prstClr val="black"/>
                </a:solidFill>
              </a:rPr>
              <a:t>Africa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392" y="2002062"/>
            <a:ext cx="5052600" cy="33057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530" y="2002063"/>
            <a:ext cx="5858817" cy="33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25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634" y="93277"/>
            <a:ext cx="9454978" cy="957048"/>
          </a:xfrm>
        </p:spPr>
        <p:txBody>
          <a:bodyPr>
            <a:normAutofit/>
          </a:bodyPr>
          <a:lstStyle/>
          <a:p>
            <a:r>
              <a:rPr lang="en-US" sz="2800" dirty="0"/>
              <a:t>Trend of the </a:t>
            </a:r>
            <a:r>
              <a:rPr lang="en-US" sz="2800" dirty="0" err="1"/>
              <a:t>RBHiE</a:t>
            </a:r>
            <a:r>
              <a:rPr lang="en-US" sz="2800" dirty="0"/>
              <a:t> in South Africa</a:t>
            </a:r>
            <a:endParaRPr lang="es-MX" sz="2800" dirty="0"/>
          </a:p>
        </p:txBody>
      </p:sp>
      <p:pic>
        <p:nvPicPr>
          <p:cNvPr id="9" name="Grabación de pantalla 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2" end="5617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034" y="1050325"/>
            <a:ext cx="8581766" cy="48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6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16762" cy="746983"/>
          </a:xfrm>
        </p:spPr>
        <p:txBody>
          <a:bodyPr>
            <a:normAutofit/>
          </a:bodyPr>
          <a:lstStyle/>
          <a:p>
            <a:r>
              <a:rPr lang="es-ES" sz="3200" dirty="0"/>
              <a:t>HIV and </a:t>
            </a:r>
            <a:r>
              <a:rPr lang="es-ES" sz="3200" dirty="0" err="1"/>
              <a:t>BHiE</a:t>
            </a:r>
            <a:r>
              <a:rPr lang="es-ES" sz="3200" dirty="0"/>
              <a:t> in South </a:t>
            </a:r>
            <a:r>
              <a:rPr lang="es-ES" sz="3200" dirty="0" err="1"/>
              <a:t>Africa</a:t>
            </a:r>
            <a:endParaRPr lang="es-MX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B3FD68-ADDA-4F69-8730-AA6E1EADA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6" y="1270028"/>
            <a:ext cx="10208740" cy="48094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450227" y="5281689"/>
            <a:ext cx="315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4,7 </a:t>
            </a:r>
            <a:r>
              <a:rPr lang="es-ES" dirty="0" err="1"/>
              <a:t>million</a:t>
            </a:r>
            <a:r>
              <a:rPr lang="es-ES" dirty="0"/>
              <a:t> </a:t>
            </a:r>
            <a:r>
              <a:rPr lang="es-ES" dirty="0" err="1"/>
              <a:t>increased</a:t>
            </a:r>
            <a:r>
              <a:rPr lang="es-ES" dirty="0"/>
              <a:t> </a:t>
            </a:r>
            <a:r>
              <a:rPr lang="es-ES" dirty="0" err="1"/>
              <a:t>mortality</a:t>
            </a:r>
            <a:r>
              <a:rPr lang="es-ES" dirty="0"/>
              <a:t> of South </a:t>
            </a:r>
            <a:r>
              <a:rPr lang="es-ES" dirty="0" err="1"/>
              <a:t>Africans</a:t>
            </a:r>
            <a:r>
              <a:rPr lang="es-ES" dirty="0"/>
              <a:t>, </a:t>
            </a:r>
            <a:r>
              <a:rPr lang="es-ES" dirty="0" err="1"/>
              <a:t>since</a:t>
            </a:r>
            <a:r>
              <a:rPr lang="es-ES" dirty="0"/>
              <a:t> HIV</a:t>
            </a:r>
          </a:p>
        </p:txBody>
      </p:sp>
    </p:spTree>
    <p:extLst>
      <p:ext uri="{BB962C8B-B14F-4D97-AF65-F5344CB8AC3E}">
        <p14:creationId xmlns:p14="http://schemas.microsoft.com/office/powerpoint/2010/main" val="3837379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492" y="130347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dirty="0"/>
              <a:t>Sex and </a:t>
            </a:r>
            <a:r>
              <a:rPr lang="es-ES" sz="2800" dirty="0" err="1"/>
              <a:t>age</a:t>
            </a:r>
            <a:r>
              <a:rPr lang="es-ES" sz="2800" dirty="0"/>
              <a:t> </a:t>
            </a:r>
            <a:r>
              <a:rPr lang="es-ES" sz="2800" dirty="0" err="1"/>
              <a:t>trend</a:t>
            </a:r>
            <a:r>
              <a:rPr lang="es-ES" sz="2800" dirty="0"/>
              <a:t> of </a:t>
            </a:r>
            <a:r>
              <a:rPr lang="es-ES" sz="2800" dirty="0" err="1"/>
              <a:t>excess</a:t>
            </a:r>
            <a:r>
              <a:rPr lang="es-ES" sz="2800" dirty="0"/>
              <a:t>-HIV </a:t>
            </a:r>
            <a:r>
              <a:rPr lang="es-ES" sz="2800" dirty="0" err="1"/>
              <a:t>related</a:t>
            </a:r>
            <a:r>
              <a:rPr lang="es-ES" sz="2800" dirty="0"/>
              <a:t> </a:t>
            </a:r>
            <a:r>
              <a:rPr lang="es-ES" sz="2800" dirty="0" err="1"/>
              <a:t>mortality</a:t>
            </a:r>
            <a:r>
              <a:rPr lang="es-ES" sz="2800" dirty="0"/>
              <a:t>/</a:t>
            </a:r>
            <a:r>
              <a:rPr lang="es-ES" sz="2800" dirty="0" err="1"/>
              <a:t>BHiE</a:t>
            </a:r>
            <a:endParaRPr lang="es-MX" sz="28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754" y="1838971"/>
            <a:ext cx="5956308" cy="36152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0" y="1838971"/>
            <a:ext cx="5998984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07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AIDS and </a:t>
            </a:r>
            <a:r>
              <a:rPr lang="es-ES" sz="3600" dirty="0" err="1"/>
              <a:t>the</a:t>
            </a:r>
            <a:r>
              <a:rPr lang="es-ES" sz="3600" dirty="0"/>
              <a:t> </a:t>
            </a:r>
            <a:r>
              <a:rPr lang="es-ES" sz="3600" dirty="0" err="1"/>
              <a:t>burden</a:t>
            </a:r>
            <a:r>
              <a:rPr lang="es-ES" sz="3600" dirty="0"/>
              <a:t> of </a:t>
            </a:r>
            <a:r>
              <a:rPr lang="es-ES" sz="3600" dirty="0" err="1"/>
              <a:t>health</a:t>
            </a:r>
            <a:r>
              <a:rPr lang="es-ES" sz="3600" dirty="0"/>
              <a:t> </a:t>
            </a:r>
            <a:r>
              <a:rPr lang="es-ES" sz="3600" dirty="0" err="1"/>
              <a:t>inequity</a:t>
            </a:r>
            <a:r>
              <a:rPr lang="es-ES" sz="3600" dirty="0"/>
              <a:t> in South </a:t>
            </a:r>
            <a:r>
              <a:rPr lang="es-ES" sz="3600" dirty="0" err="1"/>
              <a:t>Africa</a:t>
            </a:r>
            <a:endParaRPr lang="es-MX" sz="3600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5704"/>
            <a:ext cx="5117757" cy="30760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15704"/>
            <a:ext cx="5117757" cy="30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22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27" y="3469161"/>
            <a:ext cx="4955083" cy="22983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538" y="402107"/>
            <a:ext cx="2249853" cy="278027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415" y="497617"/>
            <a:ext cx="3466599" cy="258925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56927" y="3541368"/>
            <a:ext cx="2871923" cy="21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19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8773" y="79048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HIV and </a:t>
            </a:r>
            <a:r>
              <a:rPr lang="es-ES" sz="3200" dirty="0" err="1"/>
              <a:t>poverty</a:t>
            </a:r>
            <a:r>
              <a:rPr lang="es-ES" sz="3200" dirty="0"/>
              <a:t> in South </a:t>
            </a:r>
            <a:r>
              <a:rPr lang="es-ES" sz="3200" dirty="0" err="1"/>
              <a:t>Africa</a:t>
            </a:r>
            <a:endParaRPr lang="es-MX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584357" y="1314773"/>
            <a:ext cx="237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HIV/AIDS</a:t>
            </a:r>
            <a:endParaRPr lang="es-MX" sz="4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7782664" y="4269229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Inequity</a:t>
            </a:r>
            <a:r>
              <a:rPr lang="es-ES" sz="2800" dirty="0"/>
              <a:t> &amp; </a:t>
            </a:r>
            <a:r>
              <a:rPr lang="es-ES" sz="2800" dirty="0" err="1"/>
              <a:t>Poverty</a:t>
            </a:r>
            <a:endParaRPr lang="es-MX" sz="2800" dirty="0"/>
          </a:p>
        </p:txBody>
      </p:sp>
      <p:sp>
        <p:nvSpPr>
          <p:cNvPr id="8" name="Rectángulo 7"/>
          <p:cNvSpPr/>
          <p:nvPr/>
        </p:nvSpPr>
        <p:spPr>
          <a:xfrm>
            <a:off x="106680" y="5944552"/>
            <a:ext cx="609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 err="1"/>
              <a:t>Literature</a:t>
            </a:r>
            <a:r>
              <a:rPr lang="es-MX" sz="1100" dirty="0"/>
              <a:t> </a:t>
            </a:r>
            <a:r>
              <a:rPr lang="es-MX" sz="1100" dirty="0" err="1"/>
              <a:t>Review</a:t>
            </a:r>
            <a:r>
              <a:rPr lang="es-MX" sz="1100" dirty="0"/>
              <a:t> </a:t>
            </a:r>
            <a:r>
              <a:rPr lang="es-MX" sz="1100" dirty="0" err="1"/>
              <a:t>on</a:t>
            </a:r>
            <a:r>
              <a:rPr lang="es-MX" sz="1100" dirty="0"/>
              <a:t> </a:t>
            </a:r>
            <a:r>
              <a:rPr lang="es-MX" sz="1100" dirty="0" err="1"/>
              <a:t>Poverty</a:t>
            </a:r>
            <a:r>
              <a:rPr lang="es-MX" sz="1100" dirty="0"/>
              <a:t> AND HIV/AIDS: </a:t>
            </a:r>
            <a:r>
              <a:rPr lang="es-MX" sz="1100" dirty="0" err="1"/>
              <a:t>Measuring</a:t>
            </a:r>
            <a:r>
              <a:rPr lang="es-MX" sz="1100" dirty="0"/>
              <a:t> </a:t>
            </a:r>
            <a:r>
              <a:rPr lang="es-MX" sz="1100" dirty="0" err="1"/>
              <a:t>the</a:t>
            </a:r>
            <a:r>
              <a:rPr lang="es-MX" sz="1100" dirty="0"/>
              <a:t> Social </a:t>
            </a:r>
          </a:p>
          <a:p>
            <a:r>
              <a:rPr lang="es-MX" sz="1100" dirty="0"/>
              <a:t>and </a:t>
            </a:r>
            <a:r>
              <a:rPr lang="es-MX" sz="1100" dirty="0" err="1"/>
              <a:t>Economic</a:t>
            </a:r>
            <a:r>
              <a:rPr lang="es-MX" sz="1100" dirty="0"/>
              <a:t> </a:t>
            </a:r>
            <a:r>
              <a:rPr lang="es-MX" sz="1100" dirty="0" err="1"/>
              <a:t>Impacts</a:t>
            </a:r>
            <a:r>
              <a:rPr lang="es-MX" sz="1100" dirty="0"/>
              <a:t> </a:t>
            </a:r>
            <a:r>
              <a:rPr lang="es-MX" sz="1100" dirty="0" err="1"/>
              <a:t>on</a:t>
            </a:r>
            <a:r>
              <a:rPr lang="es-MX" sz="1100" dirty="0"/>
              <a:t> </a:t>
            </a:r>
            <a:r>
              <a:rPr lang="es-MX" sz="1100" dirty="0" err="1"/>
              <a:t>Households</a:t>
            </a:r>
            <a:r>
              <a:rPr lang="es-MX" sz="1100" dirty="0"/>
              <a:t>  </a:t>
            </a:r>
          </a:p>
          <a:p>
            <a:r>
              <a:rPr lang="es-MX" sz="1100" dirty="0"/>
              <a:t> </a:t>
            </a:r>
          </a:p>
          <a:p>
            <a:r>
              <a:rPr lang="es-MX" sz="1100" dirty="0"/>
              <a:t>THULISILE GANYAZA-TWALO and JOHN SEAGER – HSRC – 2005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335302" y="4340235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Health</a:t>
            </a:r>
            <a:r>
              <a:rPr lang="es-ES" sz="2800" dirty="0"/>
              <a:t> </a:t>
            </a:r>
            <a:r>
              <a:rPr lang="es-ES" sz="2800" dirty="0" err="1"/>
              <a:t>inequity</a:t>
            </a:r>
            <a:endParaRPr lang="es-MX" sz="2800" dirty="0"/>
          </a:p>
        </p:txBody>
      </p:sp>
      <p:sp>
        <p:nvSpPr>
          <p:cNvPr id="13" name="Flecha: a la izquierda y derecha 12"/>
          <p:cNvSpPr/>
          <p:nvPr/>
        </p:nvSpPr>
        <p:spPr>
          <a:xfrm rot="2882785">
            <a:off x="6114521" y="2796726"/>
            <a:ext cx="2928552" cy="5574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: a la izquierda y derecha 13"/>
          <p:cNvSpPr/>
          <p:nvPr/>
        </p:nvSpPr>
        <p:spPr>
          <a:xfrm>
            <a:off x="4308801" y="4409457"/>
            <a:ext cx="2928552" cy="5574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: a la izquierda y derecha 14"/>
          <p:cNvSpPr/>
          <p:nvPr/>
        </p:nvSpPr>
        <p:spPr>
          <a:xfrm rot="7538958">
            <a:off x="2282081" y="2857393"/>
            <a:ext cx="2928552" cy="5487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9375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632" y="58392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/>
              <a:t>GDP pc and </a:t>
            </a:r>
            <a:r>
              <a:rPr lang="es-ES" sz="3600" dirty="0" err="1"/>
              <a:t>health</a:t>
            </a:r>
            <a:r>
              <a:rPr lang="es-ES" sz="3600" dirty="0"/>
              <a:t> in South </a:t>
            </a:r>
            <a:r>
              <a:rPr lang="es-ES" sz="3600" dirty="0" err="1"/>
              <a:t>Africa</a:t>
            </a:r>
            <a:endParaRPr lang="es-MX" sz="3600" dirty="0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270E7FAF-19C4-4BE1-90F6-9E1C78BE64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425608"/>
              </p:ext>
            </p:extLst>
          </p:nvPr>
        </p:nvGraphicFramePr>
        <p:xfrm>
          <a:off x="6591172" y="1383955"/>
          <a:ext cx="4965202" cy="4026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6" name="Conector recto 15"/>
          <p:cNvCxnSpPr>
            <a:cxnSpLocks/>
          </p:cNvCxnSpPr>
          <p:nvPr/>
        </p:nvCxnSpPr>
        <p:spPr>
          <a:xfrm flipV="1">
            <a:off x="9357360" y="1905000"/>
            <a:ext cx="0" cy="29565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26000" t="20165" r="23124" b="3533"/>
          <a:stretch/>
        </p:blipFill>
        <p:spPr>
          <a:xfrm>
            <a:off x="623449" y="1383955"/>
            <a:ext cx="5967723" cy="503208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/>
          <a:srcRect l="5862" t="11536" r="2250" b="26210"/>
          <a:stretch/>
        </p:blipFill>
        <p:spPr>
          <a:xfrm>
            <a:off x="7077332" y="5077739"/>
            <a:ext cx="4152900" cy="1581824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7436903" y="6565593"/>
            <a:ext cx="29049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/>
              <a:t>http://www.statssa.gov.za/?page_id=739&amp;id=1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599132" y="6416040"/>
            <a:ext cx="40967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s-MX" sz="1200" dirty="0">
                <a:solidFill>
                  <a:srgbClr val="000000"/>
                </a:solidFill>
                <a:latin typeface="Calibri" panose="020F0502020204030204" pitchFamily="34" charset="0"/>
              </a:rPr>
              <a:t>http://www.statssa.gov.za/publications/P0302/P03022014.pdf</a:t>
            </a:r>
          </a:p>
        </p:txBody>
      </p:sp>
    </p:spTree>
    <p:extLst>
      <p:ext uri="{BB962C8B-B14F-4D97-AF65-F5344CB8AC3E}">
        <p14:creationId xmlns:p14="http://schemas.microsoft.com/office/powerpoint/2010/main" val="443723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5322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2800" dirty="0" err="1"/>
              <a:t>Subnational</a:t>
            </a:r>
            <a:r>
              <a:rPr lang="es-ES" sz="2800" dirty="0"/>
              <a:t> </a:t>
            </a:r>
            <a:r>
              <a:rPr lang="es-ES" sz="2800" dirty="0" err="1"/>
              <a:t>BHiE</a:t>
            </a:r>
            <a:r>
              <a:rPr lang="es-ES" sz="2800" dirty="0"/>
              <a:t> in South </a:t>
            </a:r>
            <a:r>
              <a:rPr lang="es-ES" sz="2800" dirty="0" err="1"/>
              <a:t>Africa</a:t>
            </a:r>
            <a:r>
              <a:rPr lang="es-ES" sz="2800" dirty="0"/>
              <a:t> </a:t>
            </a:r>
            <a:r>
              <a:rPr lang="es-ES" sz="2800" dirty="0" err="1"/>
              <a:t>ref</a:t>
            </a:r>
            <a:r>
              <a:rPr lang="es-ES" sz="2800" dirty="0"/>
              <a:t> HR(S) </a:t>
            </a:r>
            <a:r>
              <a:rPr lang="es-ES" sz="2800" dirty="0" err="1"/>
              <a:t>provinces</a:t>
            </a:r>
            <a:endParaRPr lang="es-MX" sz="2800" dirty="0"/>
          </a:p>
        </p:txBody>
      </p:sp>
      <p:graphicFrame>
        <p:nvGraphicFramePr>
          <p:cNvPr id="17" name="Marcador de contenido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4573498"/>
              </p:ext>
            </p:extLst>
          </p:nvPr>
        </p:nvGraphicFramePr>
        <p:xfrm>
          <a:off x="655322" y="1432560"/>
          <a:ext cx="10850877" cy="5044440"/>
        </p:xfrm>
        <a:graphic>
          <a:graphicData uri="http://schemas.openxmlformats.org/drawingml/2006/table">
            <a:tbl>
              <a:tblPr/>
              <a:tblGrid>
                <a:gridCol w="1520082">
                  <a:extLst>
                    <a:ext uri="{9D8B030D-6E8A-4147-A177-3AD203B41FA5}">
                      <a16:colId xmlns:a16="http://schemas.microsoft.com/office/drawing/2014/main" val="785583295"/>
                    </a:ext>
                  </a:extLst>
                </a:gridCol>
                <a:gridCol w="988791">
                  <a:extLst>
                    <a:ext uri="{9D8B030D-6E8A-4147-A177-3AD203B41FA5}">
                      <a16:colId xmlns:a16="http://schemas.microsoft.com/office/drawing/2014/main" val="2840632348"/>
                    </a:ext>
                  </a:extLst>
                </a:gridCol>
                <a:gridCol w="988791">
                  <a:extLst>
                    <a:ext uri="{9D8B030D-6E8A-4147-A177-3AD203B41FA5}">
                      <a16:colId xmlns:a16="http://schemas.microsoft.com/office/drawing/2014/main" val="1542175072"/>
                    </a:ext>
                  </a:extLst>
                </a:gridCol>
                <a:gridCol w="988791">
                  <a:extLst>
                    <a:ext uri="{9D8B030D-6E8A-4147-A177-3AD203B41FA5}">
                      <a16:colId xmlns:a16="http://schemas.microsoft.com/office/drawing/2014/main" val="2372012845"/>
                    </a:ext>
                  </a:extLst>
                </a:gridCol>
                <a:gridCol w="1140063">
                  <a:extLst>
                    <a:ext uri="{9D8B030D-6E8A-4147-A177-3AD203B41FA5}">
                      <a16:colId xmlns:a16="http://schemas.microsoft.com/office/drawing/2014/main" val="1785697850"/>
                    </a:ext>
                  </a:extLst>
                </a:gridCol>
                <a:gridCol w="988791">
                  <a:extLst>
                    <a:ext uri="{9D8B030D-6E8A-4147-A177-3AD203B41FA5}">
                      <a16:colId xmlns:a16="http://schemas.microsoft.com/office/drawing/2014/main" val="1016755329"/>
                    </a:ext>
                  </a:extLst>
                </a:gridCol>
                <a:gridCol w="915000">
                  <a:extLst>
                    <a:ext uri="{9D8B030D-6E8A-4147-A177-3AD203B41FA5}">
                      <a16:colId xmlns:a16="http://schemas.microsoft.com/office/drawing/2014/main" val="313390724"/>
                    </a:ext>
                  </a:extLst>
                </a:gridCol>
                <a:gridCol w="900243">
                  <a:extLst>
                    <a:ext uri="{9D8B030D-6E8A-4147-A177-3AD203B41FA5}">
                      <a16:colId xmlns:a16="http://schemas.microsoft.com/office/drawing/2014/main" val="1834431211"/>
                    </a:ext>
                  </a:extLst>
                </a:gridCol>
                <a:gridCol w="767420">
                  <a:extLst>
                    <a:ext uri="{9D8B030D-6E8A-4147-A177-3AD203B41FA5}">
                      <a16:colId xmlns:a16="http://schemas.microsoft.com/office/drawing/2014/main" val="89353912"/>
                    </a:ext>
                  </a:extLst>
                </a:gridCol>
                <a:gridCol w="767420">
                  <a:extLst>
                    <a:ext uri="{9D8B030D-6E8A-4147-A177-3AD203B41FA5}">
                      <a16:colId xmlns:a16="http://schemas.microsoft.com/office/drawing/2014/main" val="1260718075"/>
                    </a:ext>
                  </a:extLst>
                </a:gridCol>
                <a:gridCol w="885485">
                  <a:extLst>
                    <a:ext uri="{9D8B030D-6E8A-4147-A177-3AD203B41FA5}">
                      <a16:colId xmlns:a16="http://schemas.microsoft.com/office/drawing/2014/main" val="3191374855"/>
                    </a:ext>
                  </a:extLst>
                </a:gridCol>
              </a:tblGrid>
              <a:tr h="1117309"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fornian FB" panose="0207040306080B030204" pitchFamily="18" charset="0"/>
                        </a:rPr>
                        <a:t>Provinces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9525" marR="9525" marT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fornian FB" panose="0207040306080B030204" pitchFamily="18" charset="0"/>
                        </a:rPr>
                        <a:t>LE </a:t>
                      </a:r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fornian FB" panose="0207040306080B030204" pitchFamily="18" charset="0"/>
                        </a:rPr>
                        <a:t>men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fornian FB" panose="0207040306080B030204" pitchFamily="18" charset="0"/>
                        </a:rPr>
                        <a:t>LE </a:t>
                      </a:r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fornian FB" panose="0207040306080B030204" pitchFamily="18" charset="0"/>
                        </a:rPr>
                        <a:t>women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fornian FB" panose="0207040306080B030204" pitchFamily="18" charset="0"/>
                        </a:rPr>
                        <a:t>LE </a:t>
                      </a:r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fornian FB" panose="0207040306080B030204" pitchFamily="18" charset="0"/>
                        </a:rPr>
                        <a:t>all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fornian FB" panose="0207040306080B030204" pitchFamily="18" charset="0"/>
                        </a:rPr>
                        <a:t>GDP pc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fornian FB" panose="0207040306080B030204" pitchFamily="18" charset="0"/>
                        </a:rPr>
                        <a:t>Population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fornian FB" panose="0207040306080B030204" pitchFamily="18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Subnat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NBHiE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s-MX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Ref</a:t>
                      </a:r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s-MX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subnat</a:t>
                      </a:r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s-MX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Prov</a:t>
                      </a:r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HR)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Subnat RBHiE </a:t>
                      </a:r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(Ref subnat Prov HR)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Subnat NBHiE</a:t>
                      </a:r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(Ref Global HRS)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Subnat RBHiE </a:t>
                      </a:r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(Ref Global HRS)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Similar country`s RBHiE</a:t>
                      </a: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555141"/>
                  </a:ext>
                </a:extLst>
              </a:tr>
              <a:tr h="30304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GAUTENG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64,65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9681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11191700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-16106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-15,99%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39716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39,4%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Ethiopia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896862"/>
                  </a:ext>
                </a:extLst>
              </a:tr>
              <a:tr h="30304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WESTERN CAPE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6688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5223900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-9385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-20,52%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16215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35,4%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Pakistan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730649"/>
                  </a:ext>
                </a:extLst>
              </a:tr>
              <a:tr h="30304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NORTHERN CAPE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52,9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57,5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55,2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6260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1103900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2277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15,47%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8725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59,3%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Angola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192768"/>
                  </a:ext>
                </a:extLst>
              </a:tr>
              <a:tr h="30304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NORTH WEST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56,6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58,8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57,7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6677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3200900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3279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8,73%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21167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56,4%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Somalia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999289"/>
                  </a:ext>
                </a:extLst>
              </a:tr>
              <a:tr h="30304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MPUMALANGA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56,9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60,1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58,5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3617600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2572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6,76%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22513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59,2%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Angola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041342"/>
                  </a:ext>
                </a:extLst>
              </a:tr>
              <a:tr h="53578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FREE STATE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50,7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53,6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52,15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6213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2824500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9782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24,07%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27247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67,1%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Sierra Leone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370871"/>
                  </a:ext>
                </a:extLst>
              </a:tr>
              <a:tr h="30304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KWAZULU NATAL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54,4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59,4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56,9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10645400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14335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13,70%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74664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71,3%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&gt;S Leone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867084"/>
                  </a:ext>
                </a:extLst>
              </a:tr>
              <a:tr h="3636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LIMPOPO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58,3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62,5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60,4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4259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5439600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0,00%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29041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61,3%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Mauritania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485861"/>
                  </a:ext>
                </a:extLst>
              </a:tr>
              <a:tr h="30304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EASTERN CAPE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53,0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3651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6745800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11603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15,89%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50447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69,1%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&gt;S Leone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555004"/>
                  </a:ext>
                </a:extLst>
              </a:tr>
              <a:tr h="55760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Africa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59,69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6206,27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49993300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43847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6,78%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289734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57,66%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808436"/>
                  </a:ext>
                </a:extLst>
              </a:tr>
              <a:tr h="34876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http://www.statssa.gov.za/publications/P0302/P03022014.pdf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15,13%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3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334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080" y="-182880"/>
            <a:ext cx="11094720" cy="1325563"/>
          </a:xfrm>
        </p:spPr>
        <p:txBody>
          <a:bodyPr>
            <a:normAutofit/>
          </a:bodyPr>
          <a:lstStyle/>
          <a:p>
            <a:r>
              <a:rPr lang="es-ES" sz="2400" dirty="0"/>
              <a:t>Sub-</a:t>
            </a:r>
            <a:r>
              <a:rPr lang="es-ES" sz="2400" dirty="0" err="1"/>
              <a:t>national</a:t>
            </a:r>
            <a:r>
              <a:rPr lang="es-ES" sz="2400" dirty="0"/>
              <a:t> </a:t>
            </a:r>
            <a:r>
              <a:rPr lang="es-ES" sz="2400" dirty="0" err="1"/>
              <a:t>burden</a:t>
            </a:r>
            <a:r>
              <a:rPr lang="es-ES" sz="2400" dirty="0"/>
              <a:t> of </a:t>
            </a:r>
            <a:r>
              <a:rPr lang="es-ES" sz="2400" dirty="0" err="1"/>
              <a:t>health</a:t>
            </a:r>
            <a:r>
              <a:rPr lang="es-ES" sz="2400" dirty="0"/>
              <a:t> </a:t>
            </a:r>
            <a:r>
              <a:rPr lang="es-ES" sz="2400" dirty="0" err="1"/>
              <a:t>inequity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global HRS and </a:t>
            </a:r>
            <a:r>
              <a:rPr lang="es-ES" sz="2400" dirty="0" err="1"/>
              <a:t>subnational</a:t>
            </a:r>
            <a:r>
              <a:rPr lang="es-ES" sz="2400" dirty="0"/>
              <a:t> (provincial) HR </a:t>
            </a:r>
            <a:r>
              <a:rPr lang="es-ES" sz="2400" dirty="0" err="1"/>
              <a:t>ref</a:t>
            </a:r>
            <a:endParaRPr lang="es-MX" sz="2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5626" t="19319" r="23999" b="4422"/>
          <a:stretch/>
        </p:blipFill>
        <p:spPr>
          <a:xfrm>
            <a:off x="0" y="929323"/>
            <a:ext cx="5228895" cy="44504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25625" t="19763" r="24500" b="3977"/>
          <a:stretch/>
        </p:blipFill>
        <p:spPr>
          <a:xfrm>
            <a:off x="6614160" y="933066"/>
            <a:ext cx="5420836" cy="466001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832" y="4215267"/>
            <a:ext cx="4785775" cy="26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82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8447" y="303341"/>
            <a:ext cx="8627076" cy="771697"/>
          </a:xfrm>
        </p:spPr>
        <p:txBody>
          <a:bodyPr>
            <a:normAutofit/>
          </a:bodyPr>
          <a:lstStyle/>
          <a:p>
            <a:r>
              <a:rPr lang="es-ES" sz="3200" dirty="0"/>
              <a:t>HIV </a:t>
            </a:r>
            <a:r>
              <a:rPr lang="es-ES" sz="3200" dirty="0" err="1"/>
              <a:t>prevalence</a:t>
            </a:r>
            <a:r>
              <a:rPr lang="es-ES" sz="3200" dirty="0"/>
              <a:t> and CFR </a:t>
            </a:r>
            <a:r>
              <a:rPr lang="es-ES" sz="3200" dirty="0" err="1"/>
              <a:t>by</a:t>
            </a:r>
            <a:r>
              <a:rPr lang="es-ES" sz="3200" dirty="0"/>
              <a:t> </a:t>
            </a:r>
            <a:r>
              <a:rPr lang="es-ES" sz="3200" dirty="0" err="1"/>
              <a:t>Provinces</a:t>
            </a:r>
            <a:endParaRPr lang="es-MX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31" t="18903" r="23986" b="3761"/>
          <a:stretch/>
        </p:blipFill>
        <p:spPr>
          <a:xfrm>
            <a:off x="0" y="1186252"/>
            <a:ext cx="3993291" cy="33856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5642" t="19444" r="24291" b="3761"/>
          <a:stretch/>
        </p:blipFill>
        <p:spPr>
          <a:xfrm>
            <a:off x="7822501" y="1186252"/>
            <a:ext cx="3926043" cy="3385616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4D2AAFD0-E622-44E7-96FA-95949AC41D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0137732"/>
              </p:ext>
            </p:extLst>
          </p:nvPr>
        </p:nvGraphicFramePr>
        <p:xfrm>
          <a:off x="7822501" y="4571868"/>
          <a:ext cx="3926043" cy="2132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27284" t="33083" r="47982" b="22695"/>
          <a:stretch/>
        </p:blipFill>
        <p:spPr>
          <a:xfrm>
            <a:off x="150574" y="877328"/>
            <a:ext cx="1282198" cy="12888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353" y="2166135"/>
            <a:ext cx="3721086" cy="22366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571868"/>
            <a:ext cx="3993291" cy="22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93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915035"/>
          </a:xfrm>
        </p:spPr>
        <p:txBody>
          <a:bodyPr>
            <a:normAutofit/>
          </a:bodyPr>
          <a:lstStyle/>
          <a:p>
            <a:r>
              <a:rPr lang="es-ES" sz="3200" dirty="0"/>
              <a:t>Territorial </a:t>
            </a:r>
            <a:r>
              <a:rPr lang="es-ES" sz="3200" dirty="0" err="1"/>
              <a:t>cohesion</a:t>
            </a:r>
            <a:r>
              <a:rPr lang="es-ES" sz="3200" dirty="0"/>
              <a:t> </a:t>
            </a:r>
            <a:r>
              <a:rPr lang="es-ES" sz="3200" dirty="0" err="1"/>
              <a:t>for</a:t>
            </a:r>
            <a:r>
              <a:rPr lang="es-ES" sz="3200" dirty="0"/>
              <a:t> </a:t>
            </a:r>
            <a:r>
              <a:rPr lang="es-ES" sz="3200" dirty="0" err="1"/>
              <a:t>health</a:t>
            </a:r>
            <a:r>
              <a:rPr lang="es-ES" sz="3200" dirty="0"/>
              <a:t> </a:t>
            </a:r>
            <a:r>
              <a:rPr lang="es-ES" sz="3200" dirty="0" err="1"/>
              <a:t>equity</a:t>
            </a:r>
            <a:r>
              <a:rPr lang="es-ES" sz="3200" dirty="0"/>
              <a:t> in South </a:t>
            </a:r>
            <a:r>
              <a:rPr lang="es-ES" sz="3200" dirty="0" err="1"/>
              <a:t>Africa</a:t>
            </a:r>
            <a:endParaRPr lang="es-MX" sz="3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112520"/>
            <a:ext cx="9631680" cy="5271094"/>
          </a:xfrm>
          <a:prstGeom prst="rect">
            <a:avLst/>
          </a:prstGeom>
        </p:spPr>
      </p:pic>
      <p:sp>
        <p:nvSpPr>
          <p:cNvPr id="11" name="CuadroTexto 2">
            <a:extLst>
              <a:ext uri="{FF2B5EF4-FFF2-40B4-BE49-F238E27FC236}">
                <a16:creationId xmlns:a16="http://schemas.microsoft.com/office/drawing/2014/main" id="{0BBA54FA-0284-4EC4-9FD0-FC61632C1B5C}"/>
              </a:ext>
            </a:extLst>
          </p:cNvPr>
          <p:cNvSpPr txBox="1"/>
          <p:nvPr/>
        </p:nvSpPr>
        <p:spPr>
          <a:xfrm>
            <a:off x="3629977" y="4231957"/>
            <a:ext cx="695325" cy="46672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>
                <a:solidFill>
                  <a:srgbClr val="FF0000"/>
                </a:solidFill>
              </a:rPr>
              <a:t>EC : 16% </a:t>
            </a:r>
          </a:p>
          <a:p>
            <a:r>
              <a:rPr lang="es-MX" sz="1100">
                <a:solidFill>
                  <a:srgbClr val="FF0000"/>
                </a:solidFill>
              </a:rPr>
              <a:t>incr</a:t>
            </a:r>
          </a:p>
        </p:txBody>
      </p:sp>
      <p:sp>
        <p:nvSpPr>
          <p:cNvPr id="13" name="CuadroTexto 3">
            <a:extLst>
              <a:ext uri="{FF2B5EF4-FFF2-40B4-BE49-F238E27FC236}">
                <a16:creationId xmlns:a16="http://schemas.microsoft.com/office/drawing/2014/main" id="{4ACAA383-58F0-47D2-A4C6-71D97CD6963D}"/>
              </a:ext>
            </a:extLst>
          </p:cNvPr>
          <p:cNvSpPr txBox="1"/>
          <p:nvPr/>
        </p:nvSpPr>
        <p:spPr>
          <a:xfrm>
            <a:off x="8230553" y="4208143"/>
            <a:ext cx="790574" cy="514351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100">
                <a:solidFill>
                  <a:srgbClr val="FF0000"/>
                </a:solidFill>
              </a:rPr>
              <a:t>GT : 3,7% contr</a:t>
            </a:r>
          </a:p>
        </p:txBody>
      </p:sp>
    </p:spTree>
    <p:extLst>
      <p:ext uri="{BB962C8B-B14F-4D97-AF65-F5344CB8AC3E}">
        <p14:creationId xmlns:p14="http://schemas.microsoft.com/office/powerpoint/2010/main" val="3657592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Differences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South </a:t>
            </a:r>
            <a:r>
              <a:rPr lang="es-ES" dirty="0" err="1"/>
              <a:t>Africa</a:t>
            </a:r>
            <a:r>
              <a:rPr lang="es-ES" dirty="0"/>
              <a:t> and </a:t>
            </a:r>
            <a:br>
              <a:rPr lang="es-ES" dirty="0"/>
            </a:br>
            <a:r>
              <a:rPr lang="es-ES" dirty="0"/>
              <a:t>HRS </a:t>
            </a:r>
            <a:r>
              <a:rPr lang="es-ES" dirty="0" err="1"/>
              <a:t>models</a:t>
            </a:r>
            <a:r>
              <a:rPr lang="es-ES" dirty="0"/>
              <a:t>*</a:t>
            </a:r>
            <a:endParaRPr lang="es-MX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240034"/>
              </p:ext>
            </p:extLst>
          </p:nvPr>
        </p:nvGraphicFramePr>
        <p:xfrm>
          <a:off x="5029200" y="50586"/>
          <a:ext cx="6233160" cy="6845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5664">
                  <a:extLst>
                    <a:ext uri="{9D8B030D-6E8A-4147-A177-3AD203B41FA5}">
                      <a16:colId xmlns:a16="http://schemas.microsoft.com/office/drawing/2014/main" val="3270880342"/>
                    </a:ext>
                  </a:extLst>
                </a:gridCol>
                <a:gridCol w="2138748">
                  <a:extLst>
                    <a:ext uri="{9D8B030D-6E8A-4147-A177-3AD203B41FA5}">
                      <a16:colId xmlns:a16="http://schemas.microsoft.com/office/drawing/2014/main" val="1237746204"/>
                    </a:ext>
                  </a:extLst>
                </a:gridCol>
                <a:gridCol w="2138748">
                  <a:extLst>
                    <a:ext uri="{9D8B030D-6E8A-4147-A177-3AD203B41FA5}">
                      <a16:colId xmlns:a16="http://schemas.microsoft.com/office/drawing/2014/main" val="3828034141"/>
                    </a:ext>
                  </a:extLst>
                </a:gridCol>
              </a:tblGrid>
              <a:tr h="177443">
                <a:tc rowSpan="3">
                  <a:txBody>
                    <a:bodyPr/>
                    <a:lstStyle/>
                    <a:p>
                      <a:pPr algn="ctr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HRS models vs South Africa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02929"/>
                  </a:ext>
                </a:extLst>
              </a:tr>
              <a:tr h="17744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>
                          <a:effectLst/>
                        </a:rPr>
                        <a:t>Statistically significant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48822"/>
                  </a:ext>
                </a:extLst>
              </a:tr>
              <a:tr h="12831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err="1">
                          <a:effectLst/>
                        </a:rPr>
                        <a:t>higher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err="1">
                          <a:effectLst/>
                        </a:rPr>
                        <a:t>lower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3917860936"/>
                  </a:ext>
                </a:extLst>
              </a:tr>
              <a:tr h="4696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 err="1">
                          <a:effectLst/>
                        </a:rPr>
                        <a:t>Economic</a:t>
                      </a:r>
                      <a:r>
                        <a:rPr lang="es-MX" sz="1400" b="1" u="none" strike="noStrike" dirty="0">
                          <a:effectLst/>
                        </a:rPr>
                        <a:t> </a:t>
                      </a:r>
                      <a:r>
                        <a:rPr lang="es-MX" sz="1400" b="1" u="none" strike="noStrike" dirty="0" err="1">
                          <a:effectLst/>
                        </a:rPr>
                        <a:t>model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Electric power consumption (kWh per capita)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Research</a:t>
                      </a:r>
                      <a:r>
                        <a:rPr lang="es-MX" sz="1100" u="none" strike="noStrike" dirty="0">
                          <a:effectLst/>
                        </a:rPr>
                        <a:t> and </a:t>
                      </a:r>
                      <a:r>
                        <a:rPr lang="es-MX" sz="1100" u="none" strike="noStrike" dirty="0" err="1">
                          <a:effectLst/>
                        </a:rPr>
                        <a:t>development</a:t>
                      </a:r>
                      <a:r>
                        <a:rPr lang="es-MX" sz="1100" u="none" strike="noStrike" dirty="0"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</a:rPr>
                        <a:t>expenditure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3719659725"/>
                  </a:ext>
                </a:extLst>
              </a:tr>
              <a:tr h="3185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Energy use (kg of oil equivalent per capita)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2614427488"/>
                  </a:ext>
                </a:extLst>
              </a:tr>
              <a:tr h="17744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CO2 </a:t>
                      </a:r>
                      <a:r>
                        <a:rPr lang="es-MX" sz="1100" u="none" strike="noStrike" dirty="0">
                          <a:effectLst/>
                        </a:rPr>
                        <a:t>em pc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3837376952"/>
                  </a:ext>
                </a:extLst>
              </a:tr>
              <a:tr h="37570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 err="1">
                          <a:effectLst/>
                        </a:rPr>
                        <a:t>Economic</a:t>
                      </a:r>
                      <a:r>
                        <a:rPr lang="es-MX" sz="1400" b="1" u="none" strike="noStrike" dirty="0">
                          <a:effectLst/>
                        </a:rPr>
                        <a:t> </a:t>
                      </a:r>
                      <a:r>
                        <a:rPr lang="es-MX" sz="1400" b="1" u="none" strike="noStrike" dirty="0" err="1">
                          <a:effectLst/>
                        </a:rPr>
                        <a:t>distribution</a:t>
                      </a:r>
                      <a:r>
                        <a:rPr lang="es-MX" sz="1400" b="1" u="none" strike="noStrike" dirty="0">
                          <a:effectLst/>
                        </a:rPr>
                        <a:t>/social </a:t>
                      </a:r>
                      <a:r>
                        <a:rPr lang="es-MX" sz="1400" b="1" u="none" strike="noStrike" dirty="0" err="1">
                          <a:effectLst/>
                        </a:rPr>
                        <a:t>protection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Gini</a:t>
                      </a:r>
                      <a:r>
                        <a:rPr lang="es-MX" sz="1100" u="none" strike="noStrike" dirty="0"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</a:rPr>
                        <a:t>coefficient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Old-</a:t>
                      </a:r>
                      <a:r>
                        <a:rPr lang="es-MX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age</a:t>
                      </a:r>
                      <a:r>
                        <a:rPr lang="es-MX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pension</a:t>
                      </a:r>
                      <a:r>
                        <a:rPr lang="es-MX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</a:rPr>
                        <a:t>recipients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2324115395"/>
                  </a:ext>
                </a:extLst>
              </a:tr>
              <a:tr h="46963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Poverty </a:t>
                      </a:r>
                      <a:r>
                        <a:rPr lang="en-US" sz="1100" u="none" strike="noStrike" dirty="0">
                          <a:effectLst/>
                        </a:rPr>
                        <a:t>headcount ratio at $1.90 a day (2011 PPP) (% of population)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Primary completion rate, total (% of relevant age group)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893056956"/>
                  </a:ext>
                </a:extLst>
              </a:tr>
              <a:tr h="3185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Population with at least some secondary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education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3327813374"/>
                  </a:ext>
                </a:extLst>
              </a:tr>
              <a:tr h="17744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Gender</a:t>
                      </a:r>
                      <a:r>
                        <a:rPr lang="es-MX" sz="1100" u="none" strike="noStrike" dirty="0"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</a:rPr>
                        <a:t>Development</a:t>
                      </a:r>
                      <a:r>
                        <a:rPr lang="es-MX" sz="1100" u="none" strike="noStrike" dirty="0">
                          <a:effectLst/>
                        </a:rPr>
                        <a:t> </a:t>
                      </a:r>
                      <a:r>
                        <a:rPr lang="es-MX" sz="1100" u="none" strike="noStrike" dirty="0" err="1">
                          <a:effectLst/>
                        </a:rPr>
                        <a:t>Index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314030096"/>
                  </a:ext>
                </a:extLst>
              </a:tr>
              <a:tr h="46963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>
                          <a:effectLst/>
                        </a:rPr>
                        <a:t>Health risks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Proportion of population using improved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sanitation </a:t>
                      </a:r>
                      <a:r>
                        <a:rPr lang="en-US" sz="1100" u="none" strike="noStrike" dirty="0">
                          <a:effectLst/>
                        </a:rPr>
                        <a:t>v (%)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1250025397"/>
                  </a:ext>
                </a:extLst>
              </a:tr>
              <a:tr h="31856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 err="1">
                          <a:effectLst/>
                        </a:rPr>
                        <a:t>Health</a:t>
                      </a:r>
                      <a:r>
                        <a:rPr lang="es-MX" sz="1400" b="1" u="none" strike="noStrike" dirty="0">
                          <a:effectLst/>
                        </a:rPr>
                        <a:t> </a:t>
                      </a:r>
                      <a:r>
                        <a:rPr lang="es-MX" sz="1400" b="1" u="none" strike="noStrike" dirty="0" err="1">
                          <a:effectLst/>
                        </a:rPr>
                        <a:t>indicators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Mortality rate,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under-5</a:t>
                      </a:r>
                      <a:r>
                        <a:rPr lang="en-US" sz="1100" u="none" strike="noStrike" dirty="0">
                          <a:effectLst/>
                        </a:rPr>
                        <a:t> (per 1,000 live births)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LE </a:t>
                      </a:r>
                      <a:r>
                        <a:rPr lang="es-MX" sz="1100" u="none" strike="noStrike" dirty="0" err="1">
                          <a:effectLst/>
                        </a:rPr>
                        <a:t>women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3976100458"/>
                  </a:ext>
                </a:extLst>
              </a:tr>
              <a:tr h="46963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Prevalence of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HIV</a:t>
                      </a:r>
                      <a:r>
                        <a:rPr lang="en-US" sz="1100" u="none" strike="noStrike" dirty="0">
                          <a:effectLst/>
                        </a:rPr>
                        <a:t>, total (% of population ages 15-49)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LE </a:t>
                      </a:r>
                      <a:r>
                        <a:rPr lang="es-MX" sz="1100" u="none" strike="noStrike" dirty="0" err="1">
                          <a:effectLst/>
                        </a:rPr>
                        <a:t>men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1241569504"/>
                  </a:ext>
                </a:extLst>
              </a:tr>
              <a:tr h="3185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TB incidence g (per 100 000 population)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Healthy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life expectancy </a:t>
                      </a:r>
                      <a:r>
                        <a:rPr lang="en-US" sz="1100" u="none" strike="noStrike" dirty="0">
                          <a:effectLst/>
                        </a:rPr>
                        <a:t>at birth </a:t>
                      </a:r>
                      <a:r>
                        <a:rPr lang="en-US" sz="1100" u="none" strike="noStrike" dirty="0" err="1">
                          <a:effectLst/>
                        </a:rPr>
                        <a:t>a,b</a:t>
                      </a:r>
                      <a:r>
                        <a:rPr lang="en-US" sz="1100" u="none" strike="noStrike" dirty="0">
                          <a:effectLst/>
                        </a:rPr>
                        <a:t> (years)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3963927742"/>
                  </a:ext>
                </a:extLst>
              </a:tr>
              <a:tr h="6261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Mortality rate attributed to exposure to unsafe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WASH</a:t>
                      </a:r>
                      <a:r>
                        <a:rPr lang="en-US" sz="1100" u="none" strike="noStrike" dirty="0">
                          <a:effectLst/>
                        </a:rPr>
                        <a:t> services q (per 100 000 population)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3370830432"/>
                  </a:ext>
                </a:extLst>
              </a:tr>
              <a:tr h="7827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 err="1">
                          <a:effectLst/>
                        </a:rPr>
                        <a:t>Health</a:t>
                      </a:r>
                      <a:r>
                        <a:rPr lang="es-MX" sz="1400" b="1" u="none" strike="noStrike" dirty="0">
                          <a:effectLst/>
                        </a:rPr>
                        <a:t> </a:t>
                      </a:r>
                      <a:r>
                        <a:rPr lang="es-MX" sz="1400" b="1" u="none" strike="noStrike" dirty="0" err="1">
                          <a:effectLst/>
                        </a:rPr>
                        <a:t>services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Proportion of married or in-union women of reproductive age who have their need for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family planning </a:t>
                      </a:r>
                      <a:r>
                        <a:rPr lang="en-US" sz="1100" u="none" strike="noStrike" dirty="0">
                          <a:effectLst/>
                        </a:rPr>
                        <a:t>satisfied with modern methods n (%)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3138697475"/>
                  </a:ext>
                </a:extLst>
              </a:tr>
              <a:tr h="3185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Births </a:t>
                      </a:r>
                      <a:r>
                        <a:rPr lang="en-US" sz="1100" u="none" strike="noStrike" dirty="0">
                          <a:effectLst/>
                        </a:rPr>
                        <a:t>attended by skilled health staff (% of total)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2336926507"/>
                  </a:ext>
                </a:extLst>
              </a:tr>
              <a:tr h="31856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Infants receiving three doses of hepatitis B </a:t>
                      </a:r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vaccine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i</a:t>
                      </a:r>
                      <a:r>
                        <a:rPr lang="en-US" sz="1100" u="none" strike="noStrike" dirty="0">
                          <a:effectLst/>
                        </a:rPr>
                        <a:t> (%)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4" marR="4734" marT="4734" marB="22721" anchor="b"/>
                </a:tc>
                <a:extLst>
                  <a:ext uri="{0D108BD9-81ED-4DB2-BD59-A6C34878D82A}">
                    <a16:rowId xmlns:a16="http://schemas.microsoft.com/office/drawing/2014/main" val="1467508272"/>
                  </a:ext>
                </a:extLst>
              </a:tr>
            </a:tbl>
          </a:graphicData>
        </a:graphic>
      </p:graphicFrame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s-ES" dirty="0"/>
          </a:p>
          <a:p>
            <a:r>
              <a:rPr lang="es-ES" dirty="0"/>
              <a:t>*Costa Rica, Vietnam, Sri Lanka, Armenia, Colombia, Tonga, Paraguay</a:t>
            </a:r>
          </a:p>
          <a:p>
            <a:endParaRPr lang="es-ES" dirty="0"/>
          </a:p>
          <a:p>
            <a:r>
              <a:rPr lang="es-ES" dirty="0" err="1"/>
              <a:t>Average</a:t>
            </a:r>
            <a:r>
              <a:rPr lang="es-ES" dirty="0"/>
              <a:t> GDP pc 50% </a:t>
            </a:r>
            <a:r>
              <a:rPr lang="es-ES" dirty="0" err="1"/>
              <a:t>lower</a:t>
            </a:r>
            <a:r>
              <a:rPr lang="es-ES" dirty="0"/>
              <a:t>, LE 16 </a:t>
            </a:r>
            <a:r>
              <a:rPr lang="es-ES" dirty="0" err="1"/>
              <a:t>years</a:t>
            </a:r>
            <a:r>
              <a:rPr lang="es-ES" dirty="0"/>
              <a:t> </a:t>
            </a:r>
            <a:r>
              <a:rPr lang="es-ES" dirty="0" err="1"/>
              <a:t>higher</a:t>
            </a:r>
            <a:r>
              <a:rPr lang="es-ES" dirty="0"/>
              <a:t>, Global </a:t>
            </a:r>
            <a:r>
              <a:rPr lang="es-ES" dirty="0" err="1"/>
              <a:t>NBHiE</a:t>
            </a:r>
            <a:r>
              <a:rPr lang="es-ES" dirty="0"/>
              <a:t> 500,000/y(200,000 </a:t>
            </a:r>
            <a:r>
              <a:rPr lang="es-ES" dirty="0" err="1"/>
              <a:t>wo</a:t>
            </a:r>
            <a:r>
              <a:rPr lang="es-ES" dirty="0"/>
              <a:t> HIV </a:t>
            </a:r>
            <a:r>
              <a:rPr lang="es-ES" dirty="0" err="1"/>
              <a:t>impact</a:t>
            </a:r>
            <a:r>
              <a:rPr lang="es-ES" dirty="0"/>
              <a:t>), </a:t>
            </a:r>
            <a:r>
              <a:rPr lang="es-ES" dirty="0" err="1"/>
              <a:t>RBHiE</a:t>
            </a:r>
            <a:r>
              <a:rPr lang="es-ES" dirty="0"/>
              <a:t> 70% (40% </a:t>
            </a:r>
            <a:r>
              <a:rPr lang="es-ES" dirty="0" err="1"/>
              <a:t>wo</a:t>
            </a:r>
            <a:r>
              <a:rPr lang="es-ES" dirty="0"/>
              <a:t> HIV)</a:t>
            </a:r>
          </a:p>
          <a:p>
            <a:endParaRPr lang="es-ES" dirty="0"/>
          </a:p>
          <a:p>
            <a:r>
              <a:rPr lang="es-ES" dirty="0" err="1"/>
              <a:t>Screening</a:t>
            </a:r>
            <a:r>
              <a:rPr lang="es-ES" dirty="0"/>
              <a:t> of 240 </a:t>
            </a:r>
            <a:r>
              <a:rPr lang="es-ES" dirty="0" err="1"/>
              <a:t>indicators</a:t>
            </a:r>
            <a:r>
              <a:rPr lang="es-ES" dirty="0"/>
              <a:t> (</a:t>
            </a:r>
            <a:r>
              <a:rPr lang="es-ES" dirty="0" err="1"/>
              <a:t>World</a:t>
            </a:r>
            <a:r>
              <a:rPr lang="es-ES" dirty="0"/>
              <a:t> Bank, UNDP and WHO)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statistically</a:t>
            </a:r>
            <a:r>
              <a:rPr lang="es-ES" dirty="0"/>
              <a:t> </a:t>
            </a:r>
            <a:r>
              <a:rPr lang="es-ES" dirty="0" err="1"/>
              <a:t>significant</a:t>
            </a:r>
            <a:r>
              <a:rPr lang="es-ES" dirty="0"/>
              <a:t> </a:t>
            </a:r>
            <a:r>
              <a:rPr lang="es-ES" dirty="0" err="1"/>
              <a:t>differences</a:t>
            </a:r>
            <a:r>
              <a:rPr lang="es-ES" dirty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1244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equity</a:t>
            </a:r>
            <a:r>
              <a:rPr lang="es-ES" dirty="0"/>
              <a:t> = Social </a:t>
            </a:r>
            <a:r>
              <a:rPr lang="es-ES" dirty="0" err="1"/>
              <a:t>justice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1661160" y="1690688"/>
            <a:ext cx="9311640" cy="46948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orma libre: forma 6"/>
          <p:cNvSpPr/>
          <p:nvPr/>
        </p:nvSpPr>
        <p:spPr>
          <a:xfrm>
            <a:off x="1676400" y="1767832"/>
            <a:ext cx="9296400" cy="4617728"/>
          </a:xfrm>
          <a:custGeom>
            <a:avLst/>
            <a:gdLst>
              <a:gd name="connsiteX0" fmla="*/ 0 w 9296400"/>
              <a:gd name="connsiteY0" fmla="*/ 4617728 h 4617728"/>
              <a:gd name="connsiteX1" fmla="*/ 4648200 w 9296400"/>
              <a:gd name="connsiteY1" fmla="*/ 8 h 4617728"/>
              <a:gd name="connsiteX2" fmla="*/ 9296400 w 9296400"/>
              <a:gd name="connsiteY2" fmla="*/ 4587248 h 461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96400" h="4617728">
                <a:moveTo>
                  <a:pt x="0" y="4617728"/>
                </a:moveTo>
                <a:cubicBezTo>
                  <a:pt x="1549400" y="2311408"/>
                  <a:pt x="3098800" y="5088"/>
                  <a:pt x="4648200" y="8"/>
                </a:cubicBezTo>
                <a:cubicBezTo>
                  <a:pt x="6197600" y="-5072"/>
                  <a:pt x="7747000" y="2291088"/>
                  <a:pt x="9296400" y="45872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6256020" y="1920240"/>
            <a:ext cx="7620" cy="44653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3322320" y="4389120"/>
            <a:ext cx="58826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661160" y="5234322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Dignity</a:t>
            </a:r>
            <a:r>
              <a:rPr lang="es-ES" dirty="0"/>
              <a:t> </a:t>
            </a:r>
            <a:r>
              <a:rPr lang="es-ES" dirty="0" err="1"/>
              <a:t>threshold</a:t>
            </a:r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925050" y="5227320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Excess</a:t>
            </a:r>
            <a:r>
              <a:rPr lang="es-ES" dirty="0"/>
              <a:t> </a:t>
            </a:r>
            <a:r>
              <a:rPr lang="es-ES" dirty="0" err="1"/>
              <a:t>threshold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806440" y="2756842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Planetary</a:t>
            </a:r>
            <a:r>
              <a:rPr lang="es-ES" dirty="0"/>
              <a:t> </a:t>
            </a:r>
            <a:r>
              <a:rPr lang="es-ES" dirty="0" err="1"/>
              <a:t>boundary</a:t>
            </a:r>
            <a:endParaRPr lang="es-MX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497830" y="4303990"/>
            <a:ext cx="163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Contribution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common</a:t>
            </a:r>
            <a:r>
              <a:rPr lang="es-ES" dirty="0"/>
              <a:t> </a:t>
            </a:r>
            <a:r>
              <a:rPr lang="es-ES" dirty="0" err="1"/>
              <a:t>good</a:t>
            </a:r>
            <a:endParaRPr lang="es-ES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61293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Conclussions</a:t>
            </a:r>
            <a:r>
              <a:rPr lang="es-ES" dirty="0"/>
              <a:t> (</a:t>
            </a:r>
            <a:r>
              <a:rPr lang="es-ES" dirty="0" err="1"/>
              <a:t>globally</a:t>
            </a:r>
            <a:r>
              <a:rPr lang="es-ES" dirty="0"/>
              <a:t>)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s-ES" sz="2400" dirty="0" err="1">
                <a:solidFill>
                  <a:srgbClr val="FF0000"/>
                </a:solidFill>
              </a:rPr>
              <a:t>Health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equity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objetctive</a:t>
            </a:r>
            <a:r>
              <a:rPr lang="es-ES" sz="2400" dirty="0"/>
              <a:t> and </a:t>
            </a:r>
            <a:r>
              <a:rPr lang="es-ES" sz="2400" dirty="0" err="1"/>
              <a:t>measurement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>
                <a:solidFill>
                  <a:srgbClr val="FF0000"/>
                </a:solidFill>
              </a:rPr>
              <a:t>universal </a:t>
            </a:r>
            <a:r>
              <a:rPr lang="es-ES" sz="2400" dirty="0" err="1">
                <a:solidFill>
                  <a:srgbClr val="FF0000"/>
                </a:solidFill>
              </a:rPr>
              <a:t>right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to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health</a:t>
            </a:r>
            <a:r>
              <a:rPr lang="es-E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err="1"/>
              <a:t>It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also</a:t>
            </a:r>
            <a:r>
              <a:rPr lang="es-ES" sz="2400" dirty="0"/>
              <a:t> </a:t>
            </a:r>
            <a:r>
              <a:rPr lang="es-ES" sz="2400" dirty="0" err="1"/>
              <a:t>possibly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most</a:t>
            </a:r>
            <a:r>
              <a:rPr lang="es-ES" sz="2400" dirty="0"/>
              <a:t> </a:t>
            </a:r>
            <a:r>
              <a:rPr lang="es-ES" sz="2400" dirty="0" err="1"/>
              <a:t>sensitive</a:t>
            </a:r>
            <a:r>
              <a:rPr lang="es-ES" sz="2400" dirty="0"/>
              <a:t> and </a:t>
            </a:r>
            <a:r>
              <a:rPr lang="es-ES" sz="2400" dirty="0" err="1"/>
              <a:t>specific</a:t>
            </a:r>
            <a:r>
              <a:rPr lang="es-ES" sz="2400" dirty="0"/>
              <a:t> </a:t>
            </a:r>
            <a:r>
              <a:rPr lang="es-ES" sz="2400" dirty="0" err="1">
                <a:solidFill>
                  <a:srgbClr val="FF0000"/>
                </a:solidFill>
              </a:rPr>
              <a:t>barometer</a:t>
            </a:r>
            <a:r>
              <a:rPr lang="es-ES" sz="2400" dirty="0">
                <a:solidFill>
                  <a:srgbClr val="FF0000"/>
                </a:solidFill>
              </a:rPr>
              <a:t> of social </a:t>
            </a:r>
            <a:r>
              <a:rPr lang="es-ES" sz="2400" dirty="0" err="1">
                <a:solidFill>
                  <a:srgbClr val="FF0000"/>
                </a:solidFill>
              </a:rPr>
              <a:t>justice</a:t>
            </a:r>
            <a:r>
              <a:rPr lang="es-E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err="1"/>
              <a:t>Identifying</a:t>
            </a:r>
            <a:r>
              <a:rPr lang="es-ES" sz="2400" dirty="0"/>
              <a:t> </a:t>
            </a:r>
            <a:r>
              <a:rPr lang="es-ES" sz="2400" dirty="0" err="1"/>
              <a:t>healthy</a:t>
            </a:r>
            <a:r>
              <a:rPr lang="es-ES" sz="2400" dirty="0"/>
              <a:t>, replicable and </a:t>
            </a:r>
            <a:r>
              <a:rPr lang="es-ES" sz="2400" dirty="0" err="1"/>
              <a:t>sustainable</a:t>
            </a:r>
            <a:r>
              <a:rPr lang="es-ES" sz="2400" dirty="0"/>
              <a:t> </a:t>
            </a:r>
            <a:r>
              <a:rPr lang="es-ES" sz="2400" dirty="0">
                <a:solidFill>
                  <a:srgbClr val="FF0000"/>
                </a:solidFill>
              </a:rPr>
              <a:t>(HRS) </a:t>
            </a:r>
            <a:r>
              <a:rPr lang="es-ES" sz="2400" dirty="0" err="1"/>
              <a:t>models</a:t>
            </a:r>
            <a:r>
              <a:rPr lang="es-ES" sz="2400" dirty="0"/>
              <a:t> at global, subregional and </a:t>
            </a:r>
            <a:r>
              <a:rPr lang="es-ES" sz="2400" dirty="0" err="1"/>
              <a:t>subnational</a:t>
            </a:r>
            <a:r>
              <a:rPr lang="es-ES" sz="2400" dirty="0"/>
              <a:t> </a:t>
            </a:r>
            <a:r>
              <a:rPr lang="es-ES" sz="2400" dirty="0" err="1"/>
              <a:t>levels</a:t>
            </a:r>
            <a:r>
              <a:rPr lang="es-ES" sz="2400" dirty="0"/>
              <a:t>, </a:t>
            </a:r>
            <a:r>
              <a:rPr lang="es-ES" sz="2400" dirty="0" err="1"/>
              <a:t>allows</a:t>
            </a:r>
            <a:r>
              <a:rPr lang="es-ES" sz="2400" dirty="0"/>
              <a:t> </a:t>
            </a:r>
            <a:r>
              <a:rPr lang="es-ES" sz="2400" dirty="0" err="1">
                <a:solidFill>
                  <a:srgbClr val="FF0000"/>
                </a:solidFill>
              </a:rPr>
              <a:t>alternative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development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models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/>
              <a:t>and </a:t>
            </a:r>
            <a:r>
              <a:rPr lang="es-ES" sz="2400" dirty="0" err="1"/>
              <a:t>estimating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>
                <a:solidFill>
                  <a:srgbClr val="FF0000"/>
                </a:solidFill>
              </a:rPr>
              <a:t>burden</a:t>
            </a:r>
            <a:r>
              <a:rPr lang="es-ES" sz="2400" dirty="0">
                <a:solidFill>
                  <a:srgbClr val="FF0000"/>
                </a:solidFill>
              </a:rPr>
              <a:t> of </a:t>
            </a:r>
            <a:r>
              <a:rPr lang="es-ES" sz="2400" dirty="0" err="1">
                <a:solidFill>
                  <a:srgbClr val="FF0000"/>
                </a:solidFill>
              </a:rPr>
              <a:t>health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inequity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/>
              <a:t>at </a:t>
            </a:r>
            <a:r>
              <a:rPr lang="es-ES" sz="2400" dirty="0" err="1"/>
              <a:t>each</a:t>
            </a:r>
            <a:r>
              <a:rPr lang="es-ES" sz="2400" dirty="0"/>
              <a:t> </a:t>
            </a:r>
            <a:r>
              <a:rPr lang="es-ES" sz="2400" dirty="0" err="1"/>
              <a:t>level</a:t>
            </a:r>
            <a:r>
              <a:rPr lang="es-E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err="1"/>
              <a:t>Globally</a:t>
            </a:r>
            <a:r>
              <a:rPr lang="es-ES" sz="2400" dirty="0"/>
              <a:t>, </a:t>
            </a:r>
            <a:r>
              <a:rPr lang="es-ES" sz="2400" dirty="0" err="1"/>
              <a:t>some</a:t>
            </a:r>
            <a:r>
              <a:rPr lang="es-ES" sz="2400" dirty="0"/>
              <a:t> </a:t>
            </a:r>
            <a:r>
              <a:rPr lang="es-ES" sz="2400" dirty="0">
                <a:solidFill>
                  <a:srgbClr val="FF0000"/>
                </a:solidFill>
              </a:rPr>
              <a:t>17 </a:t>
            </a:r>
            <a:r>
              <a:rPr lang="es-ES" sz="2400" dirty="0" err="1">
                <a:solidFill>
                  <a:srgbClr val="FF0000"/>
                </a:solidFill>
              </a:rPr>
              <a:t>million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/>
              <a:t>deaths</a:t>
            </a:r>
            <a:r>
              <a:rPr lang="es-ES" sz="2400" dirty="0"/>
              <a:t>, </a:t>
            </a:r>
            <a:r>
              <a:rPr lang="es-ES" sz="2400" dirty="0" err="1">
                <a:solidFill>
                  <a:srgbClr val="FF0000"/>
                </a:solidFill>
              </a:rPr>
              <a:t>over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one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third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/>
              <a:t>of </a:t>
            </a:r>
            <a:r>
              <a:rPr lang="es-ES" sz="2400" dirty="0" err="1"/>
              <a:t>all</a:t>
            </a:r>
            <a:r>
              <a:rPr lang="es-ES" sz="2400" dirty="0"/>
              <a:t>, are in </a:t>
            </a:r>
            <a:r>
              <a:rPr lang="es-ES" sz="2400" dirty="0" err="1"/>
              <a:t>excess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equitable</a:t>
            </a:r>
            <a:r>
              <a:rPr lang="es-ES" sz="2400" dirty="0"/>
              <a:t> ( replicable/</a:t>
            </a:r>
            <a:r>
              <a:rPr lang="es-ES" sz="2400" dirty="0" err="1"/>
              <a:t>feasible</a:t>
            </a:r>
            <a:r>
              <a:rPr lang="es-ES" sz="2400" dirty="0"/>
              <a:t> and </a:t>
            </a:r>
            <a:r>
              <a:rPr lang="es-ES" sz="2400" dirty="0" err="1"/>
              <a:t>sustainable</a:t>
            </a:r>
            <a:r>
              <a:rPr lang="es-ES" sz="2400" dirty="0"/>
              <a:t> ) </a:t>
            </a:r>
            <a:r>
              <a:rPr lang="es-ES" sz="2400" dirty="0" err="1"/>
              <a:t>models</a:t>
            </a:r>
            <a:r>
              <a:rPr lang="es-ES" sz="2400" dirty="0"/>
              <a:t> (i.e. </a:t>
            </a:r>
            <a:r>
              <a:rPr lang="es-ES" sz="2400" dirty="0" err="1"/>
              <a:t>due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inequity</a:t>
            </a:r>
            <a:r>
              <a:rPr lang="es-ES" sz="2400" dirty="0"/>
              <a:t>=</a:t>
            </a:r>
            <a:r>
              <a:rPr lang="es-ES" sz="2400" dirty="0" err="1"/>
              <a:t>injustice</a:t>
            </a:r>
            <a:r>
              <a:rPr lang="es-ES" sz="2400" dirty="0"/>
              <a:t>).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274786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Conclussions</a:t>
            </a:r>
            <a:r>
              <a:rPr lang="es-ES" dirty="0"/>
              <a:t> (South </a:t>
            </a:r>
            <a:r>
              <a:rPr lang="es-ES" dirty="0" err="1"/>
              <a:t>Africa</a:t>
            </a:r>
            <a:r>
              <a:rPr lang="es-ES" dirty="0"/>
              <a:t> I)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>
                <a:solidFill>
                  <a:srgbClr val="FF0000"/>
                </a:solidFill>
              </a:rPr>
              <a:t>burden</a:t>
            </a:r>
            <a:r>
              <a:rPr lang="es-ES" sz="2400" dirty="0">
                <a:solidFill>
                  <a:srgbClr val="FF0000"/>
                </a:solidFill>
              </a:rPr>
              <a:t> of </a:t>
            </a:r>
            <a:r>
              <a:rPr lang="es-ES" sz="2400" dirty="0" err="1">
                <a:solidFill>
                  <a:srgbClr val="FF0000"/>
                </a:solidFill>
              </a:rPr>
              <a:t>health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inequity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/>
              <a:t>(</a:t>
            </a:r>
            <a:r>
              <a:rPr lang="es-ES" sz="2400" dirty="0" err="1"/>
              <a:t>ref</a:t>
            </a:r>
            <a:r>
              <a:rPr lang="es-ES" sz="2400" dirty="0"/>
              <a:t> global HRS </a:t>
            </a:r>
            <a:r>
              <a:rPr lang="es-ES" sz="2400" dirty="0" err="1"/>
              <a:t>models</a:t>
            </a:r>
            <a:r>
              <a:rPr lang="es-ES" sz="2400" dirty="0"/>
              <a:t> : 50% </a:t>
            </a:r>
            <a:r>
              <a:rPr lang="es-ES" sz="2400" dirty="0" err="1"/>
              <a:t>lower</a:t>
            </a:r>
            <a:r>
              <a:rPr lang="es-ES" sz="2400" dirty="0"/>
              <a:t> GDP pc) in South </a:t>
            </a:r>
            <a:r>
              <a:rPr lang="es-ES" sz="2400" dirty="0" err="1"/>
              <a:t>Africa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>
                <a:solidFill>
                  <a:srgbClr val="FF0000"/>
                </a:solidFill>
              </a:rPr>
              <a:t>one</a:t>
            </a:r>
            <a:r>
              <a:rPr lang="es-ES" sz="2400" dirty="0">
                <a:solidFill>
                  <a:srgbClr val="FF0000"/>
                </a:solidFill>
              </a:rPr>
              <a:t> of </a:t>
            </a:r>
            <a:r>
              <a:rPr lang="es-ES" sz="2400" dirty="0" err="1">
                <a:solidFill>
                  <a:srgbClr val="FF0000"/>
                </a:solidFill>
              </a:rPr>
              <a:t>the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highest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/>
              <a:t>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world</a:t>
            </a:r>
            <a:r>
              <a:rPr lang="es-ES" sz="2400" dirty="0"/>
              <a:t> : </a:t>
            </a:r>
            <a:r>
              <a:rPr lang="es-ES" sz="2400" dirty="0">
                <a:solidFill>
                  <a:srgbClr val="FF0000"/>
                </a:solidFill>
              </a:rPr>
              <a:t>430,000 </a:t>
            </a:r>
            <a:r>
              <a:rPr lang="es-ES" sz="2400" dirty="0" err="1">
                <a:solidFill>
                  <a:srgbClr val="FF0000"/>
                </a:solidFill>
              </a:rPr>
              <a:t>avoidable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deaths</a:t>
            </a:r>
            <a:r>
              <a:rPr lang="es-ES" sz="2400" dirty="0">
                <a:solidFill>
                  <a:srgbClr val="FF0000"/>
                </a:solidFill>
              </a:rPr>
              <a:t>/</a:t>
            </a:r>
            <a:r>
              <a:rPr lang="es-ES" sz="2400" dirty="0" err="1">
                <a:solidFill>
                  <a:srgbClr val="FF0000"/>
                </a:solidFill>
              </a:rPr>
              <a:t>year</a:t>
            </a:r>
            <a:r>
              <a:rPr lang="es-ES" sz="2400" dirty="0"/>
              <a:t>, (</a:t>
            </a:r>
            <a:r>
              <a:rPr lang="es-ES" sz="2400" dirty="0" err="1"/>
              <a:t>almost</a:t>
            </a:r>
            <a:r>
              <a:rPr lang="es-ES" sz="2400" dirty="0"/>
              <a:t> </a:t>
            </a:r>
            <a:r>
              <a:rPr lang="es-ES" sz="2400" dirty="0" err="1"/>
              <a:t>one</a:t>
            </a:r>
            <a:r>
              <a:rPr lang="es-ES" sz="2400" dirty="0"/>
              <a:t> </a:t>
            </a:r>
            <a:r>
              <a:rPr lang="es-ES" sz="2400" dirty="0" err="1"/>
              <a:t>every</a:t>
            </a:r>
            <a:r>
              <a:rPr lang="es-ES" sz="2400" dirty="0"/>
              <a:t> minute, 2,5% </a:t>
            </a:r>
            <a:r>
              <a:rPr lang="es-ES" sz="2400" dirty="0" err="1"/>
              <a:t>world’s</a:t>
            </a:r>
            <a:r>
              <a:rPr lang="es-ES" sz="2400" dirty="0"/>
              <a:t> </a:t>
            </a:r>
            <a:r>
              <a:rPr lang="es-ES" sz="2400" dirty="0" err="1"/>
              <a:t>NBHiE</a:t>
            </a:r>
            <a:r>
              <a:rPr lang="es-ES" sz="2400" dirty="0"/>
              <a:t> </a:t>
            </a:r>
            <a:r>
              <a:rPr lang="es-ES" sz="2400" dirty="0" err="1"/>
              <a:t>for</a:t>
            </a:r>
            <a:r>
              <a:rPr lang="es-ES" sz="2400" dirty="0"/>
              <a:t> 0,7% </a:t>
            </a:r>
            <a:r>
              <a:rPr lang="es-ES" sz="2400" dirty="0" err="1"/>
              <a:t>world’s</a:t>
            </a:r>
            <a:r>
              <a:rPr lang="es-ES" sz="2400" dirty="0"/>
              <a:t> pop).</a:t>
            </a:r>
          </a:p>
          <a:p>
            <a:pPr>
              <a:lnSpc>
                <a:spcPct val="150000"/>
              </a:lnSpc>
            </a:pP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>
                <a:solidFill>
                  <a:srgbClr val="FF0000"/>
                </a:solidFill>
              </a:rPr>
              <a:t>AIDS </a:t>
            </a:r>
            <a:r>
              <a:rPr lang="es-ES" sz="2400" dirty="0" err="1"/>
              <a:t>epidemic</a:t>
            </a:r>
            <a:r>
              <a:rPr lang="es-ES" sz="2400" dirty="0"/>
              <a:t> </a:t>
            </a:r>
            <a:r>
              <a:rPr lang="es-ES" sz="2400" dirty="0" err="1"/>
              <a:t>bred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socioeconomic</a:t>
            </a:r>
            <a:r>
              <a:rPr lang="es-ES" sz="2400" dirty="0"/>
              <a:t> </a:t>
            </a:r>
            <a:r>
              <a:rPr lang="es-ES" sz="2400" dirty="0" err="1"/>
              <a:t>inequity</a:t>
            </a:r>
            <a:r>
              <a:rPr lang="es-ES" sz="2400" dirty="0"/>
              <a:t> and </a:t>
            </a:r>
            <a:r>
              <a:rPr lang="es-ES" sz="2400" dirty="0" err="1">
                <a:solidFill>
                  <a:srgbClr val="FF0000"/>
                </a:solidFill>
              </a:rPr>
              <a:t>tripled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the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burden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/>
              <a:t>of </a:t>
            </a:r>
            <a:r>
              <a:rPr lang="es-ES" sz="2400" dirty="0" err="1"/>
              <a:t>health</a:t>
            </a:r>
            <a:r>
              <a:rPr lang="es-ES" sz="2400" dirty="0"/>
              <a:t> </a:t>
            </a:r>
            <a:r>
              <a:rPr lang="es-ES" sz="2400" dirty="0" err="1"/>
              <a:t>inequity</a:t>
            </a:r>
            <a:r>
              <a:rPr lang="es-ES" sz="2400" dirty="0"/>
              <a:t>, </a:t>
            </a:r>
            <a:r>
              <a:rPr lang="es-ES" sz="2400" dirty="0" err="1"/>
              <a:t>both</a:t>
            </a:r>
            <a:r>
              <a:rPr lang="es-ES" sz="2400" dirty="0"/>
              <a:t> </a:t>
            </a:r>
            <a:r>
              <a:rPr lang="es-ES" sz="2400" dirty="0" err="1"/>
              <a:t>due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deaths</a:t>
            </a:r>
            <a:r>
              <a:rPr lang="es-ES" sz="2400" dirty="0"/>
              <a:t> </a:t>
            </a:r>
            <a:r>
              <a:rPr lang="es-ES" sz="2400" dirty="0" err="1">
                <a:solidFill>
                  <a:srgbClr val="FF0000"/>
                </a:solidFill>
              </a:rPr>
              <a:t>by</a:t>
            </a:r>
            <a:r>
              <a:rPr lang="es-ES" sz="2400" dirty="0">
                <a:solidFill>
                  <a:srgbClr val="FF0000"/>
                </a:solidFill>
              </a:rPr>
              <a:t> AIDS </a:t>
            </a:r>
            <a:r>
              <a:rPr lang="es-ES" sz="2400" dirty="0"/>
              <a:t>and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>
                <a:solidFill>
                  <a:srgbClr val="FF0000"/>
                </a:solidFill>
              </a:rPr>
              <a:t>AIDS </a:t>
            </a:r>
            <a:r>
              <a:rPr lang="es-ES" sz="2400" dirty="0" err="1">
                <a:solidFill>
                  <a:srgbClr val="FF0000"/>
                </a:solidFill>
              </a:rPr>
              <a:t>impact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poverty</a:t>
            </a:r>
            <a:r>
              <a:rPr lang="es-ES" sz="2400" dirty="0"/>
              <a:t> and </a:t>
            </a:r>
            <a:r>
              <a:rPr lang="es-ES" sz="2400" dirty="0" err="1"/>
              <a:t>health</a:t>
            </a:r>
            <a:r>
              <a:rPr lang="es-ES" sz="2400" dirty="0"/>
              <a:t> </a:t>
            </a:r>
            <a:r>
              <a:rPr lang="es-ES" sz="2400" dirty="0" err="1"/>
              <a:t>inequity</a:t>
            </a:r>
            <a:r>
              <a:rPr lang="es-E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limited</a:t>
            </a:r>
            <a:r>
              <a:rPr lang="es-ES" sz="2400" dirty="0"/>
              <a:t> </a:t>
            </a:r>
            <a:r>
              <a:rPr lang="es-ES" sz="2400" dirty="0" err="1"/>
              <a:t>disaggregation</a:t>
            </a:r>
            <a:r>
              <a:rPr lang="es-ES" sz="2400" dirty="0"/>
              <a:t> (Provincial </a:t>
            </a:r>
            <a:r>
              <a:rPr lang="es-ES" sz="2400" dirty="0" err="1"/>
              <a:t>level</a:t>
            </a:r>
            <a:r>
              <a:rPr lang="es-ES" sz="2400" dirty="0"/>
              <a:t>),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>
                <a:solidFill>
                  <a:srgbClr val="FF0000"/>
                </a:solidFill>
              </a:rPr>
              <a:t>subnational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burden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/>
              <a:t>of </a:t>
            </a:r>
            <a:r>
              <a:rPr lang="es-ES" sz="2400" dirty="0" err="1"/>
              <a:t>health</a:t>
            </a:r>
            <a:r>
              <a:rPr lang="es-ES" sz="2400" dirty="0"/>
              <a:t> </a:t>
            </a:r>
            <a:r>
              <a:rPr lang="es-ES" sz="2400" dirty="0" err="1"/>
              <a:t>inequity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of </a:t>
            </a:r>
            <a:r>
              <a:rPr lang="es-ES" sz="2400" dirty="0">
                <a:solidFill>
                  <a:srgbClr val="FF0000"/>
                </a:solidFill>
              </a:rPr>
              <a:t>43,000 </a:t>
            </a:r>
            <a:r>
              <a:rPr lang="es-ES" sz="2400" dirty="0" err="1">
                <a:solidFill>
                  <a:srgbClr val="FF0000"/>
                </a:solidFill>
              </a:rPr>
              <a:t>deaths</a:t>
            </a:r>
            <a:r>
              <a:rPr lang="es-ES" sz="2400" dirty="0"/>
              <a:t>, </a:t>
            </a:r>
            <a:r>
              <a:rPr lang="es-ES" sz="2400" dirty="0" err="1"/>
              <a:t>higher</a:t>
            </a:r>
            <a:r>
              <a:rPr lang="es-ES" sz="2400" dirty="0"/>
              <a:t> in Free </a:t>
            </a:r>
            <a:r>
              <a:rPr lang="es-ES" sz="2400" dirty="0" err="1"/>
              <a:t>State</a:t>
            </a:r>
            <a:r>
              <a:rPr lang="es-ES" sz="2400" dirty="0"/>
              <a:t>, Eastern Cape and </a:t>
            </a:r>
            <a:r>
              <a:rPr lang="es-ES" sz="2400" dirty="0" err="1"/>
              <a:t>Northern</a:t>
            </a:r>
            <a:r>
              <a:rPr lang="es-ES" sz="2400" dirty="0"/>
              <a:t> Cape, </a:t>
            </a:r>
            <a:r>
              <a:rPr lang="es-ES" sz="2400" dirty="0" err="1">
                <a:solidFill>
                  <a:srgbClr val="FF0000"/>
                </a:solidFill>
              </a:rPr>
              <a:t>less</a:t>
            </a:r>
            <a:r>
              <a:rPr lang="es-ES" sz="2400" dirty="0">
                <a:solidFill>
                  <a:srgbClr val="FF0000"/>
                </a:solidFill>
              </a:rPr>
              <a:t> tan 1/6th </a:t>
            </a:r>
            <a:r>
              <a:rPr lang="es-ES" sz="2400" dirty="0"/>
              <a:t>of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burden</a:t>
            </a:r>
            <a:r>
              <a:rPr lang="es-ES" sz="2400" dirty="0"/>
              <a:t> </a:t>
            </a:r>
            <a:r>
              <a:rPr lang="es-ES" sz="2400" dirty="0" err="1"/>
              <a:t>referred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global HRS </a:t>
            </a:r>
            <a:r>
              <a:rPr lang="es-ES" sz="2400" dirty="0" err="1"/>
              <a:t>models</a:t>
            </a:r>
            <a:r>
              <a:rPr lang="es-ES" sz="2400" dirty="0"/>
              <a:t> and </a:t>
            </a:r>
            <a:r>
              <a:rPr lang="es-ES" sz="2400" dirty="0" err="1"/>
              <a:t>not</a:t>
            </a:r>
            <a:r>
              <a:rPr lang="es-ES" sz="2400" dirty="0"/>
              <a:t> </a:t>
            </a:r>
            <a:r>
              <a:rPr lang="es-ES" sz="2400" dirty="0" err="1"/>
              <a:t>clearly</a:t>
            </a:r>
            <a:r>
              <a:rPr lang="es-ES" sz="2400" dirty="0"/>
              <a:t> </a:t>
            </a:r>
            <a:r>
              <a:rPr lang="es-ES" sz="2400" dirty="0" err="1"/>
              <a:t>associated</a:t>
            </a:r>
            <a:r>
              <a:rPr lang="es-ES" sz="2400" dirty="0"/>
              <a:t> </a:t>
            </a:r>
            <a:r>
              <a:rPr lang="es-ES" sz="2400" dirty="0" err="1"/>
              <a:t>with</a:t>
            </a:r>
            <a:r>
              <a:rPr lang="es-ES" sz="2400" dirty="0"/>
              <a:t> GDP pc </a:t>
            </a:r>
            <a:r>
              <a:rPr lang="es-ES" sz="2400" dirty="0" err="1"/>
              <a:t>or</a:t>
            </a:r>
            <a:r>
              <a:rPr lang="es-ES" sz="2400" dirty="0"/>
              <a:t> HIV </a:t>
            </a:r>
            <a:r>
              <a:rPr lang="es-ES" sz="2400" dirty="0" err="1"/>
              <a:t>prevalence</a:t>
            </a:r>
            <a:r>
              <a:rPr lang="es-ES" sz="2400" dirty="0"/>
              <a:t>.</a:t>
            </a:r>
            <a:endParaRPr lang="es-MX" sz="2400" dirty="0"/>
          </a:p>
          <a:p>
            <a:pPr marL="0" indent="0">
              <a:lnSpc>
                <a:spcPct val="160000"/>
              </a:lnSpc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1232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81709" y="606346"/>
            <a:ext cx="7197069" cy="938249"/>
          </a:xfrm>
        </p:spPr>
        <p:txBody>
          <a:bodyPr/>
          <a:lstStyle/>
          <a:p>
            <a:pPr algn="ctr"/>
            <a:r>
              <a:rPr lang="en-US" dirty="0"/>
              <a:t>Global Health Equity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Common global health objective </a:t>
            </a:r>
            <a:r>
              <a:rPr lang="es-ES" sz="2400" dirty="0"/>
              <a:t>:  WHO </a:t>
            </a:r>
            <a:r>
              <a:rPr lang="es-ES" sz="2400" dirty="0" err="1"/>
              <a:t>constitution</a:t>
            </a:r>
            <a:r>
              <a:rPr lang="es-ES" sz="2400" dirty="0"/>
              <a:t> :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2400" i="1" u="sng" dirty="0" err="1">
                <a:solidFill>
                  <a:srgbClr val="FF0000"/>
                </a:solidFill>
              </a:rPr>
              <a:t>Best</a:t>
            </a:r>
            <a:r>
              <a:rPr lang="es-ES" sz="2400" i="1" u="sng" dirty="0">
                <a:solidFill>
                  <a:srgbClr val="FF0000"/>
                </a:solidFill>
              </a:rPr>
              <a:t> </a:t>
            </a:r>
            <a:r>
              <a:rPr lang="es-ES" sz="2400" i="1" u="sng" dirty="0" err="1">
                <a:solidFill>
                  <a:srgbClr val="FF0000"/>
                </a:solidFill>
              </a:rPr>
              <a:t>feasible</a:t>
            </a:r>
            <a:r>
              <a:rPr lang="es-ES" sz="2400" i="1" u="sng" dirty="0">
                <a:solidFill>
                  <a:srgbClr val="FF0000"/>
                </a:solidFill>
              </a:rPr>
              <a:t> </a:t>
            </a:r>
            <a:r>
              <a:rPr lang="es-ES" sz="2400" i="1" u="sng" dirty="0" err="1">
                <a:solidFill>
                  <a:srgbClr val="FF0000"/>
                </a:solidFill>
              </a:rPr>
              <a:t>level</a:t>
            </a:r>
            <a:r>
              <a:rPr lang="es-ES" sz="2400" i="1" u="sng" dirty="0">
                <a:solidFill>
                  <a:srgbClr val="FF0000"/>
                </a:solidFill>
              </a:rPr>
              <a:t> of </a:t>
            </a:r>
            <a:r>
              <a:rPr lang="es-ES" sz="2400" i="1" u="sng" dirty="0" err="1">
                <a:solidFill>
                  <a:srgbClr val="FF0000"/>
                </a:solidFill>
              </a:rPr>
              <a:t>health</a:t>
            </a:r>
            <a:r>
              <a:rPr lang="es-ES" sz="2400" i="1" u="sng" dirty="0">
                <a:solidFill>
                  <a:srgbClr val="FF0000"/>
                </a:solidFill>
              </a:rPr>
              <a:t> </a:t>
            </a:r>
            <a:r>
              <a:rPr lang="es-ES" sz="2400" i="1" u="sng" dirty="0" err="1">
                <a:solidFill>
                  <a:srgbClr val="FF0000"/>
                </a:solidFill>
              </a:rPr>
              <a:t>for</a:t>
            </a:r>
            <a:r>
              <a:rPr lang="es-ES" sz="2400" i="1" u="sng" dirty="0">
                <a:solidFill>
                  <a:srgbClr val="FF0000"/>
                </a:solidFill>
              </a:rPr>
              <a:t> </a:t>
            </a:r>
            <a:r>
              <a:rPr lang="es-ES" sz="2400" i="1" u="sng" dirty="0" err="1">
                <a:solidFill>
                  <a:srgbClr val="FF0000"/>
                </a:solidFill>
              </a:rPr>
              <a:t>all</a:t>
            </a:r>
            <a:r>
              <a:rPr lang="es-ES" sz="2400" i="1" u="sng" dirty="0">
                <a:solidFill>
                  <a:srgbClr val="FF0000"/>
                </a:solidFill>
              </a:rPr>
              <a:t> </a:t>
            </a:r>
            <a:r>
              <a:rPr lang="es-ES" sz="2400" i="1" u="sng" dirty="0" err="1">
                <a:solidFill>
                  <a:srgbClr val="FF0000"/>
                </a:solidFill>
              </a:rPr>
              <a:t>people</a:t>
            </a:r>
            <a:r>
              <a:rPr lang="es-ES" sz="2400" i="1" u="sng" dirty="0"/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err="1"/>
              <a:t>Identification</a:t>
            </a:r>
            <a:r>
              <a:rPr lang="es-ES" sz="2400" dirty="0"/>
              <a:t> of </a:t>
            </a:r>
            <a:r>
              <a:rPr lang="es-ES" sz="2400" u="sng" dirty="0" err="1"/>
              <a:t>healthy</a:t>
            </a:r>
            <a:r>
              <a:rPr lang="es-ES" sz="2400" dirty="0"/>
              <a:t> (LE &gt; </a:t>
            </a:r>
            <a:r>
              <a:rPr lang="es-ES" sz="2400" dirty="0" err="1"/>
              <a:t>average</a:t>
            </a:r>
            <a:r>
              <a:rPr lang="es-ES" sz="2400" dirty="0"/>
              <a:t>), </a:t>
            </a:r>
            <a:r>
              <a:rPr lang="es-ES" sz="2400" dirty="0" err="1"/>
              <a:t>economically</a:t>
            </a:r>
            <a:r>
              <a:rPr lang="es-ES" sz="2400" dirty="0"/>
              <a:t> </a:t>
            </a:r>
            <a:r>
              <a:rPr lang="es-ES" sz="2400" u="sng" dirty="0"/>
              <a:t>replicable</a:t>
            </a:r>
            <a:r>
              <a:rPr lang="es-ES" sz="2400" dirty="0"/>
              <a:t> (GDP pc &lt; </a:t>
            </a:r>
            <a:r>
              <a:rPr lang="es-ES" sz="2400" dirty="0" err="1"/>
              <a:t>average</a:t>
            </a:r>
            <a:r>
              <a:rPr lang="es-ES" sz="2400" dirty="0"/>
              <a:t>), </a:t>
            </a:r>
            <a:r>
              <a:rPr lang="es-ES" sz="2400" dirty="0" err="1"/>
              <a:t>ecollogically</a:t>
            </a:r>
            <a:r>
              <a:rPr lang="es-ES" sz="2400" dirty="0"/>
              <a:t> </a:t>
            </a:r>
            <a:r>
              <a:rPr lang="es-ES" sz="2400" u="sng" dirty="0" err="1"/>
              <a:t>sustainable</a:t>
            </a:r>
            <a:r>
              <a:rPr lang="es-ES" sz="2400" dirty="0"/>
              <a:t> (</a:t>
            </a:r>
            <a:r>
              <a:rPr lang="es-ES" sz="2400" dirty="0" err="1"/>
              <a:t>Carbon</a:t>
            </a:r>
            <a:r>
              <a:rPr lang="es-ES" sz="2400" dirty="0"/>
              <a:t> </a:t>
            </a:r>
            <a:r>
              <a:rPr lang="es-ES" sz="2400" dirty="0" err="1"/>
              <a:t>footprint</a:t>
            </a:r>
            <a:r>
              <a:rPr lang="es-ES" sz="2400" dirty="0"/>
              <a:t> &lt; </a:t>
            </a:r>
            <a:r>
              <a:rPr lang="es-ES" sz="2400" dirty="0" err="1"/>
              <a:t>Planetary</a:t>
            </a:r>
            <a:r>
              <a:rPr lang="es-ES" sz="2400" dirty="0"/>
              <a:t> </a:t>
            </a:r>
            <a:r>
              <a:rPr lang="es-ES" sz="2400" dirty="0" err="1"/>
              <a:t>boundary</a:t>
            </a:r>
            <a:r>
              <a:rPr lang="es-ES" sz="2400" dirty="0"/>
              <a:t>),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2400" i="1" dirty="0" err="1">
                <a:solidFill>
                  <a:srgbClr val="FF0000"/>
                </a:solidFill>
              </a:rPr>
              <a:t>Healthy</a:t>
            </a:r>
            <a:r>
              <a:rPr lang="es-ES" sz="2400" i="1" dirty="0">
                <a:solidFill>
                  <a:srgbClr val="FF0000"/>
                </a:solidFill>
              </a:rPr>
              <a:t>, Replicable and </a:t>
            </a:r>
            <a:r>
              <a:rPr lang="es-ES" sz="2400" i="1" dirty="0" err="1">
                <a:solidFill>
                  <a:srgbClr val="FF0000"/>
                </a:solidFill>
              </a:rPr>
              <a:t>sustainable</a:t>
            </a:r>
            <a:r>
              <a:rPr lang="es-ES" sz="2400" i="1" dirty="0">
                <a:solidFill>
                  <a:srgbClr val="FF0000"/>
                </a:solidFill>
              </a:rPr>
              <a:t> (HRS) </a:t>
            </a:r>
            <a:r>
              <a:rPr lang="es-ES" sz="2400" i="1" dirty="0" err="1">
                <a:solidFill>
                  <a:srgbClr val="FF0000"/>
                </a:solidFill>
              </a:rPr>
              <a:t>models</a:t>
            </a:r>
            <a:r>
              <a:rPr lang="es-ES" sz="2400" i="1" dirty="0"/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err="1"/>
              <a:t>Estimation</a:t>
            </a:r>
            <a:r>
              <a:rPr lang="es-ES" sz="2400" dirty="0"/>
              <a:t> of </a:t>
            </a:r>
            <a:r>
              <a:rPr lang="es-ES" sz="2400" dirty="0" err="1"/>
              <a:t>levels</a:t>
            </a:r>
            <a:r>
              <a:rPr lang="es-ES" sz="2400" dirty="0"/>
              <a:t>, </a:t>
            </a:r>
            <a:r>
              <a:rPr lang="es-ES" sz="2400" dirty="0" err="1"/>
              <a:t>distribution</a:t>
            </a:r>
            <a:r>
              <a:rPr lang="es-ES" sz="2400" dirty="0"/>
              <a:t> and </a:t>
            </a:r>
            <a:r>
              <a:rPr lang="es-ES" sz="2400" dirty="0" err="1"/>
              <a:t>trend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2400" i="1" dirty="0" err="1">
                <a:solidFill>
                  <a:srgbClr val="FF0000"/>
                </a:solidFill>
              </a:rPr>
              <a:t>Burden</a:t>
            </a:r>
            <a:r>
              <a:rPr lang="es-ES" sz="2400" i="1" dirty="0">
                <a:solidFill>
                  <a:srgbClr val="FF0000"/>
                </a:solidFill>
              </a:rPr>
              <a:t> of </a:t>
            </a:r>
            <a:r>
              <a:rPr lang="es-ES" sz="2400" i="1" dirty="0" err="1">
                <a:solidFill>
                  <a:srgbClr val="FF0000"/>
                </a:solidFill>
              </a:rPr>
              <a:t>Health</a:t>
            </a:r>
            <a:r>
              <a:rPr lang="es-ES" sz="2400" i="1" dirty="0">
                <a:solidFill>
                  <a:srgbClr val="FF0000"/>
                </a:solidFill>
              </a:rPr>
              <a:t> </a:t>
            </a:r>
            <a:r>
              <a:rPr lang="es-ES" sz="2400" i="1" dirty="0" err="1">
                <a:solidFill>
                  <a:srgbClr val="FF0000"/>
                </a:solidFill>
              </a:rPr>
              <a:t>inequity</a:t>
            </a:r>
            <a:r>
              <a:rPr lang="es-ES" sz="2400" i="1" dirty="0">
                <a:solidFill>
                  <a:srgbClr val="FF0000"/>
                </a:solidFill>
              </a:rPr>
              <a:t> (</a:t>
            </a:r>
            <a:r>
              <a:rPr lang="es-ES" sz="2400" i="1" dirty="0" err="1">
                <a:solidFill>
                  <a:srgbClr val="FF0000"/>
                </a:solidFill>
              </a:rPr>
              <a:t>BHiE</a:t>
            </a:r>
            <a:r>
              <a:rPr lang="es-ES" sz="2400" i="1" dirty="0">
                <a:solidFill>
                  <a:srgbClr val="FF0000"/>
                </a:solidFill>
              </a:rPr>
              <a:t>)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ES" sz="2400" dirty="0"/>
              <a:t>(at global, subregional and </a:t>
            </a:r>
            <a:r>
              <a:rPr lang="es-ES" sz="2400" dirty="0" err="1"/>
              <a:t>subnational</a:t>
            </a:r>
            <a:r>
              <a:rPr lang="es-ES" sz="2400" dirty="0"/>
              <a:t> </a:t>
            </a:r>
            <a:r>
              <a:rPr lang="es-ES" sz="2400" dirty="0" err="1"/>
              <a:t>levels</a:t>
            </a:r>
            <a:r>
              <a:rPr lang="es-ES" sz="2400" dirty="0"/>
              <a:t>).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629135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Conclussions</a:t>
            </a:r>
            <a:r>
              <a:rPr lang="es-ES" dirty="0"/>
              <a:t> (South </a:t>
            </a:r>
            <a:r>
              <a:rPr lang="es-ES" dirty="0" err="1"/>
              <a:t>Africa</a:t>
            </a:r>
            <a:r>
              <a:rPr lang="es-ES" dirty="0"/>
              <a:t> II)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ES" sz="2000" dirty="0">
                <a:solidFill>
                  <a:srgbClr val="FF0000"/>
                </a:solidFill>
              </a:rPr>
              <a:t>Global HRS and </a:t>
            </a:r>
            <a:r>
              <a:rPr lang="es-ES" sz="2000" dirty="0" err="1">
                <a:solidFill>
                  <a:srgbClr val="FF0000"/>
                </a:solidFill>
              </a:rPr>
              <a:t>subnational</a:t>
            </a:r>
            <a:r>
              <a:rPr lang="es-ES" sz="2000" dirty="0">
                <a:solidFill>
                  <a:srgbClr val="FF0000"/>
                </a:solidFill>
              </a:rPr>
              <a:t> HR </a:t>
            </a:r>
            <a:r>
              <a:rPr lang="es-ES" sz="2000" dirty="0" err="1">
                <a:solidFill>
                  <a:srgbClr val="FF0000"/>
                </a:solidFill>
              </a:rPr>
              <a:t>models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/>
              <a:t>can </a:t>
            </a:r>
            <a:r>
              <a:rPr lang="es-ES" sz="2000" dirty="0" err="1"/>
              <a:t>guide</a:t>
            </a:r>
            <a:r>
              <a:rPr lang="es-ES" sz="2000" dirty="0"/>
              <a:t> </a:t>
            </a:r>
            <a:r>
              <a:rPr lang="es-ES" sz="2000" dirty="0" err="1"/>
              <a:t>priority</a:t>
            </a:r>
            <a:r>
              <a:rPr lang="es-ES" sz="2000" dirty="0"/>
              <a:t> </a:t>
            </a:r>
            <a:r>
              <a:rPr lang="es-ES" sz="2000" dirty="0" err="1"/>
              <a:t>areas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decreasing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high</a:t>
            </a:r>
            <a:r>
              <a:rPr lang="es-ES" sz="2000" dirty="0"/>
              <a:t> </a:t>
            </a:r>
            <a:r>
              <a:rPr lang="es-ES" sz="2000" dirty="0" err="1"/>
              <a:t>burden</a:t>
            </a:r>
            <a:r>
              <a:rPr lang="es-ES" sz="2000" dirty="0"/>
              <a:t> of </a:t>
            </a:r>
            <a:r>
              <a:rPr lang="es-ES" sz="2000" dirty="0" err="1"/>
              <a:t>health</a:t>
            </a:r>
            <a:r>
              <a:rPr lang="es-ES" sz="2000" dirty="0"/>
              <a:t> </a:t>
            </a:r>
            <a:r>
              <a:rPr lang="es-ES" sz="2000" dirty="0" err="1"/>
              <a:t>inequity</a:t>
            </a:r>
            <a:r>
              <a:rPr lang="es-ES" sz="2000" dirty="0"/>
              <a:t> in South </a:t>
            </a:r>
            <a:r>
              <a:rPr lang="es-ES" sz="2000" dirty="0" err="1"/>
              <a:t>Africa</a:t>
            </a:r>
            <a:r>
              <a:rPr lang="es-ES" sz="2000" dirty="0"/>
              <a:t>. </a:t>
            </a:r>
          </a:p>
          <a:p>
            <a:pPr>
              <a:lnSpc>
                <a:spcPct val="150000"/>
              </a:lnSpc>
            </a:pPr>
            <a:r>
              <a:rPr lang="es-ES" sz="2000" dirty="0" err="1">
                <a:solidFill>
                  <a:srgbClr val="FF0000"/>
                </a:solidFill>
              </a:rPr>
              <a:t>Increased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socioeconomic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equity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/>
              <a:t>(</a:t>
            </a:r>
            <a:r>
              <a:rPr lang="es-ES" sz="2000" dirty="0" err="1">
                <a:solidFill>
                  <a:srgbClr val="FF0000"/>
                </a:solidFill>
              </a:rPr>
              <a:t>beyond</a:t>
            </a:r>
            <a:r>
              <a:rPr lang="es-ES" sz="2000" dirty="0"/>
              <a:t> territorial </a:t>
            </a:r>
            <a:r>
              <a:rPr lang="es-ES" sz="2000" dirty="0" err="1"/>
              <a:t>cohesion</a:t>
            </a:r>
            <a:r>
              <a:rPr lang="es-ES" sz="2000" dirty="0"/>
              <a:t> and </a:t>
            </a:r>
            <a:r>
              <a:rPr lang="es-ES" sz="2000" dirty="0">
                <a:solidFill>
                  <a:srgbClr val="FF0000"/>
                </a:solidFill>
              </a:rPr>
              <a:t>provincial </a:t>
            </a:r>
            <a:r>
              <a:rPr lang="es-ES" sz="2000" dirty="0" err="1">
                <a:solidFill>
                  <a:srgbClr val="FF0000"/>
                </a:solidFill>
              </a:rPr>
              <a:t>level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/>
              <a:t>and </a:t>
            </a:r>
            <a:r>
              <a:rPr lang="es-ES" sz="2000" dirty="0" err="1"/>
              <a:t>through</a:t>
            </a:r>
            <a:r>
              <a:rPr lang="es-ES" sz="2000" dirty="0"/>
              <a:t> fiscal </a:t>
            </a:r>
            <a:r>
              <a:rPr lang="es-ES" sz="2000" dirty="0" err="1"/>
              <a:t>equity</a:t>
            </a:r>
            <a:r>
              <a:rPr lang="es-ES" sz="2000" dirty="0"/>
              <a:t>) </a:t>
            </a:r>
            <a:r>
              <a:rPr lang="es-ES" sz="2000" dirty="0" err="1"/>
              <a:t>towards</a:t>
            </a:r>
            <a:r>
              <a:rPr lang="es-ES" sz="2000" dirty="0"/>
              <a:t> </a:t>
            </a:r>
            <a:r>
              <a:rPr lang="es-ES" sz="2000" dirty="0" err="1"/>
              <a:t>an</a:t>
            </a:r>
            <a:r>
              <a:rPr lang="es-ES" sz="2000" dirty="0"/>
              <a:t> </a:t>
            </a:r>
            <a:r>
              <a:rPr lang="es-ES" sz="2000" dirty="0" err="1"/>
              <a:t>ethical</a:t>
            </a:r>
            <a:r>
              <a:rPr lang="es-ES" sz="2000" dirty="0"/>
              <a:t> </a:t>
            </a:r>
            <a:r>
              <a:rPr lang="es-ES" sz="2000" dirty="0" err="1"/>
              <a:t>equity</a:t>
            </a:r>
            <a:r>
              <a:rPr lang="es-ES" sz="2000" dirty="0"/>
              <a:t> </a:t>
            </a:r>
            <a:r>
              <a:rPr lang="es-ES" sz="2000" dirty="0" err="1"/>
              <a:t>distribution</a:t>
            </a:r>
            <a:r>
              <a:rPr lang="es-ES" sz="2000" dirty="0"/>
              <a:t> </a:t>
            </a:r>
            <a:r>
              <a:rPr lang="es-ES" sz="2000" dirty="0" err="1"/>
              <a:t>guaranteeing</a:t>
            </a:r>
            <a:r>
              <a:rPr lang="es-ES" sz="2000" dirty="0"/>
              <a:t> </a:t>
            </a:r>
            <a:r>
              <a:rPr lang="es-ES" sz="2000" dirty="0" err="1">
                <a:solidFill>
                  <a:srgbClr val="FF0000"/>
                </a:solidFill>
              </a:rPr>
              <a:t>basic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dignity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for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all</a:t>
            </a:r>
            <a:r>
              <a:rPr lang="es-ES" sz="2000" dirty="0"/>
              <a:t>, </a:t>
            </a:r>
            <a:r>
              <a:rPr lang="es-ES" sz="2000" dirty="0" err="1"/>
              <a:t>is</a:t>
            </a:r>
            <a:r>
              <a:rPr lang="es-ES" sz="2000" dirty="0"/>
              <a:t> a </a:t>
            </a:r>
            <a:r>
              <a:rPr lang="es-ES" sz="2000" dirty="0" err="1"/>
              <a:t>key</a:t>
            </a:r>
            <a:r>
              <a:rPr lang="es-ES" sz="2000" dirty="0"/>
              <a:t> factor.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Key </a:t>
            </a:r>
            <a:r>
              <a:rPr lang="es-ES" sz="2000" dirty="0" err="1"/>
              <a:t>challenges</a:t>
            </a:r>
            <a:r>
              <a:rPr lang="es-ES" sz="2000" dirty="0"/>
              <a:t> </a:t>
            </a:r>
            <a:r>
              <a:rPr lang="es-ES" sz="2000" dirty="0" err="1"/>
              <a:t>remain</a:t>
            </a:r>
            <a:r>
              <a:rPr lang="es-ES" sz="2000" dirty="0"/>
              <a:t> in </a:t>
            </a:r>
            <a:r>
              <a:rPr lang="es-ES" sz="2000" dirty="0" err="1">
                <a:solidFill>
                  <a:srgbClr val="FF0000"/>
                </a:solidFill>
              </a:rPr>
              <a:t>education</a:t>
            </a:r>
            <a:r>
              <a:rPr lang="es-ES" sz="2000" dirty="0">
                <a:solidFill>
                  <a:srgbClr val="FF0000"/>
                </a:solidFill>
              </a:rPr>
              <a:t>, </a:t>
            </a:r>
            <a:r>
              <a:rPr lang="es-ES" sz="2000" dirty="0" err="1">
                <a:solidFill>
                  <a:srgbClr val="FF0000"/>
                </a:solidFill>
              </a:rPr>
              <a:t>sanitation</a:t>
            </a:r>
            <a:r>
              <a:rPr lang="es-ES" sz="2000" dirty="0">
                <a:solidFill>
                  <a:srgbClr val="FF0000"/>
                </a:solidFill>
              </a:rPr>
              <a:t> and </a:t>
            </a:r>
            <a:r>
              <a:rPr lang="es-ES" sz="2000" dirty="0" err="1">
                <a:solidFill>
                  <a:srgbClr val="FF0000"/>
                </a:solidFill>
              </a:rPr>
              <a:t>basic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health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care</a:t>
            </a:r>
            <a:r>
              <a:rPr lang="es-E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s-ES" sz="2000" dirty="0" err="1">
                <a:solidFill>
                  <a:srgbClr val="FF0000"/>
                </a:solidFill>
              </a:rPr>
              <a:t>Further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tudies</a:t>
            </a:r>
            <a:r>
              <a:rPr lang="es-ES" sz="2000" dirty="0">
                <a:solidFill>
                  <a:srgbClr val="FF0000"/>
                </a:solidFill>
              </a:rPr>
              <a:t> are </a:t>
            </a:r>
            <a:r>
              <a:rPr lang="es-ES" sz="2000" dirty="0" err="1">
                <a:solidFill>
                  <a:srgbClr val="FF0000"/>
                </a:solidFill>
              </a:rPr>
              <a:t>needed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on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health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inequity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/>
              <a:t>at </a:t>
            </a:r>
            <a:r>
              <a:rPr lang="es-ES" sz="2000" dirty="0" err="1"/>
              <a:t>district</a:t>
            </a:r>
            <a:r>
              <a:rPr lang="es-ES" sz="2000" dirty="0"/>
              <a:t>, municipal and interpersonal </a:t>
            </a:r>
            <a:r>
              <a:rPr lang="es-ES" sz="2000" dirty="0" err="1"/>
              <a:t>levels</a:t>
            </a:r>
            <a:r>
              <a:rPr lang="es-ES" sz="2000" dirty="0"/>
              <a:t>, so as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better</a:t>
            </a:r>
            <a:r>
              <a:rPr lang="es-ES" sz="2000" dirty="0"/>
              <a:t> </a:t>
            </a:r>
            <a:r>
              <a:rPr lang="es-ES" sz="2000" dirty="0" err="1"/>
              <a:t>identify</a:t>
            </a:r>
            <a:r>
              <a:rPr lang="es-ES" sz="2000" dirty="0"/>
              <a:t> </a:t>
            </a:r>
            <a:r>
              <a:rPr lang="es-ES" sz="2000" dirty="0" err="1"/>
              <a:t>subnational</a:t>
            </a:r>
            <a:r>
              <a:rPr lang="es-ES" sz="2000" dirty="0"/>
              <a:t> </a:t>
            </a:r>
            <a:r>
              <a:rPr lang="es-ES" sz="2000" dirty="0" err="1"/>
              <a:t>models</a:t>
            </a:r>
            <a:r>
              <a:rPr lang="es-ES" sz="2000" dirty="0"/>
              <a:t>, </a:t>
            </a:r>
            <a:r>
              <a:rPr lang="es-ES" sz="2000" dirty="0" err="1"/>
              <a:t>health-equity</a:t>
            </a:r>
            <a:r>
              <a:rPr lang="es-ES" sz="2000" dirty="0"/>
              <a:t> </a:t>
            </a:r>
            <a:r>
              <a:rPr lang="es-ES" sz="2000" dirty="0" err="1"/>
              <a:t>lifestyles</a:t>
            </a:r>
            <a:r>
              <a:rPr lang="es-ES" sz="2000" dirty="0"/>
              <a:t> and </a:t>
            </a:r>
            <a:r>
              <a:rPr lang="es-ES" sz="2000" dirty="0" err="1"/>
              <a:t>strategies</a:t>
            </a:r>
            <a:r>
              <a:rPr lang="es-ES" sz="2000" dirty="0"/>
              <a:t>, and fiscal and territorial </a:t>
            </a:r>
            <a:r>
              <a:rPr lang="es-ES" sz="2000" dirty="0" err="1"/>
              <a:t>equitable</a:t>
            </a:r>
            <a:r>
              <a:rPr lang="es-ES" sz="2000" dirty="0"/>
              <a:t> </a:t>
            </a:r>
            <a:r>
              <a:rPr lang="es-ES" sz="2000" dirty="0" err="1"/>
              <a:t>policies</a:t>
            </a:r>
            <a:r>
              <a:rPr lang="es-ES" sz="2000" dirty="0"/>
              <a:t>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057816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229" t="13315" r="28953" b="-1466"/>
          <a:stretch/>
        </p:blipFill>
        <p:spPr>
          <a:xfrm>
            <a:off x="988540" y="1304655"/>
            <a:ext cx="4139513" cy="52851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1014" t="25574" r="44764" b="19624"/>
          <a:stretch/>
        </p:blipFill>
        <p:spPr>
          <a:xfrm>
            <a:off x="8871461" y="1618242"/>
            <a:ext cx="2632679" cy="3348682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988540" y="93277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Equimov.org</a:t>
            </a:r>
            <a:endParaRPr lang="es-MX" sz="32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32736" t="15839" r="29258" b="70641"/>
          <a:stretch/>
        </p:blipFill>
        <p:spPr>
          <a:xfrm>
            <a:off x="6246340" y="292679"/>
            <a:ext cx="4633784" cy="9267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33953" t="10431" r="29662" b="6465"/>
          <a:stretch/>
        </p:blipFill>
        <p:spPr>
          <a:xfrm>
            <a:off x="5955472" y="1618242"/>
            <a:ext cx="2607760" cy="334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78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919" y="1118888"/>
            <a:ext cx="10515600" cy="4132734"/>
          </a:xfrm>
        </p:spPr>
        <p:txBody>
          <a:bodyPr/>
          <a:lstStyle/>
          <a:p>
            <a:pPr algn="ctr"/>
            <a:r>
              <a:rPr lang="es-ES" dirty="0" err="1"/>
              <a:t>Siyabonga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sz="2400" dirty="0" err="1"/>
              <a:t>Thandabantu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60233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9201"/>
            <a:ext cx="9652686" cy="1006475"/>
          </a:xfrm>
        </p:spPr>
        <p:txBody>
          <a:bodyPr>
            <a:normAutofit/>
          </a:bodyPr>
          <a:lstStyle/>
          <a:p>
            <a:r>
              <a:rPr lang="en-US" sz="3200" dirty="0"/>
              <a:t>Healthy, replicable and sustainable models</a:t>
            </a:r>
            <a:endParaRPr lang="es-MX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17271" y="1219353"/>
            <a:ext cx="3839950" cy="2357929"/>
          </a:xfrm>
          <a:prstGeom prst="rect">
            <a:avLst/>
          </a:prstGeom>
        </p:spPr>
      </p:pic>
      <p:pic>
        <p:nvPicPr>
          <p:cNvPr id="5" name="Grabación de pantalla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3" end="3785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412" y="1791731"/>
            <a:ext cx="7334040" cy="357110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12190" t="34385" r="14539" b="12086"/>
          <a:stretch/>
        </p:blipFill>
        <p:spPr bwMode="auto">
          <a:xfrm>
            <a:off x="8166776" y="3577283"/>
            <a:ext cx="3790445" cy="1686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7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err="1"/>
              <a:t>Estimates</a:t>
            </a:r>
            <a:r>
              <a:rPr lang="es-ES" sz="2800" dirty="0"/>
              <a:t> of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Burden</a:t>
            </a:r>
            <a:r>
              <a:rPr lang="es-ES" sz="2800" dirty="0"/>
              <a:t> of </a:t>
            </a:r>
            <a:r>
              <a:rPr lang="es-ES" sz="2800" dirty="0" err="1"/>
              <a:t>Health</a:t>
            </a:r>
            <a:r>
              <a:rPr lang="es-ES" sz="2800" dirty="0"/>
              <a:t> </a:t>
            </a:r>
            <a:r>
              <a:rPr lang="es-ES" sz="2800" dirty="0" err="1"/>
              <a:t>Inequity</a:t>
            </a:r>
            <a:endParaRPr lang="es-MX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5773" y="1526318"/>
            <a:ext cx="3373799" cy="22995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772" y="3864830"/>
            <a:ext cx="3373799" cy="23213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124" y="3864829"/>
            <a:ext cx="3824167" cy="23213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972" y="1526318"/>
            <a:ext cx="2602373" cy="22995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971" y="3864829"/>
            <a:ext cx="2606371" cy="23213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124" y="1526318"/>
            <a:ext cx="3824167" cy="22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5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 err="1"/>
              <a:t>World</a:t>
            </a:r>
            <a:r>
              <a:rPr lang="es-ES" sz="3600" dirty="0"/>
              <a:t> </a:t>
            </a:r>
            <a:r>
              <a:rPr lang="es-ES" sz="3600" dirty="0" err="1"/>
              <a:t>distribution</a:t>
            </a:r>
            <a:r>
              <a:rPr lang="es-ES" sz="3600" dirty="0"/>
              <a:t> of </a:t>
            </a:r>
            <a:r>
              <a:rPr lang="es-ES" sz="3600" dirty="0" err="1"/>
              <a:t>the</a:t>
            </a:r>
            <a:r>
              <a:rPr lang="es-ES" sz="3600" dirty="0"/>
              <a:t> </a:t>
            </a:r>
            <a:r>
              <a:rPr lang="es-ES" sz="3600" dirty="0" err="1"/>
              <a:t>burden</a:t>
            </a:r>
            <a:r>
              <a:rPr lang="es-ES" sz="3600" dirty="0"/>
              <a:t> of </a:t>
            </a:r>
            <a:r>
              <a:rPr lang="es-ES" sz="3600" dirty="0" err="1"/>
              <a:t>health</a:t>
            </a:r>
            <a:r>
              <a:rPr lang="es-ES" sz="3600" dirty="0"/>
              <a:t> </a:t>
            </a:r>
            <a:r>
              <a:rPr lang="es-ES" sz="3600" dirty="0" err="1"/>
              <a:t>inequity</a:t>
            </a:r>
            <a:endParaRPr lang="es-MX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606" y="1690688"/>
            <a:ext cx="8973064" cy="431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2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611336" y="122658"/>
            <a:ext cx="8631517" cy="104139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Global vs sub-regional and subnational estimates of the burden of health inequity</a:t>
            </a: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2423592" y="1355350"/>
          <a:ext cx="4040188" cy="1414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UE</a:t>
                      </a:r>
                      <a:r>
                        <a:rPr lang="en-US" baseline="0" dirty="0"/>
                        <a:t> </a:t>
                      </a:r>
                      <a:r>
                        <a:rPr lang="en-US" sz="1400" baseline="0" dirty="0"/>
                        <a:t>(NUTS2)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SRS </a:t>
                      </a:r>
                      <a:r>
                        <a:rPr lang="es-ES" sz="1600" dirty="0" err="1"/>
                        <a:t>Gl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SR(S) </a:t>
                      </a:r>
                      <a:r>
                        <a:rPr lang="es-ES" sz="1600" dirty="0" err="1"/>
                        <a:t>Subn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SRS </a:t>
                      </a:r>
                      <a:r>
                        <a:rPr lang="es-ES" sz="1600" dirty="0" err="1"/>
                        <a:t>Gl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subnac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946">
                <a:tc>
                  <a:txBody>
                    <a:bodyPr/>
                    <a:lstStyle/>
                    <a:p>
                      <a:r>
                        <a:rPr lang="es-ES" sz="1400" dirty="0" err="1"/>
                        <a:t>CNiE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96749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812731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i="1" dirty="0"/>
                        <a:t>812731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CRiE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3.75%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21.22%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i="1" dirty="0"/>
                        <a:t>21.22%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Marcador de contenido 7"/>
          <p:cNvGraphicFramePr>
            <a:graphicFrameLocks/>
          </p:cNvGraphicFramePr>
          <p:nvPr>
            <p:extLst/>
          </p:nvPr>
        </p:nvGraphicFramePr>
        <p:xfrm>
          <a:off x="2437272" y="2982425"/>
          <a:ext cx="4040188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  <a:p>
                      <a:r>
                        <a:rPr lang="en-US" sz="1400" dirty="0"/>
                        <a:t>(Counties)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SRS </a:t>
                      </a:r>
                      <a:r>
                        <a:rPr lang="es-ES" sz="1600" dirty="0" err="1"/>
                        <a:t>Gl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SR(S) </a:t>
                      </a:r>
                      <a:r>
                        <a:rPr lang="es-ES" sz="1600" dirty="0" err="1"/>
                        <a:t>Subn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SRS </a:t>
                      </a:r>
                      <a:r>
                        <a:rPr lang="es-ES" sz="1600" dirty="0" err="1"/>
                        <a:t>Gl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subnac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CNiE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64334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221753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385863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CRiE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28.16%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Marcador de contenido 7"/>
          <p:cNvGraphicFramePr>
            <a:graphicFrameLocks/>
          </p:cNvGraphicFramePr>
          <p:nvPr>
            <p:extLst/>
          </p:nvPr>
        </p:nvGraphicFramePr>
        <p:xfrm>
          <a:off x="2454203" y="4617176"/>
          <a:ext cx="4040188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0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México</a:t>
                      </a:r>
                    </a:p>
                    <a:p>
                      <a:r>
                        <a:rPr lang="es-ES" sz="1000" dirty="0"/>
                        <a:t>(Estados/</a:t>
                      </a:r>
                      <a:r>
                        <a:rPr lang="es-ES" sz="1000" dirty="0" err="1"/>
                        <a:t>Mun</a:t>
                      </a:r>
                      <a:r>
                        <a:rPr lang="es-ES" sz="1000" dirty="0"/>
                        <a:t>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SRS </a:t>
                      </a:r>
                      <a:r>
                        <a:rPr lang="es-ES" sz="1600" dirty="0" err="1"/>
                        <a:t>Gl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SR(S) </a:t>
                      </a:r>
                      <a:r>
                        <a:rPr lang="es-ES" sz="1600" dirty="0" err="1"/>
                        <a:t>Subn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SRS </a:t>
                      </a:r>
                      <a:r>
                        <a:rPr lang="es-ES" sz="1600" dirty="0" err="1"/>
                        <a:t>Gl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subnac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CNiE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122695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385532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/>
                        <a:t>CRiE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61.85%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164056"/>
            <a:ext cx="1656184" cy="16216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78" y="2979415"/>
            <a:ext cx="2352381" cy="132381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035" y="4617177"/>
            <a:ext cx="2244465" cy="13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36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Link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burden</a:t>
            </a:r>
            <a:r>
              <a:rPr lang="es-ES" dirty="0"/>
              <a:t> of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inequity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socioeconomic</a:t>
            </a:r>
            <a:r>
              <a:rPr lang="es-ES" dirty="0"/>
              <a:t> </a:t>
            </a:r>
            <a:r>
              <a:rPr lang="es-ES" dirty="0" err="1"/>
              <a:t>equity</a:t>
            </a:r>
            <a:r>
              <a:rPr lang="es-ES" dirty="0"/>
              <a:t> (</a:t>
            </a:r>
            <a:r>
              <a:rPr lang="es-ES" dirty="0" err="1"/>
              <a:t>justice</a:t>
            </a:r>
            <a:r>
              <a:rPr lang="es-ES" dirty="0"/>
              <a:t>)</a:t>
            </a:r>
            <a:endParaRPr lang="es-MX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05" t="23926" r="9819" b="10191"/>
          <a:stretch/>
        </p:blipFill>
        <p:spPr>
          <a:xfrm>
            <a:off x="560352" y="2298358"/>
            <a:ext cx="5132316" cy="326218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29840" t="25720" r="5807" b="6779"/>
          <a:stretch/>
        </p:blipFill>
        <p:spPr>
          <a:xfrm>
            <a:off x="6042454" y="2482131"/>
            <a:ext cx="5219913" cy="30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2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4155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The (ethical) equity curve : </a:t>
            </a:r>
            <a:br>
              <a:rPr lang="en-US" sz="2800" dirty="0"/>
            </a:br>
            <a:r>
              <a:rPr lang="en-US" sz="2800" dirty="0"/>
              <a:t>trend in time vs world`s population and wealth distribution</a:t>
            </a:r>
            <a:endParaRPr lang="es-MX" sz="2800" dirty="0"/>
          </a:p>
        </p:txBody>
      </p:sp>
      <p:pic>
        <p:nvPicPr>
          <p:cNvPr id="4" name="Grabación de pantalla 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5" end="8089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113" y="1744994"/>
            <a:ext cx="9284001" cy="4160119"/>
          </a:xfrm>
        </p:spPr>
      </p:pic>
    </p:spTree>
    <p:extLst>
      <p:ext uri="{BB962C8B-B14F-4D97-AF65-F5344CB8AC3E}">
        <p14:creationId xmlns:p14="http://schemas.microsoft.com/office/powerpoint/2010/main" val="214389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1165</TotalTime>
  <Words>1350</Words>
  <Application>Microsoft Office PowerPoint</Application>
  <PresentationFormat>Panorámica</PresentationFormat>
  <Paragraphs>277</Paragraphs>
  <Slides>32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Bell MT</vt:lpstr>
      <vt:lpstr>Calibri</vt:lpstr>
      <vt:lpstr>Calibri Light</vt:lpstr>
      <vt:lpstr>Californian FB</vt:lpstr>
      <vt:lpstr>Office Theme</vt:lpstr>
      <vt:lpstr>8th SA AIDS conference Plenary session  Justice, Structure and real Change   AIDS and health inequity in South Africa  Juan Garay Professor of Global health Former DMO Matabeleland south </vt:lpstr>
      <vt:lpstr>Presentación de PowerPoint</vt:lpstr>
      <vt:lpstr>Global Health Equity</vt:lpstr>
      <vt:lpstr>Healthy, replicable and sustainable models</vt:lpstr>
      <vt:lpstr>Estimates of the Burden of Health Inequity</vt:lpstr>
      <vt:lpstr>World distribution of the burden of health inequity</vt:lpstr>
      <vt:lpstr>Global vs sub-regional and subnational estimates of the burden of health inequity</vt:lpstr>
      <vt:lpstr>Link of the burden of health inequity with socioeconomic equity (justice)</vt:lpstr>
      <vt:lpstr>The (ethical) equity curve :  trend in time vs world`s population and wealth distribution</vt:lpstr>
      <vt:lpstr>Economic redistribution to enable the conditions for the universal right to health</vt:lpstr>
      <vt:lpstr>South Africa health vs World`s and similar income countries</vt:lpstr>
      <vt:lpstr>South Africa GDP pc vs LE</vt:lpstr>
      <vt:lpstr>South Africa health vs HRS models</vt:lpstr>
      <vt:lpstr>Net burden of health inequity (ref global HRS models) in South Africa</vt:lpstr>
      <vt:lpstr>Relative burden of health inequity (ref global HRS) in South Africa</vt:lpstr>
      <vt:lpstr>Trend of the RBHiE in South Africa</vt:lpstr>
      <vt:lpstr>HIV and BHiE in South Africa</vt:lpstr>
      <vt:lpstr>Sex and age trend of excess-HIV related mortality/BHiE</vt:lpstr>
      <vt:lpstr>AIDS and the burden of health inequity in South Africa</vt:lpstr>
      <vt:lpstr>HIV and poverty in South Africa</vt:lpstr>
      <vt:lpstr>GDP pc and health in South Africa</vt:lpstr>
      <vt:lpstr>Subnational BHiE in South Africa ref HR(S) provinces</vt:lpstr>
      <vt:lpstr>Sub-national burden of health inequity by global HRS and subnational (provincial) HR ref</vt:lpstr>
      <vt:lpstr>HIV prevalence and CFR by Provinces</vt:lpstr>
      <vt:lpstr>Territorial cohesion for health equity in South Africa</vt:lpstr>
      <vt:lpstr>Differences between South Africa and  HRS models*</vt:lpstr>
      <vt:lpstr>Health equity = Social justice</vt:lpstr>
      <vt:lpstr>Conclussions (globally)</vt:lpstr>
      <vt:lpstr>Conclussions (South Africa I)</vt:lpstr>
      <vt:lpstr>Conclussions (South Africa II)</vt:lpstr>
      <vt:lpstr>Equimov.org</vt:lpstr>
      <vt:lpstr>Siyabonga   Thandabantu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SA AIDS conference Plenary session  Justice, Structure and real Change  The AIDS roots and links with socioeconomic inequity  Juan Garay Professor of Global health Former DMO Matabeleland south</dc:title>
  <dc:creator>Juan Garay</dc:creator>
  <cp:lastModifiedBy>Juan Garay</cp:lastModifiedBy>
  <cp:revision>73</cp:revision>
  <dcterms:created xsi:type="dcterms:W3CDTF">2017-06-14T03:32:38Z</dcterms:created>
  <dcterms:modified xsi:type="dcterms:W3CDTF">2017-06-15T05:01:35Z</dcterms:modified>
</cp:coreProperties>
</file>