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86" r:id="rId4"/>
    <p:sldId id="257" r:id="rId5"/>
    <p:sldId id="258" r:id="rId6"/>
    <p:sldId id="259" r:id="rId7"/>
    <p:sldId id="279" r:id="rId8"/>
    <p:sldId id="291" r:id="rId9"/>
    <p:sldId id="267" r:id="rId10"/>
    <p:sldId id="284" r:id="rId11"/>
    <p:sldId id="269" r:id="rId12"/>
    <p:sldId id="272" r:id="rId13"/>
    <p:sldId id="282" r:id="rId14"/>
    <p:sldId id="260" r:id="rId15"/>
    <p:sldId id="261" r:id="rId16"/>
    <p:sldId id="266" r:id="rId17"/>
    <p:sldId id="275" r:id="rId18"/>
    <p:sldId id="263" r:id="rId19"/>
    <p:sldId id="262" r:id="rId20"/>
    <p:sldId id="285" r:id="rId21"/>
    <p:sldId id="276" r:id="rId22"/>
    <p:sldId id="283" r:id="rId23"/>
    <p:sldId id="277" r:id="rId24"/>
    <p:sldId id="278" r:id="rId25"/>
    <p:sldId id="290" r:id="rId26"/>
    <p:sldId id="29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4D0FA-8E4D-473C-B695-E72E777E6A16}" type="doc">
      <dgm:prSet loTypeId="urn:microsoft.com/office/officeart/2005/8/layout/cycle1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A6EDD91-9E9F-40F9-8D51-A08B1815F5EF}">
      <dgm:prSet phldrT="[Text]"/>
      <dgm:spPr/>
      <dgm:t>
        <a:bodyPr/>
        <a:lstStyle/>
        <a:p>
          <a:r>
            <a:rPr lang="en-US" dirty="0"/>
            <a:t>Clinical medicine</a:t>
          </a:r>
        </a:p>
      </dgm:t>
    </dgm:pt>
    <dgm:pt modelId="{2557559B-AB73-46E4-8567-56E83F5FD47A}" type="parTrans" cxnId="{8A385D56-8DBE-4210-914A-4E956FC079E1}">
      <dgm:prSet/>
      <dgm:spPr/>
      <dgm:t>
        <a:bodyPr/>
        <a:lstStyle/>
        <a:p>
          <a:endParaRPr lang="en-US"/>
        </a:p>
      </dgm:t>
    </dgm:pt>
    <dgm:pt modelId="{A5168500-0E61-4089-A99E-7CC4FF9F25DD}" type="sibTrans" cxnId="{8A385D56-8DBE-4210-914A-4E956FC079E1}">
      <dgm:prSet/>
      <dgm:spPr/>
      <dgm:t>
        <a:bodyPr/>
        <a:lstStyle/>
        <a:p>
          <a:endParaRPr lang="en-US"/>
        </a:p>
      </dgm:t>
    </dgm:pt>
    <dgm:pt modelId="{C317AECA-F7EA-4086-8331-29B707C20CD4}">
      <dgm:prSet phldrT="[Text]"/>
      <dgm:spPr/>
      <dgm:t>
        <a:bodyPr/>
        <a:lstStyle/>
        <a:p>
          <a:r>
            <a:rPr lang="en-US" dirty="0"/>
            <a:t>Tropical medicine</a:t>
          </a:r>
        </a:p>
      </dgm:t>
    </dgm:pt>
    <dgm:pt modelId="{AACD373C-8F2C-48A6-89D0-9E7B39DD73EB}" type="parTrans" cxnId="{F54F5E6C-D16C-4A36-B866-48ED5CC41515}">
      <dgm:prSet/>
      <dgm:spPr/>
      <dgm:t>
        <a:bodyPr/>
        <a:lstStyle/>
        <a:p>
          <a:endParaRPr lang="en-US"/>
        </a:p>
      </dgm:t>
    </dgm:pt>
    <dgm:pt modelId="{A64B121A-9173-4F2E-B70F-C70A95A321C2}" type="sibTrans" cxnId="{F54F5E6C-D16C-4A36-B866-48ED5CC41515}">
      <dgm:prSet/>
      <dgm:spPr/>
      <dgm:t>
        <a:bodyPr/>
        <a:lstStyle/>
        <a:p>
          <a:endParaRPr lang="en-US"/>
        </a:p>
      </dgm:t>
    </dgm:pt>
    <dgm:pt modelId="{F50BAF98-3B0D-4388-9A77-16F2C2754B80}">
      <dgm:prSet phldrT="[Text]"/>
      <dgm:spPr/>
      <dgm:t>
        <a:bodyPr/>
        <a:lstStyle/>
        <a:p>
          <a:r>
            <a:rPr lang="en-US" dirty="0"/>
            <a:t>DMO rural Africa</a:t>
          </a:r>
        </a:p>
      </dgm:t>
    </dgm:pt>
    <dgm:pt modelId="{3426AC46-50B1-4AA2-82FC-628D3286AB1D}" type="parTrans" cxnId="{040F4C65-09AA-4583-B733-1E06F6273D21}">
      <dgm:prSet/>
      <dgm:spPr/>
      <dgm:t>
        <a:bodyPr/>
        <a:lstStyle/>
        <a:p>
          <a:endParaRPr lang="en-US"/>
        </a:p>
      </dgm:t>
    </dgm:pt>
    <dgm:pt modelId="{75D101B2-53DC-4342-B7DA-5A31620051D6}" type="sibTrans" cxnId="{040F4C65-09AA-4583-B733-1E06F6273D21}">
      <dgm:prSet/>
      <dgm:spPr/>
      <dgm:t>
        <a:bodyPr/>
        <a:lstStyle/>
        <a:p>
          <a:endParaRPr lang="en-US"/>
        </a:p>
      </dgm:t>
    </dgm:pt>
    <dgm:pt modelId="{A4A043D2-C128-49A3-A010-798389B22D3D}">
      <dgm:prSet phldrT="[Text]"/>
      <dgm:spPr/>
      <dgm:t>
        <a:bodyPr/>
        <a:lstStyle/>
        <a:p>
          <a:r>
            <a:rPr lang="en-US" dirty="0"/>
            <a:t>Public health </a:t>
          </a:r>
          <a:r>
            <a:rPr lang="en-US" dirty="0" err="1"/>
            <a:t>programmes</a:t>
          </a:r>
          <a:endParaRPr lang="en-US" dirty="0"/>
        </a:p>
      </dgm:t>
    </dgm:pt>
    <dgm:pt modelId="{5415D128-7B51-4159-BC38-4380553A823D}" type="parTrans" cxnId="{43327EDF-CE3C-4C73-9944-EB6433C404DA}">
      <dgm:prSet/>
      <dgm:spPr/>
      <dgm:t>
        <a:bodyPr/>
        <a:lstStyle/>
        <a:p>
          <a:endParaRPr lang="en-US"/>
        </a:p>
      </dgm:t>
    </dgm:pt>
    <dgm:pt modelId="{5101E398-92F9-46E2-A7F9-8B10E4FC5185}" type="sibTrans" cxnId="{43327EDF-CE3C-4C73-9944-EB6433C404DA}">
      <dgm:prSet/>
      <dgm:spPr/>
      <dgm:t>
        <a:bodyPr/>
        <a:lstStyle/>
        <a:p>
          <a:endParaRPr lang="en-US"/>
        </a:p>
      </dgm:t>
    </dgm:pt>
    <dgm:pt modelId="{9C994D24-5773-48B0-9E19-9E3DB360A27D}">
      <dgm:prSet phldrT="[Text]"/>
      <dgm:spPr/>
      <dgm:t>
        <a:bodyPr/>
        <a:lstStyle/>
        <a:p>
          <a:r>
            <a:rPr lang="en-US" dirty="0"/>
            <a:t>Policy and political dialogue on Global Health</a:t>
          </a:r>
        </a:p>
      </dgm:t>
    </dgm:pt>
    <dgm:pt modelId="{02343A96-0EE5-439A-82EC-75DF2D9264B5}" type="parTrans" cxnId="{253A8D29-D2B5-4B1A-A6F0-AF3CA0290606}">
      <dgm:prSet/>
      <dgm:spPr/>
      <dgm:t>
        <a:bodyPr/>
        <a:lstStyle/>
        <a:p>
          <a:endParaRPr lang="en-US"/>
        </a:p>
      </dgm:t>
    </dgm:pt>
    <dgm:pt modelId="{C80D5730-28FD-4F84-8556-A9572ACD3796}" type="sibTrans" cxnId="{253A8D29-D2B5-4B1A-A6F0-AF3CA0290606}">
      <dgm:prSet/>
      <dgm:spPr/>
      <dgm:t>
        <a:bodyPr/>
        <a:lstStyle/>
        <a:p>
          <a:endParaRPr lang="en-US"/>
        </a:p>
      </dgm:t>
    </dgm:pt>
    <dgm:pt modelId="{1593D813-3481-4A7D-96C6-B5FC129D622B}">
      <dgm:prSet custT="1"/>
      <dgm:spPr/>
      <dgm:t>
        <a:bodyPr/>
        <a:lstStyle/>
        <a:p>
          <a:r>
            <a:rPr lang="en-US" sz="700" dirty="0" err="1"/>
            <a:t>Investigación</a:t>
          </a:r>
          <a:r>
            <a:rPr lang="en-US" sz="700" dirty="0"/>
            <a:t> de la </a:t>
          </a:r>
          <a:r>
            <a:rPr lang="en-US" sz="700" dirty="0" err="1"/>
            <a:t>equidad</a:t>
          </a:r>
          <a:endParaRPr lang="en-US" sz="700" dirty="0"/>
        </a:p>
      </dgm:t>
    </dgm:pt>
    <dgm:pt modelId="{C79D7E91-B6AB-4204-B0C0-E342D2788EA7}" type="parTrans" cxnId="{31473ABD-DDF2-4EC1-B078-DBB7570C5AFA}">
      <dgm:prSet/>
      <dgm:spPr/>
      <dgm:t>
        <a:bodyPr/>
        <a:lstStyle/>
        <a:p>
          <a:endParaRPr lang="en-US"/>
        </a:p>
      </dgm:t>
    </dgm:pt>
    <dgm:pt modelId="{D75EFDBF-0830-4DC2-9AF8-1338DE9E8D3D}" type="sibTrans" cxnId="{31473ABD-DDF2-4EC1-B078-DBB7570C5AFA}">
      <dgm:prSet/>
      <dgm:spPr/>
      <dgm:t>
        <a:bodyPr/>
        <a:lstStyle/>
        <a:p>
          <a:endParaRPr lang="en-US"/>
        </a:p>
      </dgm:t>
    </dgm:pt>
    <dgm:pt modelId="{F0E99DE4-BA06-48D2-8A30-7FB4BFFC7F2A}">
      <dgm:prSet custT="1"/>
      <dgm:spPr/>
      <dgm:t>
        <a:bodyPr/>
        <a:lstStyle/>
        <a:p>
          <a:r>
            <a:rPr lang="en-US" sz="700" dirty="0" err="1"/>
            <a:t>Cooperacion</a:t>
          </a:r>
          <a:r>
            <a:rPr lang="en-US" sz="700" dirty="0"/>
            <a:t> con Mexico y con Cuba</a:t>
          </a:r>
        </a:p>
      </dgm:t>
    </dgm:pt>
    <dgm:pt modelId="{F4F2F16C-19F6-4A1B-ABAB-CA0F9F69E0A5}" type="parTrans" cxnId="{D2DEE563-9945-4AD1-8759-ADDB8CFAAF87}">
      <dgm:prSet/>
      <dgm:spPr/>
      <dgm:t>
        <a:bodyPr/>
        <a:lstStyle/>
        <a:p>
          <a:endParaRPr lang="en-US"/>
        </a:p>
      </dgm:t>
    </dgm:pt>
    <dgm:pt modelId="{229971C9-710E-4762-A60F-030E8D903086}" type="sibTrans" cxnId="{D2DEE563-9945-4AD1-8759-ADDB8CFAAF87}">
      <dgm:prSet/>
      <dgm:spPr/>
      <dgm:t>
        <a:bodyPr/>
        <a:lstStyle/>
        <a:p>
          <a:endParaRPr lang="en-US"/>
        </a:p>
      </dgm:t>
    </dgm:pt>
    <dgm:pt modelId="{13D72716-4814-4D28-86CD-9CC92408B730}">
      <dgm:prSet phldrT="[Text]" custT="1"/>
      <dgm:spPr/>
      <dgm:t>
        <a:bodyPr/>
        <a:lstStyle/>
        <a:p>
          <a:r>
            <a:rPr lang="en-US" sz="1000" b="1" dirty="0"/>
            <a:t>VALYTER</a:t>
          </a:r>
        </a:p>
      </dgm:t>
    </dgm:pt>
    <dgm:pt modelId="{2824FE49-9F7F-4870-BB7B-ADFC11F39DB5}" type="parTrans" cxnId="{7D78A862-4FD8-4D80-9504-108A408D87EB}">
      <dgm:prSet/>
      <dgm:spPr/>
      <dgm:t>
        <a:bodyPr/>
        <a:lstStyle/>
        <a:p>
          <a:endParaRPr lang="es-ES"/>
        </a:p>
      </dgm:t>
    </dgm:pt>
    <dgm:pt modelId="{6A158D11-B911-4850-A21F-74FF7F4288E0}" type="sibTrans" cxnId="{7D78A862-4FD8-4D80-9504-108A408D87EB}">
      <dgm:prSet/>
      <dgm:spPr/>
      <dgm:t>
        <a:bodyPr/>
        <a:lstStyle/>
        <a:p>
          <a:endParaRPr lang="es-ES"/>
        </a:p>
      </dgm:t>
    </dgm:pt>
    <dgm:pt modelId="{F250FA28-509D-44AC-BB48-6F37097D68E0}" type="pres">
      <dgm:prSet presAssocID="{5974D0FA-8E4D-473C-B695-E72E777E6A16}" presName="cycle" presStyleCnt="0">
        <dgm:presLayoutVars>
          <dgm:dir/>
          <dgm:resizeHandles val="exact"/>
        </dgm:presLayoutVars>
      </dgm:prSet>
      <dgm:spPr/>
    </dgm:pt>
    <dgm:pt modelId="{A3A2E217-91C0-4DC6-AC6F-B92272FCC066}" type="pres">
      <dgm:prSet presAssocID="{13D72716-4814-4D28-86CD-9CC92408B730}" presName="dummy" presStyleCnt="0"/>
      <dgm:spPr/>
    </dgm:pt>
    <dgm:pt modelId="{09F095AF-0A0A-40CC-BC96-D2E20A580614}" type="pres">
      <dgm:prSet presAssocID="{13D72716-4814-4D28-86CD-9CC92408B730}" presName="node" presStyleLbl="revTx" presStyleIdx="0" presStyleCnt="8">
        <dgm:presLayoutVars>
          <dgm:bulletEnabled val="1"/>
        </dgm:presLayoutVars>
      </dgm:prSet>
      <dgm:spPr/>
    </dgm:pt>
    <dgm:pt modelId="{D0FBE92C-ADFD-4C14-9C31-63D8CE81CE3A}" type="pres">
      <dgm:prSet presAssocID="{6A158D11-B911-4850-A21F-74FF7F4288E0}" presName="sibTrans" presStyleLbl="node1" presStyleIdx="0" presStyleCnt="8"/>
      <dgm:spPr/>
    </dgm:pt>
    <dgm:pt modelId="{7BF42656-F43D-4059-AF06-54B0B257F55A}" type="pres">
      <dgm:prSet presAssocID="{6A6EDD91-9E9F-40F9-8D51-A08B1815F5EF}" presName="dummy" presStyleCnt="0"/>
      <dgm:spPr/>
    </dgm:pt>
    <dgm:pt modelId="{B118518A-CF6C-48C8-B36F-9D387EA2F0E9}" type="pres">
      <dgm:prSet presAssocID="{6A6EDD91-9E9F-40F9-8D51-A08B1815F5EF}" presName="node" presStyleLbl="revTx" presStyleIdx="1" presStyleCnt="8">
        <dgm:presLayoutVars>
          <dgm:bulletEnabled val="1"/>
        </dgm:presLayoutVars>
      </dgm:prSet>
      <dgm:spPr/>
    </dgm:pt>
    <dgm:pt modelId="{A2C824AD-54FB-425F-BDFD-98B8BDFADCCC}" type="pres">
      <dgm:prSet presAssocID="{A5168500-0E61-4089-A99E-7CC4FF9F25DD}" presName="sibTrans" presStyleLbl="node1" presStyleIdx="1" presStyleCnt="8"/>
      <dgm:spPr/>
    </dgm:pt>
    <dgm:pt modelId="{E9DB7AD7-1EC7-475A-9B48-8093759F5995}" type="pres">
      <dgm:prSet presAssocID="{C317AECA-F7EA-4086-8331-29B707C20CD4}" presName="dummy" presStyleCnt="0"/>
      <dgm:spPr/>
    </dgm:pt>
    <dgm:pt modelId="{91D27037-6DB3-4D28-8B12-D0EA0BA5C885}" type="pres">
      <dgm:prSet presAssocID="{C317AECA-F7EA-4086-8331-29B707C20CD4}" presName="node" presStyleLbl="revTx" presStyleIdx="2" presStyleCnt="8">
        <dgm:presLayoutVars>
          <dgm:bulletEnabled val="1"/>
        </dgm:presLayoutVars>
      </dgm:prSet>
      <dgm:spPr/>
    </dgm:pt>
    <dgm:pt modelId="{28D32498-3C4A-4E39-B519-5AD6286EB347}" type="pres">
      <dgm:prSet presAssocID="{A64B121A-9173-4F2E-B70F-C70A95A321C2}" presName="sibTrans" presStyleLbl="node1" presStyleIdx="2" presStyleCnt="8" custLinFactNeighborX="3520" custLinFactNeighborY="-3232"/>
      <dgm:spPr/>
    </dgm:pt>
    <dgm:pt modelId="{746026FE-EA8E-4B27-8022-D5DFF7FE80D1}" type="pres">
      <dgm:prSet presAssocID="{F50BAF98-3B0D-4388-9A77-16F2C2754B80}" presName="dummy" presStyleCnt="0"/>
      <dgm:spPr/>
    </dgm:pt>
    <dgm:pt modelId="{23ECD475-0976-45A9-9FCF-D36B82ADD505}" type="pres">
      <dgm:prSet presAssocID="{F50BAF98-3B0D-4388-9A77-16F2C2754B80}" presName="node" presStyleLbl="revTx" presStyleIdx="3" presStyleCnt="8">
        <dgm:presLayoutVars>
          <dgm:bulletEnabled val="1"/>
        </dgm:presLayoutVars>
      </dgm:prSet>
      <dgm:spPr/>
    </dgm:pt>
    <dgm:pt modelId="{92AEAA5C-5496-4D54-8C75-427A7FB879F3}" type="pres">
      <dgm:prSet presAssocID="{75D101B2-53DC-4342-B7DA-5A31620051D6}" presName="sibTrans" presStyleLbl="node1" presStyleIdx="3" presStyleCnt="8"/>
      <dgm:spPr/>
    </dgm:pt>
    <dgm:pt modelId="{41A850AD-AC49-4FA9-9644-4EF896B54FCF}" type="pres">
      <dgm:prSet presAssocID="{A4A043D2-C128-49A3-A010-798389B22D3D}" presName="dummy" presStyleCnt="0"/>
      <dgm:spPr/>
    </dgm:pt>
    <dgm:pt modelId="{D376A1BC-F277-45D0-A8FB-E35E7EFF93C0}" type="pres">
      <dgm:prSet presAssocID="{A4A043D2-C128-49A3-A010-798389B22D3D}" presName="node" presStyleLbl="revTx" presStyleIdx="4" presStyleCnt="8">
        <dgm:presLayoutVars>
          <dgm:bulletEnabled val="1"/>
        </dgm:presLayoutVars>
      </dgm:prSet>
      <dgm:spPr/>
    </dgm:pt>
    <dgm:pt modelId="{39EC299B-4162-4D8A-AD19-D05C2F8525BB}" type="pres">
      <dgm:prSet presAssocID="{5101E398-92F9-46E2-A7F9-8B10E4FC5185}" presName="sibTrans" presStyleLbl="node1" presStyleIdx="4" presStyleCnt="8"/>
      <dgm:spPr/>
    </dgm:pt>
    <dgm:pt modelId="{AAA275D6-3B61-459F-BFD0-56B91EBE8E7D}" type="pres">
      <dgm:prSet presAssocID="{9C994D24-5773-48B0-9E19-9E3DB360A27D}" presName="dummy" presStyleCnt="0"/>
      <dgm:spPr/>
    </dgm:pt>
    <dgm:pt modelId="{695B55C1-2DD7-463B-8F90-47F202C0919D}" type="pres">
      <dgm:prSet presAssocID="{9C994D24-5773-48B0-9E19-9E3DB360A27D}" presName="node" presStyleLbl="revTx" presStyleIdx="5" presStyleCnt="8">
        <dgm:presLayoutVars>
          <dgm:bulletEnabled val="1"/>
        </dgm:presLayoutVars>
      </dgm:prSet>
      <dgm:spPr/>
    </dgm:pt>
    <dgm:pt modelId="{670DD4FA-B8F5-4A62-A367-5D129128AC9F}" type="pres">
      <dgm:prSet presAssocID="{C80D5730-28FD-4F84-8556-A9572ACD3796}" presName="sibTrans" presStyleLbl="node1" presStyleIdx="5" presStyleCnt="8" custLinFactNeighborX="361" custLinFactNeighborY="411"/>
      <dgm:spPr/>
    </dgm:pt>
    <dgm:pt modelId="{80BD34AA-2F68-4EE1-A073-8933F7DDB9ED}" type="pres">
      <dgm:prSet presAssocID="{1593D813-3481-4A7D-96C6-B5FC129D622B}" presName="dummy" presStyleCnt="0"/>
      <dgm:spPr/>
    </dgm:pt>
    <dgm:pt modelId="{7CD9DE2B-2183-4DCD-A487-AED3F13FB57D}" type="pres">
      <dgm:prSet presAssocID="{1593D813-3481-4A7D-96C6-B5FC129D622B}" presName="node" presStyleLbl="revTx" presStyleIdx="6" presStyleCnt="8" custScaleX="189409">
        <dgm:presLayoutVars>
          <dgm:bulletEnabled val="1"/>
        </dgm:presLayoutVars>
      </dgm:prSet>
      <dgm:spPr/>
    </dgm:pt>
    <dgm:pt modelId="{B88935B6-9B7E-4BD0-9266-F1CB214E218F}" type="pres">
      <dgm:prSet presAssocID="{D75EFDBF-0830-4DC2-9AF8-1338DE9E8D3D}" presName="sibTrans" presStyleLbl="node1" presStyleIdx="6" presStyleCnt="8" custLinFactNeighborX="-29" custLinFactNeighborY="1652"/>
      <dgm:spPr/>
    </dgm:pt>
    <dgm:pt modelId="{6CA0AE6D-5246-45C9-9F0C-7CCA712FB061}" type="pres">
      <dgm:prSet presAssocID="{F0E99DE4-BA06-48D2-8A30-7FB4BFFC7F2A}" presName="dummy" presStyleCnt="0"/>
      <dgm:spPr/>
    </dgm:pt>
    <dgm:pt modelId="{D6E54B6F-63EE-4580-AC51-E511EDE7FB43}" type="pres">
      <dgm:prSet presAssocID="{F0E99DE4-BA06-48D2-8A30-7FB4BFFC7F2A}" presName="node" presStyleLbl="revTx" presStyleIdx="7" presStyleCnt="8" custScaleX="135950">
        <dgm:presLayoutVars>
          <dgm:bulletEnabled val="1"/>
        </dgm:presLayoutVars>
      </dgm:prSet>
      <dgm:spPr/>
    </dgm:pt>
    <dgm:pt modelId="{45F7A5E6-4DEF-45B4-8123-7E0ECAC46EFF}" type="pres">
      <dgm:prSet presAssocID="{229971C9-710E-4762-A60F-030E8D903086}" presName="sibTrans" presStyleLbl="node1" presStyleIdx="7" presStyleCnt="8" custAng="0"/>
      <dgm:spPr/>
    </dgm:pt>
  </dgm:ptLst>
  <dgm:cxnLst>
    <dgm:cxn modelId="{2A05E406-C281-4DC1-AD2B-B4CE32DC0143}" type="presOf" srcId="{C80D5730-28FD-4F84-8556-A9572ACD3796}" destId="{670DD4FA-B8F5-4A62-A367-5D129128AC9F}" srcOrd="0" destOrd="0" presId="urn:microsoft.com/office/officeart/2005/8/layout/cycle1"/>
    <dgm:cxn modelId="{126BD926-2BD9-4205-8936-D09B0C8D4E22}" type="presOf" srcId="{D75EFDBF-0830-4DC2-9AF8-1338DE9E8D3D}" destId="{B88935B6-9B7E-4BD0-9266-F1CB214E218F}" srcOrd="0" destOrd="0" presId="urn:microsoft.com/office/officeart/2005/8/layout/cycle1"/>
    <dgm:cxn modelId="{253A8D29-D2B5-4B1A-A6F0-AF3CA0290606}" srcId="{5974D0FA-8E4D-473C-B695-E72E777E6A16}" destId="{9C994D24-5773-48B0-9E19-9E3DB360A27D}" srcOrd="5" destOrd="0" parTransId="{02343A96-0EE5-439A-82EC-75DF2D9264B5}" sibTransId="{C80D5730-28FD-4F84-8556-A9572ACD3796}"/>
    <dgm:cxn modelId="{9CF0A238-1718-4126-A76A-79F4A05B4179}" type="presOf" srcId="{A5168500-0E61-4089-A99E-7CC4FF9F25DD}" destId="{A2C824AD-54FB-425F-BDFD-98B8BDFADCCC}" srcOrd="0" destOrd="0" presId="urn:microsoft.com/office/officeart/2005/8/layout/cycle1"/>
    <dgm:cxn modelId="{61C3813C-A76D-4BB7-A689-2418F586511F}" type="presOf" srcId="{6A6EDD91-9E9F-40F9-8D51-A08B1815F5EF}" destId="{B118518A-CF6C-48C8-B36F-9D387EA2F0E9}" srcOrd="0" destOrd="0" presId="urn:microsoft.com/office/officeart/2005/8/layout/cycle1"/>
    <dgm:cxn modelId="{944F2E3E-0803-47C5-A48A-213499FB28E0}" type="presOf" srcId="{75D101B2-53DC-4342-B7DA-5A31620051D6}" destId="{92AEAA5C-5496-4D54-8C75-427A7FB879F3}" srcOrd="0" destOrd="0" presId="urn:microsoft.com/office/officeart/2005/8/layout/cycle1"/>
    <dgm:cxn modelId="{517D1D5F-CA82-4165-9A25-FCF41DF0D49E}" type="presOf" srcId="{F50BAF98-3B0D-4388-9A77-16F2C2754B80}" destId="{23ECD475-0976-45A9-9FCF-D36B82ADD505}" srcOrd="0" destOrd="0" presId="urn:microsoft.com/office/officeart/2005/8/layout/cycle1"/>
    <dgm:cxn modelId="{7D78A862-4FD8-4D80-9504-108A408D87EB}" srcId="{5974D0FA-8E4D-473C-B695-E72E777E6A16}" destId="{13D72716-4814-4D28-86CD-9CC92408B730}" srcOrd="0" destOrd="0" parTransId="{2824FE49-9F7F-4870-BB7B-ADFC11F39DB5}" sibTransId="{6A158D11-B911-4850-A21F-74FF7F4288E0}"/>
    <dgm:cxn modelId="{D2DEE563-9945-4AD1-8759-ADDB8CFAAF87}" srcId="{5974D0FA-8E4D-473C-B695-E72E777E6A16}" destId="{F0E99DE4-BA06-48D2-8A30-7FB4BFFC7F2A}" srcOrd="7" destOrd="0" parTransId="{F4F2F16C-19F6-4A1B-ABAB-CA0F9F69E0A5}" sibTransId="{229971C9-710E-4762-A60F-030E8D903086}"/>
    <dgm:cxn modelId="{040F4C65-09AA-4583-B733-1E06F6273D21}" srcId="{5974D0FA-8E4D-473C-B695-E72E777E6A16}" destId="{F50BAF98-3B0D-4388-9A77-16F2C2754B80}" srcOrd="3" destOrd="0" parTransId="{3426AC46-50B1-4AA2-82FC-628D3286AB1D}" sibTransId="{75D101B2-53DC-4342-B7DA-5A31620051D6}"/>
    <dgm:cxn modelId="{E415F46A-31CB-4666-8AA6-BE1C64EA41C6}" type="presOf" srcId="{9C994D24-5773-48B0-9E19-9E3DB360A27D}" destId="{695B55C1-2DD7-463B-8F90-47F202C0919D}" srcOrd="0" destOrd="0" presId="urn:microsoft.com/office/officeart/2005/8/layout/cycle1"/>
    <dgm:cxn modelId="{F54F5E6C-D16C-4A36-B866-48ED5CC41515}" srcId="{5974D0FA-8E4D-473C-B695-E72E777E6A16}" destId="{C317AECA-F7EA-4086-8331-29B707C20CD4}" srcOrd="2" destOrd="0" parTransId="{AACD373C-8F2C-48A6-89D0-9E7B39DD73EB}" sibTransId="{A64B121A-9173-4F2E-B70F-C70A95A321C2}"/>
    <dgm:cxn modelId="{8A385D56-8DBE-4210-914A-4E956FC079E1}" srcId="{5974D0FA-8E4D-473C-B695-E72E777E6A16}" destId="{6A6EDD91-9E9F-40F9-8D51-A08B1815F5EF}" srcOrd="1" destOrd="0" parTransId="{2557559B-AB73-46E4-8567-56E83F5FD47A}" sibTransId="{A5168500-0E61-4089-A99E-7CC4FF9F25DD}"/>
    <dgm:cxn modelId="{9264FF89-9BA1-4D5B-9CB3-E7ED100BB017}" type="presOf" srcId="{A64B121A-9173-4F2E-B70F-C70A95A321C2}" destId="{28D32498-3C4A-4E39-B519-5AD6286EB347}" srcOrd="0" destOrd="0" presId="urn:microsoft.com/office/officeart/2005/8/layout/cycle1"/>
    <dgm:cxn modelId="{4368F49E-AB40-4137-968A-BA01C9DDE345}" type="presOf" srcId="{F0E99DE4-BA06-48D2-8A30-7FB4BFFC7F2A}" destId="{D6E54B6F-63EE-4580-AC51-E511EDE7FB43}" srcOrd="0" destOrd="0" presId="urn:microsoft.com/office/officeart/2005/8/layout/cycle1"/>
    <dgm:cxn modelId="{F4B918A7-5367-4E4D-9CB8-ECBDA84661DF}" type="presOf" srcId="{A4A043D2-C128-49A3-A010-798389B22D3D}" destId="{D376A1BC-F277-45D0-A8FB-E35E7EFF93C0}" srcOrd="0" destOrd="0" presId="urn:microsoft.com/office/officeart/2005/8/layout/cycle1"/>
    <dgm:cxn modelId="{4AE81AA7-3ADE-4849-AA27-4C14F2611099}" type="presOf" srcId="{C317AECA-F7EA-4086-8331-29B707C20CD4}" destId="{91D27037-6DB3-4D28-8B12-D0EA0BA5C885}" srcOrd="0" destOrd="0" presId="urn:microsoft.com/office/officeart/2005/8/layout/cycle1"/>
    <dgm:cxn modelId="{31473ABD-DDF2-4EC1-B078-DBB7570C5AFA}" srcId="{5974D0FA-8E4D-473C-B695-E72E777E6A16}" destId="{1593D813-3481-4A7D-96C6-B5FC129D622B}" srcOrd="6" destOrd="0" parTransId="{C79D7E91-B6AB-4204-B0C0-E342D2788EA7}" sibTransId="{D75EFDBF-0830-4DC2-9AF8-1338DE9E8D3D}"/>
    <dgm:cxn modelId="{D5D57CCE-E49C-400C-8BC2-0508C176E15C}" type="presOf" srcId="{229971C9-710E-4762-A60F-030E8D903086}" destId="{45F7A5E6-4DEF-45B4-8123-7E0ECAC46EFF}" srcOrd="0" destOrd="0" presId="urn:microsoft.com/office/officeart/2005/8/layout/cycle1"/>
    <dgm:cxn modelId="{1CF0BFD0-7766-4316-8A12-DD65B6B8CA3A}" type="presOf" srcId="{5101E398-92F9-46E2-A7F9-8B10E4FC5185}" destId="{39EC299B-4162-4D8A-AD19-D05C2F8525BB}" srcOrd="0" destOrd="0" presId="urn:microsoft.com/office/officeart/2005/8/layout/cycle1"/>
    <dgm:cxn modelId="{43327EDF-CE3C-4C73-9944-EB6433C404DA}" srcId="{5974D0FA-8E4D-473C-B695-E72E777E6A16}" destId="{A4A043D2-C128-49A3-A010-798389B22D3D}" srcOrd="4" destOrd="0" parTransId="{5415D128-7B51-4159-BC38-4380553A823D}" sibTransId="{5101E398-92F9-46E2-A7F9-8B10E4FC5185}"/>
    <dgm:cxn modelId="{CF2C96E0-BBE7-440C-BB4E-8F27C4143745}" type="presOf" srcId="{6A158D11-B911-4850-A21F-74FF7F4288E0}" destId="{D0FBE92C-ADFD-4C14-9C31-63D8CE81CE3A}" srcOrd="0" destOrd="0" presId="urn:microsoft.com/office/officeart/2005/8/layout/cycle1"/>
    <dgm:cxn modelId="{0E1991E9-C10F-4BFC-A038-27328538D258}" type="presOf" srcId="{13D72716-4814-4D28-86CD-9CC92408B730}" destId="{09F095AF-0A0A-40CC-BC96-D2E20A580614}" srcOrd="0" destOrd="0" presId="urn:microsoft.com/office/officeart/2005/8/layout/cycle1"/>
    <dgm:cxn modelId="{954080EE-FD6A-49EC-B7E8-1B65D4EFF981}" type="presOf" srcId="{1593D813-3481-4A7D-96C6-B5FC129D622B}" destId="{7CD9DE2B-2183-4DCD-A487-AED3F13FB57D}" srcOrd="0" destOrd="0" presId="urn:microsoft.com/office/officeart/2005/8/layout/cycle1"/>
    <dgm:cxn modelId="{078E53FB-7D0E-4945-AF34-B58AAE17E9B7}" type="presOf" srcId="{5974D0FA-8E4D-473C-B695-E72E777E6A16}" destId="{F250FA28-509D-44AC-BB48-6F37097D68E0}" srcOrd="0" destOrd="0" presId="urn:microsoft.com/office/officeart/2005/8/layout/cycle1"/>
    <dgm:cxn modelId="{50BD2096-873C-4367-A50F-61E805D674C1}" type="presParOf" srcId="{F250FA28-509D-44AC-BB48-6F37097D68E0}" destId="{A3A2E217-91C0-4DC6-AC6F-B92272FCC066}" srcOrd="0" destOrd="0" presId="urn:microsoft.com/office/officeart/2005/8/layout/cycle1"/>
    <dgm:cxn modelId="{921883A1-4950-4774-9B9B-8F3900E49679}" type="presParOf" srcId="{F250FA28-509D-44AC-BB48-6F37097D68E0}" destId="{09F095AF-0A0A-40CC-BC96-D2E20A580614}" srcOrd="1" destOrd="0" presId="urn:microsoft.com/office/officeart/2005/8/layout/cycle1"/>
    <dgm:cxn modelId="{A08B0C14-9DB8-453A-9747-16EAEED2B651}" type="presParOf" srcId="{F250FA28-509D-44AC-BB48-6F37097D68E0}" destId="{D0FBE92C-ADFD-4C14-9C31-63D8CE81CE3A}" srcOrd="2" destOrd="0" presId="urn:microsoft.com/office/officeart/2005/8/layout/cycle1"/>
    <dgm:cxn modelId="{FC947823-B3C2-474F-B376-00EA01664ED7}" type="presParOf" srcId="{F250FA28-509D-44AC-BB48-6F37097D68E0}" destId="{7BF42656-F43D-4059-AF06-54B0B257F55A}" srcOrd="3" destOrd="0" presId="urn:microsoft.com/office/officeart/2005/8/layout/cycle1"/>
    <dgm:cxn modelId="{E498C45B-A681-4987-B7CC-B0DA4F906209}" type="presParOf" srcId="{F250FA28-509D-44AC-BB48-6F37097D68E0}" destId="{B118518A-CF6C-48C8-B36F-9D387EA2F0E9}" srcOrd="4" destOrd="0" presId="urn:microsoft.com/office/officeart/2005/8/layout/cycle1"/>
    <dgm:cxn modelId="{EAC8B9F1-6A44-42EE-8223-DD9C687910EF}" type="presParOf" srcId="{F250FA28-509D-44AC-BB48-6F37097D68E0}" destId="{A2C824AD-54FB-425F-BDFD-98B8BDFADCCC}" srcOrd="5" destOrd="0" presId="urn:microsoft.com/office/officeart/2005/8/layout/cycle1"/>
    <dgm:cxn modelId="{1CC1571C-FC57-4117-97B4-68EB33B78308}" type="presParOf" srcId="{F250FA28-509D-44AC-BB48-6F37097D68E0}" destId="{E9DB7AD7-1EC7-475A-9B48-8093759F5995}" srcOrd="6" destOrd="0" presId="urn:microsoft.com/office/officeart/2005/8/layout/cycle1"/>
    <dgm:cxn modelId="{8B0F4108-A7DC-4A9E-B66F-39649AC8E727}" type="presParOf" srcId="{F250FA28-509D-44AC-BB48-6F37097D68E0}" destId="{91D27037-6DB3-4D28-8B12-D0EA0BA5C885}" srcOrd="7" destOrd="0" presId="urn:microsoft.com/office/officeart/2005/8/layout/cycle1"/>
    <dgm:cxn modelId="{C5667D62-401D-4BC4-80A6-AB3944B94284}" type="presParOf" srcId="{F250FA28-509D-44AC-BB48-6F37097D68E0}" destId="{28D32498-3C4A-4E39-B519-5AD6286EB347}" srcOrd="8" destOrd="0" presId="urn:microsoft.com/office/officeart/2005/8/layout/cycle1"/>
    <dgm:cxn modelId="{93FA1FA2-0CF2-4F2F-9328-ECBDD44086AD}" type="presParOf" srcId="{F250FA28-509D-44AC-BB48-6F37097D68E0}" destId="{746026FE-EA8E-4B27-8022-D5DFF7FE80D1}" srcOrd="9" destOrd="0" presId="urn:microsoft.com/office/officeart/2005/8/layout/cycle1"/>
    <dgm:cxn modelId="{1D3F0541-BB1C-46BE-A965-FB50561CA65A}" type="presParOf" srcId="{F250FA28-509D-44AC-BB48-6F37097D68E0}" destId="{23ECD475-0976-45A9-9FCF-D36B82ADD505}" srcOrd="10" destOrd="0" presId="urn:microsoft.com/office/officeart/2005/8/layout/cycle1"/>
    <dgm:cxn modelId="{411E8027-7F05-41BD-B9BC-F12F41F2B50D}" type="presParOf" srcId="{F250FA28-509D-44AC-BB48-6F37097D68E0}" destId="{92AEAA5C-5496-4D54-8C75-427A7FB879F3}" srcOrd="11" destOrd="0" presId="urn:microsoft.com/office/officeart/2005/8/layout/cycle1"/>
    <dgm:cxn modelId="{8338F37C-4EA1-4F93-861B-BEA8CD9C20F1}" type="presParOf" srcId="{F250FA28-509D-44AC-BB48-6F37097D68E0}" destId="{41A850AD-AC49-4FA9-9644-4EF896B54FCF}" srcOrd="12" destOrd="0" presId="urn:microsoft.com/office/officeart/2005/8/layout/cycle1"/>
    <dgm:cxn modelId="{FA6ED9C5-ED15-46E0-A1C2-633D15056A50}" type="presParOf" srcId="{F250FA28-509D-44AC-BB48-6F37097D68E0}" destId="{D376A1BC-F277-45D0-A8FB-E35E7EFF93C0}" srcOrd="13" destOrd="0" presId="urn:microsoft.com/office/officeart/2005/8/layout/cycle1"/>
    <dgm:cxn modelId="{794D6BA4-A8F4-4A99-89E9-67D7D6067A47}" type="presParOf" srcId="{F250FA28-509D-44AC-BB48-6F37097D68E0}" destId="{39EC299B-4162-4D8A-AD19-D05C2F8525BB}" srcOrd="14" destOrd="0" presId="urn:microsoft.com/office/officeart/2005/8/layout/cycle1"/>
    <dgm:cxn modelId="{67F78135-E345-4702-AA3A-83B88BA49B11}" type="presParOf" srcId="{F250FA28-509D-44AC-BB48-6F37097D68E0}" destId="{AAA275D6-3B61-459F-BFD0-56B91EBE8E7D}" srcOrd="15" destOrd="0" presId="urn:microsoft.com/office/officeart/2005/8/layout/cycle1"/>
    <dgm:cxn modelId="{80FA50B0-F4CD-405A-B96D-1FBC1156A74B}" type="presParOf" srcId="{F250FA28-509D-44AC-BB48-6F37097D68E0}" destId="{695B55C1-2DD7-463B-8F90-47F202C0919D}" srcOrd="16" destOrd="0" presId="urn:microsoft.com/office/officeart/2005/8/layout/cycle1"/>
    <dgm:cxn modelId="{DFC57FEB-4DEA-4330-BBD1-78F7CDF0B54A}" type="presParOf" srcId="{F250FA28-509D-44AC-BB48-6F37097D68E0}" destId="{670DD4FA-B8F5-4A62-A367-5D129128AC9F}" srcOrd="17" destOrd="0" presId="urn:microsoft.com/office/officeart/2005/8/layout/cycle1"/>
    <dgm:cxn modelId="{BDE8AB86-C5F2-4855-8B5E-6B87E43F8815}" type="presParOf" srcId="{F250FA28-509D-44AC-BB48-6F37097D68E0}" destId="{80BD34AA-2F68-4EE1-A073-8933F7DDB9ED}" srcOrd="18" destOrd="0" presId="urn:microsoft.com/office/officeart/2005/8/layout/cycle1"/>
    <dgm:cxn modelId="{BDFF6722-330D-4CD9-A872-5796287241BC}" type="presParOf" srcId="{F250FA28-509D-44AC-BB48-6F37097D68E0}" destId="{7CD9DE2B-2183-4DCD-A487-AED3F13FB57D}" srcOrd="19" destOrd="0" presId="urn:microsoft.com/office/officeart/2005/8/layout/cycle1"/>
    <dgm:cxn modelId="{F5EAE87A-EE29-4032-8ECE-3B94E5820BB3}" type="presParOf" srcId="{F250FA28-509D-44AC-BB48-6F37097D68E0}" destId="{B88935B6-9B7E-4BD0-9266-F1CB214E218F}" srcOrd="20" destOrd="0" presId="urn:microsoft.com/office/officeart/2005/8/layout/cycle1"/>
    <dgm:cxn modelId="{3DFAEB2B-FB07-4373-AC63-C55F143BBB86}" type="presParOf" srcId="{F250FA28-509D-44AC-BB48-6F37097D68E0}" destId="{6CA0AE6D-5246-45C9-9F0C-7CCA712FB061}" srcOrd="21" destOrd="0" presId="urn:microsoft.com/office/officeart/2005/8/layout/cycle1"/>
    <dgm:cxn modelId="{810F2ABF-DDD5-40BA-8359-C53E011C534C}" type="presParOf" srcId="{F250FA28-509D-44AC-BB48-6F37097D68E0}" destId="{D6E54B6F-63EE-4580-AC51-E511EDE7FB43}" srcOrd="22" destOrd="0" presId="urn:microsoft.com/office/officeart/2005/8/layout/cycle1"/>
    <dgm:cxn modelId="{FDB4546C-5F59-41A6-AAB4-CA70209A9724}" type="presParOf" srcId="{F250FA28-509D-44AC-BB48-6F37097D68E0}" destId="{45F7A5E6-4DEF-45B4-8123-7E0ECAC46EFF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095AF-0A0A-40CC-BC96-D2E20A580614}">
      <dsp:nvSpPr>
        <dsp:cNvPr id="0" name=""/>
        <dsp:cNvSpPr/>
      </dsp:nvSpPr>
      <dsp:spPr>
        <a:xfrm>
          <a:off x="2460251" y="972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VALYTER</a:t>
          </a:r>
        </a:p>
      </dsp:txBody>
      <dsp:txXfrm>
        <a:off x="2460251" y="972"/>
        <a:ext cx="525116" cy="525116"/>
      </dsp:txXfrm>
    </dsp:sp>
    <dsp:sp modelId="{D0FBE92C-ADFD-4C14-9C31-63D8CE81CE3A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19268721"/>
            <a:gd name="adj4" fmla="val 183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8518A-CF6C-48C8-B36F-9D387EA2F0E9}">
      <dsp:nvSpPr>
        <dsp:cNvPr id="0" name=""/>
        <dsp:cNvSpPr/>
      </dsp:nvSpPr>
      <dsp:spPr>
        <a:xfrm>
          <a:off x="3191685" y="732407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Clinical medicine</a:t>
          </a:r>
        </a:p>
      </dsp:txBody>
      <dsp:txXfrm>
        <a:off x="3191685" y="732407"/>
        <a:ext cx="525116" cy="525116"/>
      </dsp:txXfrm>
    </dsp:sp>
    <dsp:sp modelId="{A2C824AD-54FB-425F-BDFD-98B8BDFADCCC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434526"/>
            <a:gd name="adj4" fmla="val 209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7037-6DB3-4D28-8B12-D0EA0BA5C885}">
      <dsp:nvSpPr>
        <dsp:cNvPr id="0" name=""/>
        <dsp:cNvSpPr/>
      </dsp:nvSpPr>
      <dsp:spPr>
        <a:xfrm>
          <a:off x="3191685" y="1766811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Tropical medicine</a:t>
          </a:r>
        </a:p>
      </dsp:txBody>
      <dsp:txXfrm>
        <a:off x="3191685" y="1766811"/>
        <a:ext cx="525116" cy="525116"/>
      </dsp:txXfrm>
    </dsp:sp>
    <dsp:sp modelId="{28D32498-3C4A-4E39-B519-5AD6286EB347}">
      <dsp:nvSpPr>
        <dsp:cNvPr id="0" name=""/>
        <dsp:cNvSpPr/>
      </dsp:nvSpPr>
      <dsp:spPr>
        <a:xfrm>
          <a:off x="846117" y="-44810"/>
          <a:ext cx="2924891" cy="2924891"/>
        </a:xfrm>
        <a:prstGeom prst="circularArrow">
          <a:avLst>
            <a:gd name="adj1" fmla="val 3501"/>
            <a:gd name="adj2" fmla="val 217087"/>
            <a:gd name="adj3" fmla="val 3068721"/>
            <a:gd name="adj4" fmla="val 21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CD475-0976-45A9-9FCF-D36B82ADD505}">
      <dsp:nvSpPr>
        <dsp:cNvPr id="0" name=""/>
        <dsp:cNvSpPr/>
      </dsp:nvSpPr>
      <dsp:spPr>
        <a:xfrm>
          <a:off x="2460251" y="2498246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DMO rural Africa</a:t>
          </a:r>
        </a:p>
      </dsp:txBody>
      <dsp:txXfrm>
        <a:off x="2460251" y="2498246"/>
        <a:ext cx="525116" cy="525116"/>
      </dsp:txXfrm>
    </dsp:sp>
    <dsp:sp modelId="{92AEAA5C-5496-4D54-8C75-427A7FB879F3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5834526"/>
            <a:gd name="adj4" fmla="val 47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6A1BC-F277-45D0-A8FB-E35E7EFF93C0}">
      <dsp:nvSpPr>
        <dsp:cNvPr id="0" name=""/>
        <dsp:cNvSpPr/>
      </dsp:nvSpPr>
      <dsp:spPr>
        <a:xfrm>
          <a:off x="1425846" y="2498246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Public health </a:t>
          </a:r>
          <a:r>
            <a:rPr lang="en-US" sz="700" kern="1200" dirty="0" err="1"/>
            <a:t>programmes</a:t>
          </a:r>
          <a:endParaRPr lang="en-US" sz="700" kern="1200" dirty="0"/>
        </a:p>
      </dsp:txBody>
      <dsp:txXfrm>
        <a:off x="1425846" y="2498246"/>
        <a:ext cx="525116" cy="525116"/>
      </dsp:txXfrm>
    </dsp:sp>
    <dsp:sp modelId="{39EC299B-4162-4D8A-AD19-D05C2F8525BB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8468721"/>
            <a:gd name="adj4" fmla="val 75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B55C1-2DD7-463B-8F90-47F202C0919D}">
      <dsp:nvSpPr>
        <dsp:cNvPr id="0" name=""/>
        <dsp:cNvSpPr/>
      </dsp:nvSpPr>
      <dsp:spPr>
        <a:xfrm>
          <a:off x="694412" y="1766811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Policy and political dialogue on Global Health</a:t>
          </a:r>
        </a:p>
      </dsp:txBody>
      <dsp:txXfrm>
        <a:off x="694412" y="1766811"/>
        <a:ext cx="525116" cy="525116"/>
      </dsp:txXfrm>
    </dsp:sp>
    <dsp:sp modelId="{670DD4FA-B8F5-4A62-A367-5D129128AC9F}">
      <dsp:nvSpPr>
        <dsp:cNvPr id="0" name=""/>
        <dsp:cNvSpPr/>
      </dsp:nvSpPr>
      <dsp:spPr>
        <a:xfrm>
          <a:off x="753720" y="61743"/>
          <a:ext cx="2924891" cy="2924891"/>
        </a:xfrm>
        <a:prstGeom prst="circularArrow">
          <a:avLst>
            <a:gd name="adj1" fmla="val 3501"/>
            <a:gd name="adj2" fmla="val 217087"/>
            <a:gd name="adj3" fmla="val 11234526"/>
            <a:gd name="adj4" fmla="val 101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9DE2B-2183-4DCD-A487-AED3F13FB57D}">
      <dsp:nvSpPr>
        <dsp:cNvPr id="0" name=""/>
        <dsp:cNvSpPr/>
      </dsp:nvSpPr>
      <dsp:spPr>
        <a:xfrm>
          <a:off x="459661" y="732407"/>
          <a:ext cx="994618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/>
            <a:t>Investigación</a:t>
          </a:r>
          <a:r>
            <a:rPr lang="en-US" sz="700" kern="1200" dirty="0"/>
            <a:t> de la </a:t>
          </a:r>
          <a:r>
            <a:rPr lang="en-US" sz="700" kern="1200" dirty="0" err="1"/>
            <a:t>equidad</a:t>
          </a:r>
          <a:endParaRPr lang="en-US" sz="700" kern="1200" dirty="0"/>
        </a:p>
      </dsp:txBody>
      <dsp:txXfrm>
        <a:off x="459661" y="732407"/>
        <a:ext cx="994618" cy="525116"/>
      </dsp:txXfrm>
    </dsp:sp>
    <dsp:sp modelId="{B88935B6-9B7E-4BD0-9266-F1CB214E218F}">
      <dsp:nvSpPr>
        <dsp:cNvPr id="0" name=""/>
        <dsp:cNvSpPr/>
      </dsp:nvSpPr>
      <dsp:spPr>
        <a:xfrm>
          <a:off x="742313" y="98041"/>
          <a:ext cx="2924891" cy="2924891"/>
        </a:xfrm>
        <a:prstGeom prst="circularArrow">
          <a:avLst>
            <a:gd name="adj1" fmla="val 3501"/>
            <a:gd name="adj2" fmla="val 217087"/>
            <a:gd name="adj3" fmla="val 13564897"/>
            <a:gd name="adj4" fmla="val 129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54B6F-63EE-4580-AC51-E511EDE7FB43}">
      <dsp:nvSpPr>
        <dsp:cNvPr id="0" name=""/>
        <dsp:cNvSpPr/>
      </dsp:nvSpPr>
      <dsp:spPr>
        <a:xfrm>
          <a:off x="1331456" y="972"/>
          <a:ext cx="71389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/>
            <a:t>Cooperacion</a:t>
          </a:r>
          <a:r>
            <a:rPr lang="en-US" sz="700" kern="1200" dirty="0"/>
            <a:t> con Mexico y con Cuba</a:t>
          </a:r>
        </a:p>
      </dsp:txBody>
      <dsp:txXfrm>
        <a:off x="1331456" y="972"/>
        <a:ext cx="713896" cy="525116"/>
      </dsp:txXfrm>
    </dsp:sp>
    <dsp:sp modelId="{45F7A5E6-4DEF-45B4-8123-7E0ECAC46EFF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16634526"/>
            <a:gd name="adj4" fmla="val 1579141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0.jpeg"/><Relationship Id="rId21" Type="http://schemas.openxmlformats.org/officeDocument/2006/relationships/diagramData" Target="../diagrams/data1.xml"/><Relationship Id="rId34" Type="http://schemas.openxmlformats.org/officeDocument/2006/relationships/image" Target="../media/image28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microsoft.com/office/2007/relationships/diagramDrawing" Target="../diagrams/drawing1.xml"/><Relationship Id="rId33" Type="http://schemas.openxmlformats.org/officeDocument/2006/relationships/image" Target="../media/image27.png"/><Relationship Id="rId38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diagramColors" Target="../diagrams/colors1.xml"/><Relationship Id="rId32" Type="http://schemas.openxmlformats.org/officeDocument/2006/relationships/image" Target="../media/image26.png"/><Relationship Id="rId37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diagramQuickStyle" Target="../diagrams/quickStyle1.xml"/><Relationship Id="rId28" Type="http://schemas.openxmlformats.org/officeDocument/2006/relationships/image" Target="../media/image22.png"/><Relationship Id="rId36" Type="http://schemas.openxmlformats.org/officeDocument/2006/relationships/image" Target="../media/image30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31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diagramLayout" Target="../diagrams/layout1.xml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3365" y="746406"/>
            <a:ext cx="9995647" cy="2938649"/>
          </a:xfrm>
          <a:noFill/>
        </p:spPr>
        <p:txBody>
          <a:bodyPr>
            <a:normAutofit fontScale="90000"/>
          </a:bodyPr>
          <a:lstStyle/>
          <a:p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53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53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53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53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49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4400" b="1" dirty="0">
                <a:solidFill>
                  <a:schemeClr val="accent1">
                    <a:lumMod val="50000"/>
                  </a:schemeClr>
                </a:solidFill>
              </a:rPr>
              <a:t>Cual es el norte ético de la humanidad?</a:t>
            </a:r>
            <a:br>
              <a:rPr lang="es-ES" sz="53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53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Ética y métrica del bienestar en equidad sostenible.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Identificación de modelos alternativos al concepto dominante de “desarrollo”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281952" y="4366373"/>
            <a:ext cx="9144000" cy="1655762"/>
          </a:xfrm>
        </p:spPr>
        <p:txBody>
          <a:bodyPr>
            <a:normAutofit/>
          </a:bodyPr>
          <a:lstStyle/>
          <a:p>
            <a:r>
              <a:rPr lang="es-ES" sz="2200" dirty="0"/>
              <a:t>Master interuniversitario de Cooperación Internacional para el Desarrollo</a:t>
            </a:r>
          </a:p>
          <a:p>
            <a:r>
              <a:rPr lang="es-ES" sz="1800" dirty="0"/>
              <a:t>Juan Garay</a:t>
            </a:r>
          </a:p>
          <a:p>
            <a:r>
              <a:rPr lang="es-ES" sz="1800" dirty="0" err="1"/>
              <a:t>Valyter</a:t>
            </a:r>
            <a:endParaRPr lang="es-ES" sz="1800" dirty="0"/>
          </a:p>
          <a:p>
            <a:r>
              <a:rPr lang="es-ES" sz="1800" dirty="0"/>
              <a:t>25 de abril de 2025</a:t>
            </a:r>
          </a:p>
        </p:txBody>
      </p:sp>
    </p:spTree>
    <p:extLst>
      <p:ext uri="{BB962C8B-B14F-4D97-AF65-F5344CB8AC3E}">
        <p14:creationId xmlns:p14="http://schemas.microsoft.com/office/powerpoint/2010/main" val="398676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728" y="261868"/>
            <a:ext cx="1805175" cy="27126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786" y="261868"/>
            <a:ext cx="2261608" cy="27126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6AD758-9A7B-B04A-4CDA-2433B7A540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28" t="12821" r="7800" b="32546"/>
          <a:stretch/>
        </p:blipFill>
        <p:spPr>
          <a:xfrm>
            <a:off x="2425801" y="3102891"/>
            <a:ext cx="5643050" cy="20195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3929A9-842C-9D15-9843-924537AB3B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56" t="22982" r="2830" b="25117"/>
          <a:stretch/>
        </p:blipFill>
        <p:spPr>
          <a:xfrm>
            <a:off x="2486370" y="5122416"/>
            <a:ext cx="5521911" cy="165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4-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err="1">
                <a:solidFill>
                  <a:srgbClr val="0070C0"/>
                </a:solidFill>
              </a:rPr>
              <a:t>Propuesta</a:t>
            </a:r>
            <a:r>
              <a:rPr lang="en-GB" dirty="0">
                <a:solidFill>
                  <a:srgbClr val="0070C0"/>
                </a:solidFill>
              </a:rPr>
              <a:t> : La ELAM </a:t>
            </a:r>
            <a:r>
              <a:rPr lang="en-GB" dirty="0" err="1">
                <a:solidFill>
                  <a:srgbClr val="0070C0"/>
                </a:solidFill>
              </a:rPr>
              <a:t>podría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plantear</a:t>
            </a:r>
            <a:r>
              <a:rPr lang="en-GB" dirty="0">
                <a:solidFill>
                  <a:srgbClr val="0070C0"/>
                </a:solidFill>
              </a:rPr>
              <a:t> al Banco Mundial el </a:t>
            </a:r>
            <a:r>
              <a:rPr lang="en-GB" dirty="0" err="1">
                <a:solidFill>
                  <a:srgbClr val="0070C0"/>
                </a:solidFill>
              </a:rPr>
              <a:t>cambio</a:t>
            </a:r>
            <a:r>
              <a:rPr lang="en-GB" dirty="0">
                <a:solidFill>
                  <a:srgbClr val="0070C0"/>
                </a:solidFill>
              </a:rPr>
              <a:t> de </a:t>
            </a:r>
            <a:r>
              <a:rPr lang="en-GB" dirty="0" err="1">
                <a:solidFill>
                  <a:srgbClr val="0070C0"/>
                </a:solidFill>
              </a:rPr>
              <a:t>definición</a:t>
            </a:r>
            <a:r>
              <a:rPr lang="en-GB" dirty="0">
                <a:solidFill>
                  <a:srgbClr val="0070C0"/>
                </a:solidFill>
              </a:rPr>
              <a:t> y de </a:t>
            </a:r>
            <a:r>
              <a:rPr lang="en-GB" dirty="0" err="1">
                <a:solidFill>
                  <a:srgbClr val="0070C0"/>
                </a:solidFill>
              </a:rPr>
              <a:t>umbrales</a:t>
            </a:r>
            <a:r>
              <a:rPr lang="en-GB" dirty="0">
                <a:solidFill>
                  <a:srgbClr val="0070C0"/>
                </a:solidFill>
              </a:rPr>
              <a:t> de </a:t>
            </a:r>
            <a:r>
              <a:rPr lang="en-GB" dirty="0" err="1">
                <a:solidFill>
                  <a:srgbClr val="0070C0"/>
                </a:solidFill>
              </a:rPr>
              <a:t>pobreza</a:t>
            </a:r>
            <a:r>
              <a:rPr lang="en-GB" dirty="0">
                <a:solidFill>
                  <a:srgbClr val="0070C0"/>
                </a:solidFill>
              </a:rPr>
              <a:t> y </a:t>
            </a:r>
            <a:r>
              <a:rPr lang="en-GB" dirty="0" err="1">
                <a:solidFill>
                  <a:srgbClr val="0070C0"/>
                </a:solidFill>
              </a:rPr>
              <a:t>proponer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en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su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lugar</a:t>
            </a:r>
            <a:r>
              <a:rPr lang="en-GB" dirty="0">
                <a:solidFill>
                  <a:srgbClr val="0070C0"/>
                </a:solidFill>
              </a:rPr>
              <a:t> el umbral de </a:t>
            </a:r>
            <a:r>
              <a:rPr lang="en-GB" dirty="0" err="1">
                <a:solidFill>
                  <a:srgbClr val="0070C0"/>
                </a:solidFill>
              </a:rPr>
              <a:t>dignidad</a:t>
            </a:r>
            <a:r>
              <a:rPr lang="en-GB" dirty="0">
                <a:solidFill>
                  <a:srgbClr val="0070C0"/>
                </a:solidFill>
              </a:rPr>
              <a:t>  que </a:t>
            </a:r>
            <a:r>
              <a:rPr lang="en-GB" dirty="0" err="1">
                <a:solidFill>
                  <a:srgbClr val="0070C0"/>
                </a:solidFill>
              </a:rPr>
              <a:t>permite</a:t>
            </a:r>
            <a:r>
              <a:rPr lang="en-GB" dirty="0">
                <a:solidFill>
                  <a:srgbClr val="0070C0"/>
                </a:solidFill>
              </a:rPr>
              <a:t> el </a:t>
            </a:r>
            <a:r>
              <a:rPr lang="en-GB" dirty="0" err="1">
                <a:solidFill>
                  <a:srgbClr val="0070C0"/>
                </a:solidFill>
              </a:rPr>
              <a:t>derecho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básico</a:t>
            </a:r>
            <a:r>
              <a:rPr lang="en-GB" dirty="0">
                <a:solidFill>
                  <a:srgbClr val="0070C0"/>
                </a:solidFill>
              </a:rPr>
              <a:t> de la </a:t>
            </a:r>
            <a:r>
              <a:rPr lang="en-GB" dirty="0" err="1">
                <a:solidFill>
                  <a:srgbClr val="0070C0"/>
                </a:solidFill>
              </a:rPr>
              <a:t>salud</a:t>
            </a:r>
            <a:r>
              <a:rPr lang="en-GB" dirty="0">
                <a:solidFill>
                  <a:srgbClr val="0070C0"/>
                </a:solidFill>
              </a:rPr>
              <a:t> para </a:t>
            </a:r>
            <a:r>
              <a:rPr lang="en-GB" dirty="0" err="1">
                <a:solidFill>
                  <a:srgbClr val="0070C0"/>
                </a:solidFill>
              </a:rPr>
              <a:t>todos</a:t>
            </a:r>
            <a:r>
              <a:rPr lang="en-GB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5- 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justas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1:7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un GINI entre 0.15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y 0.015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10% del PIB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(vs. AOD 0.3%, 30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20% del PIB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/>
              <a:t>The</a:t>
            </a:r>
            <a:r>
              <a:rPr lang="es-ES" dirty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Non </a:t>
            </a:r>
            <a:r>
              <a:rPr lang="es-ES" dirty="0" err="1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Population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/>
              <a:t>GDP</a:t>
            </a:r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6-Bienes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sz="44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4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br>
              <a:rPr lang="en-GB" dirty="0">
                <a:solidFill>
                  <a:srgbClr val="0070C0"/>
                </a:solidFill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&gt;90%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carbon.</a:t>
            </a:r>
            <a:endParaRPr lang="en-GB" sz="1800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carbon que respite el umbral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3 Título"/>
          <p:cNvSpPr>
            <a:spLocks noGrp="1"/>
          </p:cNvSpPr>
          <p:nvPr>
            <p:ph type="title"/>
          </p:nvPr>
        </p:nvSpPr>
        <p:spPr>
          <a:xfrm>
            <a:off x="984143" y="244973"/>
            <a:ext cx="10515600" cy="1325563"/>
          </a:xfrm>
        </p:spPr>
        <p:txBody>
          <a:bodyPr/>
          <a:lstStyle/>
          <a:p>
            <a:r>
              <a:rPr lang="es-ES_tradnl" sz="3200" dirty="0"/>
              <a:t>Una vuelta al mundo para volver a las raíces</a:t>
            </a:r>
          </a:p>
        </p:txBody>
      </p:sp>
      <p:pic>
        <p:nvPicPr>
          <p:cNvPr id="17410" name="Picture 2" descr="C:\Users\Enrique\Pictures\My Pictures\trabajos\residente tropical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19061" y="1262425"/>
            <a:ext cx="1887538" cy="936625"/>
          </a:xfrm>
        </p:spPr>
      </p:pic>
      <p:pic>
        <p:nvPicPr>
          <p:cNvPr id="17411" name="Picture 3" descr="C:\Users\Enrique\Pictures\My Pictures\trabajos\médico de maniobras militares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42256" y="1662260"/>
            <a:ext cx="92868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C:\Users\Enrique\Pictures\My Pictures\trabajos\1986 village clinics sierra leona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3838" y="4555635"/>
            <a:ext cx="1084263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C:\Users\Enrique\Pictures\My Pictures\trabajos\diagnostico de salud asafo ghana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67316" y="4739625"/>
            <a:ext cx="852487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C:\Users\Enrique\Pictures\My Pictures\trabajos\hospital for tropical diseases londres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32007" y="3287712"/>
            <a:ext cx="1100138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9" descr="C:\Users\Enrique\Pictures\My Pictures\trabajos\Msc Londres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06418" y="3247232"/>
            <a:ext cx="9271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0" descr="C:\Users\Enrique\Pictures\My Pictures\trabajos\Stepping Hill Hospital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37263" y="2307633"/>
            <a:ext cx="15843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1" descr="C:\Users\Enrique\Pictures\My Pictures\trabajos\1996 02 brunapeg waiting for consultation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07654" y="5387183"/>
            <a:ext cx="16478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3" descr="C:\Users\Enrique\Pictures\My Pictures\trabajos\1995 09 brunapeg.bm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31566" y="4502223"/>
            <a:ext cx="181133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4" descr="C:\Users\Enrique\Pictures\My Pictures\trabajos\centro de salud de zarzalejo1993 08 2.bmp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754362" y="1101657"/>
            <a:ext cx="7953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5" descr="C:\Users\Enrique\Pictures\My Pictures\trabajos\1993 12 curso de laboratorio y enfermedades tropicales, Asafo Ghana.bmp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73938" y="3279774"/>
            <a:ext cx="9398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3" name="AutoShape 18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24" name="AutoShape 20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25" name="AutoShape 22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pic>
        <p:nvPicPr>
          <p:cNvPr id="17426" name="Picture 23" descr="C:\Users\Enrique\Pictures\My Pictures\trabajos\2000 08 sercam2.bmp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599548" y="1423898"/>
            <a:ext cx="793098" cy="110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4" descr="C:\Users\Enrique\Pictures\My Pictures\trabajos\1998 07 guatemala  medicos del mundo.bmp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043700" y="5400888"/>
            <a:ext cx="1228087" cy="88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7" descr="C:\Users\Enrique\Pictures\My Pictures\trabajos\1998 04 encuestas de malaria tanzania.bmp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8671" y="5269460"/>
            <a:ext cx="151765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8" descr="C:\Users\Enrique\Pictures\My Pictures\trabajos\epidemias de malaria tanzania.bmp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817549" y="5240935"/>
            <a:ext cx="11303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32" descr="Foto del acto.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75135" y="5591977"/>
            <a:ext cx="11731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33" descr="C:\Users\Enrique\Pictures\My Pictures\trabajos\2003 04 comisión DG DEV B3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86803" y="5531295"/>
            <a:ext cx="669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36" descr="http://t3.gstatic.com/images?q=tbn:ANd9GcSWfqngAcBVaYyBNt_AtypmuRjWR50vm3i0u3iVlrWHGJPPC28u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69265" y="4440450"/>
            <a:ext cx="1029756" cy="946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4" name="AutoShape 38" descr="data:image/jpg;base64,/9j/4AAQSkZJRgABAQAAAQABAAD/2wCEAAkGBhQSERQUExQUFBQVFRcYFBgXGBQXFxYWGhkVGhgXFxwYHSYeFxkkHRcWHy8gIycpLCwsFx4xNTAqNSYrLCkBCQoKDgwOGg8PFykcHR8pKSwpKSkpKSkpKSwpKSkpKSwpKSkpKSkpKS0pKSkpKSkpKSwpLCwpKSkpKSkpKSksKf/AABEIAIEAwAMBIgACEQEDEQH/xAAbAAACAwEBAQAAAAAAAAAAAAAEBQACAwYBB//EAD4QAAEDAQUEBgkEAAUFAAAAAAEAAhEDBAUSITFBUWFxEyKBkbHBBhQyM1Kh0eHwI0JykhU0YoKiJENT0vH/xAAZAQACAwEAAAAAAAAAAAAAAAABBAACAwX/xAAmEQACAgICAQMEAwAAAAAAAAAAAQIRAyESMQQiMkEFE1FxM0KB/9oADAMBAAIRAxEAPwD5M2lXGyp3FaC2V2/F2t+y6uixEAIWA5Bt+VRu7QtW+krxqG95+q6ssG7wVfVmn9re4IaCc230nPwf8vstW+k42tPeE8N3UzrTZ/UKhueif+2zuhTRBY30nZud3LVnpLT/ANQ7CijcFD/xjvP1VD6N0D+0jk4qaDsq30gpnQ/IoqhXL4wgmUM70cpMzh07iTmig7CJaRkROQyG0qroKsL9RfuM7onwSy9LW+gOtTeObXAd+xE0bRVxmXkZy3cRsPFPLLazEVACD+7Z28OxAOzj2VnPhznZGDAXUNaIyyUvS42Fsshp7mnhwPEL2kDhE6wJ5oS6AtGNeu1gl7g0cSAvKVdrxLHNcOBB8EDYLG2sXVqgDpc4MBzDWgxkNJMFEVrnbiD6cU3giSBk4bWuG3JCiWER8tV46BqQOaGoCLRW/jTPycPJDWK7m1x0tYYsUljT7LW7Mtp4qUSxhCrhQdSxizua5mVNzg17dgnIOG7NL6dkDKArNc5tRp+Iw7rEYSDwUoNjotVS1ZXs4ik4DJzoa3m4wh6lcusrnaODDPBzcj4FSg2EuYhhdJJmfFHNbIHIeC2qOLWghZzqtgaTWwRjVcBVfUDRJMAa/gVRa2fEPn9EwUNoXoCx9dZ8be9e+u0/jZ/YKENgF7Cxbbafxs/s36q/rTPjZ/Zv1UCXhWYM4WXrTPjZ/ZqgtPWMZgQOc7fBSyBXqhe8AAnMfhWVC6Sar3TAkjLbuyTP/EozAiIz3nd+bl7YTkCe1Y5ZUtDOCHJ7K2awlurWubOzI8wNnZ3LSrZQ6Q3LdvB48E1pLWqAQsOToc+3E5H18tf0b5giM9oz03/ZXsdXEIOrTB4xoe5HXnQDhB2acEouikdXcc98EjsWkJ8tCmbFw2S5ThD6R9qm52W9rjLXDhmpe1lgOq9NUphrdGkBuXPboiLZdjKpDpc17cg9hhw4HeOCwFyS4GrVfVjNrXEBsjaQIlbioLdlN2OHklzrOwuJ1mXTPeirkf8ApBh9qnLHDcWz4jNS3WMPeHisabg3D1SzMTOc8Varc4dD21HtfABqNiXR8Q0KgUUvv3UbXua1vElw+iX2O46VRpJBxY39YEgghxgjYmFnusB+J9R1V7chiiG8gNDCyN0GXAV3tDiXFow5TrxChBe61PcKIwmo5rnl0ECcBLQ7vzXoe6LQ1zCzEx1RoJB1EO04gHtTKzUKVN0te32Q0CW5AHnMkrS02RtQjOCA6Yg9V4Ig8NvYgE9swljT/pb4BbWhpwNPEoWw2I0zBquf1YDXYcgNojNNOgLmAD4llk6DVoRXiP03cBPcQfJN6BS20MlpG8HwR1hdLWne0eATDF5hJdAzKrjB0IKEtdPE+NQGyAqMbheziTyj7qtlEtWMMA3DuCjqI+FvcF60q5RAUdZ2/C3uCBsllzcZaDi+qZxkgbDaGio8OAMHF3iJVJukM+PHlLiZWysJaxpkDM89B5rW1CoWgUzgEZvMZd+nNVtuFr8LRDdds5pnYiHNAOkpeUtnTx42k0IqVWo0/p21r3A5tcJE7sUZLprBeRfTxPGEgdbdIyyWbrup54WNaXRiIyxRJEjbmvS2KdRu8HwUlItHG0c9eN81ahd0FIuaP3OIAP8AEakclW4rQXNbIhxxYhu6xRRuOkWmo0EOcBOekZiMur2IX0dMvrcKjh4LSDTehfPdbCLucBWtIJA/Uae9gXlveOnsxBB67xkRtafosv8ACqVW1VukYHdWmRM7QQdOS8tt0UqL6DqbGtPTNBInQgiFuImFiu+g41ekbTLhWeOtExMjbpmndnY0NAbAaBAjSOCVWW6aVSraOkptcRV1O4tad6LvECjZ3BgDcsLAPidkI71Cwsuyq7pS8nq2guw8CwkN72z3I0t/6rnR8H/dB1rDaRSa3DRApYXNhzsUszyyiSJ70a14dXouGj6T472FAnwB1rqpC0MHRshzKkiBEgtz55lXfaWUrQ/G5rAabInLQuCLtjf16B39IP8AiD5Kj6ANqEgGaO0A6P481VhBadtZUtLMD2u/SeDB0zaU29cczIRv0QdooBtooEACekGQA/aD5Le15RyWOV+nRHaQKVawVg2m0nLKO6Qqlc/eNuLGkN2PIHDMmU0zGSsaWm+QagLc41z0HFXfaySDoYy2Qkt1sE4th2Lpqd3AicM5REoNFW60bXfbsctMBzdQNDxCOCAs92Na7EMjEbe1GdEfiPyQKM0XP3oHU6oc3KU6NE/E5CXjd+NkSZ2ZqslZaEmnZgbearhiAENjKc89eHJNbFkAues1IsAOsZHkuisTw5rTsKVkmmdzHLkrY2NTqSImOaV07ZhkvpucIicQkmN2xZ17RUbIAaWg74lD2u3OAks0GxzYzUWzZWEdIOgnITPZn/8AEp9DG4mVX7XVXHsyjwQ95Wkssz3nLFkxs78s+KI9AvcuHFvh9lvhXbEPKnbSHTLBFZ1SfaY1sRuJMz2qW2wioGgkjC9rxG9p05FE1GGcp02cwqlp4nd91dzr4FaFle4i6o57atWnjIJDCAJAjct2XQMLGue9+B4fLiJJGgPBGCieMyfttzU9Wdny1/NFTm/wGj000trXBSc1rTihhdhhxBGIyRI2Jo+zExnEaq9GhE81OTbCL6V1saGAAno5wySSJyOZ1WpsgxB0dYDCDwR3RqdGi2GgB9lBIJElswd05IS8qfs9qcmmld+WYlrYyg+SyybiCXQr2di5+1UgXvn4j84+q6Fw15nxQNksYdWc46AjLeSBCbvRjIDs1lMjY0Dhrlquosh6vd4IK3Cm2JlrjmCAYJ2zsRdlEN4ZeCBg9tG9NxXrnlZOfoc44bVlUtjWjOZgc1UslYS8rJtXFMZ4YncllW2l+UQ3x5rawvh0b8lbFXNWavG1Gxh6nmdzsxwO5BNtRoEsI6sy07uCdPqsawYnBu7WSeAAk/nbR9lbVZsKp5WLhLl8Md8bLyjx+UXsr2VGyIIKEtF2sknXcPzVB1LuwHqFzTtgwD2JTeDarnYOlqAEEkA5kbp2Sl4Q5OkMyy8FbFPpDbi+o2kPZDu/YOYyPbK6X0HEB7dwb4kLC13XTLWZAPbIZA2ZZHhO0+a0uG1Cg9xcCQ7dEjOU7LH9r0nL5vJLkdU8ZjUDhvVYd8zHKNDuVaN4Nqe7cCYMjMEabFv1idoGLI8EtJ7LlKlJxAjdn8vuoaLjPGPl+FX6F3H93ZuW1JhEyqLb2Ezp0MzxVmUYW4CW2SrWdaKk4egAAZGs6uJKtxoKDsCAvCzVy5hpPa1o9trmzi7diaQpCsEA6VzYxiJykGQh75Z+nycPNFW0YnNYNpk8gpednL6ZDYmREqk1aoDV6OXre07mfFC2athqVP8Aafl9kXafbdzKCZlVPFrfkXBMf1MJLYxqVA9uEtkHeoLU2m2M8oyGa0sNPFyCzvWzBr8sg4D6K3F8eRSMU5Az7Y52nVAy496ybRjUdq2azQwtKYkLEbSS6MBTg8DopUJaQ4bCtnsPdmrOEiUU6DQ0s7BUaXa4hB3gawOA1+aKsnVAB0giSdu7gk13Wjo3cDE/Ucl0GD76QRsjy3LpRcc+PixJ3hnyR5SsuISDkkouzHVLjsn7J8+zkNLm6DWNM0PSeNdpOXJJ4sHDPxe0OZM3LDYlvKphc1p1DSZ4k5D5SlbeKOvhxNYnlCCbl3o55tyr8GeKNRsnEZEbRsXTXBexqgsf7bRr8Q0k8VzQGfYi7or4LQw7DI7CEulbNX0dmvQF5K9ChmYWx8NMLWhSDWgBevYCIOhWOB7dDiG45HvQZZBJVXOgSUltnpC+m4tNlruA0c3CQfnlmlFC21rwq4XNNGjTdJaT1nuBjrEbAdgUoJ01jGImoduQ5BaWurhY5w2CVoxoAAGgELK1CWO/ifBUl0Q5S2+27n5BLbRXax4LiAC0jwMeKZW32z2eAXtjs+Jw4ZlM41cUjCXYxumjFMHfn36K1/Wf9NrvhPj90dTGnf8ARS8WYqTxwJ7s/JdBw9FC6lUrOaouyCuBByQ9A7I/PyESN65Z0CwVKYgwttmqqW6FAhR4hOrotGJuE6t0/ilLhKlktGB4drGvFu1bYZ8JWUyR5ROkqO6pCzo0IA7lYEOgjMESORWwGUcF1dPZz+tHLXwz9XsHmgMCNvY/q57AB8kM0LkZn62dDH7UZ4VpQdFWmdk/VeVBoo33lP8AkPFVh7l+y8umFXvfVWk8DG7DAIAgTrOa3st+PcJDnf7h+Sg/SIe7dxI8EHYjDXuEgbBMwfJZeZHjkaTMMUrR1NmvlzmmYmYEbd8r3152ZnQE9wJ8kjuJxNNs7ie9zp8k0a/ImJjZwjNWitKzY5Cn6d2gVA50FpzwxoM4g74T+7rxHrAqtjoq2fFriAHA8JgrjPSC7zQqEHOmfdvAkFuZAO4jRdN6IXZ09kex8tBdLCMiNdPktsiXFOJSLd0zuS5UqaHkUio3hVoEtrNmmB1XjU75GxG2W+qVUdR7Tw0PcVgXoRWw9c8gmN2UerO1xS2qMVQDeAn9jZpuCc8WNpMVys2cNewfNavE5fmazrN17Cr0yulWhU49owuI3GEXTCHvMYKrtgme+FpSfu01XGmqbOlF6CPzao1eNOS9KqWICs6jIMrQFR2YjzQCH3Nbcww7PZ5bR5p00COPkuPBLTOhGYXR0bxBpdJuBkcRs710cGTlHi+0J5oU7Xyc9ebprP5+CyYMlmZJJOpPiVsAkJPk2xtaVGNZaWKjifiOjPE6BUrjw+a3u89Qnn4Aea08aPLIrKZpVANtFnD2NxCQDKBtNEYHYdCBA2AJm5vUHABB0aXtgezlH0WH1ONZFL8lPHeqMbtEUmO2AlruE/dHMqQeB+SU2S1ihVNN/u6m3YCU1aDTIOrZyPDcVninapjEl8mVa8WMlrm4qbRicIDszOeZ03wsbx6cOp1bM5rmtpAmkIh4OpEbfonValRqNBc1jgDIkDIoO7LvY2rUqsGFrsmjQRqXRskrZMzYXd94itTDoiRmDsO0Ia1XFReZwgHe3I/JB3vQFF/rDTGmIT1TxjeU2p1g4AjaJVLsvfHaEdL33+3zK6Cx6FRRdDxPYhLL2XfoeStT28lFE+uhY5X0n967kFjd/sfm8qKLk5vezoQ6QcNPzevdpUUWJqerwan82hRRAJjX1Rdk/wAtU/l/6qKLfD2/0zPJ0v2LWbOaIp7fzeoosDQyft5ra7/dHt8WqKJrxP5DHyPYNKnsnksKen5vKiiw+rdR/wBKeN2xL6Sad6dXX7lvLyUUSGLpDj6Mn+abUPZCiicMRL6Z/wCVP82eKPu/3TP4jwUUUfRD/9k="/>
          <p:cNvSpPr>
            <a:spLocks noChangeAspect="1" noChangeArrowheads="1"/>
          </p:cNvSpPr>
          <p:nvPr/>
        </p:nvSpPr>
        <p:spPr bwMode="auto">
          <a:xfrm>
            <a:off x="1604963" y="-585788"/>
            <a:ext cx="1828800" cy="122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35" name="AutoShape 42" descr="data:image/jpg;base64,/9j/4AAQSkZJRgABAQAAAQABAAD/2wCEAAkGBhQSERUUExQWFRUWGRoaGBgYFxoaHBwdGhwaHR0fHhwdHSYeGhwjHBgaHy8gIycqLSwsHB4xNTAqNSYrLCkBCQoKDgwOGg8PGiwkHyQsKiopLCwwKiwsLCwsLCwsLCwsLCwsLCwsKiwsLCwsKSwsKSwsKSwsLCwsKSwsLCwsLP/AABEIALcBFAMBIgACEQEDEQH/xAAcAAACAgMBAQAAAAAAAAAAAAAFBgMEAAIHAQj/xABEEAACAQIEAwUECAMGBgIDAAABAhEDIQAEEjEFBkETIlFhcTKBkaEHI0JSscHR8BRy4WKCkqKy8RUkMzRDwhZTRJPS/8QAGgEAAwEBAQEAAAAAAAAAAAAAAQIDBAAFBv/EADARAAIBAwICCQMFAQEAAAAAAAECAAMRIRIxBEETIjJRYYGRofBCsdEUI3HB4VIz/9oADAMBAAIRAxEAPwBRrc/Zltlpr/dLH4sT+GKtfmTNOP8ArOP5YX/SBh0yv0b0x7b1G9NKD/2ODGW5Myyf+JT/ADS/+o6fljHrprsJfS53M5C9KpUN2Zz5sWP5nF7LcmZp4K0X9WGgfF4x2VaNOiv2aa+5B8oGBWb53yVHesrHwpgufiBHzx3TMeyJ3RAbmI+T+irMN7bonvLH/KI/zYYOHfRNSW71Xb0CoP8A2x7mfpVT/wANF283YKPgNRxQp8+5qs0DRTB20rJ+LTgFqvPEIVI3ZXkXKJ/4g38xZvxOn5Yu6splrDsqfkoVT8EE4Gcv5k1KZ7Ql2B3YzY4945llOlo2t+f64yGoScy2kAYlirzbQX2Fdz5JHzYjFWpzg59iiB/M/wCQH54GFAMVsxmwukkwJj4/1wQb7RTCdTmHNN9pE/lSf9ROCnA+KnQ3bVNTTIJA2jwA8R88LyVgcW+H1oqL52+OFY3EI3jG/F0BnvG3RTge/ONHoHPuA/E4sZinKn97YV85kgGJvB6AD9cICo7UqFJ2jFluZBUnSkR4n9MSNxN/BR8f1wsZTMJTOrUdrgj+mLdPjiNtqPuw2pI3RP3Qwc8/j8hjRsw5+0f36YmrcLqrRFYqCp6A3xDwbLtmKmgDQOpJn8sDpEEHRtvI2Ynck+84104s8byD5d9NmB2N8EKvLv8Ay4qB+/G3THGqondGceMDxjzAs16oaJjp7I/PDfk+BI2XLMT2kb/0wprqI/QkbmBJx4WxSp5R+10lm+JjD4OE0P4aNI1Rv1+OO6YEYgalp3nN85wxnqMwIAPjP6Yi/wCCnqw+BwRHCx2gU/Hyw/pTpDLBdK7eHkcD9QYWogWnPuB0xTqRqmfToD54Ps2AdPLhMyI270fA4La8cHL5MV0CGwgjmJr0v5mPwWPzwPDYscxP36Q8nP8AoxSU4uo6okDvNeIEmm0EgxuMLuVJ1qCZvv6YP55u4fd+Iwv5L2xjTT7Jkm3jfknnEuafvEjxxDw3pjdsZHNjKrGbJ5jWit4j59fnjMLuU4o1IFR4zj3DahOtKic+1Kyv2FOmjIRaoxYkGb6UAiCI36jC1nOdc5VdQlVr7LSRbkdbd4g+E9Dc4F1wkv2NB5+07tEA9Vg6QNiCT+GCHBqn8M6Co9F7TBfUoKzpMgSDcADY97yxqFhsPI/DJ5Mjbh9TMay4qLUGwdtU3gmPaEG21vditmuX6lKDXLqTJ7NU70AkTcgG46XuCcNFGtTKtWyxRnpFgupypMjcffENEtc94G+4qpXzFcyXMDSCqd5rCGAJhVFx3g3TYnCiof4+eZjaB8+CC8tl9LEsIURuRIm1xgvRohWDDx+WMyHI7VBJRgZE9oTaJ9kgX+N7HDHl+VtPtN6AXj32n4YLVAYoQiEuCVdLetsFeIpqpkdYn4XwGyo0+q2+G3yjBZ6swemPPO80jMXXfAvPYJ5hdLFfA/v5YGZ0Y0JvItN8nXxfStBB8L/DATLVIOCSvguuYBHFcyI9cU83R7s4gyFeaa/D4WwR0akPpjKwuCJrpGxvFrMUd4GIeGUe+B5+GCr5YnFWnQ0vvjFqxPSj9QzGqhpJxQ4RRFOoSOuK+Qrd2JxIjd7fBBktAF4Q4yA5k9L40fOgUwCY2HxxBmWkb4B8aqkvRHSW+MCPfY/HBveDSFEqZ2uq1fjhkyvEl0BZ3wmZ5hqnbzxu2YIpKb6gQR+nj0wLXgDQ+tP6yfL88GkzPcjywGpNLD0/TF4G3TAEfErMBIwQrZwaIn9wcCCb49qV9v30OOJhAlJqg7X44tE4pqQX9xxNrxpo9mYq/agPmBprJ/I3zI/TFVcbccb/AJgeSD5s36YhU43L2RMZ3kPE3imf34nAjhw7/uxf4w/c/fh/XFHhW592NC9iSO8a8gLe44namcRZFoGLW+Mb7y67SuaHljMStVxmEhvEbL8Jao7anNRnEWXTJ3sZ2HkCMFeDclVAxYqiG4kgnqb+MkRNhhy4cUKKyLpDAHaD78eZvi9Kl7bgH7oufgL41FmOBEsBmCuFckUaV27xMyIgX8pPyjpg9lskiewoHn1+JvhczXOonTTUCxOqoYsOsD9cBc/xt6sqajOdWkokgDxkDcD34Ohm3g1gbRx4hzLl6NnqDV91e83wG3vjC/m+eWcxRpwPvOZP+EW+ZwDyvA6jQWVaYvMmW3BkAAeEXPWcXctwY6iogkbHxny+Pw64UGmGte5hIfTe0KcIzTliajE6vID5DDLlGlY8MLGXplCJG2+D+Rq39cZ6ozeOhlLjNOHBHUfMfsYEZlbYYeM05pyN1IPu2wu1DbD04Hg1Wg4I0qlsCqxhsX8vVtjQwxeTEPcGqkhl8DPx/wBsMnC7gg9D+/wwn8IzEVI+8D8r/rhp4VW7xB6j8MZCLNLoZHmNyB0OBmYTvDBbiCd8x1g4G5lRvjzHFmInrJkAy9knjF0Eb/ngXl3GLS1RhQZxEvFwcD+IZTtEgGCIIOLYqDEZqYa8W14BfL6hBBnrY/sYjo5AuVW+hb3H79MHGqjHi1BhtREXTN0pgEYkLjyxHrFselx5YQGPNLYizDiB6/rj1nEdOuKtdhb99Djp0jB72Nw98Qqsm2NmQ9DjXS7Mw1+3AHF6k5g+SqP9R/PGqviDiLf8w/lpH+UfrjFbHpKMCYjvKvGnsB+9xiLhH54j4w9x+/HE3CBYYtskn9UaMqO7iaTGNMsO5jxqsfDGBt5oG0gYmd8ZiRnHhjMdOgbi/MFSwdyuqYRARMeZu17b7keOKvCeGPWBZvqNIYHtFYFmI7sLY77m8e/BjL5r6pE1FkT2NRDlYtZiJEARaNhiDO8USnd2ifHc4Y8UezTXPzlGHD83MpDltWM1Spse7TXQtzPrY3EAYJ9olIGNKi0naYt3jufUnAvJ8VauxCI4UAksV9IE+yCQbSfdjWty6HealVnWIK+8mZsB02HjfEnDt/7Nbw/yVUqP/Nb+P+zfPcyqhAVWYtMWIFus9R6A4xsjVdg5qBDpGwupNz6wYIJOL1JUpLCiAPMn5kk4E5zmRA2hTqe4AExI6T4z4TgU9/2V8z8xHYC37p8oyf8AEQFHamYgaoE+pxZGXDNSqLUJVSR3W7p6Qw6ny3BwsZDgeazBDVfqaUg6T7RjoR19/wADhl4bwynlyUTUzMNbF2JJg/vw88U06Rk3MzmxN1GITrwwK9CCPlhVe0g9MM1Vweu3T1/DC5xVYqHzv8d/nhqW9oHg3NUpmDB6RjelbHjPf+sY0av+wCf6Y0lrYMkFJ2l3L1YqKfMYbMhU01F9Y+NsJWu2GjK5ksqt1IBxCsNjHpmMXFF9k+II/fxwJzFORYYNV07RQd9jbzwO41nUydNXqK51EgBAG029pgSO6LTB6jxx51RC1Sy856tNwqXMqtmKdNFLsVLEKJU3JkwIBM2PwxGOYMtMdukkAgQ2zbfZ64VH58JqCotNWKqdFRqABBsTbtG0iJ+0SfEAnFrhVWjXrIlPLqWciNeSVO6BI7/bHTKgwYvEW3xoXggq3e/lM54u5sto1ZLitGowVK1N2MwA1zFjbyOKHF+ZFCFKLTX1aUUgjU2pYFx7JnewsbjF0ck0srW/iNRpM4OhFUBU21QVuJ8I64DcS5nzCVK6JXayjQWd4JibA/eIIvABgm2Fp0kNSwBPznHNRihJIHzlNP8A5A+nXVUUoJUqXWZESY9ogEH2ZtcnGJzNpy4zDaSHsqBxqJAXVHpqFvwwb4Tma+hdeZprUHtAVRud4BNp8MWXyvaA06lSkyEFTLU7Ajx3HqL4JaiMFD5QEPuG9ZIlIkC2IcywUhTZmmB1Pp44J5rMZbVo7SnTboGZVkDcwTsPLy88JvG+EpmqoZqWcGkaZpdhUUD73cJI1SYmT0gYz0qGo5Nh3yr1tIxk90PGmY2OKdVSTABJG46iQYnwmD8MLDcu06ek9rnKUIwitlKkRJN9JEekX+AwOznCKpaiuTq1KrNTl2UspOlgpOloeASfGLDpjUOEB+r2IkP1BH0+8dKdMqTIjHrPiIM6uaVT2lQMRqBIkkCVBMSBONqhwKalRYydYgubRYzrzXqn+0Pkq4xTiGsZq1D/AG2+Rj8sSKMejyExQbngXchQZG82H44sZRalOoqmmdJA70i5IB90X8cXcnkGdzpEnf3DFpsoyuoYgSYWdV7bC3ywS4taALzhFKlgPLHu5ti0aMKN9vD9ceMCgm3XpPTzxgLAZMuBygnPVGVgB4fmcZgRnMwmr69aSP4EMJEmGupsR1nGY0hR3H0k/OKtTM1ASgYyp1KZvbp52n4DDVlqVGuO1YFzpAbWSRtuQfxkj4YocW4ejVNYsxv0uR4W39Zm+1hilk61RK+lQWLKYIkmOuxNvl6Yuw6VAy4MVT0b6WyIx0+K09MI6aV6AgAe7YYH5jmWTpoq1Qmw0gkT0tufdjXhvJz1HDOYpzqGmABPg2x/uBvMjDnwzgdOj7AixEepm8yW/vEx0AxkNKkh75o6Z2GMRcyvK1bMd6u7UkJtTgEkDx6A9Laj6YZeFcu0Mv8A9NBq6s12PvP4beWJ87xOnRE1GgnYbsfQb/lhZ4lzY7SE+qXx+0ffsvuv5467MLcvb/YLZvGfP8WpUR32v0UXY+7oPWBhU4rx9qxEAIBt9749PQYW6vEyW7qyTuzT/v8AHGn8S6OGrBu4ANLLpOkkkR47mPXGhOH75NqqjbMcOXqxDMv3gD7x/vi1x9QFDnpYn9+nzx7SaitBa4IC2Oq/2u7+JGFzmGtVOYAJ0pUpkaSQRIDMLjzG+ESndr9053xNc1nArJtBO5P4YtlpMdCMK9NqlSKfdgtFyBLDpqNxtAiBJ8Ti+2cqU6iLUWIJDawRPeuN9JgCLEddsUqUdRwcw0q2kZhPt1kCbmY92COQ44EQgqTonYj1H44GZbOZepVYdolNAshiWItvuA07QIPh62eNZPsaVOr2g7JmAL02RrEdAbki0iJGA6agFMCmxLco58s8TbNKwJphFAZIOpyDtK7CNiZN/Dptm+KJUUU69EOqmYBK384kH8MIfBar5aitdW0hW0gxe7GxHSBYqevkcM1bmDKVqmpqjgNU7Nauh0Sy6i1xAEmIPe63GMlThWD3XaaqfELosZu3BOF1SNaVqcNqsQRFrSLxbffeI6HKB4fk1FTKKGqqe6pZhvMyWG0T8sK2RzNCuKjJXVezDEip3ZVftKbah5CTfbBSrypmYlaYYb2I2O28b45lqDDGcOjORK/FOOZvMu5NXsuiKtOjUUW+8x1CT1gi+9owPr8PFerNRSHhB3Z0yNzISAZkztGxxLmuH1aZIemykb2xEZidLj+636YqKjAdmT6JeTT3O52oO+tFVKhtSutU6iCIIdO6tp6xt7mTgb0a7UqelkqOJYEVAFIEkSRfrGFdqvrj2nm2Dd1mBi0GPHClxa2mMKTXvrjtzj9HS5ttSyCtMIkvYCWLW0G7TvPjhDH0P5kBhAEkeyymY94sD+GL68Vrf/dU/wD2N+uNV4rWIvWf/G364RatRRYRjRUnMoZnkriFItpasAzgkoXAtMRB2E7k9BjpGUyNOgBVqL9a1ix7z3uRO/SThMoZtmYA1GYnpqJwQy2boI01ajEjZUBN/NtvgcQqVHYgWl0pqnOb53hyrmq2YDk9sEGkpp06ABYzecQu+K3E+ZKZMJTaPFioPwCn8cKPEOcGFfSAFQWve5G52sDHzxektSpvMtbSmZMHlmPizH/McTatvXArKZies+Y6+eCAfbG8i0xgxo5boA0armIJCgm3jN4t6jwwk8858rX0I3dTSywVYBt/aiSRI8MPfAP+wSR7TNt4Ax+Rxz3nVw9fu2GmAoDW0zNmVSJ9/vxCgdVY3laosmIQynNhfUWgKCoB2uRe/r0jBDhXHTUrqpiDsQd5wn0uElAjVCCjVChGqGBUKxJWPA26+nU3w7OgZmnpkKAQFiwBI2xWtTUodI5RKbHULmPdXjDJC/w/aQN+z1ecToP44zBfJdoEhXpqAT7VNnO/irqPKI6YzHmow0jMu17nqznPCeS6jEVK9Qgkeypn/Nfw+yCPMYbaHCaagAILeImT4kGZP82qOkYlzGaSmNTsFHiTv+ZOFziPOBMiisD77C/uX9fhjUS7/MRAANox5zPJSGp3CjzuT6dThc4hza72ojQPvGC3uGy/P3YAtmAagNaoRJAaowLQCesdN7eWLPGeBNSqrReoV7QaqVSy0zIEBibqASdR6DSYvZ1pC+YdQG89z/DayaS69+rGk1GgNP8AaNpgg3PUYL8nZ2hmGrZbM00pK6AK0d5HBIA1ET3rMCCRKjecXOVsxl8zlv4bNVaKM7N2RVjKlftSxKn+zIiJF5OFrmhVp1mpGoe1pwqsr66ZUdLywM+JOn2b74qqgkowz3ybObaht3SzzHyfVo1lpsSugDQWIRSASdwNRY+QkHeZBxUpc21Kv1D0RUV3GjXJemtgVUk7QPtE9ZnHtXL5vNItXNVz2VNTpJbUQFF9KreRF5va+CK5VcnQc0Feo0pq3Yw0E7WB030j3kxh+VmyRJjfG0KaEp0vYBRQToIGkH0Ng0n3HqMKdXj1CooFdH1JTCj+bbY7W6n+uK3DuZKtOiV0ipSQQQ4mJMKPIgdBI8oxi52lVFIMxouFIDIZUSLypA06jqMKbW8cEqRe48xDcHaYOXkqKalKsCskAsVRgYG6k3HSbeQMQYqmYr5eoy1ZIIAOpTB+0CNYgm8yR9o424pyrXpJrK6qYGoOmxBm5k6o6dQY95p5XjOY0vSDaxUsZAY9BIJ2kACcEdcYII+fNoD1TtaWM7naFRRooNTqNsAZViTBsVnTuIBsYjBLgHKBqB2LoKihopGoE2sQSxnTe5+eNOBPl6Lnt3bUFjUFJ7M+F7+VsaZjg1JzTFGulRarT3wFZDAgMwJImYiImT545m09UXHqZwF8mWP4DiFBvYYrq1sF0VFmNN95lY9xnGnEuPVVq1Zy1NVDU3ZU1Kqju27rQVfqb7748bgmaDOv1k0yHhDrhiAFiGnURENFoxIeO18tVHasKoPeenVQgSyxpOoBiQImLAjrfCA6jcWJ8MfmMcYNx88pi1ciwDVqdaiNLmKbKVYySF+9G15ETGwnAtaCimjZbM1DUPt0grIVgTZg3eHhbp0jFzNcaoVkZP4SkK9RjoZO4EBgAQvtx94nrtgxwHlinl4rVX0lRc9BNifPeL+OKKCMm/8AG8U5wLQnyhxV6uTKrUBrkVWU1n+6VuWIO2qQDvGA9PmjiCKaqZumqVaxCrrpMAdoh1lVChL2BBBO+I34Nw2oABn2UKTpDU9pMnZAD064gHJ+Wd+zp8Rom2oFlCjeI1dpv5YTWp3+xjWbl94XA4w69qGVqdR1IanUy6hmUhABpIsSoXSLHwM334xxPii9t2lOloCorg9gpSZgQG1BidVxvE9LBc1yhUTQgz2XILQoFQgSBM92QNh3jGw8sQ5/krMqlR3r0mVLvNR/sgEe0okw4j+aBvgAoTy9ITqtz9Ycz3NvElqMlXL0Nb0tSqKawEGol10vpve950gDbBblDiIq5SmXVAyyth0XYmbkx1wh5fgtZalMNUDI6gylTWpUEiJFrFYg7YfeFZZUCosAf2jA956DzwxCgXxApN4Tz2R1J3VYR90C89OmAfDuEVqyF9JA1sF9m4W0kBjF5Huwu8ZzFXNVV7LNIqVG0BTWK3712XopIgHrK+OJKXLNZVq03zJ7VDbTXYKttR1alBvqUkjx88RZQMsReVDnleF85wd1VnNlW5JgADx3wu8T5QrGpqbQq6gp1OB3pI0xvJxSzXC6qqjPmqemobfWVD0mSNMgXF46jEma5RdSA+Ypyx8WYbTdogC25OClkzq9jEdi+Le4m9HQquBUpHswPtgarbLPtG2NqWfkSACI6HA6vwiiqVGbMrqUlVRUnWw/v91f7UEYn4PSJ0pM6iACJ+1EfjjTpBF5HUb2nVcpR0ZXLIfuKW94k/M4TvpJqD+LoqHjSi+006Zdrgmw7oE+mHPmVDoKLq2VRpYIbkAQxNjfHJeY6LrmKgqhtUk3m2qSN+nh03x53Crqqs001jZAJHV4RUqirVVlKowmWubbidwJj39cbZSrFZGAifuzp9wN+m53wLy+cKBgACHGkzfqDbzkYuZSmyuhPjttj0mGCDMqnIncspSTTOpTN7lhEgW3v64zC1R4wAo9BNusDGY+d0kch7z1CG74mV6z1CWcs7ATG5i+y+FjsOhwQ4Zl6WYpFabEVrsGJCr3dBCiWuDqgkDBznHg3ZVKGZpaOzrAU2KtpVdXsnUPYBDFSRt78KGXFbIRV7Nl7/ccqsGdVtzEhW8+7Ix7SrrXGDMRexztKmcrd0sxcVlOl1aFEREC+onr4QPfhryfPOVzWWNLPahUpQ1KpGsnTtPUvYKejAmSOgLm/mmjnBTdKJpV/tkHugbATJLnY6jEbR4U+D8tGoZqgopiIgFvISfnGHKh06+D82kgSG6uZoMkM3VHZhEZ2aUQMqqN5BJO5vpG2DdHhFDJhDXbtGcnTbuCBvE968CdvgcXMhm8tSKUqZQahMkgAXjvse8TvaIEbDfAnj2RqtrLMtSizllqCSEI7t4E6QBHd8BOGL5scCcFxcZljO0a4plRWpv2+pytMjVpO4VSRrWOnvG1wq8Tq0KjCi7FQ0hT1A+8pgza9h7saNm/4SqrZWrqBAvaZnvAgfZJG3UH1ww/8fymcIFeiaVUkKXU2EyNRJIZR4g6hhWuOVx7+kIt32MrZbmlHkVU0u86uz7oYECFKtIPW7TbGnG8nRFNqw7J9fdQD6tlNrhFlWgeMe+cD+NZKllquinUXMWNwTYxYFlIDAWNvAYgy+UUQ1ZoO6rtMef5Y5KYwyEgfPSFnOzASOjSqlNLVGFHUJBJ0ztOmYnBBeNU6AhKeo6hqJsdI3UQOtu9OKmT481NzKB6RYk02AgyLA26eXnglwrLZLMKO0YZerIEDUVc+MFSqjxGoD8mqG3aBt4f3zip4HPjNcycuzKzVGR6hdmK99FFtAOq7MYvJAxdrcnVKKPV10qtMS+qSt4t/Z36Sb9DtijmuSD24o0q9F2YallggMki1yJsbT0tOI25bagKy5gVkIWV7JRURjNtRVo0+Z/KDMEEDS/r8vGIsTdZmZyuapVGeotQVZV6jKQbEyGJWQt4IJ8BjSjzbmjUc6y/aDTDAEWEAhdgQPznA3IcTq0roxUkQfMW38YtHuwW5a4bqcs/QyCDv4+7FigPaAiBj9JhXl/l8U/rHu24tgXnub2qUzTdDOvvQ5EqGJ02ECLCQOk4PVedsroFPs2JkByR01DXsQZCzAuPPFOtS4TVBKmuHgnSJ1EgbDVqW/8AMMT1m/WU/PONYDYiePkMoSna1KiUqqqaTEqzCB3tbMogAwoE7R0xJS5NyJKn+PRlIuupFI8pY2P904EVeD5U10pCu9NWka3CkKekgRAJi823MYJUOQi1QU6WZp1HcOANDwQh7111CLj8sB7JjUR7/mFRqzpBmU+RF7VVp5ui5JOkRY6RJJKlgAANziDP8o1UoPV7RKlNJA7zgghtMKCsG/QxPliDP8pV0rrSarSNULYGoQYkAA6gL3sD0xWyuWnMuCoUISCobUARYweomTgrc5D38hONh9MM8qpppQwvJj0/3nBjjPDqtXLHQVVXOklifgAAZJiMRZDKkkKgknYfv0wLz3K2crViTRKj7BLqIUHoJmTf+mA7gHtAfzCoNtryoOQ65piorUdAAbXraCN59jzGKHEeXXQU3qVaKrVgqZOx3OnTIUG2Lmb5PzgkdmdM2+sQgifUSfcMVKvJ+bB/6LQNwWQf+2CtQc3Ht+YrJ3KZu3Kp/iDQD09YE3cwRAIFlktuYHSMeZ3lo0E1VayadTKFTVJK+0slRDCI2PTGtHlLMOqslPUrAHXrSJiTHe2/TFjPckVtUUgXFvaNNTsOgc9Z90Y41Be2se04IbdkyLN8pMtEVRUpFSJUaoZgb21RLAXiJMWGC3I+QJzFAG8Nq/wy35YWv+EVKdQB9IIYAwwN9+mOkckZcCsXj2VOw6mB+E4LkhDc3gAu21oZ4uqu7gvpuIhtJmZ3GwgDcR0645BzFnDUrMWcuw7pP8trbW9w64ceJ8UmvVYEjvH/AC2/LCDV1OxY3LEkk+eIcIhUm8rxBBAtJuGV2VtKx3t59mACSWBBBAEm4OLVOlTVkJZnkiAndHvZu8d/uDFfhxjXYewRJE+1C/gTi5k+Gu1VSoNRUIJIWIjYeA2jfGxuczrHMV4sAojyn5k4zBPhit2Y2BvMEN18RjMfPtUAJBE9YLcQfwj6R8ovDWy2YpPWeGCpsCCSRL6rabXibL4WRMslSt3ASy6gx3MdJJ2FrSfwwZzfDKFFUastQdpuE0oJFwpBuJmfdthg4XWoVKGnLsg0qS1MgggQZN9yL3Or1G2PcOmndgJ5Yu2DBNTh1DLUtWgGppLDUC0kfdtBjcnwvHXEdTM/xVDSzLSfUuk37z3AA3LdZI2wK4jUrUSKNVmCKe6SAwIuDHuO029Dgbm1aSyyaat3WgDcnTIBIBOnaT1wdOoXB84b6TYie8TyVRHK1QVqWs3UdCDsfXEnC+M1cq50x4MpEggdPj4HDTwnjFDMUadLMqGcsR2lRtKxci4OoNcDa8b3wH4/y+lBkBqrpebsCXAvBKgXHQbHy3wvSAno6g/Bh0WGtIWoUclmqRqB0y9YKRUDBQDYEsBOxINxBEx6qWaIqPFNADcSCYbz718aUsl3dRsAY+OLj5hKDKaYBZbywn0sbEfLDpT0Xsf8iM2reY+WFEKwKs4I1LquPKB88MlPnXLVlCZnKIFAiaYkA22U3HW4acQ5GvlM/U0VEFGqQIqBtBZ+uy6PiLzitxbkWpSdkp1KdUqVBXUquC3siCYJPriLsj9WoCD82MooZcpn53Qq3J2UzA1ZTMabzpJkLE3IYhl+J3wJzPKObowIVgzQGTSWnyFnJgGyz1wDzeTajAdaiPPsukCPGSbn0HvxLW49WLIe2qsKdqepjIHkJMfPDKjjstceOfeKWU7jM8q1WoVpBdWU90sCjCPh8cXKXMubSoa61Hl17LWQDIidIMWImbXvPXBLiv0hNXy5pGhTDkQX3t5Ag6T6H4YFcL4IWILTAvhwLjrgfeA47Jkw4WrUgWOloPxiY89sZkOaAlJkanqNtLBysWi8bjrhgpcvrmqad80aqdBpb2ugAINlEn+uB1f6Osx3jTelV0HS0SpVoBggjSDBHXrhDWpnqsfv942hhkCaHJ5SuUbtXplhJLFCBCkmQQJuukCb4m4fyjSr6npZim5YwE0MpDE2EKTpFxH4WwLXlLM0zLUCVvMQ428FJP54rLkzTTtO17NjqBWGDKR7M+TXv0gjHb9h/sZ23aX+pdzHJ1ZKrUw9EuoOodqsjxnVpixxlHlGtMoyut4qUzNxBII9rabRcx0vgE+YYsSWJJkEzMzYyes4JcN5jr5VdNNgFJDxpBv52k7RG2HYVQMERQU5iacR4e9KokdpqgEFgVMg2Im4G0YNcEypVZa7Ekn3+eIsvXfMEVKxloCi0WH6kk4KLCqT5YNzax3hsL3EGcXz9elVVqTOFj7E2N526xiHM875oN3M3WKyY1QGABMAxImLmMVclzXXpuzatepQrBuoUELttpmRi9U53q1aDUXVTMS4sYA29SYM4Qq18qD8/idcW3Pzzgyrzbmi6OcxU1U9Wg6vZ1CGjpcWxpneYq9U1GaofrY1+YEQPEC22GnhfOy1KT0q4RTuKo0hrRAAI3xj/SPSP/4oj+ZZ6f2NI6/L3rdhtTHr/kNlP1RSyXMNekumnWqIs6oVyBI674vf/LMzp/7msXb2u8R5dD3rYMZL6RAklqIqm8SKagWtOlLib4BVOZGNIIBDdoahYnV1kASLAGTuZw6gk3KD55RTYbNPOG5pnqKIkdSTPvx1XkylppVX9B8Af/6GOeZXN/xLioRDAKGNoZgIJAAAEiLY6dwGloyY/tMT84/9cR4lrU8x6Q60DVORadaXVyNRYtcMJk+m/hOEwcKBNgPfAx0IZiiUdr9oqkSYVrCRIIBicc1yOZRwe2OnRAjURO82i4sMS4R3YHV4SlZVBxPeC5fvHXphW2t5xI2j+uL6Z8PUqUyWJAsSbW3AH6YWUzoTWgllbYg6SPA+m9vPFRGMi59cb9NzczNqnX+CWpx5n8sZgJwTPkU4J6/kMZj56rQJcz10caRF/mag6VXB7q1CHEj7QtHqImd8Aa4dfatPXxB/EHHQMnxBeJK6uqB//rAOq32gx9q95tG2FTjPLj0XAZh2RJh948jG3l0Plj2qdbOh9/vPNenjUu0t8A4imYYZfMS3aQFY3IIACjxUb7eI6TjTjXKz5eSoNSkLk/aUeflv3h8sDE4PbUHVoNwJG3mdpMeeLWa49mKyilqYrPWCx8maBqj/AHwSra70zjmINQ02fflAznwJjwwRymQmGqNHXe8D8sG+BcqtUvAG8TME+A8cBuLUa1GqS6tTmw6gjyOx9N/HFRUUtpBzJ6CBcjEaKVHIvl2V6wDCC26sDIjQLhhf8zFsC+K8h1aaipSIzFNlDAqe8AfLr7j7sK4fphl5a56rZRdAAen9w233hhcfPEjTqLdkN/A7Rw6thhF9qd9IUhhupBJJv0i0Dpixks+9K4kSZkb22nxEgGJFwMPGY5qyuaKGrQVDqCySxeD9sMglQIiJ6+ZIq1eSRWRqmVqSikrFUCAbSAwF7mJgi2+O6bH7i29xO0f8m80z3P7tTuiMGC90qCgIAkQTP738RnFeJ5R/+1odmzyragGEEDZTIVtUwVjbzwBzNAq7UyBqVoJUztaxBgjzwa4Nwm8n4+H9cMtFF6yzjUZsGScO4WqjU8ACL+/8ZwR5hyFeiFCU6mmDJS97X7t5G/hfA3ifFg1MimD3Xjfwm/nses7HEvBOf6tBXDr2pYWLMQQdtx0i8GZIxz9JuvoZy6RgwdkSK1VVzFQoAYLxLjcm29gD8vf5Q4uaVZtNSq1KXHdqMrMpkAkjrEHbphr4ZztQrIBnULaQAzaVdmbxAIAAPW8g7WJxYThfCczdKlOkTNi7UyN4Gk90nbEzVYdtD5fBG0A9loKf6RamsEWUIQEZbd6O8SIJNt56mMWct9J6EEVsuGuIKubCIuGBDX9LW88Tp9H9GozinVrN2WjVoC1dIYFli6g9ZCkxgY/0aVmGpGUzB7yspE+MAj1xE/pjbULesf8AeGxl9eY+HVYFSjpfqexUze3sAHbywG4xlMq1RP4XaCXI1RfYQ2xEH44r8e4bmKNKmlVKca201FILE6QNLfagBbSMecIy2lfM4tTpIOujG3dfERnbssPzCmVowAMMuR4RlXpjtsyiM32dQUj11WJwAp2E4WOI5hnc99WSZAkWxQrrxeLq0x3f6O8mxAGbWWNgK1Ik+QEfuMD6vI9BcwKNPNN2swFCqTMSYKkDa/6YTa+VqKdLIVJAsVgkHY7XnxxGQwNwRHqIwvQvyc+0PSL/AMx4zf0ZqiszZgIqAklqcCB59pcnwwNy3JlN6JrrmA1NRJIpmQYkgjV3SPPfCyarkQSxHhJjGoqEAi4B3HQ+H54Ip1QMv7CAul+z9451Po2Ip6+2TSQCpKlZnaNRgk2GIU+j1h7dRREyNLyDMXgH97xgJwzjhpoyMgqISCFZmhSJNo2mb+ON6vMdR2DtrLBtQhiALQABsLdRBOAVrcm+0YGmdx94Y4TlQndiCN/XrjqFSnoy1NeoQdJvpHTrcm2Oe8FQ1GQdXI38WIn8cdJ4ix1KBHSJMdfxj8MZeNbq2lKAzeJvOWZIyro1an3+6lPul+6eg0gqLRM9fDHM8tVGo9pJUgzc+Hd+Bi35Y6nz1wSrUyzlQrOWVjpChm023tsI36DHLTliFYuCrAwARva48bW+I8saOFINO0lWHWvIA1oxs9gBN/Dw/rjenlwUZtUEEDSFJ8Lk2Ci+9740BABkEn3RH+/4dcbJCNGQrdwY9xV4c31a+mMx5zr1jPQU4EEU+IshmLwAGkysfdM2J9++Dyc8E0dNRFqMF0iV9ACxkhhEyIBJ8sA62bpFYSnBmZJm0bemIcrTBknYDG1kV+0JiVyuxljIZMvtME7dJ9OuLNaqqsyFtJkCYJIJuSfIfHBDlPjAospamH6Ai5Hjbx8xOGfjPKtHOIKtNjJ2cAQbxcTdT0NunpiFSvoezDHfKJT1LcHMRU4rWy7915KMSj3iSLlZjcRvgpw/m937uZYVKZklWAMxt06nx8elsUs4lXKa6TAhWDKpgGVaCYMWNhaxwPzGVp6Zp1dUbhl0naZG9ul4MzaMUKJUF7ecGt1x3RpzvJdGuQcnUhmUMabTbUbQT3gD43HgcA+OcPrUlRK1AU9E98KBrLGSS4F+gAmw6XxU4Lxd8vUV0cpBuVUEkeF+kY6NkOfsrmGKVgKck997qQIsR5xtiTdLSIt1h7xhocdxnM8rl3ZjouV7142W/W0WwaHNNUrpSrUVWsyrF/DcWPmPAeGNOaf4Z8xpyqhQJkrsxnoNgB5Yn4dw3aemLgh1BI9ZOxU2BkPDeFXv8/z88MvLWZy7NVWpUpoEgLrbSSxJBtbYgX/YCcbzbUOzC2BJ1eJiPHbffCtVqFmLEyTcn1wCnSC04NoM6Dl+TaOapI+XrPT162VCNR7pAaQLn2h16i18BuKclZhe4OyqaNROjSjxYEsCAbRG56+eAHDs/WpPqoO6ObShImeh8RtY4J5/NZ6nX1VDUFUIrbCy9DAsBIn1xIU6qtZWv4H5ePrQjI9INr8LqUp7Sm6AR7Sxv4Tvt6YOjk7tdNSjUigwntKpUaQFJIZVvYgiRg7Q+kmg6jtaVRWAJOkqwY32n2QdtrTgVS5my9RW7agjFnsqgppQmLusFmgzMX8uqipXO6fPnjG0U+TRayGYKMJBZDZlDFZB8D0OGijzJUyxQK+ZoUSilAza5EEalsRfu2238sT1OW8pUNHsmdO3LCnB1KWX7PeEg9N79MA+YuXjQrLT7TX3Z9kgrfYiThhVSqwBHqO72gKMgvLOZ4/WztT659YpToOkL7R3IAFyAPhi5l0xR4dktC/ngoKD6WNNC7KJgYqbL4CILmGeDZ4IlVFplnYSGGmwG4gkb/vbEHFebcqrXpM6kKVDU0GoAxY+yBY3i/XfChWzebCgdnVRlJOsI6sQdgYsQL/sDFLP5/tFTtNfaLIJZpBHSB0PvxMUKbEne8JqMMToH/F+FVSR2YUKuqWy3dg+a3Ak7wB54yonCman9ZRJeZMOII+832doG2ELIUcxVR+yJKIJMuq2HQaiJt0GBujzHxwg4UZyfWO1baw9p1KryjkuxatTTtFXcUqlRz7hN5HnbHp5SyWsBWAJFj/EFbeF5mSMJWT5izCU+7VYBR3VKhhAi0k+Z6dPgEzNYu7OYliSbdTc44cO22s+pgNUf8iP1XlPIyZqjVIlRVg94kDcRdhZha48QcQ8Z5Op0KRemzTIF3RhBtYRM3F8IeJ8oxDrA69ROKCiwIOsxTUB+kTovJtLVmKflLf4QT+MYceJLLnqAQDEatiJUmwMxv0nC79HlGart0VI/wARH5KcGc5DlkYppZTKt1naZOxhhjz+MbrgfxNNAYvFPnHN9gV7PMVjU1j6ioFgKQbrABibb4QOKZtqlQs0gnYHwwxcx1KSCiUZ+2pkq6MoUAC4YDwabGTbCvXqajO3gPDHp0kCjaZajXnlJZ6xiUkAbdMQKTiR6ZxaSh3hjfVLjMMXJfLgr5UO1u8wHoI/OcZjzajgMRNq9kQHwnlp2pl4UEbT19PIdTtgPo7Oqy1F0keHT3dQfXB3lfmhcuXWoO0pkjaxAvtMCb9cHM9w6jn0JChGUkKwIJ6G5FmWSR67EdbNVemx19n7SQRWHV3iVn8rRWhTdahaszHUloVR1tMX2vt0GKmW4jUT2XZd/ZJG++3jiznuGVMs+iqtrwYlT5g/sjFWqNZmbnpYefSBGNKkMLjIkSCDOgcE4kmYSK70VTstThtPeKiBv7TBVkn0tbFTmD6O1Hey7gNv2TTYRIhjcGOh+Iwi06kHx8sE6PM9dWVtZOkaQCel9+p33N/PGc0GU6qZsfaWFUNhxLmS4eqpUpVgErVIA105KgGZUyJnxBwNzmUpmqVoltCwupoJYgQxEbAmSBeB1xe47zG2b0IF7qgW3lj7RnE/DOGx+ZxVNVrvv3RG07LNOGcJ036/hhg4dxClTeagJCdB1O/v8f3GNM1TNBA9RWVLd6PHb0nC/lqtF8wr1WK0i0soEyANpmbxHvwDZwf6nDqx6TiuTzqw5UEzCVQA07CCbSd7G2Aub5b4fV/6NUoZglG1opvvqEgd3eQD0nCNVqXIHsyY8Y6Y0FY6SsnSSDE2kSAY8YJv5nEF4TR2GIlDX1doAxtr8h5mmdVJ0fTBH2WHUWMiffinnXrATmKdUsQQWKx5e0BBG/XfFKvzXmW7KahBpIUTSALEReNzECfLB3g/PcNUFbUe10hWm1K8N5kEX9QLHDEV1ybH2MANM4Fx7xSy1NTJYmB4ESfDx9f98Rgxhy4FnaedzD0q1KmdZLI0AREd2QJgi8z+ODWf+jKiIIZkmY0nUI/lMk/EYJ4kIbOCPf56QClqHVM5kGOGDIh3l6jFnMXJkwBA+WKdHJfWMJDKCQGjcA7+UjBujTtjQSDmTAtJaa4m4fzimVqOrJqBW58D0HoZviGqdKMeoB/DCq47aqAgZmYwIElj0sNugiTiZQOCG2jaiuROhLz9QdqbdgVpk6agJlgoG6gHvX6H+uJ8zzvk6jiGbs5g6kuB8J6Y5xxDh1ShUNOqNLAbSOokeWIs9lglQqjB1EQw2MgH5THuxAcHR5Sg4hxOoUM1wyqTrqZa9xqpqD6XFv64DcbqZBKy06VClVG7MllG8CQTcge6RhDBK9MRnBTgwv1H1/EBrk8hH+pleHRqIXSdBGmpU2csIImZUKSevlMSUX6PsrUUOoAQwZ7RjIO0TtNscuggCQRNxPXpI8bgj3Y2Fa0Yb9OeTn1g6Uc1E6FmuQ8tTqBG7RST3frFuB0GrdvL5YB8Q4QKOYKLq0iCNUTBHWLbzgLWz7QJdmkCxJgED1/TBbhlZqihnYsdpJJNvM4KU3U3LXE5nVhYC06NyLQ05eo/3mj/AAr+rYnfL1GLGmFG0Egm1zBuIubR4nE/BKXZ5JPMav8AES34AYjLEKxYEDYwxiCYE26+mPLr9erNdPCTmHNb1Mw6uKYAEgBbmxgyeo1Ax+WF/OZU02g+APx/cYNcezYWqwphqa6j3Sb7+1A6HAbO1tTbzbfHsURpUAbTFUNyTCHDeG0nUNWrimpJEAS5jy2HriFCgBUrDeMkn9APdiglTBflnKmvmqNM3BYFv5V7zfIYo2BeTE65y5wzscrSpxcKJ9Tc/MnGYKLjMeQcm82jE+faiGlUZSAShZTsRIJB3GC3AeaTlwJRagWdIaZANyAdoJ3keMeGMxmPXIDDMxAkRrbjFPNIpNC1UrTAYiC+mWiLwtzJ09IwK4hyn/Dv29ELWpKCWp1PukEG536+YtvjMZjy6jGjUATY7jztNyqKidbl+IApcTUl0I7OlUbUwVdWkDYLJkeEziPOLRd1FEMqhVBJ+03UgdAbf02GYzHq2mG8IZHh+n1x7x6qaaIFMXn4bYzGYXnG5Ro5b5zoPTWnWJR9QVbMwK206o8yZjfwvgvn+RMnWpFgpV5Msnd87iIsD4HHmMx5/EUxROpMXvNNNi4s0T+I/R3VS9FxUF4B7jEATO5XbxI9MDeE5TLl1GYLKyMQ1MCde2kBlst7Hy28sxmDwld6twxgr01SxEp8bpL/ABFXSERQxCqk6QBaLifUncziBOHMaLVpEKyrF5lgSCLRFj1xmMxvGwmbmZXUwZ8DgvluZcwF7NKrhWBBBYkEHyMgddoxmMwSAd4ASNpeyVAKoGCFMTjzGYQyghvljiOXLPRd4ckAjS23kQPM4L8Q5YoEauypsXdEUFQsFrTIBi589sZjMYKyAVB4zRTYlYv8e5CBroadIdkR3yKhmQSD7TSbAHbHp5LoCmUDuqlg14YkgERYCBfxxmMxDiqz0wmkx6CK5bUJSzX0cmC1OssRsVb8dRxRpch10azUmJWYJbbz7sfPGYzEl46tY3Mc8PT7pXzXKGcdVhFZVB0w67EljEkdST78UM/wzMBVWpTVQkgR2YNzNypv78eYzGqhxju2kgSVTh1AuLyjQpd6CJwy8Ky/dAxmMx6ZOJjE6xmU0U0XooA/wgDATIuXDKisVAVhLe0HkyZI8Tb0xmMx4tMaqk9A4T54Tn3MHKr09VRqoZVEAGdYj2QbaTYbzhXIxmMx61BiwN5krKFtaHOH8mV69AVqZQi/dJIPd90fPDP9FXLzGs9UxZdIvsSQT8h88ZjMTrObER6dMadU6/QyKqIice4zGYwys//Z"/>
          <p:cNvSpPr>
            <a:spLocks noChangeAspect="1" noChangeArrowheads="1"/>
          </p:cNvSpPr>
          <p:nvPr/>
        </p:nvSpPr>
        <p:spPr bwMode="auto">
          <a:xfrm>
            <a:off x="1604963" y="-830263"/>
            <a:ext cx="2628900" cy="174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pic>
        <p:nvPicPr>
          <p:cNvPr id="17436" name="Picture 44" descr="http://www.who.int/entity/mediacentre/multimedia/2008/wha61/who_wha61_080519_03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43909" y="4681907"/>
            <a:ext cx="1144587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7" name="40 CuadroTexto"/>
          <p:cNvSpPr txBox="1">
            <a:spLocks noChangeArrowheads="1"/>
          </p:cNvSpPr>
          <p:nvPr/>
        </p:nvSpPr>
        <p:spPr bwMode="auto">
          <a:xfrm>
            <a:off x="3857249" y="2185671"/>
            <a:ext cx="43195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2110414875"/>
              </p:ext>
            </p:extLst>
          </p:nvPr>
        </p:nvGraphicFramePr>
        <p:xfrm>
          <a:off x="3855452" y="2407296"/>
          <a:ext cx="417646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pic>
        <p:nvPicPr>
          <p:cNvPr id="17439" name="Picture 5" descr="GH1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778273" y="4561856"/>
            <a:ext cx="903288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0" name="Picture 1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3005168" y="3607446"/>
            <a:ext cx="1196761" cy="76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Slide Number Placeholder 3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3D757E-2B3A-477D-8833-164288382C09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4294967295"/>
          </p:nvPr>
        </p:nvSpPr>
        <p:spPr>
          <a:xfrm>
            <a:off x="1905000" y="6356351"/>
            <a:ext cx="8001000" cy="365125"/>
          </a:xfrm>
        </p:spPr>
        <p:txBody>
          <a:bodyPr rtlCol="0"/>
          <a:lstStyle/>
          <a:p>
            <a:pPr>
              <a:defRPr/>
            </a:pPr>
            <a:r>
              <a:rPr lang="en-US">
                <a:solidFill>
                  <a:schemeClr val="tx1">
                    <a:tint val="75000"/>
                  </a:schemeClr>
                </a:solidFill>
                <a:latin typeface="+mn-lt"/>
              </a:rPr>
              <a:t>J Garay, Challenges for EU and US policies in Global health : Global Health is Global Justice</a:t>
            </a:r>
            <a:endParaRPr lang="en-US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65268" y="2889963"/>
            <a:ext cx="957286" cy="13062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867095" y="1533036"/>
            <a:ext cx="862019" cy="862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519423" y="2597848"/>
            <a:ext cx="1039065" cy="719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65053" y="5377666"/>
            <a:ext cx="637960" cy="637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27352" y="3903296"/>
            <a:ext cx="1731915" cy="455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08110" y="6203064"/>
            <a:ext cx="1037648" cy="4460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296423" y="3110160"/>
            <a:ext cx="634472" cy="73161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3FF075A-FBB2-B106-0AA2-8E89F7CF2DF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691811" y="2891534"/>
            <a:ext cx="610430" cy="101176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EE009DC-693D-7E80-83A8-294889BD733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35725" y="3200403"/>
            <a:ext cx="492947" cy="61618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FD981EA-3B44-A224-21B0-AB0B1440289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242557" y="2344275"/>
            <a:ext cx="995044" cy="4722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6DA353F-C11A-5CA8-AFA3-94AE33F5913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5112845" y="1227217"/>
            <a:ext cx="1587256" cy="119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0256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13538" y="1690689"/>
            <a:ext cx="6884873" cy="4265268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1126EC7-8DBE-FFEC-439B-70B3C4DBA5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764" y="1596417"/>
            <a:ext cx="1794135" cy="308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Existe una correlación de justicia entre el exceso y el déficit.</a:t>
            </a:r>
            <a:endParaRPr lang="en-GB" dirty="0"/>
          </a:p>
          <a:p>
            <a:endParaRPr lang="en-GB" dirty="0"/>
          </a:p>
          <a:p>
            <a:r>
              <a:rPr lang="en-GB" dirty="0"/>
              <a:t>A : </a:t>
            </a:r>
            <a:r>
              <a:rPr lang="en-GB" dirty="0" err="1"/>
              <a:t>cinco</a:t>
            </a:r>
            <a:r>
              <a:rPr lang="en-GB" dirty="0"/>
              <a:t> días de </a:t>
            </a:r>
            <a:r>
              <a:rPr lang="en-GB" dirty="0" err="1"/>
              <a:t>vida</a:t>
            </a:r>
            <a:r>
              <a:rPr lang="en-GB" dirty="0"/>
              <a:t> </a:t>
            </a:r>
            <a:r>
              <a:rPr lang="en-GB" dirty="0" err="1"/>
              <a:t>perdida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personas que </a:t>
            </a:r>
            <a:r>
              <a:rPr lang="en-GB" dirty="0" err="1"/>
              <a:t>viven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debajo</a:t>
            </a:r>
            <a:r>
              <a:rPr lang="en-GB" dirty="0"/>
              <a:t> del umbral de </a:t>
            </a:r>
            <a:r>
              <a:rPr lang="en-GB" dirty="0" err="1"/>
              <a:t>dignidad</a:t>
            </a:r>
            <a:r>
              <a:rPr lang="en-GB" dirty="0"/>
              <a:t>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1000$ de </a:t>
            </a:r>
            <a:r>
              <a:rPr lang="en-GB" dirty="0" err="1"/>
              <a:t>exceso</a:t>
            </a:r>
            <a:r>
              <a:rPr lang="en-GB" dirty="0"/>
              <a:t> de PIB pc de personas que </a:t>
            </a:r>
            <a:r>
              <a:rPr lang="en-GB" dirty="0" err="1"/>
              <a:t>viven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encima</a:t>
            </a:r>
            <a:r>
              <a:rPr lang="en-GB" dirty="0"/>
              <a:t> del umbral de </a:t>
            </a:r>
            <a:r>
              <a:rPr lang="en-GB" dirty="0" err="1"/>
              <a:t>exceso</a:t>
            </a:r>
            <a:r>
              <a:rPr lang="en-GB" dirty="0"/>
              <a:t>.</a:t>
            </a:r>
          </a:p>
          <a:p>
            <a:r>
              <a:rPr lang="en-GB" dirty="0"/>
              <a:t>B: 8 horas de </a:t>
            </a:r>
            <a:r>
              <a:rPr lang="en-GB" dirty="0" err="1"/>
              <a:t>vida</a:t>
            </a:r>
            <a:r>
              <a:rPr lang="en-GB" dirty="0"/>
              <a:t> </a:t>
            </a:r>
            <a:r>
              <a:rPr lang="en-GB" dirty="0" err="1"/>
              <a:t>perdidos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próxima</a:t>
            </a:r>
            <a:r>
              <a:rPr lang="en-GB" dirty="0"/>
              <a:t> </a:t>
            </a:r>
            <a:r>
              <a:rPr lang="en-GB" dirty="0" err="1"/>
              <a:t>generación</a:t>
            </a:r>
            <a:r>
              <a:rPr lang="en-GB" dirty="0"/>
              <a:t> (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todo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países</a:t>
            </a:r>
            <a:r>
              <a:rPr lang="en-GB" dirty="0"/>
              <a:t> no </a:t>
            </a:r>
            <a:r>
              <a:rPr lang="en-GB" dirty="0" err="1"/>
              <a:t>contaminantes</a:t>
            </a:r>
            <a:r>
              <a:rPr lang="en-GB" dirty="0"/>
              <a:t> y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nacidos</a:t>
            </a:r>
            <a:r>
              <a:rPr lang="en-GB" dirty="0"/>
              <a:t> </a:t>
            </a:r>
            <a:r>
              <a:rPr lang="en-GB" dirty="0" err="1"/>
              <a:t>después</a:t>
            </a:r>
            <a:r>
              <a:rPr lang="en-GB" dirty="0"/>
              <a:t> del 1990)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tonelada</a:t>
            </a:r>
            <a:r>
              <a:rPr lang="en-GB" dirty="0"/>
              <a:t> de CO2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exceso</a:t>
            </a:r>
            <a:r>
              <a:rPr lang="en-GB" dirty="0"/>
              <a:t> del </a:t>
            </a:r>
            <a:r>
              <a:rPr lang="en-GB" dirty="0" err="1"/>
              <a:t>umbralético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x (1-((A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/52)-(B/365)))</a:t>
            </a:r>
          </a:p>
          <a:p>
            <a:pPr marL="0" indent="0">
              <a:buNone/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74A54-3F6C-901D-9E0A-64677D263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Aplicacion</a:t>
            </a:r>
            <a:r>
              <a:rPr lang="es-ES" dirty="0"/>
              <a:t> a nivel local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C091BD-3431-C3AA-F02B-FFA371FDE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Estudio de indicadores ecológicos, económicos y de salud/bienestar , por regiones del mundo, para identificar modelos de bienestar en equidad sostenible y sus claves.</a:t>
            </a:r>
          </a:p>
          <a:p>
            <a:r>
              <a:rPr lang="es-ES" dirty="0"/>
              <a:t>Formación y debate con estudiantes de pregrado, postgrado y profesionales de la salud.</a:t>
            </a:r>
          </a:p>
          <a:p>
            <a:r>
              <a:rPr lang="es-ES" dirty="0"/>
              <a:t>Grupo de cooperación para la equidad en salud animando intercambios de profesionales y promoción de ética, </a:t>
            </a:r>
            <a:r>
              <a:rPr lang="es-ES" dirty="0" err="1"/>
              <a:t>metrica</a:t>
            </a:r>
            <a:r>
              <a:rPr lang="es-ES" dirty="0"/>
              <a:t> y propuestas para la equidad global en salud.</a:t>
            </a:r>
          </a:p>
        </p:txBody>
      </p:sp>
    </p:spTree>
    <p:extLst>
      <p:ext uri="{BB962C8B-B14F-4D97-AF65-F5344CB8AC3E}">
        <p14:creationId xmlns:p14="http://schemas.microsoft.com/office/powerpoint/2010/main" val="632067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3F8CC2A-3943-094E-4C6B-B7E113E61C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94" t="15405" r="18884" b="11715"/>
          <a:stretch/>
        </p:blipFill>
        <p:spPr>
          <a:xfrm>
            <a:off x="2229775" y="541537"/>
            <a:ext cx="7732450" cy="4998129"/>
          </a:xfrm>
          <a:prstGeom prst="rect">
            <a:avLst/>
          </a:pr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88A5E54-AF72-19E5-198E-C1C77F433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7698" y="5620871"/>
            <a:ext cx="7376603" cy="103948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s-ES" sz="2400" dirty="0"/>
              <a:t>Curso residencial de ética del buen vivir en equidad sostenible</a:t>
            </a:r>
          </a:p>
          <a:p>
            <a:pPr marL="0" indent="0" algn="ctr">
              <a:buNone/>
            </a:pPr>
            <a:r>
              <a:rPr lang="es-ES" sz="2400" dirty="0"/>
              <a:t>Valyter.es</a:t>
            </a:r>
          </a:p>
        </p:txBody>
      </p:sp>
    </p:spTree>
    <p:extLst>
      <p:ext uri="{BB962C8B-B14F-4D97-AF65-F5344CB8AC3E}">
        <p14:creationId xmlns:p14="http://schemas.microsoft.com/office/powerpoint/2010/main" val="129595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259" y="170181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2800" dirty="0">
                <a:latin typeface="Bradley Hand ITC" panose="03070402050302030203" pitchFamily="66" charset="0"/>
              </a:rPr>
            </a:b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62500" lnSpcReduction="20000"/>
          </a:bodyPr>
          <a:lstStyle/>
          <a:p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lo tanto,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-. </a:t>
            </a:r>
          </a:p>
          <a:p>
            <a:pPr marL="0" indent="0">
              <a:buNone/>
            </a:pP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Debería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rgbClr val="0070C0"/>
                </a:solidFill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utilizadopara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son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es mayor que la media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PIB pc es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3-Compromiso de monitorizar la equidad en salud.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464" y="253449"/>
            <a:ext cx="10942076" cy="492275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Healthy and Economically </a:t>
            </a:r>
            <a:r>
              <a:rPr lang="en-US" sz="3200" b="1" dirty="0"/>
              <a:t>(R)</a:t>
            </a:r>
            <a:r>
              <a:rPr lang="en-US" sz="3200" dirty="0" err="1"/>
              <a:t>eplicable</a:t>
            </a:r>
            <a:r>
              <a:rPr lang="en-US" sz="3200" dirty="0"/>
              <a:t> : GDP pc vs LE</a:t>
            </a:r>
            <a:endParaRPr lang="es-MX" sz="3200" dirty="0"/>
          </a:p>
        </p:txBody>
      </p:sp>
      <p:pic>
        <p:nvPicPr>
          <p:cNvPr id="14" name="Grabación de pantalla 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7" end="3935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2464" y="1017573"/>
            <a:ext cx="11630345" cy="53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A37C294-6F5F-17AC-BBF0-739A8908A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086" y="1020933"/>
            <a:ext cx="7390340" cy="290299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E9F8E52E-8D9F-5079-8537-1E2AF85A7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903781" cy="788972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Sustainable</a:t>
            </a:r>
            <a:r>
              <a:rPr lang="es-ES" dirty="0"/>
              <a:t> </a:t>
            </a:r>
            <a:r>
              <a:rPr lang="es-ES" dirty="0" err="1"/>
              <a:t>wellbeing</a:t>
            </a:r>
            <a:r>
              <a:rPr lang="es-ES" dirty="0"/>
              <a:t> :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ethical</a:t>
            </a:r>
            <a:r>
              <a:rPr lang="es-ES" dirty="0"/>
              <a:t> </a:t>
            </a:r>
            <a:r>
              <a:rPr lang="es-ES" dirty="0" err="1"/>
              <a:t>thresholds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9FD772-0BD9-03D3-637F-BA45E9ECA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820" y="4042145"/>
            <a:ext cx="4694540" cy="264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/>
              <a:t>Indicatores</a:t>
            </a:r>
            <a:r>
              <a:rPr lang="en-GB" sz="1600" b="1" dirty="0"/>
              <a:t> </a:t>
            </a:r>
            <a:r>
              <a:rPr lang="en-GB" sz="1600" b="1" dirty="0" err="1"/>
              <a:t>utilizados</a:t>
            </a:r>
            <a:r>
              <a:rPr lang="en-GB" sz="1600" b="1" dirty="0"/>
              <a:t> </a:t>
            </a:r>
            <a:r>
              <a:rPr lang="en-GB" sz="1600" b="1" dirty="0" err="1"/>
              <a:t>en</a:t>
            </a:r>
            <a:r>
              <a:rPr lang="en-GB" sz="1600" b="1" dirty="0"/>
              <a:t> la </a:t>
            </a:r>
            <a:r>
              <a:rPr lang="en-GB" sz="1600" b="1" dirty="0" err="1"/>
              <a:t>selección</a:t>
            </a:r>
            <a:r>
              <a:rPr lang="en-GB" sz="1600" b="1" dirty="0"/>
              <a:t> de </a:t>
            </a:r>
            <a:r>
              <a:rPr lang="en-GB" sz="1600" b="1" dirty="0" err="1"/>
              <a:t>países</a:t>
            </a:r>
            <a:r>
              <a:rPr lang="en-GB" sz="1600" b="1" dirty="0"/>
              <a:t> SRS : </a:t>
            </a:r>
            <a:r>
              <a:rPr lang="en-GB" sz="1600" b="1" dirty="0" err="1"/>
              <a:t>saludables</a:t>
            </a:r>
            <a:r>
              <a:rPr lang="en-GB" sz="1600" b="1" dirty="0"/>
              <a:t>, </a:t>
            </a:r>
            <a:r>
              <a:rPr lang="en-GB" sz="1600" b="1" dirty="0" err="1"/>
              <a:t>económicamente</a:t>
            </a:r>
            <a:r>
              <a:rPr lang="en-GB" sz="1600" b="1" dirty="0"/>
              <a:t> </a:t>
            </a:r>
            <a:r>
              <a:rPr lang="en-GB" sz="1600" b="1" dirty="0" err="1"/>
              <a:t>replicables</a:t>
            </a:r>
            <a:r>
              <a:rPr lang="en-GB" sz="1600" b="1" dirty="0"/>
              <a:t> y </a:t>
            </a:r>
            <a:r>
              <a:rPr lang="en-GB" sz="1600" b="1" dirty="0" err="1"/>
              <a:t>ecológicamente</a:t>
            </a:r>
            <a:r>
              <a:rPr lang="en-GB" sz="1600" b="1" dirty="0"/>
              <a:t> </a:t>
            </a:r>
            <a:r>
              <a:rPr lang="en-GB" sz="1600" b="1" dirty="0" err="1"/>
              <a:t>sostenibles</a:t>
            </a:r>
            <a:endParaRPr lang="en-GB" sz="16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235750"/>
              </p:ext>
            </p:extLst>
          </p:nvPr>
        </p:nvGraphicFramePr>
        <p:xfrm>
          <a:off x="1108585" y="521593"/>
          <a:ext cx="10375520" cy="5563801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6088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de salud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ecológicos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9105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Vincent, Georgia, Paraguay, Sri Lanka, Tonga y Vietnam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23229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16433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sub-nacionales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China (Shanxi,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Guangxi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Anhui, Sichuan and Henan), en India (Kerala), en Rusia (Ingushetia and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Chechnya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y en Brasil (Alagoas,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Praiba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Ceara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Bahia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Rio Grande)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  <a:tr h="110975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1960-2024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 Lanka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grupos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paises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quinquenios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proceso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analisis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serie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webinars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interacvtivos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SHEM 08/24-06/25)</a:t>
                      </a: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04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22520</TotalTime>
  <Words>2019</Words>
  <Application>Microsoft Office PowerPoint</Application>
  <PresentationFormat>Panorámica</PresentationFormat>
  <Paragraphs>123</Paragraphs>
  <Slides>26</Slides>
  <Notes>0</Notes>
  <HiddenSlides>1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Bradley Hand ITC</vt:lpstr>
      <vt:lpstr>Calibri</vt:lpstr>
      <vt:lpstr>Calibri Light</vt:lpstr>
      <vt:lpstr>Office Theme</vt:lpstr>
      <vt:lpstr>        Cual es el norte ético de la humanidad?  Ética y métrica del bienestar en equidad sostenible.  Identificación de modelos alternativos al concepto dominante de “desarrollo”</vt:lpstr>
      <vt:lpstr>Una vuelta al mundo para volver a las raíces</vt:lpstr>
      <vt:lpstr>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Healthy and Economically (R)eplicable : GDP pc vs LE</vt:lpstr>
      <vt:lpstr>Sustainable wellbeing : the ethical thresholds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4- Umbral de Dignidad vs. Pobreza.</vt:lpstr>
      <vt:lpstr>5- Umbral de exceso vs. Ingresos y acúmulo sin límite.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Presentación de PowerPoint</vt:lpstr>
      <vt:lpstr>8-Índice de bienestar en equidad sostenible</vt:lpstr>
      <vt:lpstr>Presentación de PowerPoint</vt:lpstr>
      <vt:lpstr>Aplicacion a nivel local</vt:lpstr>
      <vt:lpstr>Presentación de PowerPoint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Usuario</cp:lastModifiedBy>
  <cp:revision>61</cp:revision>
  <dcterms:created xsi:type="dcterms:W3CDTF">2022-05-18T14:49:58Z</dcterms:created>
  <dcterms:modified xsi:type="dcterms:W3CDTF">2025-04-25T05:01:35Z</dcterms:modified>
</cp:coreProperties>
</file>