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>
        <p:scale>
          <a:sx n="100" d="100"/>
          <a:sy n="100" d="100"/>
        </p:scale>
        <p:origin x="-750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'distr countries'!$B$32</c:f>
              <c:strCache>
                <c:ptCount val="1"/>
                <c:pt idx="0">
                  <c:v>Non H</c:v>
                </c:pt>
              </c:strCache>
            </c:strRef>
          </c:tx>
          <c:invertIfNegative val="0"/>
          <c:cat>
            <c:strRef>
              <c:f>'distr countries'!$C$31:$BC$31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'distr countries'!$C$32:$BC$32</c:f>
              <c:numCache>
                <c:formatCode>General</c:formatCode>
                <c:ptCount val="53"/>
                <c:pt idx="0">
                  <c:v>88</c:v>
                </c:pt>
                <c:pt idx="1">
                  <c:v>87</c:v>
                </c:pt>
                <c:pt idx="2">
                  <c:v>87</c:v>
                </c:pt>
                <c:pt idx="3">
                  <c:v>87</c:v>
                </c:pt>
                <c:pt idx="4">
                  <c:v>87</c:v>
                </c:pt>
                <c:pt idx="5">
                  <c:v>88</c:v>
                </c:pt>
                <c:pt idx="6">
                  <c:v>90</c:v>
                </c:pt>
                <c:pt idx="7">
                  <c:v>91</c:v>
                </c:pt>
                <c:pt idx="8">
                  <c:v>91</c:v>
                </c:pt>
                <c:pt idx="9">
                  <c:v>91</c:v>
                </c:pt>
                <c:pt idx="10">
                  <c:v>92</c:v>
                </c:pt>
                <c:pt idx="11">
                  <c:v>93</c:v>
                </c:pt>
                <c:pt idx="12">
                  <c:v>91</c:v>
                </c:pt>
                <c:pt idx="13">
                  <c:v>91</c:v>
                </c:pt>
                <c:pt idx="14">
                  <c:v>92</c:v>
                </c:pt>
                <c:pt idx="15">
                  <c:v>94</c:v>
                </c:pt>
                <c:pt idx="16">
                  <c:v>94</c:v>
                </c:pt>
                <c:pt idx="17">
                  <c:v>93</c:v>
                </c:pt>
                <c:pt idx="18">
                  <c:v>93</c:v>
                </c:pt>
                <c:pt idx="19">
                  <c:v>93</c:v>
                </c:pt>
                <c:pt idx="20">
                  <c:v>92</c:v>
                </c:pt>
                <c:pt idx="21">
                  <c:v>90</c:v>
                </c:pt>
                <c:pt idx="22">
                  <c:v>89</c:v>
                </c:pt>
                <c:pt idx="23">
                  <c:v>88</c:v>
                </c:pt>
                <c:pt idx="24">
                  <c:v>88</c:v>
                </c:pt>
                <c:pt idx="25">
                  <c:v>87</c:v>
                </c:pt>
                <c:pt idx="26">
                  <c:v>86</c:v>
                </c:pt>
                <c:pt idx="27">
                  <c:v>85</c:v>
                </c:pt>
                <c:pt idx="28">
                  <c:v>83</c:v>
                </c:pt>
                <c:pt idx="29">
                  <c:v>83</c:v>
                </c:pt>
                <c:pt idx="30">
                  <c:v>81</c:v>
                </c:pt>
                <c:pt idx="31">
                  <c:v>81</c:v>
                </c:pt>
                <c:pt idx="32">
                  <c:v>80</c:v>
                </c:pt>
                <c:pt idx="33">
                  <c:v>77</c:v>
                </c:pt>
                <c:pt idx="34">
                  <c:v>78</c:v>
                </c:pt>
                <c:pt idx="35">
                  <c:v>78</c:v>
                </c:pt>
                <c:pt idx="36">
                  <c:v>78</c:v>
                </c:pt>
                <c:pt idx="37">
                  <c:v>79</c:v>
                </c:pt>
                <c:pt idx="38">
                  <c:v>78</c:v>
                </c:pt>
                <c:pt idx="39">
                  <c:v>80</c:v>
                </c:pt>
                <c:pt idx="40">
                  <c:v>79</c:v>
                </c:pt>
                <c:pt idx="41">
                  <c:v>78</c:v>
                </c:pt>
                <c:pt idx="42">
                  <c:v>81</c:v>
                </c:pt>
                <c:pt idx="43">
                  <c:v>81</c:v>
                </c:pt>
                <c:pt idx="44">
                  <c:v>81</c:v>
                </c:pt>
                <c:pt idx="45">
                  <c:v>82</c:v>
                </c:pt>
                <c:pt idx="46">
                  <c:v>82</c:v>
                </c:pt>
                <c:pt idx="47">
                  <c:v>83</c:v>
                </c:pt>
                <c:pt idx="48">
                  <c:v>82</c:v>
                </c:pt>
                <c:pt idx="49">
                  <c:v>81</c:v>
                </c:pt>
                <c:pt idx="50">
                  <c:v>80</c:v>
                </c:pt>
                <c:pt idx="51">
                  <c:v>80</c:v>
                </c:pt>
                <c:pt idx="52">
                  <c:v>81</c:v>
                </c:pt>
              </c:numCache>
            </c:numRef>
          </c:val>
        </c:ser>
        <c:ser>
          <c:idx val="1"/>
          <c:order val="1"/>
          <c:tx>
            <c:strRef>
              <c:f>'distr countries'!$B$33</c:f>
              <c:strCache>
                <c:ptCount val="1"/>
                <c:pt idx="0">
                  <c:v>H -Non EqS : LE &gt; w av</c:v>
                </c:pt>
              </c:strCache>
            </c:strRef>
          </c:tx>
          <c:invertIfNegative val="0"/>
          <c:cat>
            <c:strRef>
              <c:f>'distr countries'!$C$31:$BC$31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'distr countries'!$C$33:$BC$33</c:f>
              <c:numCache>
                <c:formatCode>General</c:formatCode>
                <c:ptCount val="53"/>
                <c:pt idx="0">
                  <c:v>23</c:v>
                </c:pt>
                <c:pt idx="1">
                  <c:v>26</c:v>
                </c:pt>
                <c:pt idx="2">
                  <c:v>28</c:v>
                </c:pt>
                <c:pt idx="3">
                  <c:v>26</c:v>
                </c:pt>
                <c:pt idx="4">
                  <c:v>26</c:v>
                </c:pt>
                <c:pt idx="5">
                  <c:v>27</c:v>
                </c:pt>
                <c:pt idx="6">
                  <c:v>25</c:v>
                </c:pt>
                <c:pt idx="7">
                  <c:v>24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24</c:v>
                </c:pt>
                <c:pt idx="13">
                  <c:v>24</c:v>
                </c:pt>
                <c:pt idx="14">
                  <c:v>23</c:v>
                </c:pt>
                <c:pt idx="15">
                  <c:v>21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16</c:v>
                </c:pt>
                <c:pt idx="20">
                  <c:v>20</c:v>
                </c:pt>
                <c:pt idx="21">
                  <c:v>21</c:v>
                </c:pt>
                <c:pt idx="22">
                  <c:v>21</c:v>
                </c:pt>
                <c:pt idx="23">
                  <c:v>22</c:v>
                </c:pt>
                <c:pt idx="24">
                  <c:v>20</c:v>
                </c:pt>
                <c:pt idx="25">
                  <c:v>21</c:v>
                </c:pt>
                <c:pt idx="26">
                  <c:v>21</c:v>
                </c:pt>
                <c:pt idx="27">
                  <c:v>23</c:v>
                </c:pt>
                <c:pt idx="28">
                  <c:v>26</c:v>
                </c:pt>
                <c:pt idx="29">
                  <c:v>24</c:v>
                </c:pt>
                <c:pt idx="30">
                  <c:v>28</c:v>
                </c:pt>
                <c:pt idx="31">
                  <c:v>30</c:v>
                </c:pt>
                <c:pt idx="32">
                  <c:v>29</c:v>
                </c:pt>
                <c:pt idx="33">
                  <c:v>32</c:v>
                </c:pt>
                <c:pt idx="34">
                  <c:v>30</c:v>
                </c:pt>
                <c:pt idx="35">
                  <c:v>29</c:v>
                </c:pt>
                <c:pt idx="36">
                  <c:v>30</c:v>
                </c:pt>
                <c:pt idx="37">
                  <c:v>31</c:v>
                </c:pt>
                <c:pt idx="38">
                  <c:v>30</c:v>
                </c:pt>
                <c:pt idx="39">
                  <c:v>29</c:v>
                </c:pt>
                <c:pt idx="40">
                  <c:v>31</c:v>
                </c:pt>
                <c:pt idx="41">
                  <c:v>30</c:v>
                </c:pt>
                <c:pt idx="42">
                  <c:v>25</c:v>
                </c:pt>
                <c:pt idx="43">
                  <c:v>25</c:v>
                </c:pt>
                <c:pt idx="44">
                  <c:v>25</c:v>
                </c:pt>
                <c:pt idx="45">
                  <c:v>27</c:v>
                </c:pt>
                <c:pt idx="46">
                  <c:v>27</c:v>
                </c:pt>
                <c:pt idx="47">
                  <c:v>26</c:v>
                </c:pt>
                <c:pt idx="48">
                  <c:v>29</c:v>
                </c:pt>
                <c:pt idx="49">
                  <c:v>29</c:v>
                </c:pt>
                <c:pt idx="50">
                  <c:v>31</c:v>
                </c:pt>
                <c:pt idx="51">
                  <c:v>30</c:v>
                </c:pt>
                <c:pt idx="52">
                  <c:v>29</c:v>
                </c:pt>
              </c:numCache>
            </c:numRef>
          </c:val>
        </c:ser>
        <c:ser>
          <c:idx val="2"/>
          <c:order val="2"/>
          <c:tx>
            <c:strRef>
              <c:f>'distr countries'!$B$34</c:f>
              <c:strCache>
                <c:ptCount val="1"/>
                <c:pt idx="0">
                  <c:v>Heq Non S  : LE &gt; w av &amp; GDP pc &lt; av</c:v>
                </c:pt>
              </c:strCache>
            </c:strRef>
          </c:tx>
          <c:invertIfNegative val="0"/>
          <c:cat>
            <c:strRef>
              <c:f>'distr countries'!$C$31:$BC$31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'distr countries'!$C$34:$BC$34</c:f>
              <c:numCache>
                <c:formatCode>General</c:formatCode>
                <c:ptCount val="53"/>
                <c:pt idx="0">
                  <c:v>51</c:v>
                </c:pt>
                <c:pt idx="1">
                  <c:v>50</c:v>
                </c:pt>
                <c:pt idx="2">
                  <c:v>48</c:v>
                </c:pt>
                <c:pt idx="3">
                  <c:v>48</c:v>
                </c:pt>
                <c:pt idx="4">
                  <c:v>50</c:v>
                </c:pt>
                <c:pt idx="5">
                  <c:v>47</c:v>
                </c:pt>
                <c:pt idx="6">
                  <c:v>48</c:v>
                </c:pt>
                <c:pt idx="7">
                  <c:v>48</c:v>
                </c:pt>
                <c:pt idx="8">
                  <c:v>49</c:v>
                </c:pt>
                <c:pt idx="9">
                  <c:v>49</c:v>
                </c:pt>
                <c:pt idx="10">
                  <c:v>48</c:v>
                </c:pt>
                <c:pt idx="11">
                  <c:v>47</c:v>
                </c:pt>
                <c:pt idx="12">
                  <c:v>46</c:v>
                </c:pt>
                <c:pt idx="13">
                  <c:v>45</c:v>
                </c:pt>
                <c:pt idx="14">
                  <c:v>45</c:v>
                </c:pt>
                <c:pt idx="15">
                  <c:v>46</c:v>
                </c:pt>
                <c:pt idx="16">
                  <c:v>46</c:v>
                </c:pt>
                <c:pt idx="17">
                  <c:v>45</c:v>
                </c:pt>
                <c:pt idx="18">
                  <c:v>45</c:v>
                </c:pt>
                <c:pt idx="19">
                  <c:v>46</c:v>
                </c:pt>
                <c:pt idx="20">
                  <c:v>43</c:v>
                </c:pt>
                <c:pt idx="21">
                  <c:v>45</c:v>
                </c:pt>
                <c:pt idx="22">
                  <c:v>43</c:v>
                </c:pt>
                <c:pt idx="23">
                  <c:v>43</c:v>
                </c:pt>
                <c:pt idx="24">
                  <c:v>44</c:v>
                </c:pt>
                <c:pt idx="25">
                  <c:v>44</c:v>
                </c:pt>
                <c:pt idx="26">
                  <c:v>43</c:v>
                </c:pt>
                <c:pt idx="27">
                  <c:v>42</c:v>
                </c:pt>
                <c:pt idx="28">
                  <c:v>42</c:v>
                </c:pt>
                <c:pt idx="29">
                  <c:v>43</c:v>
                </c:pt>
                <c:pt idx="30">
                  <c:v>41</c:v>
                </c:pt>
                <c:pt idx="31">
                  <c:v>40</c:v>
                </c:pt>
                <c:pt idx="32">
                  <c:v>42</c:v>
                </c:pt>
                <c:pt idx="33">
                  <c:v>41</c:v>
                </c:pt>
                <c:pt idx="34">
                  <c:v>40</c:v>
                </c:pt>
                <c:pt idx="35">
                  <c:v>41</c:v>
                </c:pt>
                <c:pt idx="36">
                  <c:v>40</c:v>
                </c:pt>
                <c:pt idx="37">
                  <c:v>40</c:v>
                </c:pt>
                <c:pt idx="38">
                  <c:v>41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41</c:v>
                </c:pt>
                <c:pt idx="43">
                  <c:v>40</c:v>
                </c:pt>
                <c:pt idx="44">
                  <c:v>39</c:v>
                </c:pt>
                <c:pt idx="45">
                  <c:v>37</c:v>
                </c:pt>
                <c:pt idx="46">
                  <c:v>37</c:v>
                </c:pt>
                <c:pt idx="47">
                  <c:v>35</c:v>
                </c:pt>
                <c:pt idx="48">
                  <c:v>33</c:v>
                </c:pt>
                <c:pt idx="49">
                  <c:v>36</c:v>
                </c:pt>
                <c:pt idx="50">
                  <c:v>35</c:v>
                </c:pt>
                <c:pt idx="51">
                  <c:v>37</c:v>
                </c:pt>
                <c:pt idx="52">
                  <c:v>37</c:v>
                </c:pt>
              </c:numCache>
            </c:numRef>
          </c:val>
        </c:ser>
        <c:ser>
          <c:idx val="3"/>
          <c:order val="3"/>
          <c:tx>
            <c:strRef>
              <c:f>'distr countries'!$B$35</c:f>
              <c:strCache>
                <c:ptCount val="1"/>
                <c:pt idx="0">
                  <c:v>NC HEqS :LE &gt; w av &amp; GDP pc &lt; av &amp; CO2&lt;PlL</c:v>
                </c:pt>
              </c:strCache>
            </c:strRef>
          </c:tx>
          <c:invertIfNegative val="0"/>
          <c:cat>
            <c:strRef>
              <c:f>'distr countries'!$C$31:$BC$31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'distr countries'!$C$35:$BC$35</c:f>
              <c:numCache>
                <c:formatCode>General</c:formatCode>
                <c:ptCount val="5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  <c:pt idx="3">
                  <c:v>14</c:v>
                </c:pt>
                <c:pt idx="4">
                  <c:v>12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16</c:v>
                </c:pt>
                <c:pt idx="15">
                  <c:v>15</c:v>
                </c:pt>
                <c:pt idx="16">
                  <c:v>17</c:v>
                </c:pt>
                <c:pt idx="17">
                  <c:v>19</c:v>
                </c:pt>
                <c:pt idx="18">
                  <c:v>19</c:v>
                </c:pt>
                <c:pt idx="19">
                  <c:v>21</c:v>
                </c:pt>
                <c:pt idx="20">
                  <c:v>21</c:v>
                </c:pt>
                <c:pt idx="21">
                  <c:v>20</c:v>
                </c:pt>
                <c:pt idx="22">
                  <c:v>23</c:v>
                </c:pt>
                <c:pt idx="23">
                  <c:v>23</c:v>
                </c:pt>
                <c:pt idx="24">
                  <c:v>24</c:v>
                </c:pt>
                <c:pt idx="25">
                  <c:v>24</c:v>
                </c:pt>
                <c:pt idx="26">
                  <c:v>26</c:v>
                </c:pt>
                <c:pt idx="27">
                  <c:v>26</c:v>
                </c:pt>
                <c:pt idx="28">
                  <c:v>25</c:v>
                </c:pt>
                <c:pt idx="29">
                  <c:v>26</c:v>
                </c:pt>
                <c:pt idx="30">
                  <c:v>26</c:v>
                </c:pt>
                <c:pt idx="31">
                  <c:v>26</c:v>
                </c:pt>
                <c:pt idx="32">
                  <c:v>25</c:v>
                </c:pt>
                <c:pt idx="33">
                  <c:v>26</c:v>
                </c:pt>
                <c:pt idx="34">
                  <c:v>28</c:v>
                </c:pt>
                <c:pt idx="35">
                  <c:v>28</c:v>
                </c:pt>
                <c:pt idx="36">
                  <c:v>28</c:v>
                </c:pt>
                <c:pt idx="37">
                  <c:v>27</c:v>
                </c:pt>
                <c:pt idx="38">
                  <c:v>27</c:v>
                </c:pt>
                <c:pt idx="39">
                  <c:v>27</c:v>
                </c:pt>
                <c:pt idx="40">
                  <c:v>27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31</c:v>
                </c:pt>
                <c:pt idx="46">
                  <c:v>31</c:v>
                </c:pt>
                <c:pt idx="47">
                  <c:v>33</c:v>
                </c:pt>
                <c:pt idx="48">
                  <c:v>33</c:v>
                </c:pt>
                <c:pt idx="49">
                  <c:v>31</c:v>
                </c:pt>
                <c:pt idx="50">
                  <c:v>31</c:v>
                </c:pt>
                <c:pt idx="51">
                  <c:v>30</c:v>
                </c:pt>
                <c:pt idx="52">
                  <c:v>30</c:v>
                </c:pt>
              </c:numCache>
            </c:numRef>
          </c:val>
        </c:ser>
        <c:ser>
          <c:idx val="4"/>
          <c:order val="4"/>
          <c:tx>
            <c:strRef>
              <c:f>'distr countries'!$B$36</c:f>
              <c:strCache>
                <c:ptCount val="1"/>
                <c:pt idx="0">
                  <c:v>C HEqS : constant HEqS</c:v>
                </c:pt>
              </c:strCache>
            </c:strRef>
          </c:tx>
          <c:invertIfNegative val="0"/>
          <c:cat>
            <c:strRef>
              <c:f>'distr countries'!$C$31:$BC$31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'distr countries'!$C$36:$BC$36</c:f>
              <c:numCache>
                <c:formatCode>General</c:formatCode>
                <c:ptCount val="5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16</c:v>
                </c:pt>
                <c:pt idx="34">
                  <c:v>16</c:v>
                </c:pt>
                <c:pt idx="35">
                  <c:v>16</c:v>
                </c:pt>
                <c:pt idx="36">
                  <c:v>16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  <c:pt idx="40">
                  <c:v>16</c:v>
                </c:pt>
                <c:pt idx="41">
                  <c:v>16</c:v>
                </c:pt>
                <c:pt idx="42">
                  <c:v>16</c:v>
                </c:pt>
                <c:pt idx="43">
                  <c:v>16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16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454590256"/>
        <c:axId val="-1454603856"/>
      </c:barChart>
      <c:catAx>
        <c:axId val="-145459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en-US"/>
          </a:p>
        </c:txPr>
        <c:crossAx val="-1454603856"/>
        <c:crosses val="autoZero"/>
        <c:auto val="1"/>
        <c:lblAlgn val="ctr"/>
        <c:lblOffset val="100"/>
        <c:noMultiLvlLbl val="0"/>
      </c:catAx>
      <c:valAx>
        <c:axId val="-145460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-145459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4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166" y="578284"/>
            <a:ext cx="4464711" cy="5354295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0387" y="1217517"/>
            <a:ext cx="5499767" cy="113609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Equidad en salud</a:t>
            </a:r>
            <a:br>
              <a:rPr lang="es-ES" dirty="0" smtClean="0"/>
            </a:br>
            <a:r>
              <a:rPr lang="es-ES" dirty="0" smtClean="0"/>
              <a:t>Barómetro de inclusión social</a:t>
            </a:r>
            <a:br>
              <a:rPr lang="es-ES" dirty="0" smtClean="0"/>
            </a:br>
            <a:r>
              <a:rPr lang="es-ES" dirty="0" smtClean="0"/>
              <a:t>Brújula de sociedades justas y sostenibles</a:t>
            </a:r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910387" y="2839452"/>
            <a:ext cx="5499767" cy="2875547"/>
          </a:xfrm>
        </p:spPr>
        <p:txBody>
          <a:bodyPr/>
          <a:lstStyle/>
          <a:p>
            <a:endParaRPr lang="es-E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El compromiso y desafío global de la equidad en salud.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Los modelos replicables y sostenibles. El liderazgo de Costa Rica.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La evidencia del estancamiento de la carga de inequidad.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 smtClean="0"/>
              <a:t>La relación con la curva ética de la equidad y el desafío de la equidad fiscal nacional y global.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106" y="1138544"/>
            <a:ext cx="9601196" cy="726352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El compromiso y desafío global de la equidad en salud.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95400" y="2779296"/>
            <a:ext cx="4718304" cy="3096572"/>
          </a:xfrm>
        </p:spPr>
        <p:txBody>
          <a:bodyPr>
            <a:normAutofit/>
          </a:bodyPr>
          <a:lstStyle/>
          <a:p>
            <a:r>
              <a:rPr lang="es-ES" dirty="0" smtClean="0"/>
              <a:t>Objetivo común de Salud Global :</a:t>
            </a:r>
          </a:p>
          <a:p>
            <a:pPr marL="0" indent="0">
              <a:buNone/>
            </a:pPr>
            <a:r>
              <a:rPr lang="es-ES" sz="2000" dirty="0" smtClean="0"/>
              <a:t>Mejor Salud Posible (y sostenible) para Todos.</a:t>
            </a:r>
          </a:p>
          <a:p>
            <a:pPr marL="0" indent="0">
              <a:buNone/>
            </a:pPr>
            <a:r>
              <a:rPr lang="es-ES" sz="2000" dirty="0" smtClean="0"/>
              <a:t>No medido desde su adopción en 1945.</a:t>
            </a:r>
          </a:p>
          <a:p>
            <a:pPr marL="0" indent="0">
              <a:buNone/>
            </a:pPr>
            <a:r>
              <a:rPr lang="es-ES" sz="2000" dirty="0" smtClean="0"/>
              <a:t>Compromiso en 2010 bajo la AMS-DSS.</a:t>
            </a:r>
          </a:p>
          <a:p>
            <a:pPr marL="0" indent="0">
              <a:buNone/>
            </a:pPr>
            <a:r>
              <a:rPr lang="es-ES" sz="2000" dirty="0" smtClean="0"/>
              <a:t>Medidas de desigualdades por variables y umbrales arbitrarias : Fragmentación del derecho a la salud.</a:t>
            </a:r>
          </a:p>
          <a:p>
            <a:pPr marL="0" indent="0">
              <a:buNone/>
            </a:pPr>
            <a:endParaRPr lang="es-ES" sz="2000" dirty="0" smtClean="0"/>
          </a:p>
          <a:p>
            <a:endParaRPr lang="en-U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56607" y="2779296"/>
            <a:ext cx="4494871" cy="26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91047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Los modelos replicables y sostenibles. </a:t>
            </a:r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El </a:t>
            </a:r>
            <a:r>
              <a:rPr lang="es-ES" sz="3600" dirty="0"/>
              <a:t>liderazgo de Costa Rica.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87116" y="2466473"/>
            <a:ext cx="4718304" cy="3902688"/>
          </a:xfrm>
        </p:spPr>
        <p:txBody>
          <a:bodyPr/>
          <a:lstStyle/>
          <a:p>
            <a:r>
              <a:rPr lang="es-ES" dirty="0" smtClean="0"/>
              <a:t>Modelos nacionales replicables y sostenibles de salud :</a:t>
            </a:r>
          </a:p>
          <a:p>
            <a:pPr marL="457200" lvl="1" indent="0">
              <a:buNone/>
            </a:pPr>
            <a:r>
              <a:rPr lang="es-ES" sz="1800" dirty="0" smtClean="0"/>
              <a:t>Salud (EV) &gt; media mundial</a:t>
            </a:r>
          </a:p>
          <a:p>
            <a:pPr marL="457200" lvl="1" indent="0">
              <a:buNone/>
            </a:pPr>
            <a:r>
              <a:rPr lang="es-ES" sz="1800" dirty="0" smtClean="0"/>
              <a:t>Ingresos (</a:t>
            </a:r>
            <a:r>
              <a:rPr lang="es-ES" sz="1800" dirty="0" err="1" smtClean="0"/>
              <a:t>PIBpc</a:t>
            </a:r>
            <a:r>
              <a:rPr lang="es-ES" sz="1800" dirty="0" smtClean="0"/>
              <a:t>)</a:t>
            </a:r>
            <a:r>
              <a:rPr lang="en-US" sz="1800" dirty="0" smtClean="0"/>
              <a:t>&lt;media </a:t>
            </a:r>
            <a:r>
              <a:rPr lang="en-US" sz="1800" dirty="0" err="1" smtClean="0"/>
              <a:t>mundial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 err="1" smtClean="0"/>
              <a:t>Uso</a:t>
            </a:r>
            <a:r>
              <a:rPr lang="en-US" sz="1800" dirty="0" smtClean="0"/>
              <a:t> de </a:t>
            </a:r>
            <a:r>
              <a:rPr lang="en-US" sz="1800" dirty="0" err="1" smtClean="0"/>
              <a:t>recursos</a:t>
            </a:r>
            <a:r>
              <a:rPr lang="en-US" sz="1800" dirty="0" smtClean="0"/>
              <a:t> </a:t>
            </a:r>
            <a:r>
              <a:rPr lang="en-US" sz="1800" dirty="0" err="1" smtClean="0"/>
              <a:t>naturales</a:t>
            </a:r>
            <a:r>
              <a:rPr lang="en-US" sz="1800" dirty="0" smtClean="0"/>
              <a:t> (CO2pc) &lt; </a:t>
            </a:r>
            <a:r>
              <a:rPr lang="en-US" sz="1800" dirty="0" err="1" smtClean="0"/>
              <a:t>Limite</a:t>
            </a:r>
            <a:r>
              <a:rPr lang="en-US" sz="1800" dirty="0" smtClean="0"/>
              <a:t> </a:t>
            </a:r>
            <a:r>
              <a:rPr lang="en-US" sz="1800" dirty="0" err="1" smtClean="0"/>
              <a:t>planetario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8752" y="2466473"/>
            <a:ext cx="1540318" cy="186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9070" y="2466473"/>
            <a:ext cx="1508821" cy="186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58592"/>
              </p:ext>
            </p:extLst>
          </p:nvPr>
        </p:nvGraphicFramePr>
        <p:xfrm>
          <a:off x="9149388" y="2713121"/>
          <a:ext cx="2330979" cy="137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5605" y="4417817"/>
            <a:ext cx="2675430" cy="162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95920"/>
              </p:ext>
            </p:extLst>
          </p:nvPr>
        </p:nvGraphicFramePr>
        <p:xfrm>
          <a:off x="8711035" y="4329452"/>
          <a:ext cx="2923675" cy="180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4809"/>
                <a:gridCol w="933769"/>
                <a:gridCol w="965097"/>
              </a:tblGrid>
              <a:tr h="17388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Country Name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average 1960-2012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average 1980-2012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Costa Rica</a:t>
                      </a:r>
                      <a:endParaRPr lang="en-GB" sz="7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72.93</a:t>
                      </a:r>
                      <a:endParaRPr lang="en-GB" sz="7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solidFill>
                            <a:srgbClr val="00B050"/>
                          </a:solidFill>
                          <a:effectLst/>
                        </a:rPr>
                        <a:t>76.72</a:t>
                      </a:r>
                      <a:endParaRPr lang="en-GB" sz="700" b="1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Cuba</a:t>
                      </a:r>
                      <a:endParaRPr lang="en-GB" sz="7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73.51</a:t>
                      </a:r>
                      <a:endParaRPr lang="en-GB" sz="7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solidFill>
                            <a:srgbClr val="00B050"/>
                          </a:solidFill>
                          <a:effectLst/>
                        </a:rPr>
                        <a:t>76.08</a:t>
                      </a:r>
                      <a:endParaRPr lang="en-GB" sz="700" b="1" i="0" u="none" strike="noStrike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Albania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71.00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73.52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solidFill>
                            <a:schemeClr val="tx1"/>
                          </a:solidFill>
                          <a:effectLst/>
                        </a:rPr>
                        <a:t>Vietnam</a:t>
                      </a:r>
                      <a:endParaRPr lang="en-GB" sz="7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68.92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72.08</a:t>
                      </a:r>
                      <a:endParaRPr lang="en-GB" sz="7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St. Lucia</a:t>
                      </a:r>
                      <a:endParaRPr lang="en-GB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68.32</a:t>
                      </a:r>
                      <a:endParaRPr lang="en-GB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71.67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Belize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68.89</a:t>
                      </a:r>
                      <a:endParaRPr lang="en-GB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71.25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Georgia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69.54</a:t>
                      </a:r>
                      <a:endParaRPr lang="en-GB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71.19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Sri Lanka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68.26</a:t>
                      </a:r>
                      <a:endParaRPr lang="en-GB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70.92</a:t>
                      </a:r>
                      <a:endParaRPr lang="en-GB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Armenia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70.15</a:t>
                      </a:r>
                      <a:endParaRPr lang="en-GB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70.79</a:t>
                      </a:r>
                      <a:endParaRPr lang="en-GB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St. Vincent 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67.87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70.34</a:t>
                      </a:r>
                      <a:endParaRPr lang="en-GB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Tonga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solidFill>
                            <a:schemeClr val="accent4"/>
                          </a:solidFill>
                          <a:effectLst/>
                        </a:rPr>
                        <a:t>68.09</a:t>
                      </a:r>
                      <a:endParaRPr lang="en-GB" sz="700" b="0" i="0" u="none" strike="noStrike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70.23</a:t>
                      </a:r>
                      <a:endParaRPr lang="en-GB" sz="700" b="0" i="0" u="none" strike="noStrike" dirty="0"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Colombia</a:t>
                      </a:r>
                      <a:endParaRPr lang="en-GB" sz="7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66.45</a:t>
                      </a:r>
                      <a:endParaRPr lang="en-GB" sz="7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69.92</a:t>
                      </a:r>
                      <a:endParaRPr lang="en-GB" sz="7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Grenada</a:t>
                      </a:r>
                      <a:endParaRPr lang="en-GB" sz="7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67.19</a:t>
                      </a:r>
                      <a:endParaRPr lang="en-GB" sz="7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69.58</a:t>
                      </a:r>
                      <a:endParaRPr lang="en-GB" sz="7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997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Paraguay</a:t>
                      </a:r>
                      <a:endParaRPr lang="en-GB" sz="7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67.84</a:t>
                      </a:r>
                      <a:endParaRPr lang="en-GB" sz="7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69.36</a:t>
                      </a:r>
                      <a:endParaRPr lang="en-GB" sz="7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4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La evidencia del estancamiento de la carga de inequidad</a:t>
            </a:r>
            <a:endParaRPr lang="en-US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95400" y="2598822"/>
            <a:ext cx="3733800" cy="3277046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Carga</a:t>
            </a:r>
            <a:r>
              <a:rPr lang="en-US" sz="1800" dirty="0" smtClean="0"/>
              <a:t> de </a:t>
            </a:r>
            <a:r>
              <a:rPr lang="en-US" sz="1800" dirty="0" err="1" smtClean="0"/>
              <a:t>inequidad</a:t>
            </a:r>
            <a:r>
              <a:rPr lang="en-US" sz="1800" dirty="0" smtClean="0"/>
              <a:t> global, </a:t>
            </a:r>
            <a:r>
              <a:rPr lang="en-US" sz="1800" dirty="0" err="1" smtClean="0"/>
              <a:t>neta</a:t>
            </a:r>
            <a:r>
              <a:rPr lang="en-US" sz="1800" dirty="0" smtClean="0"/>
              <a:t> y relative, </a:t>
            </a:r>
            <a:r>
              <a:rPr lang="en-US" sz="1800" dirty="0" err="1" smtClean="0"/>
              <a:t>estancada</a:t>
            </a:r>
            <a:r>
              <a:rPr lang="en-US" sz="1800" dirty="0" smtClean="0"/>
              <a:t> </a:t>
            </a:r>
            <a:r>
              <a:rPr lang="en-US" sz="1800" dirty="0" err="1" smtClean="0"/>
              <a:t>desde</a:t>
            </a:r>
            <a:r>
              <a:rPr lang="en-US" sz="1800" dirty="0" smtClean="0"/>
              <a:t> </a:t>
            </a:r>
            <a:r>
              <a:rPr lang="en-US" sz="1800" dirty="0" err="1" smtClean="0"/>
              <a:t>los</a:t>
            </a:r>
            <a:r>
              <a:rPr lang="en-US" sz="1800" dirty="0" smtClean="0"/>
              <a:t> a</a:t>
            </a:r>
            <a:r>
              <a:rPr lang="es-ES" sz="1800" dirty="0" err="1" smtClean="0"/>
              <a:t>ños</a:t>
            </a:r>
            <a:r>
              <a:rPr lang="es-ES" sz="1800" dirty="0" smtClean="0"/>
              <a:t> 70.</a:t>
            </a:r>
          </a:p>
          <a:p>
            <a:r>
              <a:rPr lang="es-ES" sz="1800" dirty="0" smtClean="0"/>
              <a:t>Progresiva afectación de grupos mayores de 40 años</a:t>
            </a:r>
          </a:p>
          <a:p>
            <a:r>
              <a:rPr lang="es-ES" sz="1800" dirty="0" smtClean="0"/>
              <a:t>Mayor carga de inequidad en mujeres</a:t>
            </a:r>
          </a:p>
          <a:p>
            <a:r>
              <a:rPr lang="es-ES" sz="1800" dirty="0" smtClean="0"/>
              <a:t>Mayor carga en África sub-Sahariana, India/SEA y ex-URSS</a:t>
            </a:r>
            <a:endParaRPr lang="en-US" sz="18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81600" y="2632911"/>
            <a:ext cx="1999458" cy="3276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59" y="2632912"/>
            <a:ext cx="1869691" cy="104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551" y="2609852"/>
            <a:ext cx="1951913" cy="109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8630" y="3801978"/>
            <a:ext cx="3433842" cy="193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02399" y="78962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ES" sz="3100" dirty="0" smtClean="0"/>
              <a:t>La </a:t>
            </a:r>
            <a:r>
              <a:rPr lang="es-ES" sz="3100" dirty="0"/>
              <a:t>curva ética de la </a:t>
            </a:r>
            <a:r>
              <a:rPr lang="es-ES" sz="3100" dirty="0" smtClean="0"/>
              <a:t>equidad económica</a:t>
            </a:r>
            <a:br>
              <a:rPr lang="es-ES" sz="3100" dirty="0" smtClean="0"/>
            </a:br>
            <a:r>
              <a:rPr lang="es-ES" sz="3100" dirty="0" smtClean="0"/>
              <a:t>compatible con el derecho universal a la salud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1307753" y="1695487"/>
            <a:ext cx="4718304" cy="3310128"/>
          </a:xfrm>
        </p:spPr>
        <p:txBody>
          <a:bodyPr/>
          <a:lstStyle/>
          <a:p>
            <a:r>
              <a:rPr lang="en-US" sz="1200" dirty="0" smtClean="0"/>
              <a:t>Umbral </a:t>
            </a:r>
            <a:r>
              <a:rPr lang="en-US" sz="1200" dirty="0" err="1" smtClean="0"/>
              <a:t>mínimo</a:t>
            </a:r>
            <a:r>
              <a:rPr lang="en-US" sz="1200" dirty="0" smtClean="0"/>
              <a:t> y media de </a:t>
            </a:r>
            <a:r>
              <a:rPr lang="en-US" sz="1200" dirty="0" err="1" smtClean="0"/>
              <a:t>recursos</a:t>
            </a:r>
            <a:r>
              <a:rPr lang="en-US" sz="1200" dirty="0" smtClean="0"/>
              <a:t> </a:t>
            </a:r>
            <a:r>
              <a:rPr lang="en-US" sz="1200" dirty="0" err="1" smtClean="0"/>
              <a:t>definen</a:t>
            </a:r>
            <a:r>
              <a:rPr lang="en-US" sz="1200" dirty="0" smtClean="0"/>
              <a:t> </a:t>
            </a:r>
            <a:r>
              <a:rPr lang="en-US" sz="1200" b="1" dirty="0" smtClean="0"/>
              <a:t>la </a:t>
            </a:r>
            <a:r>
              <a:rPr lang="en-US" sz="1200" b="1" dirty="0" err="1" smtClean="0"/>
              <a:t>curva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equidad</a:t>
            </a:r>
            <a:r>
              <a:rPr lang="en-US" sz="1200" dirty="0" smtClean="0"/>
              <a:t> </a:t>
            </a:r>
            <a:r>
              <a:rPr lang="en-US" sz="1200" dirty="0" err="1" smtClean="0"/>
              <a:t>bajo</a:t>
            </a:r>
            <a:r>
              <a:rPr lang="en-US" sz="1200" dirty="0" smtClean="0"/>
              <a:t> la </a:t>
            </a:r>
            <a:r>
              <a:rPr lang="en-US" sz="1200" dirty="0" err="1" smtClean="0"/>
              <a:t>cual</a:t>
            </a:r>
            <a:r>
              <a:rPr lang="en-US" sz="1200" dirty="0" smtClean="0"/>
              <a:t> </a:t>
            </a:r>
            <a:r>
              <a:rPr lang="en-US" sz="1200" dirty="0" err="1" smtClean="0"/>
              <a:t>es</a:t>
            </a:r>
            <a:r>
              <a:rPr lang="en-US" sz="1200" dirty="0" smtClean="0"/>
              <a:t> </a:t>
            </a:r>
            <a:r>
              <a:rPr lang="en-US" sz="1200" dirty="0" err="1" smtClean="0"/>
              <a:t>posible</a:t>
            </a:r>
            <a:r>
              <a:rPr lang="en-US" sz="1200" dirty="0" smtClean="0"/>
              <a:t> el derecho universal 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. </a:t>
            </a:r>
          </a:p>
          <a:p>
            <a:r>
              <a:rPr lang="es-ES" sz="1200" dirty="0" err="1" smtClean="0"/>
              <a:t>Poblacion</a:t>
            </a:r>
            <a:r>
              <a:rPr lang="es-ES" sz="1200" dirty="0" smtClean="0"/>
              <a:t>, PIB y muertes evitables en </a:t>
            </a:r>
            <a:r>
              <a:rPr lang="es-ES" sz="1200" b="1" dirty="0" smtClean="0"/>
              <a:t>zona de déficit</a:t>
            </a:r>
            <a:r>
              <a:rPr lang="es-ES" sz="1200" dirty="0" smtClean="0"/>
              <a:t>. (dignidad vs. Pobreza)</a:t>
            </a:r>
            <a:endParaRPr lang="en-US" sz="1200" dirty="0" smtClean="0"/>
          </a:p>
          <a:p>
            <a:r>
              <a:rPr lang="en-US" sz="1200" dirty="0" smtClean="0"/>
              <a:t>Umbral de </a:t>
            </a:r>
            <a:r>
              <a:rPr lang="en-US" sz="1200" b="1" dirty="0" err="1" smtClean="0"/>
              <a:t>acaparamiento</a:t>
            </a:r>
            <a:r>
              <a:rPr lang="en-US" sz="1200" dirty="0"/>
              <a:t> </a:t>
            </a:r>
            <a:r>
              <a:rPr lang="en-US" sz="1200" dirty="0" smtClean="0"/>
              <a:t>: </a:t>
            </a:r>
            <a:r>
              <a:rPr lang="en-US" sz="1200" dirty="0" err="1" smtClean="0"/>
              <a:t>por</a:t>
            </a:r>
            <a:r>
              <a:rPr lang="en-US" sz="1200" dirty="0" smtClean="0"/>
              <a:t> </a:t>
            </a:r>
            <a:r>
              <a:rPr lang="en-US" sz="1200" dirty="0" err="1" smtClean="0"/>
              <a:t>encima</a:t>
            </a:r>
            <a:r>
              <a:rPr lang="en-US" sz="1200" dirty="0" smtClean="0"/>
              <a:t> del </a:t>
            </a:r>
            <a:r>
              <a:rPr lang="en-US" sz="1200" dirty="0" err="1" smtClean="0"/>
              <a:t>cual</a:t>
            </a:r>
            <a:r>
              <a:rPr lang="en-US" sz="1200" dirty="0" smtClean="0"/>
              <a:t> el </a:t>
            </a:r>
            <a:r>
              <a:rPr lang="en-US" sz="1200" dirty="0" err="1" smtClean="0"/>
              <a:t>exceso</a:t>
            </a:r>
            <a:r>
              <a:rPr lang="en-US" sz="1200" dirty="0" smtClean="0"/>
              <a:t> de </a:t>
            </a:r>
            <a:r>
              <a:rPr lang="en-US" sz="1200" dirty="0" err="1" smtClean="0"/>
              <a:t>riqueza</a:t>
            </a:r>
            <a:r>
              <a:rPr lang="en-US" sz="1200" dirty="0" smtClean="0"/>
              <a:t> </a:t>
            </a:r>
            <a:r>
              <a:rPr lang="en-US" sz="1200" dirty="0" err="1" smtClean="0"/>
              <a:t>es</a:t>
            </a:r>
            <a:r>
              <a:rPr lang="en-US" sz="1200" dirty="0" smtClean="0"/>
              <a:t> </a:t>
            </a:r>
            <a:r>
              <a:rPr lang="en-US" sz="1200" dirty="0" err="1" smtClean="0"/>
              <a:t>suficiente</a:t>
            </a:r>
            <a:r>
              <a:rPr lang="en-US" sz="1200" dirty="0" smtClean="0"/>
              <a:t> para </a:t>
            </a:r>
            <a:r>
              <a:rPr lang="en-US" sz="1200" dirty="0" err="1" smtClean="0"/>
              <a:t>paliar</a:t>
            </a:r>
            <a:r>
              <a:rPr lang="en-US" sz="1200" dirty="0" smtClean="0"/>
              <a:t> el deficit. (</a:t>
            </a:r>
            <a:r>
              <a:rPr lang="en-US" sz="1200" dirty="0" err="1" smtClean="0"/>
              <a:t>limite</a:t>
            </a:r>
            <a:r>
              <a:rPr lang="en-US" sz="1200" dirty="0" smtClean="0"/>
              <a:t> de </a:t>
            </a:r>
            <a:r>
              <a:rPr lang="en-US" sz="1200" dirty="0" err="1" smtClean="0"/>
              <a:t>acumulo</a:t>
            </a:r>
            <a:r>
              <a:rPr lang="en-US" sz="1200" dirty="0" smtClean="0"/>
              <a:t> vs </a:t>
            </a:r>
            <a:r>
              <a:rPr lang="en-US" sz="1200" dirty="0" err="1" smtClean="0"/>
              <a:t>crecimiento</a:t>
            </a:r>
            <a:r>
              <a:rPr lang="en-US" sz="1200" dirty="0" smtClean="0"/>
              <a:t> </a:t>
            </a:r>
            <a:r>
              <a:rPr lang="en-US" sz="1200" dirty="0" err="1" smtClean="0"/>
              <a:t>ilimitado</a:t>
            </a:r>
            <a:r>
              <a:rPr lang="en-US" sz="1200" dirty="0" smtClean="0"/>
              <a:t>)</a:t>
            </a:r>
            <a:endParaRPr lang="en-US" sz="1200" dirty="0" smtClean="0"/>
          </a:p>
          <a:p>
            <a:r>
              <a:rPr lang="en-US" sz="1200" dirty="0" err="1" smtClean="0"/>
              <a:t>Redistribuci</a:t>
            </a:r>
            <a:r>
              <a:rPr lang="es-ES" sz="1200" dirty="0" err="1" smtClean="0"/>
              <a:t>ón</a:t>
            </a:r>
            <a:r>
              <a:rPr lang="es-ES" sz="1200" dirty="0" smtClean="0"/>
              <a:t> global </a:t>
            </a:r>
            <a:r>
              <a:rPr lang="es-ES" sz="1200" dirty="0" smtClean="0"/>
              <a:t> (vs. AOD) y sub-nacional </a:t>
            </a:r>
            <a:r>
              <a:rPr lang="es-ES" sz="1200" dirty="0" smtClean="0"/>
              <a:t>ética de </a:t>
            </a:r>
            <a:r>
              <a:rPr lang="es-ES" sz="1200" dirty="0" smtClean="0"/>
              <a:t>recursos</a:t>
            </a:r>
            <a:r>
              <a:rPr lang="es-ES" sz="1200" dirty="0"/>
              <a:t> </a:t>
            </a:r>
            <a:r>
              <a:rPr lang="es-ES" sz="1200" dirty="0" smtClean="0"/>
              <a:t>) equidad </a:t>
            </a:r>
            <a:r>
              <a:rPr lang="es-ES" sz="1200" dirty="0" err="1" smtClean="0"/>
              <a:t>fidcal</a:t>
            </a:r>
            <a:r>
              <a:rPr lang="es-ES" sz="1200" dirty="0" smtClean="0"/>
              <a:t> vs. Programas de mitigación de pobreza).</a:t>
            </a:r>
            <a:endParaRPr lang="en-US" sz="1200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845" y="3956305"/>
            <a:ext cx="3540119" cy="166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7" y="1742703"/>
            <a:ext cx="4673148" cy="34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MTEhUTExQVFhUWFxgYGRgYGBkXGhcYFxgcGhgXGBwaHCggGhwlHBcYITEhJSkrLi4uFx8zODMsNygtLisBCgoKDg0OGxAQGywkICQsLCwsLCwsLCwsLCwsLCwsLCwsLCwsLCwsLCwsLCwsLCwsLCwsLCwsLCwsLCwsLCwsLP/AABEIAMMBAwMBIgACEQEDEQH/xAAbAAACAwEBAQAAAAAAAAAAAAADBAIFBgABB//EAD0QAAECBAQDBgQEBQUAAwEAAAECEQADITEEEkFRBWFxEyKBkaGxBjLB8BRC0eEjUnKS8RVigqKyQ3PTM//EABoBAAMBAQEBAAAAAAAAAAAAAAABAgMEBQb/xAAqEQACAgEEAQIFBQEAAAAAAAAAAQIREgMhMUEEE1EyYXGBkRQiobHwI//aAAwDAQACEQMRAD8AyuJTlJV0A8oNJVRq1OntEcNlUADMSNwbReSUoRlKSMqs3fp+UVKYJzUULEHgeFEjvFnuLloscNgZSDmAPQgF+fKKfEYw9mZiCpkrCVMpIJUsEhwQXoDpeKz/AFWel82booZT4EAHeIjJzVotNGlxOJGcEnsiLcx4W6GDYfESh3iQ51oX+9ozAx4WlykuGsf8+0WInpCAoMhBVlBUDmoASTyqPPWG49WBbYlUu6RU+DfSKxSzV7B/unhE5WOC1pRmSsF+T5Q7VGv0h5c1K0mX2KArVSVAZR5A71etYSjXImJ4WyiqjFjpzB8QQYc4WmXMTnTbMaXNCznqxhScVyyZRUElYZbj5gCoopqU94035QuoypSkSETARLSlwAS8ypUoqYEuS4FhTWsZqdkmoTLb8v1eIqnJ2bk0VkufmplI2q56EsIZ/FKAf5hsdG25RpGNqy7DpyXHrEkn+VjTrCpxgVoOl/SCImJoEUPQ+TWisBWhiYsM2sV82Tq7jnDqJYU9SCNCR6PBUygqh8i30iV+1hyJGeAGuT4QSUoMc3KGFYarN6xH8D3SQWrqXs9Yd2FMSWgEuLfXzaOmMA6j5fpBFYWY1xyiK8OprHz+94dioVUJeWpqbQAsBmAN79YPiMIoCgDmpGvtATJULgsKn712jRfUli6yLvcFusBURrBcTIW5YEMWtARhSznZ4ewiBU1hDGGmGr68/ePMPhnANwXubxFYCGL1/wBtel4TaKSYLE7+ELLSN6w3OmCZoRzvbkB1gCJA5vzCqwrHixNSYgw1LCHVSnLMG6v9ftoMZY2c9KQZCxK9OGSo0UfLm28SlZBo45gfpDmHl1c+UCVRTJA2dnh8jPP4Zsgf2/vHQT8PHQAJmehElkBPbOVKzH8oNEgHU1JptW8U/GeMzFpTLIKWTZsorUkJFnGW12jzHAJmZ1y1IKgSwdlA3IqQb6GF+MSVK/jghIVYigUUPVNdA0c15PcTdj/AMSOwUJmZs6fGndSNy6iK7xcjDKSB2ncRZ69WpXzjMcTlLRlQt3Qe8m3e/VjFzgMRMnDKpSsoJUUp+VyB8x1oB0fnC+FNgnQ5iMUnOtKSAiqwVGqQlCjlcanfVxFXh8e6AB3iSUilO93lKNamgADRbccwMtMhDLSqap1Lqp0pI7ss/wAyncknRg93zRwplUq6xTUMaPygjT37EbDBYSWkpWoHMzESjQd3vKJL1D2FOkI47iIExTyklDZQDX+GLA+mu2kR4CmblUtMyySWI7rj8oa3+ImFmZMIWLsMuxLFhsHp5wpN2PkbTLXNzrK8ve7hUAAcoPdzGxJeguwiK5qwoKCyCGKiA6hl2pTU+MIFISErEx1gk2+UpLjxN3b2j2VnCXABTV61Adyo6mpFTBSBIte27WYkhsyyVA/zNewAdzo0XmHklL5gKp06+lhaMTjJM6StExCVZEqJHgapPI+sbmQsrQkpZlVuLFufWOlcFX0T/wBPTcHw+sNIligI8oXRmCmOVi5+ban1hgsauBegfWE/qCR5MRKCgCouzh+V6+I84jj+JITTUEUpQW06xQcf/E9ugyO8EgApU2QFRNSLnmdm6RORxczSZMyVLE0fmSCAAkgEhiQSCzfRobgubBP5FynHDMB/MHB33+nrFRxH4xloXMQEKUUOFMLkKCSByqalrDeHMZiUhJmUARmUKMAEvQ3ozxicDwxUztMxICkmYCwdTksDqASknR2gUUNtmxPHArDrmyChRSHZRs1SC1qPBDxkGTLnSxmllio2KEMyi2pBo3WMlM4YrD4Y5K/iAAoqcFPdJCQ3VQqNRAcN25lypCu5LmUIaqgC6io3Se6CKNWFgibZoOG/EUuYrEKclMkFaWZOZATXW+ZKqtZSYqcd8bpVLmhAmBRLIBIDJIuSnVJ9xWE18EOHWkBRIm5kKB/lo4684ak8ElTJZzJIUnMlNdEuzsGOlYdRDcsv9eH4KWsqV2kxkDL8yMhGdZJFdABrmejVZxnFkhCpjA5UKYkO5LBIuKFRS/KMmjhqwmaAtKUy9ncEXUNgKF9gYseJBacMiXUkjv2OY0UdKd6BpMqDp3IvsHjUqlpzAKUMrtQOzEpGgjwz0OQpLFyfBgB7CEOESUpZCu7N/lLUB2cWhrFy0uaWYOwfVzblCxVis8RiilywKRYGralxY+MUXCuNlUxaJney5mUQ7gHUbh4tLOBT+1+o7tDGc4DKHaTFsxBZKRoHI25Q0kI08uckmyGAFhv4V9bRCfiKpADByP7QbQsVcvb9IIiaWDtq3KpFPCFVDIZ++i4cmz1LUA3gc2eQQzZbV1J97RZCUUp7RBAmIdVWbK35S75vm6cooMXxMqXXKoHKpQDEywfmctWpcm76tE+oLgtkpmEOzPuwLaUJ2joFiuD4haiuU60KYpVmu41qKu7846Od68vYWQDiA7aWA4YO/wDMkOkEEjR02/3PqDFRxRH8NImKIUlsgI7olmrIb/colj1vexTjZcsKSUJ2Ar4l9IouIz0rOYDIAGSm+9387bQaSlwythrAI7ULUwLB3zN3mJIrdsukEwi2XmyqygkpYggnQGhHO0Uz0yjfN4gMC2pqYu+BKBSrMVAsbGh2pvekXNY7irc7D8SJK+4KAuVVJKjX75wzheHqPzioYoKSmgckhY+bVwTZhpFbjsQqSQEsXrVqu2x5RoOAz5cxTBRJVKDg0ZdQoDcbHYw6aWyF8h/BSQlIS5QtaVkMHypsCRaoBI8N4ouIcOEoPnKgr8yge8wc00vrtGh4G+RcqYXEtYAJuEJqlPNL15e1J8XZhMSgEslCaddTzYt0DRMFUmkXSKpE9QIQTVQAvobW1t6xacBmETcijmBvrXUcqPCuFwSSCt6oLNuzsPINFrgOFgKTMTyJB3jSTQqdmjn4cFCUlQYrD0vQljWgoK9YHw+WEA0Z1KIDMKmw5QSak5R/WPRKoIFERd0qK2s4rGcckn1IhiXMEKJAUsvTui3UxIoI16QxoP8A/Iuv8v8A5f6wlJk9mVJHykuNwTUg8ng5fOs/0/8AhMDCq/SASF50nPKWj+YLD1pmcQ2qS2HVQAhKx5SzaBYSewFAzefOsN4g/wAFelJnl2R+/CJy3oBLFoAl5FVBAcbhn8PCEcQATLP5UFgG+rbCHUTwUAOC9OjQkr5gDZ/KlDCTEeTJxO3KgpA8ODmXsQo9O5XziMxaUgl6c2jkzUpzFRAGUjxLAe8UhsLIw6HWT+cEKDliGY8g4pSCSpTLDV7tPMX8or5OK7+UXFtjtEMTx4OUpoWA7Ter+A8IAZpFS3ILB6V1/wAQAgus8xz0/eIYHjEmYpCc3eVTk7W6uPUQ1IUjtlynUVFT0DsMiaksw1hqhFWuSzG7xXfggi2rk3cklyfN4v8AFoCZik7B/wDq8V80ilrc9zvFiK9QaLPCIT+HBCEqnKJCc1WTVyQ7CpSxO/IwqqW5an6AVJ6NCQ4wBNQhNQBlSLC5NRsSfa0ZajpAyOL4ndCU0IZVj3nNjZiKRXzMqSmbKL1KVoUkZWoVIL3CmNG8SDFhOwSTLWpScjrS5SXygv3BmZ36vXlWnncRlolGSlNc5VmfSqcjddel2jn0990KjzFGYtRU4rX5pYYNQM9GtHQjMlj8ySCQDRSUhiAQWIeoIPjHRpghnicYoMGDh3Opq/2ILxFDL65Wq9Wcxc4vhYCVMT2jlWViW/lCnsbb3G8VOPQvuqIvU2oWtyrFpqxJAcOAZqbEDI/gz9P3i2n4lKJywk90ggtYl700Zoqs6QCWrTyAMQlkg9ASfYD1glG3Yx6cpE1BCge0CnExywRbsym3zMQb94jaHeFJVKyLBvTnenhWF5OLSgsUjKpGQtU1Yg9XaLfg+KCZYQpDg5gktV6N4Ai96xMrx2Ex3iOJR2YqBMUoFTHvFIBSUmrAOxdnY+c5yu2m51JKyrLlTQBTjTlc+8UquGjtKOSsihBomhLvs3pAJyllShnLJ+UClHYEty05xnGN9iQ9iXStacgSTUpGhc2L1o3n0hnhvGUgFCqKRbYtud6QqxU6mUQwL1uxck7u5jPTMSQtQs5rzFKCl46UtqRTdGom/ERICSK3HXRxycesDHxOuj/Mlx4Hfmzjz8Ml2xJAJtryixly5b5l5n0qakfzUp56iE4Lsls0kzjAWSonLQZQDc3Sp6Wq4O2kP4Xj4A0JCQS9Cato7PTzO0YM4hlrNgSWFdev1gi8UpKQAGCg9aggkseevrB6bDJm3HxVLK1gJIuQaXDBLDUMDU7c4BP+KEJUnJUF3D0BPWtK+fKMLJzlXdBJ2Dm1TQQVSKUNdm+6wYIeRp5/xC6k5QShIYjWgDV013hniXxCpPcS2Rixu5KWPOxPj0jFIm7kt+335Q8mdmGTKbe1aOLXeHjQZBJfEFJJIIB3bx101hxPF1KIICSRsDYtU+sVi5QILBmDOr+YXAb67wOSvIakVBtVnBDEeMOgsfzrUCUhgzqBOj3HL9I7/UCpASQQw+YAl+R+9IVxPEyoC2zCgbR9/wBojw+Z3jR9ebkEDTdQHjCp0Kwq8y/AsNPmNBTx9YVVNUgkOyrdHuPe0PKxCSMoo1i3K6tzbyEIlBrm18XHKGgbA4bElCkkGqVAjahf3i/4V8UGVNXMy5lLBckk1Ksx8NuginkyQFhSg6bty0feGpmESr+IAEpJIZN6DazPAxJmmxnxCFKzIzkkVcCwBc2IFvB4EvjqVAZpZCmrWgA28YzeJxGVwEgCwZ6NehPPyMLlRUEupgH8AYhQCzdDjUlIYAVoQ1uQIu1/CK7DLkJxCp5LsDRXeKVH83NQv4RlZyADQk8/rDeEwzIzly9ALOdfADzeJ9Ot7Gty64rxLNJMrO+cpWsFg6mYOdgCT4xksUqocXa/K0N4lXzGlxcWH2PSFMSxD17ob75284Ixx2RoxacpJUSBR6V0joWVJrHRpRFGq4VjJgQqpqQaNmWSagk1sxvziz/FBcialaAMh7poCl9Ta+3OKH4cxeXFS3LJBdWzBBGvSNLi5CUSZyy47cIKUquC7tSn2IzcalZa4M52SVLA0+9+X1gSk0PMepP7iOSCVBId7Dq9APOGkYYhRQtJzEgdC/PpGpKIYOc8wS6EKZLkOR0rvFxJky8iiogBKr5QTewfevTLEJWCTJm5knMQWG4s9PH/ABAETAHSoBs4JA2Bt0rENWthFxOWTN7ETEpWZRUrNUFSspMp6flCeuSukVHDApOda0hy2V27pLmuthTqIXxmPC1GYKLLta9LRZJxPcRmBJJF9ct/RvOE1VKuR9ji8VMQ+UsANQAC9aMCXu30jG4r/wDop3ube0aOZiVFBAJBzWItXd3blGcxkx1qPMxpGEY8ImR2GCQoEhwCHG8HmzBZIOV7OeVPQVhRK2Lx7n2iiT1Qe0RSGNniYpWCghXhDAlw+aULzDZQ80kQxOnZlAqLE3YDn9IEhQ184hMVEuO9gHVLkWTnzNctUvyFA2u8DnYdQQFVyl2Omxamh9xAVT8ooAYGicVMCXbT3h0CZZcJkdqopcgAFVNW05CIHhUxaiUIUuoJyh2e193B8YJhJmVTuz1a3JosJePmICEtlCiBnajJba+WMpymvhGzNTZZSShQKSDUEMQee0Tlzimxbf1iz45iO1mrWrL/AMQAKbARTKvQUjVbrcRJaySSd/ODSl1Dn9YAlQ1B+niIJLDwAMJVUvUN9GiKcSQG0jlL7tQ0BURXeACaUFXvEFoINrQSTMYEb/SDylsDUWt9IABoqHPpDsnEpCEoBOr0bpWE3GgYxDtGLwmrGnR6lJKiLu3uTAVS3CvCnVvpDeGm0zbP7UhOdqxNx6RFGghNRU3vHQxNlpJJzNyjyHuItMFw1Kpc2Y7ZUv6FvO0P8SmKXgpJUoHQDKQe7Qgly5psH95cNSZciaogKlqUEKoXAyuTQUABv0hzisuWvDpKB8qQFUdiWfKrd/N+kLJXQ+jOS1qTUFyC4L60I0qyq+Man4lIE9KhdQQoi7aaeFIyyrOdG8PsvFjOUsplzHunKT/SKDyN/eKZJoOIyZMuaFBIZ8yVZj3iwLZdq+u8UU9AzKy0SM7erE+UW342QsoCvmSAAopsWZi506m0Q4JhVTMRNQ7HvEksaZgSC9w7esYRlgm5dCM+ZBchiybn75Rd4PBkqQhRBPzlLghKWJ/LyBo72e8OY/gxQtMvtM6pj97UFWUVrUOS0eSuFT5a0gipExi4LskeNyac41Uk0mUSODT2ALZVKmCxsGtGOxMo51f1K943Qwy1oQhIYpWX/wCOYbXeLLD8HkIIUUmjk6gfoxglqKAqs+YCQTQBy8TkYRalBKQcxLDrH1OVwqQFFfZ1Pi9X8qCI4vh0qhQgFYtR3UbrU5rSybU1iF5CbqgwKX/TsNKp2Uta8uUhTqDOxUK0LB3fSkVeK4TIKlCstTuFJOeWBqMpGZnB19Is53D5iV5lKUkGjg3fxZuUCVMDsliOeupNesVnQ3RnMZgTKVlUQXDgpLgg29oTWi/KNp2kkkPKCnFC1RangffnBP8ASJM407mVJA0BMHqrsmjBqSRcO8eSgAXjVz/hVY+Y92lR0f8AaKvFcGWlTDva006xopJiqhHMdokhfdAu1oKnArJavOJqwbWNecMCvWoxBJu8PKwZOkQRgzrAIUO36coKJesHGEiQkkaQwAAqqNGrEJR3h4SzApkkm0IBaYkZoKgRP8MYN2JYNDAXflEFiHewMCmSaPCsBeTLzfKoBqsRt7x5iZKUiYxLgC9LnQdSYjNlwwsgyQCBQFi1VPeutREspMqEoSbrAOzE/SOiScIDUR0USaLAzT2a0Zi2YHK7A7k+UGxk4mWtDhWU+QpU76c4q0OCoNu4EEmTqGqe8KP8xs7U0L1erGMXH9xQJKaEDZyw6eVfu8NrBEpLkFypg9QKBrM5qdYXlSSQXLMgq8q2MMy10SggaHvbRoBHC4ghXIgtSo1LP9Kw9hVq7RakllXGV67c2qIrcUp1ZEpCGU5qav1p6Q6pQBUVCjAMmn5QB4HwiWuQRaHiKlmWVissqHMgZb7WIvqfG2xfFitcstVKZhpqSEmnt4RRCaFpQoPlzzBYJLkIJDvZiPIwZBSnEy0SySAkVJzFyd2HKFS2+47DYTHMSSSl1KP9yifvpD8zi4zMPU0rrT6x6hOHCmCVLUDWh7pa7N+0e4tOYg5ErayQGaj6DSlH1jFzUnwBIcbS5ytZvDoIBL4jMUrugAEgC29z96Qxh8LKIFMijcEFKudxX7MWOHw7EKSoWpag8oWSXQWU2KxBzZZlQqtDQNY010pFLiAEkirE/wCI2SuFoXUoSTrVXmBoOkL4z4aTRu7Tr5vUQ46kbBmbws8hgS9bmLXDzg7izuRtWkSPwtNNkgjcEjxbL9Yhhvh2e7fIRuCf/LxbwfYi1TiXIJyAWYk9X+94mMPIUCa1Na6vYmA4Xga0EFU6VTRRPsUxcpOHDZihRe6UktzcJERSXDLRSTOCJWB2a2dwaGm/ubwadwgEutlUFcpIFC7dTF5Ln4cVSk9WIf2giuIJuE9aCE9VLax0vcy8z4fQumVSLB2fyaAL+FHJCVKLCjpNzrQRrhjybJ9Q0Cm4mabFI9f8Rn+pXTFjH3MSfhDEaIB8R9Yir4VnNUoB2Kv0eNYrCTVXUT4mCI4fM1UAPExnqec4rZoWKMph/hMf/JN8Ej6n9IsJHw9h0flKv6lE+iWEaJOCAup+gb9Y9MhGgJ8445edN9hiU8rCSk/LKlp/4D6h4Y7Rth4ND5kpGnkT+sBVLRt6mM/WUubChQzVbwKYkKopKFf1AH3hpUtPMeP6xBSBufT3i1JdAVc7hGHU7yUPuKX6RV8X4PKaTLbKjOQGNa6Amt1PGmMvb78opuOIcyA9e1BodiI6tHUnlVhRTq+E0D5ZswDZgY6NEssfmHpHkH6jU9wMFLlfxZicrkOcurCrJ5trs8L4jDrQoZpS0h2csSKUQFVAvfn4Q1LdGJUssnvOTdgR9+Zi4xWNTmSlY7pUg0qGe5bk8d0pyUkl2Q3uUmIIZgDVLPTxNdKR7hpbZVUYZQKgfmcM/LN6QfjKwVpUAAAEkOGBIzMLFzakKKRUH5gFKAB3YbXZr8jHQUF4thiZhUAwZJdt7OR7xYcOyBaUrLd1JOoHcqWatfvWFOMqWFpL94JFtA5aLGb/AApQVLCkzeylqMwLU7qCM16Mc58olrYV0Sn4dCVpyELAJWS9HNSKN/LF2r4Zmy0lbS6AgqzMwZiXDggBtrG8UeCmqmhcxRJXZ7k91qeAHrF5JxmKMiYZ0oBOQup8pNG+XW8c+qpUkvvuUtx/hWCxJQlRS6ciRdJKyalRJFBVg2iRFsnCFIrJUOgBf+0kmJ8PKwhAT3TlT8xTbLS5Ji14emcaMlQ/pIEc2W72NIwKr8NLsUjoo1FNjAjwWUfl7n9ExqdHMaiXg5pPeSG2pEjw86hIHhF5PorAy8rhoQ38dWtCyvD5B7xy5pSKLfkJYfzz3jQz8IgVJHnCE0SgC7HbX/ES9Rrklwopl8YUKFC1eIA9FGEV8TKnyyVf9j51aL4lKqJToTyoHNzsIXUCYxerBcmLv3KL8RN0lJ6ZT9IkqTPXckchSL0SoMiQNYl+bFcISi2ZzDYKbao3LuYspHDaucyjzP6RaBI0HnE8+5aOfU8uU+NilADLwZ1p6mDplJH7xAzICtfP9Iw3fLKpIaKh/iIBcIGftWJZ1HlDwSHkMrmwELeB3ERLC5aDBATUrnAyoRHtUjV48M0GGohaBqXA1EQVSkx4JT2A9/2hN0IXzbRW8YAJknXtL6tSLmalIvFTxQOqT/8AYPcRt4km9T7P+hEZwnucqg2ncP8A+o9o6LBSFbiOhLyJ/L8Do+UcQcTSDMzd0B3BqA25BqGfWD4PHkhKbh/Hk3KG8PwieZB7kwKYjK6Uv3jVioG1zHnBPhqbnzzQUBNQHSoqO1FU/ePclqaaW7RmwnEpicqLFJYV0dwT97QSbKCZMop0WFeYcP6CLA8D7SkxCwAKZa19XvDWGmS8ORnSohCSCFoozdAH+vSJfkwTx5+g7KTiKVLKVAXSB5f5jZYPhAEqTNIK1LQhORgR3QGNKn5N4q/h3HYWZMMtUpRF0m6g2jbfpElY/tcWZQziWQkhQJdIAILACjqoenOKessXa4Q9tmP/ABjikIkyylCEqC2UEhQJp+Z+nvDXxLi14gFKcyUlLFCfkWXcFRyg0aFviHg6sRLShExCcpJ7xO1BY84usNJTlAKkOABQ5v0jy5+dBQjKPO+xTk72POG/Fi0IRKVLyFKUpClChYNQgt4Xi1TxueQ4WPKEkYd7FJ++seLwTlsorcgWpcGOV+Xm9nQs5e48ni883V9Yj+LmG6j5RWo4IkFylRO5UT9W9IZTJUkUQRClrN8S/wB+RZy9wrDUvvAwQ8BWpWqfpEVTDv8A9kj6xnjN8k2NivSCdlFd+INsyPFQgiUzT8rHoR+sD0p97BY8C2sQOJAteEkYeaQ7O/3rHKkTNoPSiuWPIZVjDa0Qzwt2ax+8ccw2iqiuAyGc3h1eJsDc5oSM6PM52p5QJBYfO1ogqZs8RA18I7MTDtdhZ6ZvhA1ViRSRyicpBPODL2C7A5C9I97PnDXYt+0BW+ggW4URCBtHk3r4WgS1mB5esWikwqlxXcUUD2Z2UfpDmU9PSKnjWHmLCBLZwSS56fpG3juK1N/mUyyK+Z849hYhf8nqI6OekFnINHLOAS1Xar611pCo4rJACswUkqyuKhCnYBYul6s48qPKSssxQq2qda6k9PKKXFyOwxCMSzSwCJgS5I+Y51BIqka112jvhoQlLGf8EGoSoOzilKGxg+d+kI4bGSpiQsKGVnFg3I7bQ0UqA7oHl/iOTyfF9KdJ7ARk4WSF5uyQ5eoSAf8AreJI4TIzZ0IyKIYkOKbFoGEKo9IOnMDd+YjCWSe0v5AfkymDAkxLsg/5fEj6mFErP2Yclz1Czj75Rjg+RhkyVbp/uTEBhioVSkuLEpPvHgmv+eag7hZPopxDUpUxh/GCv6kt7H6QKKigorpnDFCqO0R/Spx/a5ERJxCBoodVSz6uPaLpK1jbwV+oEcog/MPY+zxvCbfKsmiol8QmWPap8c3qCYN2806k+sOT8K47q1IO/fH6QjJkTgtLzsyAoFQE05soPeAB1Z46o6MJcOhUTWiYDVNegPtbpAlSszgpIOrAg+kZrgWMmlC1SWymYtZShlNnOYllEqZyRXaLORxqYB3koUeaUpPmBG2p4zi2osA54dX55g8TE5eCIqJsx+sSl/EgbvII6E/Qw+nES1h616epv6xz6nqx+JhQOVnF1E+UemaTQvEuyRotQ8X/APTxI4ZWiwf6k/oRHI0r5CgRSSQHA3JLAC7nlApawau6d2NejiGRKmbJLc1D6GPZkghiaON71I935xvo6UJwm+0r+3YhRRjxBG8EWgff+Ij2aef34RyuS5YHrjaPCvaJhIEetE+oikDd47s81zBCRA1rh+sWjybKAFDCyiBrEpiCbmAlIHWCM77AkqZAFTjHTZ4EJTMUY1VsHIZzq5R5FbnO59Y9i8PmKx8yMosLFjlffoRp5Qv2qk5nRmCgQWUuqSGIyqLANoIq5fxCcrKl0LnMCWfVmDC3pDCOIE1BPn9vHu4LmjWkM4eXLJyoQEP+VgK8wa6RayFFJykX56xUnFKGxArUBiNgN45PESbEBOrOMvrWujREtJS6LWKLdSlAs7deu8dMxBF6+Y/aKrEYqYWIWCeY16gD2icniajRSfWjNu0YS8aL6QOMGWScSlz8ydNTDKZr/m9CPPeKpVQWdr1FKtr++kQlzyNHbbXx5xyy8RJ3ExlBouUSxrQeIgiQBfzBP0iqk8ROqS3m3iIcTiUG9/WM3pyjyQPiam2bwUHj1Yp3VqQTTun6WMK0NvT9IiQd29IhQS4dBYCfh8amsvElY2Jyn6gxPA47FAtMUk6MpQBL0ZjfygiM2/tB0TlBiagMWMbrUmvZioPLkCWSiVKQAH+UJFy5oBRzWJzZKj80gH/j+0VOJNSooFSe8H9WrCs/EzhWWH/pWU+yhBqpz1HJOrf+7J4LGfweWs0lrQd0qPsXgSeDTUl0zV9FJf1eKeb8QYlFD2g6kqH/AGB94mn4umtVwd8qT6FP1ivS162dr8haL1EieLhJ6Zh7iDokTNj7xnZfxlNB/Kof0tFjhPjFKvmOQ/0/YjKfjavLX4HZbpChv6wojGTFTZiV2ATk2YCvi6hBpfHgod1QPRogeIB3eu7nX/AjGP8AzUk73VcDsioKjwCILxj/AJlA9En3ECl4yY7KTLUNw6T5V94wxtbE0FIPOOzR6rGJ1T6wP8SnciMHCXsMl+MA0gK8bs0RmTEHWATJaYaj8h5M8m4s7iFVzyecTUkcoCpPONoxSFYMneBKPSCKTziGURplQAiuOgjCOh5MdGWlKUlOY5agsQds1Gs4c23EOYSTm7yTlexFjpbr4x6nAS0pAKxqGKXUToX8tRBOEy5gWxOUAUIqC+pBpp+8fQZouD6GUTVhs4JAuUhw23L2hidIQQ4Yp5Ebu3WLCVI/NlB5oo//ABJt4x5Ow0td0gHm6VerP6wrt2b9CuCGYEMBltu1GcCnlDX4Q7Dl+kCnIUkZdGfvOPUW8oKjF6lBB65gfEVhSixpolMUUgMWYVFawsqa70rsDudLQ4vEoUbpe1D+sIzQHp6W8IzlstydSW2waU4ufT6iCFROjh6jevi0CkT0Gj13cQymU7EHnd/aOV6qT3Oa7CDEAWChyd/eCoxKhZXgWY/WBrSeXjAyg61iFi0IskYoWUnxFRBsgulTRWyhz/b0g6SWcMRGEqXADhChzhWdhgS4dCv5k69RY+MeJnbOPGCIxR1Y/esJN9AQdY0Ssa3QfKoPpA19kqikMead+dvIw0mck7iJAJ0P35RDcl1+AKad8Oy1VSVDleBn4dl6KIPR4vTI/wB0REr/AHDzg/Wai2thRVSuCpGoPOqT6GG5cgClfOGlSDA1IO/rEz1pT5YEOyTtHrjaBTQqIpeMq7sLDKy7RHLHAc4CovE+ouhsHMS3WA5jd4ISOcDURFLUkIgxP2Y8VKIiRUmImafsRqrYEMogaiI9mPA1IJi/TXYzwzI6Idmfto6CkMqZU1RWQSWAP/mGcJLAIId+p/WOjo9hiQdONmAsFEfZgOMx0wMy1VVWpOmxjo6CPINuguFxiylJKtBs3laLvDqOZFbgnydo6OjRGkGTxMlKj3gDQ9dr+MZ7FqKJhCSQHGr+8dHRPKK1PhH8MXDmHMHeOjo8rU7MUWWURyhHkdHFFvIZ4YkLAx0dG8SAQVEsSGNI6OiuwIpF+o+kSI946Oi4PcYV2iUlT3j2Oi9VLEuXBCcWtAxMO8dHRyLgkmDHikDaOjozmlQIiEwGYI6OjnQAREVG0eR0dC4AibRE2jo6LgAKYYETHR0UhnZRHR0dGdsD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MTEhUTExQVFhUWFxgYGRgYGBkXGhcYFxgcGhgXGBwaHCggGhwlHBcYITEhJSkrLi4uFx8zODMsNygtLisBCgoKDg0OGxAQGywkICQsLCwsLCwsLCwsLCwsLCwsLCwsLCwsLCwsLCwsLCwsLCwsLCwsLCwsLCwsLCwsLCwsLP/AABEIAMMBAwMBIgACEQEDEQH/xAAbAAACAwEBAQAAAAAAAAAAAAADBAIFBgABB//EAD0QAAECBAQDBgQEBQUAAwEAAAECEQADITEEEkFRBWFxEyKBkaGxBjLB8BRC0eEjUnKS8RVigqKyQ3PTM//EABoBAAMBAQEBAAAAAAAAAAAAAAABAgMEBQb/xAAqEQACAgEEAQIFBQEAAAAAAAAAAQIREgMhMUEEE1EyYXGBkRQiobHwI//aAAwDAQACEQMRAD8AyuJTlJV0A8oNJVRq1OntEcNlUADMSNwbReSUoRlKSMqs3fp+UVKYJzUULEHgeFEjvFnuLloscNgZSDmAPQgF+fKKfEYw9mZiCpkrCVMpIJUsEhwQXoDpeKz/AFWel82booZT4EAHeIjJzVotNGlxOJGcEnsiLcx4W6GDYfESh3iQ51oX+9ozAx4WlykuGsf8+0WInpCAoMhBVlBUDmoASTyqPPWG49WBbYlUu6RU+DfSKxSzV7B/unhE5WOC1pRmSsF+T5Q7VGv0h5c1K0mX2KArVSVAZR5A71etYSjXImJ4WyiqjFjpzB8QQYc4WmXMTnTbMaXNCznqxhScVyyZRUElYZbj5gCoopqU94035QuoypSkSETARLSlwAS8ypUoqYEuS4FhTWsZqdkmoTLb8v1eIqnJ2bk0VkufmplI2q56EsIZ/FKAf5hsdG25RpGNqy7DpyXHrEkn+VjTrCpxgVoOl/SCImJoEUPQ+TWisBWhiYsM2sV82Tq7jnDqJYU9SCNCR6PBUygqh8i30iV+1hyJGeAGuT4QSUoMc3KGFYarN6xH8D3SQWrqXs9Yd2FMSWgEuLfXzaOmMA6j5fpBFYWY1xyiK8OprHz+94dioVUJeWpqbQAsBmAN79YPiMIoCgDmpGvtATJULgsKn712jRfUli6yLvcFusBURrBcTIW5YEMWtARhSznZ4ewiBU1hDGGmGr68/ePMPhnANwXubxFYCGL1/wBtel4TaKSYLE7+ELLSN6w3OmCZoRzvbkB1gCJA5vzCqwrHixNSYgw1LCHVSnLMG6v9ftoMZY2c9KQZCxK9OGSo0UfLm28SlZBo45gfpDmHl1c+UCVRTJA2dnh8jPP4Zsgf2/vHQT8PHQAJmehElkBPbOVKzH8oNEgHU1JptW8U/GeMzFpTLIKWTZsorUkJFnGW12jzHAJmZ1y1IKgSwdlA3IqQb6GF+MSVK/jghIVYigUUPVNdA0c15PcTdj/AMSOwUJmZs6fGndSNy6iK7xcjDKSB2ncRZ69WpXzjMcTlLRlQt3Qe8m3e/VjFzgMRMnDKpSsoJUUp+VyB8x1oB0fnC+FNgnQ5iMUnOtKSAiqwVGqQlCjlcanfVxFXh8e6AB3iSUilO93lKNamgADRbccwMtMhDLSqap1Lqp0pI7ss/wAyncknRg93zRwplUq6xTUMaPygjT37EbDBYSWkpWoHMzESjQd3vKJL1D2FOkI47iIExTyklDZQDX+GLA+mu2kR4CmblUtMyySWI7rj8oa3+ImFmZMIWLsMuxLFhsHp5wpN2PkbTLXNzrK8ve7hUAAcoPdzGxJeguwiK5qwoKCyCGKiA6hl2pTU+MIFISErEx1gk2+UpLjxN3b2j2VnCXABTV61Adyo6mpFTBSBIte27WYkhsyyVA/zNewAdzo0XmHklL5gKp06+lhaMTjJM6StExCVZEqJHgapPI+sbmQsrQkpZlVuLFufWOlcFX0T/wBPTcHw+sNIligI8oXRmCmOVi5+ban1hgsauBegfWE/qCR5MRKCgCouzh+V6+I84jj+JITTUEUpQW06xQcf/E9ugyO8EgApU2QFRNSLnmdm6RORxczSZMyVLE0fmSCAAkgEhiQSCzfRobgubBP5FynHDMB/MHB33+nrFRxH4xloXMQEKUUOFMLkKCSByqalrDeHMZiUhJmUARmUKMAEvQ3ozxicDwxUztMxICkmYCwdTksDqASknR2gUUNtmxPHArDrmyChRSHZRs1SC1qPBDxkGTLnSxmllio2KEMyi2pBo3WMlM4YrD4Y5K/iAAoqcFPdJCQ3VQqNRAcN25lypCu5LmUIaqgC6io3Se6CKNWFgibZoOG/EUuYrEKclMkFaWZOZATXW+ZKqtZSYqcd8bpVLmhAmBRLIBIDJIuSnVJ9xWE18EOHWkBRIm5kKB/lo4684ak8ElTJZzJIUnMlNdEuzsGOlYdRDcsv9eH4KWsqV2kxkDL8yMhGdZJFdABrmejVZxnFkhCpjA5UKYkO5LBIuKFRS/KMmjhqwmaAtKUy9ncEXUNgKF9gYseJBacMiXUkjv2OY0UdKd6BpMqDp3IvsHjUqlpzAKUMrtQOzEpGgjwz0OQpLFyfBgB7CEOESUpZCu7N/lLUB2cWhrFy0uaWYOwfVzblCxVis8RiilywKRYGralxY+MUXCuNlUxaJney5mUQ7gHUbh4tLOBT+1+o7tDGc4DKHaTFsxBZKRoHI25Q0kI08uckmyGAFhv4V9bRCfiKpADByP7QbQsVcvb9IIiaWDtq3KpFPCFVDIZ++i4cmz1LUA3gc2eQQzZbV1J97RZCUUp7RBAmIdVWbK35S75vm6cooMXxMqXXKoHKpQDEywfmctWpcm76tE+oLgtkpmEOzPuwLaUJ2joFiuD4haiuU60KYpVmu41qKu7846Od68vYWQDiA7aWA4YO/wDMkOkEEjR02/3PqDFRxRH8NImKIUlsgI7olmrIb/colj1vexTjZcsKSUJ2Ar4l9IouIz0rOYDIAGSm+9387bQaSlwythrAI7ULUwLB3zN3mJIrdsukEwi2XmyqygkpYggnQGhHO0Uz0yjfN4gMC2pqYu+BKBSrMVAsbGh2pvekXNY7irc7D8SJK+4KAuVVJKjX75wzheHqPzioYoKSmgckhY+bVwTZhpFbjsQqSQEsXrVqu2x5RoOAz5cxTBRJVKDg0ZdQoDcbHYw6aWyF8h/BSQlIS5QtaVkMHypsCRaoBI8N4ouIcOEoPnKgr8yge8wc00vrtGh4G+RcqYXEtYAJuEJqlPNL15e1J8XZhMSgEslCaddTzYt0DRMFUmkXSKpE9QIQTVQAvobW1t6xacBmETcijmBvrXUcqPCuFwSSCt6oLNuzsPINFrgOFgKTMTyJB3jSTQqdmjn4cFCUlQYrD0vQljWgoK9YHw+WEA0Z1KIDMKmw5QSak5R/WPRKoIFERd0qK2s4rGcckn1IhiXMEKJAUsvTui3UxIoI16QxoP8A/Iuv8v8A5f6wlJk9mVJHykuNwTUg8ng5fOs/0/8AhMDCq/SASF50nPKWj+YLD1pmcQ2qS2HVQAhKx5SzaBYSewFAzefOsN4g/wAFelJnl2R+/CJy3oBLFoAl5FVBAcbhn8PCEcQATLP5UFgG+rbCHUTwUAOC9OjQkr5gDZ/KlDCTEeTJxO3KgpA8ODmXsQo9O5XziMxaUgl6c2jkzUpzFRAGUjxLAe8UhsLIw6HWT+cEKDliGY8g4pSCSpTLDV7tPMX8or5OK7+UXFtjtEMTx4OUpoWA7Ter+A8IAZpFS3ILB6V1/wAQAgus8xz0/eIYHjEmYpCc3eVTk7W6uPUQ1IUjtlynUVFT0DsMiaksw1hqhFWuSzG7xXfggi2rk3cklyfN4v8AFoCZik7B/wDq8V80ilrc9zvFiK9QaLPCIT+HBCEqnKJCc1WTVyQ7CpSxO/IwqqW5an6AVJ6NCQ4wBNQhNQBlSLC5NRsSfa0ZajpAyOL4ndCU0IZVj3nNjZiKRXzMqSmbKL1KVoUkZWoVIL3CmNG8SDFhOwSTLWpScjrS5SXygv3BmZ36vXlWnncRlolGSlNc5VmfSqcjddel2jn0990KjzFGYtRU4rX5pYYNQM9GtHQjMlj8ySCQDRSUhiAQWIeoIPjHRpghnicYoMGDh3Opq/2ILxFDL65Wq9Wcxc4vhYCVMT2jlWViW/lCnsbb3G8VOPQvuqIvU2oWtyrFpqxJAcOAZqbEDI/gz9P3i2n4lKJywk90ggtYl700Zoqs6QCWrTyAMQlkg9ASfYD1glG3Yx6cpE1BCge0CnExywRbsym3zMQb94jaHeFJVKyLBvTnenhWF5OLSgsUjKpGQtU1Yg9XaLfg+KCZYQpDg5gktV6N4Ai96xMrx2Ex3iOJR2YqBMUoFTHvFIBSUmrAOxdnY+c5yu2m51JKyrLlTQBTjTlc+8UquGjtKOSsihBomhLvs3pAJyllShnLJ+UClHYEty05xnGN9iQ9iXStacgSTUpGhc2L1o3n0hnhvGUgFCqKRbYtud6QqxU6mUQwL1uxck7u5jPTMSQtQs5rzFKCl46UtqRTdGom/ERICSK3HXRxycesDHxOuj/Mlx4Hfmzjz8Ml2xJAJtryixly5b5l5n0qakfzUp56iE4Lsls0kzjAWSonLQZQDc3Sp6Wq4O2kP4Xj4A0JCQS9Cato7PTzO0YM4hlrNgSWFdev1gi8UpKQAGCg9aggkseevrB6bDJm3HxVLK1gJIuQaXDBLDUMDU7c4BP+KEJUnJUF3D0BPWtK+fKMLJzlXdBJ2Dm1TQQVSKUNdm+6wYIeRp5/xC6k5QShIYjWgDV013hniXxCpPcS2Rixu5KWPOxPj0jFIm7kt+335Q8mdmGTKbe1aOLXeHjQZBJfEFJJIIB3bx101hxPF1KIICSRsDYtU+sVi5QILBmDOr+YXAb67wOSvIakVBtVnBDEeMOgsfzrUCUhgzqBOj3HL9I7/UCpASQQw+YAl+R+9IVxPEyoC2zCgbR9/wBojw+Z3jR9ebkEDTdQHjCp0Kwq8y/AsNPmNBTx9YVVNUgkOyrdHuPe0PKxCSMoo1i3K6tzbyEIlBrm18XHKGgbA4bElCkkGqVAjahf3i/4V8UGVNXMy5lLBckk1Ksx8NuginkyQFhSg6bty0feGpmESr+IAEpJIZN6DazPAxJmmxnxCFKzIzkkVcCwBc2IFvB4EvjqVAZpZCmrWgA28YzeJxGVwEgCwZ6NehPPyMLlRUEupgH8AYhQCzdDjUlIYAVoQ1uQIu1/CK7DLkJxCp5LsDRXeKVH83NQv4RlZyADQk8/rDeEwzIzly9ALOdfADzeJ9Ot7Gty64rxLNJMrO+cpWsFg6mYOdgCT4xksUqocXa/K0N4lXzGlxcWH2PSFMSxD17ob75284Ixx2RoxacpJUSBR6V0joWVJrHRpRFGq4VjJgQqpqQaNmWSagk1sxvziz/FBcialaAMh7poCl9Ta+3OKH4cxeXFS3LJBdWzBBGvSNLi5CUSZyy47cIKUquC7tSn2IzcalZa4M52SVLA0+9+X1gSk0PMepP7iOSCVBId7Dq9APOGkYYhRQtJzEgdC/PpGpKIYOc8wS6EKZLkOR0rvFxJky8iiogBKr5QTewfevTLEJWCTJm5knMQWG4s9PH/ABAETAHSoBs4JA2Bt0rENWthFxOWTN7ETEpWZRUrNUFSspMp6flCeuSukVHDApOda0hy2V27pLmuthTqIXxmPC1GYKLLta9LRZJxPcRmBJJF9ct/RvOE1VKuR9ji8VMQ+UsANQAC9aMCXu30jG4r/wDop3ube0aOZiVFBAJBzWItXd3blGcxkx1qPMxpGEY8ImR2GCQoEhwCHG8HmzBZIOV7OeVPQVhRK2Lx7n2iiT1Qe0RSGNniYpWCghXhDAlw+aULzDZQ80kQxOnZlAqLE3YDn9IEhQ184hMVEuO9gHVLkWTnzNctUvyFA2u8DnYdQQFVyl2Omxamh9xAVT8ooAYGicVMCXbT3h0CZZcJkdqopcgAFVNW05CIHhUxaiUIUuoJyh2e193B8YJhJmVTuz1a3JosJePmICEtlCiBnajJba+WMpymvhGzNTZZSShQKSDUEMQee0Tlzimxbf1iz45iO1mrWrL/AMQAKbARTKvQUjVbrcRJaySSd/ODSl1Dn9YAlQ1B+niIJLDwAMJVUvUN9GiKcSQG0jlL7tQ0BURXeACaUFXvEFoINrQSTMYEb/SDylsDUWt9IABoqHPpDsnEpCEoBOr0bpWE3GgYxDtGLwmrGnR6lJKiLu3uTAVS3CvCnVvpDeGm0zbP7UhOdqxNx6RFGghNRU3vHQxNlpJJzNyjyHuItMFw1Kpc2Y7ZUv6FvO0P8SmKXgpJUoHQDKQe7Qgly5psH95cNSZciaogKlqUEKoXAyuTQUABv0hzisuWvDpKB8qQFUdiWfKrd/N+kLJXQ+jOS1qTUFyC4L60I0qyq+Man4lIE9KhdQQoi7aaeFIyyrOdG8PsvFjOUsplzHunKT/SKDyN/eKZJoOIyZMuaFBIZ8yVZj3iwLZdq+u8UU9AzKy0SM7erE+UW342QsoCvmSAAopsWZi506m0Q4JhVTMRNQ7HvEksaZgSC9w7esYRlgm5dCM+ZBchiybn75Rd4PBkqQhRBPzlLghKWJ/LyBo72e8OY/gxQtMvtM6pj97UFWUVrUOS0eSuFT5a0gipExi4LskeNyac41Uk0mUSODT2ALZVKmCxsGtGOxMo51f1K943Qwy1oQhIYpWX/wCOYbXeLLD8HkIIUUmjk6gfoxglqKAqs+YCQTQBy8TkYRalBKQcxLDrH1OVwqQFFfZ1Pi9X8qCI4vh0qhQgFYtR3UbrU5rSybU1iF5CbqgwKX/TsNKp2Uta8uUhTqDOxUK0LB3fSkVeK4TIKlCstTuFJOeWBqMpGZnB19Is53D5iV5lKUkGjg3fxZuUCVMDsliOeupNesVnQ3RnMZgTKVlUQXDgpLgg29oTWi/KNp2kkkPKCnFC1RangffnBP8ASJM407mVJA0BMHqrsmjBqSRcO8eSgAXjVz/hVY+Y92lR0f8AaKvFcGWlTDva006xopJiqhHMdokhfdAu1oKnArJavOJqwbWNecMCvWoxBJu8PKwZOkQRgzrAIUO36coKJesHGEiQkkaQwAAqqNGrEJR3h4SzApkkm0IBaYkZoKgRP8MYN2JYNDAXflEFiHewMCmSaPCsBeTLzfKoBqsRt7x5iZKUiYxLgC9LnQdSYjNlwwsgyQCBQFi1VPeutREspMqEoSbrAOzE/SOiScIDUR0USaLAzT2a0Zi2YHK7A7k+UGxk4mWtDhWU+QpU76c4q0OCoNu4EEmTqGqe8KP8xs7U0L1erGMXH9xQJKaEDZyw6eVfu8NrBEpLkFypg9QKBrM5qdYXlSSQXLMgq8q2MMy10SggaHvbRoBHC4ghXIgtSo1LP9Kw9hVq7RakllXGV67c2qIrcUp1ZEpCGU5qav1p6Q6pQBUVCjAMmn5QB4HwiWuQRaHiKlmWVissqHMgZb7WIvqfG2xfFitcstVKZhpqSEmnt4RRCaFpQoPlzzBYJLkIJDvZiPIwZBSnEy0SySAkVJzFyd2HKFS2+47DYTHMSSSl1KP9yifvpD8zi4zMPU0rrT6x6hOHCmCVLUDWh7pa7N+0e4tOYg5ErayQGaj6DSlH1jFzUnwBIcbS5ytZvDoIBL4jMUrugAEgC29z96Qxh8LKIFMijcEFKudxX7MWOHw7EKSoWpag8oWSXQWU2KxBzZZlQqtDQNY010pFLiAEkirE/wCI2SuFoXUoSTrVXmBoOkL4z4aTRu7Tr5vUQ46kbBmbws8hgS9bmLXDzg7izuRtWkSPwtNNkgjcEjxbL9Yhhvh2e7fIRuCf/LxbwfYi1TiXIJyAWYk9X+94mMPIUCa1Na6vYmA4Xga0EFU6VTRRPsUxcpOHDZihRe6UktzcJERSXDLRSTOCJWB2a2dwaGm/ubwadwgEutlUFcpIFC7dTF5Ln4cVSk9WIf2giuIJuE9aCE9VLax0vcy8z4fQumVSLB2fyaAL+FHJCVKLCjpNzrQRrhjybJ9Q0Cm4mabFI9f8Rn+pXTFjH3MSfhDEaIB8R9Yir4VnNUoB2Kv0eNYrCTVXUT4mCI4fM1UAPExnqec4rZoWKMph/hMf/JN8Ej6n9IsJHw9h0flKv6lE+iWEaJOCAup+gb9Y9MhGgJ8445edN9hiU8rCSk/LKlp/4D6h4Y7Rth4ND5kpGnkT+sBVLRt6mM/WUubChQzVbwKYkKopKFf1AH3hpUtPMeP6xBSBufT3i1JdAVc7hGHU7yUPuKX6RV8X4PKaTLbKjOQGNa6Amt1PGmMvb78opuOIcyA9e1BodiI6tHUnlVhRTq+E0D5ZswDZgY6NEssfmHpHkH6jU9wMFLlfxZicrkOcurCrJ5trs8L4jDrQoZpS0h2csSKUQFVAvfn4Q1LdGJUssnvOTdgR9+Zi4xWNTmSlY7pUg0qGe5bk8d0pyUkl2Q3uUmIIZgDVLPTxNdKR7hpbZVUYZQKgfmcM/LN6QfjKwVpUAAAEkOGBIzMLFzakKKRUH5gFKAB3YbXZr8jHQUF4thiZhUAwZJdt7OR7xYcOyBaUrLd1JOoHcqWatfvWFOMqWFpL94JFtA5aLGb/AApQVLCkzeylqMwLU7qCM16Mc58olrYV0Sn4dCVpyELAJWS9HNSKN/LF2r4Zmy0lbS6AgqzMwZiXDggBtrG8UeCmqmhcxRJXZ7k91qeAHrF5JxmKMiYZ0oBOQup8pNG+XW8c+qpUkvvuUtx/hWCxJQlRS6ciRdJKyalRJFBVg2iRFsnCFIrJUOgBf+0kmJ8PKwhAT3TlT8xTbLS5Ji14emcaMlQ/pIEc2W72NIwKr8NLsUjoo1FNjAjwWUfl7n9ExqdHMaiXg5pPeSG2pEjw86hIHhF5PorAy8rhoQ38dWtCyvD5B7xy5pSKLfkJYfzz3jQz8IgVJHnCE0SgC7HbX/ES9Rrklwopl8YUKFC1eIA9FGEV8TKnyyVf9j51aL4lKqJToTyoHNzsIXUCYxerBcmLv3KL8RN0lJ6ZT9IkqTPXckchSL0SoMiQNYl+bFcISi2ZzDYKbao3LuYspHDaucyjzP6RaBI0HnE8+5aOfU8uU+NilADLwZ1p6mDplJH7xAzICtfP9Iw3fLKpIaKh/iIBcIGftWJZ1HlDwSHkMrmwELeB3ERLC5aDBATUrnAyoRHtUjV48M0GGohaBqXA1EQVSkx4JT2A9/2hN0IXzbRW8YAJknXtL6tSLmalIvFTxQOqT/8AYPcRt4km9T7P+hEZwnucqg2ncP8A+o9o6LBSFbiOhLyJ/L8Do+UcQcTSDMzd0B3BqA25BqGfWD4PHkhKbh/Hk3KG8PwieZB7kwKYjK6Uv3jVioG1zHnBPhqbnzzQUBNQHSoqO1FU/ePclqaaW7RmwnEpicqLFJYV0dwT97QSbKCZMop0WFeYcP6CLA8D7SkxCwAKZa19XvDWGmS8ORnSohCSCFoozdAH+vSJfkwTx5+g7KTiKVLKVAXSB5f5jZYPhAEqTNIK1LQhORgR3QGNKn5N4q/h3HYWZMMtUpRF0m6g2jbfpElY/tcWZQziWQkhQJdIAILACjqoenOKessXa4Q9tmP/ABjikIkyylCEqC2UEhQJp+Z+nvDXxLi14gFKcyUlLFCfkWXcFRyg0aFviHg6sRLShExCcpJ7xO1BY84usNJTlAKkOABQ5v0jy5+dBQjKPO+xTk72POG/Fi0IRKVLyFKUpClChYNQgt4Xi1TxueQ4WPKEkYd7FJ++seLwTlsorcgWpcGOV+Xm9nQs5e48ni883V9Yj+LmG6j5RWo4IkFylRO5UT9W9IZTJUkUQRClrN8S/wB+RZy9wrDUvvAwQ8BWpWqfpEVTDv8A9kj6xnjN8k2NivSCdlFd+INsyPFQgiUzT8rHoR+sD0p97BY8C2sQOJAteEkYeaQ7O/3rHKkTNoPSiuWPIZVjDa0Qzwt2ax+8ccw2iqiuAyGc3h1eJsDc5oSM6PM52p5QJBYfO1ogqZs8RA18I7MTDtdhZ6ZvhA1ViRSRyicpBPODL2C7A5C9I97PnDXYt+0BW+ggW4URCBtHk3r4WgS1mB5esWikwqlxXcUUD2Z2UfpDmU9PSKnjWHmLCBLZwSS56fpG3juK1N/mUyyK+Z849hYhf8nqI6OekFnINHLOAS1Xar611pCo4rJACswUkqyuKhCnYBYul6s48qPKSssxQq2qda6k9PKKXFyOwxCMSzSwCJgS5I+Y51BIqka112jvhoQlLGf8EGoSoOzilKGxg+d+kI4bGSpiQsKGVnFg3I7bQ0UqA7oHl/iOTyfF9KdJ7ARk4WSF5uyQ5eoSAf8AreJI4TIzZ0IyKIYkOKbFoGEKo9IOnMDd+YjCWSe0v5AfkymDAkxLsg/5fEj6mFErP2Yclz1Czj75Rjg+RhkyVbp/uTEBhioVSkuLEpPvHgmv+eag7hZPopxDUpUxh/GCv6kt7H6QKKigorpnDFCqO0R/Spx/a5ERJxCBoodVSz6uPaLpK1jbwV+oEcog/MPY+zxvCbfKsmiol8QmWPap8c3qCYN2806k+sOT8K47q1IO/fH6QjJkTgtLzsyAoFQE05soPeAB1Z46o6MJcOhUTWiYDVNegPtbpAlSszgpIOrAg+kZrgWMmlC1SWymYtZShlNnOYllEqZyRXaLORxqYB3koUeaUpPmBG2p4zi2osA54dX55g8TE5eCIqJsx+sSl/EgbvII6E/Qw+nES1h616epv6xz6nqx+JhQOVnF1E+UemaTQvEuyRotQ8X/APTxI4ZWiwf6k/oRHI0r5CgRSSQHA3JLAC7nlApawau6d2NejiGRKmbJLc1D6GPZkghiaON71I935xvo6UJwm+0r+3YhRRjxBG8EWgff+Ij2aef34RyuS5YHrjaPCvaJhIEetE+oikDd47s81zBCRA1rh+sWjybKAFDCyiBrEpiCbmAlIHWCM77AkqZAFTjHTZ4EJTMUY1VsHIZzq5R5FbnO59Y9i8PmKx8yMosLFjlffoRp5Qv2qk5nRmCgQWUuqSGIyqLANoIq5fxCcrKl0LnMCWfVmDC3pDCOIE1BPn9vHu4LmjWkM4eXLJyoQEP+VgK8wa6RayFFJykX56xUnFKGxArUBiNgN45PESbEBOrOMvrWujREtJS6LWKLdSlAs7deu8dMxBF6+Y/aKrEYqYWIWCeY16gD2icniajRSfWjNu0YS8aL6QOMGWScSlz8ydNTDKZr/m9CPPeKpVQWdr1FKtr++kQlzyNHbbXx5xyy8RJ3ExlBouUSxrQeIgiQBfzBP0iqk8ROqS3m3iIcTiUG9/WM3pyjyQPiam2bwUHj1Yp3VqQTTun6WMK0NvT9IiQd29IhQS4dBYCfh8amsvElY2Jyn6gxPA47FAtMUk6MpQBL0ZjfygiM2/tB0TlBiagMWMbrUmvZioPLkCWSiVKQAH+UJFy5oBRzWJzZKj80gH/j+0VOJNSooFSe8H9WrCs/EzhWWH/pWU+yhBqpz1HJOrf+7J4LGfweWs0lrQd0qPsXgSeDTUl0zV9FJf1eKeb8QYlFD2g6kqH/AGB94mn4umtVwd8qT6FP1ivS162dr8haL1EieLhJ6Zh7iDokTNj7xnZfxlNB/Kof0tFjhPjFKvmOQ/0/YjKfjavLX4HZbpChv6wojGTFTZiV2ATk2YCvi6hBpfHgod1QPRogeIB3eu7nX/AjGP8AzUk73VcDsioKjwCILxj/AJlA9En3ECl4yY7KTLUNw6T5V94wxtbE0FIPOOzR6rGJ1T6wP8SnciMHCXsMl+MA0gK8bs0RmTEHWATJaYaj8h5M8m4s7iFVzyecTUkcoCpPONoxSFYMneBKPSCKTziGURplQAiuOgjCOh5MdGWlKUlOY5agsQds1Gs4c23EOYSTm7yTlexFjpbr4x6nAS0pAKxqGKXUToX8tRBOEy5gWxOUAUIqC+pBpp+8fQZouD6GUTVhs4JAuUhw23L2hidIQQ4Yp5Ebu3WLCVI/NlB5oo//ABJt4x5Ow0td0gHm6VerP6wrt2b9CuCGYEMBltu1GcCnlDX4Q7Dl+kCnIUkZdGfvOPUW8oKjF6lBB65gfEVhSixpolMUUgMWYVFawsqa70rsDudLQ4vEoUbpe1D+sIzQHp6W8IzlstydSW2waU4ufT6iCFROjh6jevi0CkT0Gj13cQymU7EHnd/aOV6qT3Oa7CDEAWChyd/eCoxKhZXgWY/WBrSeXjAyg61iFi0IskYoWUnxFRBsgulTRWyhz/b0g6SWcMRGEqXADhChzhWdhgS4dCv5k69RY+MeJnbOPGCIxR1Y/esJN9AQdY0Ssa3QfKoPpA19kqikMead+dvIw0mck7iJAJ0P35RDcl1+AKad8Oy1VSVDleBn4dl6KIPR4vTI/wB0REr/AHDzg/Wai2thRVSuCpGoPOqT6GG5cgClfOGlSDA1IO/rEz1pT5YEOyTtHrjaBTQqIpeMq7sLDKy7RHLHAc4CovE+ouhsHMS3WA5jd4ISOcDURFLUkIgxP2Y8VKIiRUmImafsRqrYEMogaiI9mPA1IJi/TXYzwzI6Idmfto6CkMqZU1RWQSWAP/mGcJLAIId+p/WOjo9hiQdONmAsFEfZgOMx0wMy1VVWpOmxjo6CPINuguFxiylJKtBs3laLvDqOZFbgnydo6OjRGkGTxMlKj3gDQ9dr+MZ7FqKJhCSQHGr+8dHRPKK1PhH8MXDmHMHeOjo8rU7MUWWURyhHkdHFFvIZ4YkLAx0dG8SAQVEsSGNI6OiuwIpF+o+kSI946Oi4PcYV2iUlT3j2Oi9VLEuXBCcWtAxMO8dHRyLgkmDHikDaOjozmlQIiEwGYI6OjnQAREVG0eR0dC4AibRE2jo6LgAKYYETHR0UhnZRHR0dGdsD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images.eldiario.es/desalambre/inmigrantes_EDIIMA20141022_0486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124744"/>
            <a:ext cx="3168352" cy="2379960"/>
          </a:xfrm>
          <a:prstGeom prst="rect">
            <a:avLst/>
          </a:prstGeom>
          <a:noFill/>
        </p:spPr>
      </p:pic>
      <p:pic>
        <p:nvPicPr>
          <p:cNvPr id="1032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196752"/>
            <a:ext cx="3356764" cy="2232248"/>
          </a:xfrm>
          <a:prstGeom prst="rect">
            <a:avLst/>
          </a:prstGeom>
          <a:noFill/>
        </p:spPr>
      </p:pic>
      <p:pic>
        <p:nvPicPr>
          <p:cNvPr id="1036" name="Picture 12" descr="http://cambia.pe/wp-content/uploads/2014/07/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008" y="3501009"/>
            <a:ext cx="3384376" cy="2481029"/>
          </a:xfrm>
          <a:prstGeom prst="rect">
            <a:avLst/>
          </a:prstGeom>
          <a:noFill/>
        </p:spPr>
      </p:pic>
      <p:pic>
        <p:nvPicPr>
          <p:cNvPr id="1038" name="Picture 14" descr="http://notasdesonia.bligoo.es/media/users/24/1206173/images/public/347649/579605_420411291356377_1496131027_n.jpg?v=13512040520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593" y="3573016"/>
            <a:ext cx="3166667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61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Pertinencia nacional y global en Costa Rica para medir y actuar en la Equidad en Salud.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Costa Rica, como país de mejor salud entre los modelos nacionales saludables-replicables-sostenibles, puede liderar una transformación global a través de la medición, análisis y estrategias hacia la equidad global en salud.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 </a:t>
            </a:r>
            <a:r>
              <a:rPr lang="en-US" dirty="0" err="1"/>
              <a:t>equidad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n-US" dirty="0" err="1"/>
              <a:t>mide</a:t>
            </a:r>
            <a:r>
              <a:rPr lang="en-US" dirty="0"/>
              <a:t> el mas </a:t>
            </a:r>
            <a:r>
              <a:rPr lang="en-US" dirty="0" err="1"/>
              <a:t>esencial</a:t>
            </a:r>
            <a:r>
              <a:rPr lang="en-US" dirty="0"/>
              <a:t> derecho universal</a:t>
            </a:r>
            <a:r>
              <a:rPr lang="en-US" dirty="0" smtClean="0"/>
              <a:t>, y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posiblemente</a:t>
            </a:r>
            <a:r>
              <a:rPr lang="en-US" dirty="0" smtClean="0"/>
              <a:t> el </a:t>
            </a:r>
            <a:r>
              <a:rPr lang="en-US" dirty="0" err="1"/>
              <a:t>í</a:t>
            </a:r>
            <a:r>
              <a:rPr lang="en-US" dirty="0" err="1" smtClean="0"/>
              <a:t>ndice</a:t>
            </a:r>
            <a:r>
              <a:rPr lang="en-US" dirty="0" smtClean="0"/>
              <a:t> mas sensible de inclusion y </a:t>
            </a:r>
            <a:r>
              <a:rPr lang="en-US" dirty="0" err="1" smtClean="0"/>
              <a:t>justicia</a:t>
            </a:r>
            <a:r>
              <a:rPr lang="en-US" dirty="0" smtClean="0"/>
              <a:t> social a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La realización de mapas a nivel municipal de modelos de equidad sostenible (orientación de políticas y formas de vida), áreas de carga de inequidad ( distribución de políticas sociales y de salud) y de niveles de acaparamiento y agotamiento (que rientes políticas de redistribución fiscal y de transición de formas de vida y modelos de producción).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8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310</TotalTime>
  <Words>493</Words>
  <Application>Microsoft Office PowerPoint</Application>
  <PresentationFormat>Panorámica</PresentationFormat>
  <Paragraphs>76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Orgánico</vt:lpstr>
      <vt:lpstr>Equidad en salud Barómetro de inclusión social Brújula de sociedades justas y sostenibles</vt:lpstr>
      <vt:lpstr>El compromiso y desafío global de la equidad en salud. </vt:lpstr>
      <vt:lpstr>Los modelos replicables y sostenibles.  El liderazgo de Costa Rica. </vt:lpstr>
      <vt:lpstr>La evidencia del estancamiento de la carga de inequidad</vt:lpstr>
      <vt:lpstr>La curva ética de la equidad económica compatible con el derecho universal a la salud </vt:lpstr>
      <vt:lpstr>Presentación de PowerPoint</vt:lpstr>
      <vt:lpstr>Pertinencia nacional y global en Costa Rica para medir y actuar en la Equidad en Salud.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Equidad en salud Barómetro de inclusión social Brújula de sociedades justas y sostenibles</dc:title>
  <dc:creator>Juan Garay</dc:creator>
  <cp:lastModifiedBy>Juan Garay</cp:lastModifiedBy>
  <cp:revision>15</cp:revision>
  <dcterms:created xsi:type="dcterms:W3CDTF">2016-02-01T21:37:14Z</dcterms:created>
  <dcterms:modified xsi:type="dcterms:W3CDTF">2016-02-02T04:56:40Z</dcterms:modified>
</cp:coreProperties>
</file>