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304" r:id="rId3"/>
    <p:sldId id="286" r:id="rId4"/>
    <p:sldId id="257" r:id="rId5"/>
    <p:sldId id="258" r:id="rId6"/>
    <p:sldId id="259" r:id="rId7"/>
    <p:sldId id="267" r:id="rId8"/>
    <p:sldId id="284" r:id="rId9"/>
    <p:sldId id="269" r:id="rId10"/>
    <p:sldId id="272" r:id="rId11"/>
    <p:sldId id="282" r:id="rId12"/>
    <p:sldId id="260" r:id="rId13"/>
    <p:sldId id="261" r:id="rId14"/>
    <p:sldId id="266" r:id="rId15"/>
    <p:sldId id="275" r:id="rId16"/>
    <p:sldId id="263" r:id="rId17"/>
    <p:sldId id="262" r:id="rId18"/>
    <p:sldId id="285" r:id="rId19"/>
    <p:sldId id="276" r:id="rId20"/>
    <p:sldId id="283" r:id="rId21"/>
    <p:sldId id="277" r:id="rId22"/>
    <p:sldId id="278" r:id="rId23"/>
    <p:sldId id="279" r:id="rId24"/>
    <p:sldId id="31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5017" y="1099126"/>
            <a:ext cx="1083425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/>
              <a:t>Equidad, sostenibilidad y justicia social</a:t>
            </a:r>
            <a:r>
              <a:rPr lang="en-GB" sz="4000" dirty="0"/>
              <a:t/>
            </a:r>
            <a:br>
              <a:rPr lang="en-GB" sz="4000" dirty="0"/>
            </a:br>
            <a:r>
              <a:rPr lang="en-GB" sz="2400" dirty="0"/>
              <a:t>te </a:t>
            </a:r>
            <a:r>
              <a:rPr lang="en-GB" sz="2400" dirty="0" err="1"/>
              <a:t>jbile</a:t>
            </a:r>
            <a:r>
              <a:rPr lang="en-GB" sz="2400" dirty="0"/>
              <a:t> </a:t>
            </a:r>
            <a:r>
              <a:rPr lang="en-GB" sz="2400" dirty="0" err="1"/>
              <a:t>ja</a:t>
            </a:r>
            <a:r>
              <a:rPr lang="en-GB" sz="2400" dirty="0"/>
              <a:t>' </a:t>
            </a:r>
            <a:r>
              <a:rPr lang="es-ES" sz="2400" dirty="0" smtClean="0"/>
              <a:t>Juan </a:t>
            </a:r>
            <a:r>
              <a:rPr lang="es-ES" sz="2400" dirty="0"/>
              <a:t>E. Garay Amores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s-ES" sz="2400" dirty="0"/>
              <a:t>Profesor ad honorem de la Universidad Autónoma de Chiapas </a:t>
            </a:r>
            <a:r>
              <a:rPr lang="en-GB" sz="4000" dirty="0"/>
              <a:t/>
            </a:r>
            <a:br>
              <a:rPr lang="en-GB" sz="4000" dirty="0"/>
            </a:br>
            <a:r>
              <a:rPr lang="es-ES" sz="4000" dirty="0"/>
              <a:t> </a:t>
            </a:r>
            <a:endParaRPr lang="es-ES" sz="4000" dirty="0" smtClean="0"/>
          </a:p>
          <a:p>
            <a:pPr algn="ctr"/>
            <a:r>
              <a:rPr lang="es-ES" sz="2400" dirty="0" smtClean="0"/>
              <a:t>Conferencia </a:t>
            </a:r>
            <a:r>
              <a:rPr lang="es-ES" sz="2400" dirty="0"/>
              <a:t>Magistral inaugural </a:t>
            </a:r>
            <a:endParaRPr lang="es-ES" sz="2400" dirty="0" smtClean="0"/>
          </a:p>
          <a:p>
            <a:pPr algn="ctr"/>
            <a:r>
              <a:rPr lang="es-ES" sz="2400" dirty="0" smtClean="0"/>
              <a:t>del </a:t>
            </a:r>
          </a:p>
          <a:p>
            <a:pPr algn="ctr"/>
            <a:r>
              <a:rPr lang="es-ES" sz="2400" dirty="0" smtClean="0"/>
              <a:t>Coloquio </a:t>
            </a:r>
            <a:r>
              <a:rPr lang="es-ES" sz="2400" dirty="0"/>
              <a:t>del Doctorado de Estudios Regionales </a:t>
            </a:r>
            <a:endParaRPr lang="es-ES" sz="2400" dirty="0" smtClean="0"/>
          </a:p>
          <a:p>
            <a:pPr algn="ctr"/>
            <a:r>
              <a:rPr lang="es-ES" sz="2400" dirty="0" smtClean="0"/>
              <a:t>de </a:t>
            </a:r>
            <a:r>
              <a:rPr lang="es-ES" sz="2400" dirty="0"/>
              <a:t>la </a:t>
            </a:r>
            <a:endParaRPr lang="es-ES" sz="2400" dirty="0" smtClean="0"/>
          </a:p>
          <a:p>
            <a:pPr algn="ctr"/>
            <a:r>
              <a:rPr lang="es-ES" sz="2400" dirty="0" smtClean="0"/>
              <a:t>Universidad </a:t>
            </a:r>
            <a:r>
              <a:rPr lang="es-ES" sz="2400" dirty="0"/>
              <a:t>Autónoma de Chiapas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51960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30" y="677043"/>
            <a:ext cx="10553222" cy="53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4- 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10US $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5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alto que el umbral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pobreza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extrema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fijado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Banco Mundial.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vive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: </a:t>
            </a:r>
            <a:r>
              <a:rPr lang="en-GB" dirty="0" smtClean="0">
                <a:solidFill>
                  <a:srgbClr val="0070C0"/>
                </a:solidFill>
              </a:rPr>
              <a:t>El GTES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plantear</a:t>
            </a:r>
            <a:r>
              <a:rPr lang="en-GB" dirty="0" smtClean="0">
                <a:solidFill>
                  <a:srgbClr val="0070C0"/>
                </a:solidFill>
              </a:rPr>
              <a:t> al </a:t>
            </a:r>
            <a:r>
              <a:rPr lang="en-GB" dirty="0" err="1" smtClean="0">
                <a:solidFill>
                  <a:srgbClr val="0070C0"/>
                </a:solidFill>
              </a:rPr>
              <a:t>gobierno</a:t>
            </a:r>
            <a:r>
              <a:rPr lang="en-GB" dirty="0" smtClean="0">
                <a:solidFill>
                  <a:srgbClr val="0070C0"/>
                </a:solidFill>
              </a:rPr>
              <a:t> el </a:t>
            </a:r>
            <a:r>
              <a:rPr lang="en-GB" dirty="0" err="1" smtClean="0">
                <a:solidFill>
                  <a:srgbClr val="0070C0"/>
                </a:solidFill>
              </a:rPr>
              <a:t>análisis</a:t>
            </a:r>
            <a:r>
              <a:rPr lang="en-GB" dirty="0" smtClean="0">
                <a:solidFill>
                  <a:srgbClr val="0070C0"/>
                </a:solidFill>
              </a:rPr>
              <a:t> del umbral </a:t>
            </a:r>
            <a:r>
              <a:rPr lang="en-GB" dirty="0" err="1" smtClean="0">
                <a:solidFill>
                  <a:srgbClr val="0070C0"/>
                </a:solidFill>
              </a:rPr>
              <a:t>nacional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dignidad</a:t>
            </a:r>
            <a:r>
              <a:rPr lang="en-GB" dirty="0" smtClean="0">
                <a:solidFill>
                  <a:srgbClr val="0070C0"/>
                </a:solidFill>
              </a:rPr>
              <a:t> que </a:t>
            </a:r>
            <a:r>
              <a:rPr lang="en-GB" dirty="0" err="1" smtClean="0">
                <a:solidFill>
                  <a:srgbClr val="0070C0"/>
                </a:solidFill>
              </a:rPr>
              <a:t>permite</a:t>
            </a:r>
            <a:r>
              <a:rPr lang="en-GB" dirty="0" smtClean="0">
                <a:solidFill>
                  <a:srgbClr val="0070C0"/>
                </a:solidFill>
              </a:rPr>
              <a:t> el </a:t>
            </a:r>
            <a:r>
              <a:rPr lang="en-GB" dirty="0" err="1" smtClean="0">
                <a:solidFill>
                  <a:srgbClr val="0070C0"/>
                </a:solidFill>
              </a:rPr>
              <a:t>derecho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básico</a:t>
            </a:r>
            <a:r>
              <a:rPr lang="en-GB" dirty="0" smtClean="0">
                <a:solidFill>
                  <a:srgbClr val="0070C0"/>
                </a:solidFill>
              </a:rPr>
              <a:t> de la </a:t>
            </a:r>
            <a:r>
              <a:rPr lang="en-GB" dirty="0" err="1" smtClean="0">
                <a:solidFill>
                  <a:srgbClr val="0070C0"/>
                </a:solidFill>
              </a:rPr>
              <a:t>salud</a:t>
            </a:r>
            <a:r>
              <a:rPr lang="en-GB" dirty="0" smtClean="0">
                <a:solidFill>
                  <a:srgbClr val="0070C0"/>
                </a:solidFill>
              </a:rPr>
              <a:t> para </a:t>
            </a:r>
            <a:r>
              <a:rPr lang="en-GB" dirty="0" err="1" smtClean="0">
                <a:solidFill>
                  <a:srgbClr val="0070C0"/>
                </a:solidFill>
              </a:rPr>
              <a:t>todos</a:t>
            </a:r>
            <a:r>
              <a:rPr lang="en-GB" dirty="0" smtClean="0">
                <a:solidFill>
                  <a:srgbClr val="0070C0"/>
                </a:solidFill>
              </a:rPr>
              <a:t>. A </a:t>
            </a:r>
            <a:r>
              <a:rPr lang="en-GB" dirty="0" err="1" smtClean="0">
                <a:solidFill>
                  <a:srgbClr val="0070C0"/>
                </a:solidFill>
              </a:rPr>
              <a:t>nivel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nacional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39" y="-146152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 Umbral de exceso 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484" y="1304515"/>
            <a:ext cx="11523406" cy="5381419"/>
          </a:xfrm>
        </p:spPr>
        <p:txBody>
          <a:bodyPr>
            <a:noAutofit/>
          </a:bodyPr>
          <a:lstStyle/>
          <a:p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PIB pc del major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), 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mejorar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hasta un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no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aumenta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 Coincide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con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pc incompatible con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económicos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entre 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el major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máximo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para inspirer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espectro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j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ustas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razón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 umbral de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: umbral de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1:7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equivalente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a un GINI entre 0.15 (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asimétrico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) y 0.015 (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normal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simétrica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), -vs. la media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 0.45 (3-30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superior). El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600" b="1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preciso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próximo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10% del PIB </a:t>
            </a:r>
            <a:r>
              <a:rPr lang="en-GB" sz="1600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vs.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AOD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0.3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%, 30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inferior), tan solo un </a:t>
            </a:r>
            <a:r>
              <a:rPr lang="en-GB" sz="1600" b="1" dirty="0" smtClean="0">
                <a:solidFill>
                  <a:schemeClr val="accent1">
                    <a:lumMod val="50000"/>
                  </a:schemeClr>
                </a:solidFill>
              </a:rPr>
              <a:t>20% del PIB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600" b="1" dirty="0" err="1" smtClean="0">
                <a:solidFill>
                  <a:schemeClr val="accent1">
                    <a:lumMod val="50000"/>
                  </a:schemeClr>
                </a:solidFill>
              </a:rPr>
              <a:t>superfluo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000" dirty="0" err="1" smtClean="0">
                <a:solidFill>
                  <a:srgbClr val="0070C0"/>
                </a:solidFill>
              </a:rPr>
              <a:t>Propuesta</a:t>
            </a:r>
            <a:r>
              <a:rPr lang="en-GB" sz="2000" dirty="0" smtClean="0">
                <a:solidFill>
                  <a:srgbClr val="0070C0"/>
                </a:solidFill>
              </a:rPr>
              <a:t> </a:t>
            </a:r>
            <a:r>
              <a:rPr lang="en-GB" sz="2000" dirty="0">
                <a:solidFill>
                  <a:srgbClr val="0070C0"/>
                </a:solidFill>
              </a:rPr>
              <a:t>: </a:t>
            </a:r>
            <a:r>
              <a:rPr lang="en-GB" sz="2000" dirty="0" smtClean="0">
                <a:solidFill>
                  <a:srgbClr val="0070C0"/>
                </a:solidFill>
              </a:rPr>
              <a:t>El GTES </a:t>
            </a:r>
            <a:r>
              <a:rPr lang="en-GB" sz="2000" dirty="0" err="1" smtClean="0">
                <a:solidFill>
                  <a:srgbClr val="0070C0"/>
                </a:solidFill>
              </a:rPr>
              <a:t>podría</a:t>
            </a:r>
            <a:r>
              <a:rPr lang="en-GB" sz="2000" dirty="0" smtClean="0">
                <a:solidFill>
                  <a:srgbClr val="0070C0"/>
                </a:solidFill>
              </a:rPr>
              <a:t> </a:t>
            </a:r>
            <a:r>
              <a:rPr lang="en-GB" sz="2000" dirty="0" err="1" smtClean="0">
                <a:solidFill>
                  <a:srgbClr val="0070C0"/>
                </a:solidFill>
              </a:rPr>
              <a:t>contribuir</a:t>
            </a:r>
            <a:r>
              <a:rPr lang="en-GB" sz="2000" dirty="0" smtClean="0">
                <a:solidFill>
                  <a:srgbClr val="0070C0"/>
                </a:solidFill>
              </a:rPr>
              <a:t> a </a:t>
            </a:r>
            <a:r>
              <a:rPr lang="en-GB" sz="2000" dirty="0" err="1" smtClean="0">
                <a:solidFill>
                  <a:srgbClr val="0070C0"/>
                </a:solidFill>
              </a:rPr>
              <a:t>plantear</a:t>
            </a:r>
            <a:r>
              <a:rPr lang="en-GB" sz="2000" dirty="0" smtClean="0">
                <a:solidFill>
                  <a:srgbClr val="0070C0"/>
                </a:solidFill>
              </a:rPr>
              <a:t> un </a:t>
            </a:r>
            <a:r>
              <a:rPr lang="en-GB" sz="2000" dirty="0" err="1" smtClean="0">
                <a:solidFill>
                  <a:srgbClr val="0070C0"/>
                </a:solidFill>
              </a:rPr>
              <a:t>modelo</a:t>
            </a:r>
            <a:r>
              <a:rPr lang="en-GB" sz="2000" dirty="0" smtClean="0">
                <a:solidFill>
                  <a:srgbClr val="0070C0"/>
                </a:solidFill>
              </a:rPr>
              <a:t> que </a:t>
            </a:r>
            <a:r>
              <a:rPr lang="en-GB" sz="2000" dirty="0" err="1" smtClean="0">
                <a:solidFill>
                  <a:srgbClr val="0070C0"/>
                </a:solidFill>
              </a:rPr>
              <a:t>cuestione</a:t>
            </a:r>
            <a:r>
              <a:rPr lang="en-GB" sz="2000" dirty="0" smtClean="0">
                <a:solidFill>
                  <a:srgbClr val="0070C0"/>
                </a:solidFill>
              </a:rPr>
              <a:t> la </a:t>
            </a:r>
            <a:r>
              <a:rPr lang="en-GB" sz="2000" dirty="0" err="1" smtClean="0">
                <a:solidFill>
                  <a:srgbClr val="0070C0"/>
                </a:solidFill>
              </a:rPr>
              <a:t>economía</a:t>
            </a:r>
            <a:r>
              <a:rPr lang="en-GB" sz="2000" dirty="0" smtClean="0">
                <a:solidFill>
                  <a:srgbClr val="0070C0"/>
                </a:solidFill>
              </a:rPr>
              <a:t> de Mercado sin </a:t>
            </a:r>
            <a:r>
              <a:rPr lang="en-GB" sz="2000" dirty="0" err="1" smtClean="0">
                <a:solidFill>
                  <a:srgbClr val="0070C0"/>
                </a:solidFill>
              </a:rPr>
              <a:t>límite</a:t>
            </a:r>
            <a:r>
              <a:rPr lang="en-GB" sz="2000" dirty="0" smtClean="0">
                <a:solidFill>
                  <a:srgbClr val="0070C0"/>
                </a:solidFill>
              </a:rPr>
              <a:t> al </a:t>
            </a:r>
            <a:r>
              <a:rPr lang="en-GB" sz="2000" dirty="0" err="1" smtClean="0">
                <a:solidFill>
                  <a:srgbClr val="0070C0"/>
                </a:solidFill>
              </a:rPr>
              <a:t>crecimiento</a:t>
            </a:r>
            <a:r>
              <a:rPr lang="en-GB" sz="2000" dirty="0" smtClean="0">
                <a:solidFill>
                  <a:srgbClr val="0070C0"/>
                </a:solidFill>
              </a:rPr>
              <a:t> y al </a:t>
            </a:r>
            <a:r>
              <a:rPr lang="en-GB" sz="2000" dirty="0" err="1" smtClean="0">
                <a:solidFill>
                  <a:srgbClr val="0070C0"/>
                </a:solidFill>
              </a:rPr>
              <a:t>acúmulo</a:t>
            </a:r>
            <a:r>
              <a:rPr lang="en-GB" sz="2000" dirty="0" smtClean="0">
                <a:solidFill>
                  <a:srgbClr val="0070C0"/>
                </a:solidFill>
              </a:rPr>
              <a:t>, y </a:t>
            </a:r>
            <a:r>
              <a:rPr lang="en-GB" sz="2000" dirty="0" err="1" smtClean="0">
                <a:solidFill>
                  <a:srgbClr val="0070C0"/>
                </a:solidFill>
              </a:rPr>
              <a:t>proponer</a:t>
            </a:r>
            <a:r>
              <a:rPr lang="en-GB" sz="2000" dirty="0" smtClean="0">
                <a:solidFill>
                  <a:srgbClr val="0070C0"/>
                </a:solidFill>
              </a:rPr>
              <a:t> la </a:t>
            </a:r>
            <a:r>
              <a:rPr lang="en-GB" sz="2000" b="1" dirty="0" err="1" smtClean="0">
                <a:solidFill>
                  <a:srgbClr val="0070C0"/>
                </a:solidFill>
              </a:rPr>
              <a:t>equidad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económica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dentro</a:t>
            </a:r>
            <a:r>
              <a:rPr lang="en-GB" sz="2000" b="1" dirty="0" smtClean="0">
                <a:solidFill>
                  <a:srgbClr val="0070C0"/>
                </a:solidFill>
              </a:rPr>
              <a:t> y entre </a:t>
            </a:r>
            <a:r>
              <a:rPr lang="en-GB" sz="2000" b="1" dirty="0" err="1" smtClean="0">
                <a:solidFill>
                  <a:srgbClr val="0070C0"/>
                </a:solidFill>
              </a:rPr>
              <a:t>los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países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dirty="0" smtClean="0">
                <a:solidFill>
                  <a:srgbClr val="0070C0"/>
                </a:solidFill>
              </a:rPr>
              <a:t>a </a:t>
            </a:r>
            <a:r>
              <a:rPr lang="en-GB" sz="2000" dirty="0" err="1" smtClean="0">
                <a:solidFill>
                  <a:srgbClr val="0070C0"/>
                </a:solidFill>
              </a:rPr>
              <a:t>través</a:t>
            </a:r>
            <a:r>
              <a:rPr lang="en-GB" sz="2000" dirty="0" smtClean="0">
                <a:solidFill>
                  <a:srgbClr val="0070C0"/>
                </a:solidFill>
              </a:rPr>
              <a:t> de </a:t>
            </a:r>
            <a:r>
              <a:rPr lang="en-GB" sz="2000" b="1" dirty="0" err="1" smtClean="0">
                <a:solidFill>
                  <a:srgbClr val="0070C0"/>
                </a:solidFill>
              </a:rPr>
              <a:t>transparencia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económica</a:t>
            </a:r>
            <a:r>
              <a:rPr lang="en-GB" sz="2000" b="1" dirty="0" smtClean="0">
                <a:solidFill>
                  <a:srgbClr val="0070C0"/>
                </a:solidFill>
              </a:rPr>
              <a:t> y </a:t>
            </a:r>
            <a:r>
              <a:rPr lang="en-GB" sz="2000" b="1" dirty="0" err="1" smtClean="0">
                <a:solidFill>
                  <a:srgbClr val="0070C0"/>
                </a:solidFill>
              </a:rPr>
              <a:t>redistribución</a:t>
            </a:r>
            <a:r>
              <a:rPr lang="en-GB" sz="2000" b="1" dirty="0" smtClean="0">
                <a:solidFill>
                  <a:srgbClr val="0070C0"/>
                </a:solidFill>
              </a:rPr>
              <a:t> </a:t>
            </a:r>
            <a:r>
              <a:rPr lang="en-GB" sz="2000" b="1" dirty="0" err="1" smtClean="0">
                <a:solidFill>
                  <a:srgbClr val="0070C0"/>
                </a:solidFill>
              </a:rPr>
              <a:t>tributaria</a:t>
            </a:r>
            <a:r>
              <a:rPr lang="en-GB" sz="2000" b="1" dirty="0" smtClean="0">
                <a:solidFill>
                  <a:srgbClr val="0070C0"/>
                </a:solidFill>
              </a:rPr>
              <a:t> y territorial </a:t>
            </a:r>
            <a:r>
              <a:rPr lang="en-GB" sz="2000" dirty="0" smtClean="0">
                <a:solidFill>
                  <a:srgbClr val="0070C0"/>
                </a:solidFill>
              </a:rPr>
              <a:t>a </a:t>
            </a:r>
            <a:r>
              <a:rPr lang="en-GB" sz="2000" dirty="0" err="1" smtClean="0">
                <a:solidFill>
                  <a:srgbClr val="0070C0"/>
                </a:solidFill>
              </a:rPr>
              <a:t>niveles</a:t>
            </a:r>
            <a:r>
              <a:rPr lang="en-GB" sz="2000" dirty="0" smtClean="0">
                <a:solidFill>
                  <a:srgbClr val="0070C0"/>
                </a:solidFill>
              </a:rPr>
              <a:t> </a:t>
            </a:r>
            <a:r>
              <a:rPr lang="en-GB" sz="2000" dirty="0" err="1" smtClean="0">
                <a:solidFill>
                  <a:srgbClr val="0070C0"/>
                </a:solidFill>
              </a:rPr>
              <a:t>globales</a:t>
            </a:r>
            <a:r>
              <a:rPr lang="en-GB" sz="2000" dirty="0" smtClean="0">
                <a:solidFill>
                  <a:srgbClr val="0070C0"/>
                </a:solidFill>
              </a:rPr>
              <a:t> y </a:t>
            </a:r>
            <a:r>
              <a:rPr lang="en-GB" sz="2000" dirty="0" err="1" smtClean="0">
                <a:solidFill>
                  <a:srgbClr val="0070C0"/>
                </a:solidFill>
              </a:rPr>
              <a:t>subnacionales</a:t>
            </a:r>
            <a:r>
              <a:rPr lang="en-GB" sz="2000" dirty="0" smtClean="0">
                <a:solidFill>
                  <a:srgbClr val="0070C0"/>
                </a:solidFill>
              </a:rPr>
              <a:t>.</a:t>
            </a:r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Equity curve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769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457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Equity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52000" y="606947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Excess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399280" y="6446332"/>
            <a:ext cx="95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Healthy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263640" y="6446332"/>
            <a:ext cx="1437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Non </a:t>
            </a:r>
            <a:r>
              <a:rPr lang="es-ES" dirty="0" err="1" smtClean="0"/>
              <a:t>healthy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 smtClean="0"/>
              <a:t>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632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6-Bienes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171768"/>
          </a:xfrm>
        </p:spPr>
        <p:txBody>
          <a:bodyPr>
            <a:normAutofit fontScale="25000" lnSpcReduction="20000"/>
          </a:bodyPr>
          <a:lstStyle/>
          <a:p>
            <a:r>
              <a:rPr lang="en-GB" sz="7400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9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Durante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hubo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lapso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10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años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descubrimiento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terapias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efectivas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global a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mismas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supuso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20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mientras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multinacionales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con sus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patentes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ganaron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mas de 50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billones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dólares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reciente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reveló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nuevo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dominado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fuerzas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mercado</a:t>
            </a:r>
            <a:r>
              <a:rPr lang="en-GB" sz="9600" b="1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b="1" dirty="0" err="1" smtClean="0">
                <a:solidFill>
                  <a:schemeClr val="accent1">
                    <a:lumMod val="50000"/>
                  </a:schemeClr>
                </a:solidFill>
              </a:rPr>
              <a:t>beneficio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9600" dirty="0" err="1" smtClean="0">
                <a:solidFill>
                  <a:srgbClr val="0070C0"/>
                </a:solidFill>
              </a:rPr>
              <a:t>Propuesta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>
                <a:solidFill>
                  <a:srgbClr val="0070C0"/>
                </a:solidFill>
              </a:rPr>
              <a:t>: </a:t>
            </a:r>
            <a:r>
              <a:rPr lang="en-GB" sz="9600" dirty="0" smtClean="0">
                <a:solidFill>
                  <a:srgbClr val="0070C0"/>
                </a:solidFill>
              </a:rPr>
              <a:t>El GTES </a:t>
            </a:r>
            <a:r>
              <a:rPr lang="en-GB" sz="9600" dirty="0" err="1" smtClean="0">
                <a:solidFill>
                  <a:srgbClr val="0070C0"/>
                </a:solidFill>
              </a:rPr>
              <a:t>podría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animar</a:t>
            </a:r>
            <a:r>
              <a:rPr lang="en-GB" sz="9600" dirty="0" smtClean="0">
                <a:solidFill>
                  <a:srgbClr val="0070C0"/>
                </a:solidFill>
              </a:rPr>
              <a:t> a </a:t>
            </a:r>
            <a:r>
              <a:rPr lang="en-GB" sz="9600" dirty="0" err="1" smtClean="0">
                <a:solidFill>
                  <a:srgbClr val="0070C0"/>
                </a:solidFill>
              </a:rPr>
              <a:t>una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discusión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en</a:t>
            </a:r>
            <a:r>
              <a:rPr lang="en-GB" sz="9600" dirty="0" smtClean="0">
                <a:solidFill>
                  <a:srgbClr val="0070C0"/>
                </a:solidFill>
              </a:rPr>
              <a:t> las </a:t>
            </a:r>
            <a:r>
              <a:rPr lang="en-GB" sz="9600" dirty="0" err="1" smtClean="0">
                <a:solidFill>
                  <a:srgbClr val="0070C0"/>
                </a:solidFill>
              </a:rPr>
              <a:t>Naciones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Unidas</a:t>
            </a:r>
            <a:r>
              <a:rPr lang="en-GB" sz="9600" dirty="0" smtClean="0">
                <a:solidFill>
                  <a:srgbClr val="0070C0"/>
                </a:solidFill>
              </a:rPr>
              <a:t> para </a:t>
            </a:r>
            <a:r>
              <a:rPr lang="en-GB" sz="9600" dirty="0" err="1" smtClean="0">
                <a:solidFill>
                  <a:srgbClr val="0070C0"/>
                </a:solidFill>
              </a:rPr>
              <a:t>discutir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una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convención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internacional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sobre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Bienes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Públicos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Globales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por</a:t>
            </a:r>
            <a:r>
              <a:rPr lang="en-GB" sz="9600" dirty="0" smtClean="0">
                <a:solidFill>
                  <a:srgbClr val="0070C0"/>
                </a:solidFill>
              </a:rPr>
              <a:t> la </a:t>
            </a:r>
            <a:r>
              <a:rPr lang="en-GB" sz="9600" dirty="0" err="1" smtClean="0">
                <a:solidFill>
                  <a:srgbClr val="0070C0"/>
                </a:solidFill>
              </a:rPr>
              <a:t>cual</a:t>
            </a:r>
            <a:r>
              <a:rPr lang="en-GB" sz="9600" dirty="0" smtClean="0">
                <a:solidFill>
                  <a:srgbClr val="0070C0"/>
                </a:solidFill>
              </a:rPr>
              <a:t> se </a:t>
            </a:r>
            <a:r>
              <a:rPr lang="en-GB" sz="9600" dirty="0" err="1" smtClean="0">
                <a:solidFill>
                  <a:srgbClr val="0070C0"/>
                </a:solidFill>
              </a:rPr>
              <a:t>aumentaran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los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niveles</a:t>
            </a:r>
            <a:r>
              <a:rPr lang="en-GB" sz="9600" dirty="0" smtClean="0">
                <a:solidFill>
                  <a:srgbClr val="0070C0"/>
                </a:solidFill>
              </a:rPr>
              <a:t> de </a:t>
            </a:r>
            <a:r>
              <a:rPr lang="en-GB" sz="9600" dirty="0" err="1" smtClean="0">
                <a:solidFill>
                  <a:srgbClr val="0070C0"/>
                </a:solidFill>
              </a:rPr>
              <a:t>inversión</a:t>
            </a:r>
            <a:r>
              <a:rPr lang="en-GB" sz="9600" dirty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pública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en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investigación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en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una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b="1" dirty="0" smtClean="0">
                <a:solidFill>
                  <a:srgbClr val="0070C0"/>
                </a:solidFill>
              </a:rPr>
              <a:t>agenda global de </a:t>
            </a:r>
            <a:r>
              <a:rPr lang="en-GB" sz="9600" b="1" dirty="0" err="1" smtClean="0">
                <a:solidFill>
                  <a:srgbClr val="0070C0"/>
                </a:solidFill>
              </a:rPr>
              <a:t>prioridades</a:t>
            </a:r>
            <a:r>
              <a:rPr lang="en-GB" sz="9600" b="1" dirty="0" smtClean="0">
                <a:solidFill>
                  <a:srgbClr val="0070C0"/>
                </a:solidFill>
              </a:rPr>
              <a:t> de </a:t>
            </a:r>
            <a:r>
              <a:rPr lang="en-GB" sz="9600" b="1" dirty="0" err="1" smtClean="0">
                <a:solidFill>
                  <a:srgbClr val="0070C0"/>
                </a:solidFill>
              </a:rPr>
              <a:t>conocimiento</a:t>
            </a:r>
            <a:r>
              <a:rPr lang="en-GB" sz="9600" b="1" dirty="0" smtClean="0">
                <a:solidFill>
                  <a:srgbClr val="0070C0"/>
                </a:solidFill>
              </a:rPr>
              <a:t> de la </a:t>
            </a:r>
            <a:r>
              <a:rPr lang="en-GB" sz="9600" b="1" dirty="0" err="1" smtClean="0">
                <a:solidFill>
                  <a:srgbClr val="0070C0"/>
                </a:solidFill>
              </a:rPr>
              <a:t>humanidad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dirty="0" smtClean="0">
                <a:solidFill>
                  <a:srgbClr val="0070C0"/>
                </a:solidFill>
              </a:rPr>
              <a:t>y </a:t>
            </a:r>
            <a:r>
              <a:rPr lang="en-GB" sz="9600" dirty="0" err="1" smtClean="0">
                <a:solidFill>
                  <a:srgbClr val="0070C0"/>
                </a:solidFill>
              </a:rPr>
              <a:t>asegurar</a:t>
            </a:r>
            <a:r>
              <a:rPr lang="en-GB" sz="9600" dirty="0" smtClean="0">
                <a:solidFill>
                  <a:srgbClr val="0070C0"/>
                </a:solidFill>
              </a:rPr>
              <a:t> el </a:t>
            </a:r>
            <a:r>
              <a:rPr lang="en-GB" sz="9600" dirty="0" err="1" smtClean="0">
                <a:solidFill>
                  <a:srgbClr val="0070C0"/>
                </a:solidFill>
              </a:rPr>
              <a:t>vínculo</a:t>
            </a:r>
            <a:r>
              <a:rPr lang="en-GB" sz="9600" dirty="0" smtClean="0">
                <a:solidFill>
                  <a:srgbClr val="0070C0"/>
                </a:solidFill>
              </a:rPr>
              <a:t> entre el </a:t>
            </a:r>
            <a:r>
              <a:rPr lang="en-GB" sz="9600" dirty="0" err="1" smtClean="0">
                <a:solidFill>
                  <a:srgbClr val="0070C0"/>
                </a:solidFill>
              </a:rPr>
              <a:t>avance</a:t>
            </a:r>
            <a:r>
              <a:rPr lang="en-GB" sz="9600" dirty="0" smtClean="0">
                <a:solidFill>
                  <a:srgbClr val="0070C0"/>
                </a:solidFill>
              </a:rPr>
              <a:t> del </a:t>
            </a:r>
            <a:r>
              <a:rPr lang="en-GB" sz="9600" dirty="0" err="1" smtClean="0">
                <a:solidFill>
                  <a:srgbClr val="0070C0"/>
                </a:solidFill>
              </a:rPr>
              <a:t>saber</a:t>
            </a:r>
            <a:r>
              <a:rPr lang="en-GB" sz="9600" dirty="0" smtClean="0">
                <a:solidFill>
                  <a:srgbClr val="0070C0"/>
                </a:solidFill>
              </a:rPr>
              <a:t> y el </a:t>
            </a:r>
            <a:r>
              <a:rPr lang="en-GB" sz="9600" b="1" dirty="0" err="1" smtClean="0">
                <a:solidFill>
                  <a:srgbClr val="0070C0"/>
                </a:solidFill>
              </a:rPr>
              <a:t>acceso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en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b="1" dirty="0" err="1" smtClean="0">
                <a:solidFill>
                  <a:srgbClr val="0070C0"/>
                </a:solidFill>
              </a:rPr>
              <a:t>equidad</a:t>
            </a:r>
            <a:r>
              <a:rPr lang="en-GB" sz="9600" b="1" dirty="0" smtClean="0">
                <a:solidFill>
                  <a:srgbClr val="0070C0"/>
                </a:solidFill>
              </a:rPr>
              <a:t> </a:t>
            </a:r>
            <a:r>
              <a:rPr lang="en-GB" sz="9600" dirty="0" smtClean="0">
                <a:solidFill>
                  <a:srgbClr val="0070C0"/>
                </a:solidFill>
              </a:rPr>
              <a:t>a </a:t>
            </a:r>
            <a:r>
              <a:rPr lang="en-GB" sz="9600" dirty="0" err="1" smtClean="0">
                <a:solidFill>
                  <a:srgbClr val="0070C0"/>
                </a:solidFill>
              </a:rPr>
              <a:t>los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Bienes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Públicos</a:t>
            </a:r>
            <a:r>
              <a:rPr lang="en-GB" sz="9600" dirty="0" smtClean="0">
                <a:solidFill>
                  <a:srgbClr val="0070C0"/>
                </a:solidFill>
              </a:rPr>
              <a:t> </a:t>
            </a:r>
            <a:r>
              <a:rPr lang="en-GB" sz="9600" dirty="0" err="1" smtClean="0">
                <a:solidFill>
                  <a:srgbClr val="0070C0"/>
                </a:solidFill>
              </a:rPr>
              <a:t>Globales</a:t>
            </a:r>
            <a:r>
              <a:rPr lang="en-GB" sz="9600" dirty="0" smtClean="0">
                <a:solidFill>
                  <a:srgbClr val="0070C0"/>
                </a:solidFill>
              </a:rPr>
              <a:t>.</a:t>
            </a: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&gt;90%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carbon.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global.</a:t>
            </a:r>
          </a:p>
          <a:p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 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umbral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0070C0"/>
                </a:solidFill>
              </a:rPr>
              <a:t>Propuesta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>
                <a:solidFill>
                  <a:srgbClr val="0070C0"/>
                </a:solidFill>
              </a:rPr>
              <a:t>: </a:t>
            </a:r>
            <a:r>
              <a:rPr lang="en-GB" sz="1800" dirty="0" smtClean="0">
                <a:solidFill>
                  <a:srgbClr val="0070C0"/>
                </a:solidFill>
              </a:rPr>
              <a:t>El GTES </a:t>
            </a:r>
            <a:r>
              <a:rPr lang="en-GB" sz="1800" dirty="0" err="1" smtClean="0">
                <a:solidFill>
                  <a:srgbClr val="0070C0"/>
                </a:solidFill>
              </a:rPr>
              <a:t>podría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convertirse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en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una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escuela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ecosoberana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en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agua</a:t>
            </a:r>
            <a:r>
              <a:rPr lang="en-GB" sz="1800" dirty="0" smtClean="0">
                <a:solidFill>
                  <a:srgbClr val="0070C0"/>
                </a:solidFill>
              </a:rPr>
              <a:t>, </a:t>
            </a:r>
            <a:r>
              <a:rPr lang="en-GB" sz="1800" dirty="0" err="1" smtClean="0">
                <a:solidFill>
                  <a:srgbClr val="0070C0"/>
                </a:solidFill>
              </a:rPr>
              <a:t>energía</a:t>
            </a:r>
            <a:r>
              <a:rPr lang="en-GB" sz="1800" dirty="0" smtClean="0">
                <a:solidFill>
                  <a:srgbClr val="0070C0"/>
                </a:solidFill>
              </a:rPr>
              <a:t> y </a:t>
            </a:r>
            <a:r>
              <a:rPr lang="en-GB" sz="1800" dirty="0" err="1" smtClean="0">
                <a:solidFill>
                  <a:srgbClr val="0070C0"/>
                </a:solidFill>
              </a:rPr>
              <a:t>alimentos</a:t>
            </a:r>
            <a:r>
              <a:rPr lang="en-GB" sz="1800" dirty="0" smtClean="0">
                <a:solidFill>
                  <a:srgbClr val="0070C0"/>
                </a:solidFill>
              </a:rPr>
              <a:t>, y </a:t>
            </a:r>
            <a:r>
              <a:rPr lang="en-GB" sz="1800" dirty="0" err="1" smtClean="0">
                <a:solidFill>
                  <a:srgbClr val="0070C0"/>
                </a:solidFill>
              </a:rPr>
              <a:t>colaborar</a:t>
            </a:r>
            <a:r>
              <a:rPr lang="en-GB" sz="1800" dirty="0" smtClean="0">
                <a:solidFill>
                  <a:srgbClr val="0070C0"/>
                </a:solidFill>
              </a:rPr>
              <a:t> a </a:t>
            </a:r>
            <a:r>
              <a:rPr lang="en-GB" sz="1800" dirty="0" err="1" smtClean="0">
                <a:solidFill>
                  <a:srgbClr val="0070C0"/>
                </a:solidFill>
              </a:rPr>
              <a:t>sensibilizar</a:t>
            </a:r>
            <a:r>
              <a:rPr lang="en-GB" sz="1800" dirty="0" smtClean="0">
                <a:solidFill>
                  <a:srgbClr val="0070C0"/>
                </a:solidFill>
              </a:rPr>
              <a:t> a la </a:t>
            </a:r>
            <a:r>
              <a:rPr lang="en-GB" sz="1800" dirty="0" err="1" smtClean="0">
                <a:solidFill>
                  <a:srgbClr val="0070C0"/>
                </a:solidFill>
              </a:rPr>
              <a:t>población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mundial</a:t>
            </a:r>
            <a:r>
              <a:rPr lang="en-GB" sz="1800" dirty="0" smtClean="0">
                <a:solidFill>
                  <a:srgbClr val="0070C0"/>
                </a:solidFill>
              </a:rPr>
              <a:t> y a las </a:t>
            </a:r>
            <a:r>
              <a:rPr lang="en-GB" sz="1800" dirty="0" err="1">
                <a:solidFill>
                  <a:srgbClr val="0070C0"/>
                </a:solidFill>
              </a:rPr>
              <a:t>N</a:t>
            </a:r>
            <a:r>
              <a:rPr lang="en-GB" sz="1800" dirty="0" err="1" smtClean="0">
                <a:solidFill>
                  <a:srgbClr val="0070C0"/>
                </a:solidFill>
              </a:rPr>
              <a:t>aciones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Unidas</a:t>
            </a:r>
            <a:r>
              <a:rPr lang="en-GB" sz="1800" dirty="0" smtClean="0">
                <a:solidFill>
                  <a:srgbClr val="0070C0"/>
                </a:solidFill>
              </a:rPr>
              <a:t> para la </a:t>
            </a:r>
            <a:r>
              <a:rPr lang="en-GB" sz="1800" b="1" dirty="0" err="1" smtClean="0">
                <a:solidFill>
                  <a:srgbClr val="0070C0"/>
                </a:solidFill>
              </a:rPr>
              <a:t>conciencia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b="1" dirty="0" err="1" smtClean="0">
                <a:solidFill>
                  <a:srgbClr val="0070C0"/>
                </a:solidFill>
              </a:rPr>
              <a:t>ética</a:t>
            </a:r>
            <a:r>
              <a:rPr lang="en-GB" sz="1800" b="1" dirty="0" smtClean="0">
                <a:solidFill>
                  <a:srgbClr val="0070C0"/>
                </a:solidFill>
              </a:rPr>
              <a:t>, </a:t>
            </a:r>
            <a:r>
              <a:rPr lang="en-GB" sz="1800" b="1" dirty="0" err="1" smtClean="0">
                <a:solidFill>
                  <a:srgbClr val="0070C0"/>
                </a:solidFill>
              </a:rPr>
              <a:t>respeto</a:t>
            </a:r>
            <a:r>
              <a:rPr lang="en-GB" sz="1800" b="1" dirty="0" smtClean="0">
                <a:solidFill>
                  <a:srgbClr val="0070C0"/>
                </a:solidFill>
              </a:rPr>
              <a:t> y </a:t>
            </a:r>
            <a:r>
              <a:rPr lang="en-GB" sz="1800" b="1" dirty="0" err="1" smtClean="0">
                <a:solidFill>
                  <a:srgbClr val="0070C0"/>
                </a:solidFill>
              </a:rPr>
              <a:t>regulaciones</a:t>
            </a:r>
            <a:r>
              <a:rPr lang="en-GB" sz="1800" b="1" dirty="0" smtClean="0">
                <a:solidFill>
                  <a:srgbClr val="0070C0"/>
                </a:solidFill>
              </a:rPr>
              <a:t> </a:t>
            </a:r>
            <a:r>
              <a:rPr lang="en-GB" sz="1800" dirty="0" smtClean="0">
                <a:solidFill>
                  <a:srgbClr val="0070C0"/>
                </a:solidFill>
              </a:rPr>
              <a:t>para reducer las </a:t>
            </a:r>
            <a:r>
              <a:rPr lang="en-GB" sz="1800" dirty="0" err="1" smtClean="0">
                <a:solidFill>
                  <a:srgbClr val="0070C0"/>
                </a:solidFill>
              </a:rPr>
              <a:t>emisiones</a:t>
            </a:r>
            <a:r>
              <a:rPr lang="en-GB" sz="1800" dirty="0" smtClean="0">
                <a:solidFill>
                  <a:srgbClr val="0070C0"/>
                </a:solidFill>
              </a:rPr>
              <a:t> de CO2 </a:t>
            </a:r>
            <a:r>
              <a:rPr lang="en-GB" sz="1800" dirty="0" err="1" smtClean="0">
                <a:solidFill>
                  <a:srgbClr val="0070C0"/>
                </a:solidFill>
              </a:rPr>
              <a:t>por</a:t>
            </a:r>
            <a:r>
              <a:rPr lang="en-GB" sz="1800" dirty="0" smtClean="0">
                <a:solidFill>
                  <a:srgbClr val="0070C0"/>
                </a:solidFill>
              </a:rPr>
              <a:t> </a:t>
            </a:r>
            <a:r>
              <a:rPr lang="en-GB" sz="1800" dirty="0" err="1" smtClean="0">
                <a:solidFill>
                  <a:srgbClr val="0070C0"/>
                </a:solidFill>
              </a:rPr>
              <a:t>debajo</a:t>
            </a:r>
            <a:r>
              <a:rPr lang="en-GB" sz="1800" dirty="0" smtClean="0">
                <a:solidFill>
                  <a:srgbClr val="0070C0"/>
                </a:solidFill>
              </a:rPr>
              <a:t> de 1 Tm </a:t>
            </a:r>
            <a:r>
              <a:rPr lang="en-GB" sz="1800" dirty="0" err="1" smtClean="0">
                <a:solidFill>
                  <a:srgbClr val="0070C0"/>
                </a:solidFill>
              </a:rPr>
              <a:t>por</a:t>
            </a:r>
            <a:r>
              <a:rPr lang="en-GB" sz="1800" dirty="0" smtClean="0">
                <a:solidFill>
                  <a:srgbClr val="0070C0"/>
                </a:solidFill>
              </a:rPr>
              <a:t> persona y </a:t>
            </a:r>
            <a:r>
              <a:rPr lang="en-GB" sz="1800" dirty="0" err="1" smtClean="0">
                <a:solidFill>
                  <a:srgbClr val="0070C0"/>
                </a:solidFill>
              </a:rPr>
              <a:t>año</a:t>
            </a:r>
            <a:r>
              <a:rPr lang="en-GB" sz="1800" dirty="0" smtClean="0">
                <a:solidFill>
                  <a:srgbClr val="0070C0"/>
                </a:solidFill>
              </a:rPr>
              <a:t>.</a:t>
            </a:r>
            <a:r>
              <a:rPr lang="en-GB" sz="1600" b="1" dirty="0">
                <a:solidFill>
                  <a:srgbClr val="0070C0"/>
                </a:solidFill>
              </a:rPr>
              <a:t/>
            </a: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35827" y="1993407"/>
            <a:ext cx="6462584" cy="3962549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80156" t="47257" r="15127" b="38359"/>
          <a:stretch/>
        </p:blipFill>
        <p:spPr>
          <a:xfrm>
            <a:off x="1523998" y="1600116"/>
            <a:ext cx="2438401" cy="41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Conclusiones </a:t>
            </a:r>
            <a:r>
              <a:rPr lang="es-ES" dirty="0" smtClean="0"/>
              <a:t>del análisis global 1960-2020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19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8-Índice de bienestar en equidad sostenible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 smtClean="0"/>
              <a:t>Existe una correlación de justicia entre el exceso y el déficit.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 : </a:t>
            </a:r>
            <a:r>
              <a:rPr lang="en-GB" dirty="0" err="1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semana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perdida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debajo</a:t>
            </a:r>
            <a:r>
              <a:rPr lang="en-GB" dirty="0" smtClean="0"/>
              <a:t> del umbral de </a:t>
            </a:r>
            <a:r>
              <a:rPr lang="en-GB" dirty="0" err="1" smtClean="0"/>
              <a:t>dignidad</a:t>
            </a:r>
            <a:r>
              <a:rPr lang="en-GB" dirty="0" smtClean="0"/>
              <a:t>,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1000$ de </a:t>
            </a:r>
            <a:r>
              <a:rPr lang="en-GB" dirty="0" err="1" smtClean="0"/>
              <a:t>exceso</a:t>
            </a:r>
            <a:r>
              <a:rPr lang="en-GB" dirty="0" smtClean="0"/>
              <a:t> de PIB pc de personas que </a:t>
            </a:r>
            <a:r>
              <a:rPr lang="en-GB" dirty="0" err="1" smtClean="0"/>
              <a:t>viven</a:t>
            </a:r>
            <a:r>
              <a:rPr lang="en-GB" dirty="0" smtClean="0"/>
              <a:t>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encima</a:t>
            </a:r>
            <a:r>
              <a:rPr lang="en-GB" dirty="0" smtClean="0"/>
              <a:t> del umbral de </a:t>
            </a:r>
            <a:r>
              <a:rPr lang="en-GB" dirty="0" err="1" smtClean="0"/>
              <a:t>exceso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 smtClean="0"/>
              <a:t>B: dos </a:t>
            </a:r>
            <a:r>
              <a:rPr lang="en-GB" dirty="0" err="1" smtClean="0"/>
              <a:t>días</a:t>
            </a:r>
            <a:r>
              <a:rPr lang="en-GB" dirty="0" smtClean="0"/>
              <a:t> de </a:t>
            </a:r>
            <a:r>
              <a:rPr lang="en-GB" dirty="0" err="1" smtClean="0"/>
              <a:t>vida</a:t>
            </a:r>
            <a:r>
              <a:rPr lang="en-GB" dirty="0" smtClean="0"/>
              <a:t> </a:t>
            </a:r>
            <a:r>
              <a:rPr lang="en-GB" dirty="0" err="1" smtClean="0"/>
              <a:t>perdidos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la </a:t>
            </a:r>
            <a:r>
              <a:rPr lang="en-GB" dirty="0" err="1" smtClean="0"/>
              <a:t>próxima</a:t>
            </a:r>
            <a:r>
              <a:rPr lang="en-GB" dirty="0" smtClean="0"/>
              <a:t> </a:t>
            </a:r>
            <a:r>
              <a:rPr lang="en-GB" dirty="0" err="1" smtClean="0"/>
              <a:t>generación</a:t>
            </a:r>
            <a:r>
              <a:rPr lang="en-GB" dirty="0" smtClean="0"/>
              <a:t> (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todo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países</a:t>
            </a:r>
            <a:r>
              <a:rPr lang="en-GB" dirty="0" smtClean="0"/>
              <a:t> no </a:t>
            </a:r>
            <a:r>
              <a:rPr lang="en-GB" dirty="0" err="1" smtClean="0"/>
              <a:t>contaminantes</a:t>
            </a:r>
            <a:r>
              <a:rPr lang="en-GB" dirty="0" smtClean="0"/>
              <a:t> y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nacidos</a:t>
            </a:r>
            <a:r>
              <a:rPr lang="en-GB" dirty="0" smtClean="0"/>
              <a:t> </a:t>
            </a:r>
            <a:r>
              <a:rPr lang="en-GB" dirty="0" err="1" smtClean="0"/>
              <a:t>después</a:t>
            </a:r>
            <a:r>
              <a:rPr lang="en-GB" dirty="0" smtClean="0"/>
              <a:t> del 1990) </a:t>
            </a:r>
            <a:r>
              <a:rPr lang="en-GB" dirty="0" err="1" smtClean="0"/>
              <a:t>por</a:t>
            </a:r>
            <a:r>
              <a:rPr lang="en-GB" dirty="0" smtClean="0"/>
              <a:t>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tonelada</a:t>
            </a:r>
            <a:r>
              <a:rPr lang="en-GB" dirty="0" smtClean="0"/>
              <a:t> de CO2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exceso</a:t>
            </a:r>
            <a:r>
              <a:rPr lang="en-GB" dirty="0" smtClean="0"/>
              <a:t> del </a:t>
            </a:r>
            <a:r>
              <a:rPr lang="en-GB" dirty="0" err="1" smtClean="0"/>
              <a:t>umbralético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Índice de equidad sostenible : Esperanza de vida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x (1-((A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/52)-(B/365)))</a:t>
            </a:r>
          </a:p>
          <a:p>
            <a:pPr marL="0" indent="0">
              <a:buNone/>
            </a:pPr>
            <a:endParaRPr lang="en-GB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 smtClean="0"/>
              <a:t>Cerca de dos millones de datos; en su mayoría algoritmos basados en estadísticas internacionales (Naciones Unidas, Banco Mundial, Organización Mundial de la Salud, otros) y que estiman criterios SRS, carga de inequidad neta y relativa, los umbrales de equidad, niveles éticos de redistribución y el índice de equidad sostenible (IES).</a:t>
            </a:r>
          </a:p>
          <a:p>
            <a:r>
              <a:rPr lang="es-ES" sz="2400" dirty="0" smtClean="0"/>
              <a:t>Por 250 países y regiones, periodos de tiempo de 5 años desde 1960-2020, 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709" y="199225"/>
            <a:ext cx="10972800" cy="696702"/>
          </a:xfrm>
        </p:spPr>
        <p:txBody>
          <a:bodyPr/>
          <a:lstStyle/>
          <a:p>
            <a:r>
              <a:rPr lang="es-ES" dirty="0" smtClean="0"/>
              <a:t>Atlas de equidad sostenible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09" y="1465778"/>
            <a:ext cx="10972800" cy="2044039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170 </a:t>
            </a:r>
            <a:r>
              <a:rPr lang="en-GB" dirty="0" err="1" smtClean="0"/>
              <a:t>países</a:t>
            </a:r>
            <a:r>
              <a:rPr lang="en-GB" dirty="0" smtClean="0"/>
              <a:t> de &gt;100,000 </a:t>
            </a:r>
            <a:r>
              <a:rPr lang="en-GB" dirty="0" err="1" smtClean="0"/>
              <a:t>habitantes</a:t>
            </a:r>
            <a:r>
              <a:rPr lang="en-GB" dirty="0" smtClean="0"/>
              <a:t> : </a:t>
            </a:r>
            <a:r>
              <a:rPr lang="en-GB" dirty="0" err="1" smtClean="0"/>
              <a:t>perfil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de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país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relación</a:t>
            </a:r>
            <a:r>
              <a:rPr lang="en-GB" dirty="0" smtClean="0"/>
              <a:t> a </a:t>
            </a:r>
            <a:r>
              <a:rPr lang="en-GB" dirty="0" err="1" smtClean="0"/>
              <a:t>niveles</a:t>
            </a:r>
            <a:r>
              <a:rPr lang="en-GB" dirty="0" smtClean="0"/>
              <a:t> </a:t>
            </a:r>
            <a:r>
              <a:rPr lang="en-GB" dirty="0" err="1" smtClean="0"/>
              <a:t>globales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salud</a:t>
            </a:r>
            <a:r>
              <a:rPr lang="en-GB" dirty="0" smtClean="0"/>
              <a:t>, con 21 </a:t>
            </a:r>
            <a:r>
              <a:rPr lang="en-GB" dirty="0" err="1" smtClean="0"/>
              <a:t>gráficos</a:t>
            </a:r>
            <a:r>
              <a:rPr lang="en-GB" dirty="0" smtClean="0"/>
              <a:t>, 3 </a:t>
            </a:r>
            <a:r>
              <a:rPr lang="en-GB" dirty="0" err="1" smtClean="0"/>
              <a:t>tablas</a:t>
            </a:r>
            <a:r>
              <a:rPr lang="en-GB" dirty="0" smtClean="0"/>
              <a:t> </a:t>
            </a:r>
            <a:r>
              <a:rPr lang="en-GB" dirty="0" err="1" smtClean="0"/>
              <a:t>comparativas</a:t>
            </a:r>
            <a:r>
              <a:rPr lang="en-GB" dirty="0" smtClean="0"/>
              <a:t>, un </a:t>
            </a:r>
            <a:r>
              <a:rPr lang="en-GB" dirty="0" err="1" smtClean="0"/>
              <a:t>cuadro</a:t>
            </a:r>
            <a:r>
              <a:rPr lang="en-GB" dirty="0" smtClean="0"/>
              <a:t> </a:t>
            </a:r>
            <a:r>
              <a:rPr lang="en-GB" dirty="0" err="1" smtClean="0"/>
              <a:t>resumen</a:t>
            </a:r>
            <a:endParaRPr lang="en-GB" dirty="0" smtClean="0"/>
          </a:p>
          <a:p>
            <a:r>
              <a:rPr lang="en-GB" dirty="0" err="1" smtClean="0"/>
              <a:t>Más</a:t>
            </a:r>
            <a:r>
              <a:rPr lang="en-GB" dirty="0" smtClean="0"/>
              <a:t> de 50 </a:t>
            </a:r>
            <a:r>
              <a:rPr lang="en-GB" dirty="0" err="1" smtClean="0"/>
              <a:t>mapas</a:t>
            </a:r>
            <a:r>
              <a:rPr lang="en-GB" dirty="0" smtClean="0"/>
              <a:t> </a:t>
            </a:r>
            <a:r>
              <a:rPr lang="en-GB" dirty="0" err="1" smtClean="0"/>
              <a:t>dinámicos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el </a:t>
            </a:r>
            <a:r>
              <a:rPr lang="en-GB" dirty="0" err="1" smtClean="0"/>
              <a:t>tiempo</a:t>
            </a:r>
            <a:r>
              <a:rPr lang="en-GB" dirty="0" smtClean="0"/>
              <a:t> 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criterios</a:t>
            </a:r>
            <a:r>
              <a:rPr lang="en-GB" dirty="0" smtClean="0"/>
              <a:t> SRS, </a:t>
            </a:r>
            <a:r>
              <a:rPr lang="en-GB" dirty="0" err="1" smtClean="0"/>
              <a:t>carga</a:t>
            </a:r>
            <a:r>
              <a:rPr lang="en-GB" dirty="0" smtClean="0"/>
              <a:t> de </a:t>
            </a:r>
            <a:r>
              <a:rPr lang="en-GB" dirty="0" err="1" smtClean="0"/>
              <a:t>inequidad</a:t>
            </a:r>
            <a:r>
              <a:rPr lang="en-GB" dirty="0" smtClean="0"/>
              <a:t>, </a:t>
            </a:r>
            <a:r>
              <a:rPr lang="en-GB" dirty="0" err="1" smtClean="0"/>
              <a:t>niveles</a:t>
            </a:r>
            <a:r>
              <a:rPr lang="en-GB" dirty="0" smtClean="0"/>
              <a:t> de deficit y </a:t>
            </a:r>
            <a:r>
              <a:rPr lang="en-GB" dirty="0" err="1" smtClean="0"/>
              <a:t>redistribución</a:t>
            </a:r>
            <a:r>
              <a:rPr lang="en-GB" dirty="0" smtClean="0"/>
              <a:t> </a:t>
            </a:r>
            <a:r>
              <a:rPr lang="en-GB" dirty="0" err="1" smtClean="0"/>
              <a:t>ética</a:t>
            </a:r>
            <a:r>
              <a:rPr lang="en-GB" dirty="0" smtClean="0"/>
              <a:t> e </a:t>
            </a:r>
            <a:r>
              <a:rPr lang="en-GB" dirty="0" err="1" smtClean="0"/>
              <a:t>índice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sostenible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4" t="32170" r="2868" b="32274"/>
          <a:stretch/>
        </p:blipFill>
        <p:spPr>
          <a:xfrm>
            <a:off x="535709" y="3509817"/>
            <a:ext cx="11589488" cy="24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4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33964" y="1655678"/>
            <a:ext cx="693650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 err="1"/>
              <a:t>k'ax</a:t>
            </a:r>
            <a:r>
              <a:rPr lang="en-GB" sz="4400" dirty="0"/>
              <a:t> </a:t>
            </a:r>
            <a:r>
              <a:rPr lang="en-GB" sz="4400" dirty="0" err="1" smtClean="0"/>
              <a:t>wokola'wal</a:t>
            </a:r>
            <a:endParaRPr lang="en-GB" sz="4400" dirty="0" smtClean="0"/>
          </a:p>
          <a:p>
            <a:pPr algn="ctr"/>
            <a:endParaRPr lang="en-GB" sz="4400" dirty="0" smtClean="0"/>
          </a:p>
          <a:p>
            <a:pPr algn="ctr"/>
            <a:r>
              <a:rPr lang="es-ES" sz="4400" dirty="0"/>
              <a:t>https://www.valyter.es/</a:t>
            </a:r>
          </a:p>
        </p:txBody>
      </p:sp>
    </p:spTree>
    <p:extLst>
      <p:ext uri="{BB962C8B-B14F-4D97-AF65-F5344CB8AC3E}">
        <p14:creationId xmlns:p14="http://schemas.microsoft.com/office/powerpoint/2010/main" val="57781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/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Premisa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55000" lnSpcReduction="20000"/>
          </a:bodyPr>
          <a:lstStyle/>
          <a:p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4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Debe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rgbClr val="0070C0"/>
                </a:solidFill>
              </a:rPr>
              <a:t>Propuesta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>
                <a:solidFill>
                  <a:srgbClr val="0070C0"/>
                </a:solidFill>
              </a:rPr>
              <a:t>: </a:t>
            </a:r>
            <a:r>
              <a:rPr lang="en-GB" sz="4100" dirty="0" smtClean="0">
                <a:solidFill>
                  <a:srgbClr val="0070C0"/>
                </a:solidFill>
              </a:rPr>
              <a:t>El GTES de Cuba </a:t>
            </a:r>
            <a:r>
              <a:rPr lang="en-GB" sz="4100" dirty="0" err="1" smtClean="0">
                <a:solidFill>
                  <a:srgbClr val="0070C0"/>
                </a:solidFill>
              </a:rPr>
              <a:t>puede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proponer</a:t>
            </a:r>
            <a:r>
              <a:rPr lang="en-GB" sz="4100" dirty="0" smtClean="0">
                <a:solidFill>
                  <a:srgbClr val="0070C0"/>
                </a:solidFill>
              </a:rPr>
              <a:t> un </a:t>
            </a:r>
            <a:r>
              <a:rPr lang="en-GB" sz="4100" dirty="0" err="1">
                <a:solidFill>
                  <a:srgbClr val="0070C0"/>
                </a:solidFill>
              </a:rPr>
              <a:t>s</a:t>
            </a:r>
            <a:r>
              <a:rPr lang="en-GB" sz="4100" dirty="0" err="1" smtClean="0">
                <a:solidFill>
                  <a:srgbClr val="0070C0"/>
                </a:solidFill>
              </a:rPr>
              <a:t>istema</a:t>
            </a:r>
            <a:r>
              <a:rPr lang="en-GB" sz="4100" dirty="0" smtClean="0">
                <a:solidFill>
                  <a:srgbClr val="0070C0"/>
                </a:solidFill>
              </a:rPr>
              <a:t> de </a:t>
            </a:r>
            <a:r>
              <a:rPr lang="en-GB" sz="4100" dirty="0" err="1" smtClean="0">
                <a:solidFill>
                  <a:srgbClr val="0070C0"/>
                </a:solidFill>
              </a:rPr>
              <a:t>medicion</a:t>
            </a:r>
            <a:r>
              <a:rPr lang="en-GB" sz="4100" dirty="0" smtClean="0">
                <a:solidFill>
                  <a:srgbClr val="0070C0"/>
                </a:solidFill>
              </a:rPr>
              <a:t> del principio de </a:t>
            </a:r>
            <a:r>
              <a:rPr lang="en-GB" sz="4100" dirty="0" err="1" smtClean="0">
                <a:solidFill>
                  <a:srgbClr val="0070C0"/>
                </a:solidFill>
              </a:rPr>
              <a:t>equidad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presente</a:t>
            </a:r>
            <a:r>
              <a:rPr lang="en-GB" sz="4100" dirty="0" smtClean="0">
                <a:solidFill>
                  <a:srgbClr val="0070C0"/>
                </a:solidFill>
              </a:rPr>
              <a:t> </a:t>
            </a:r>
            <a:r>
              <a:rPr lang="en-GB" sz="4100" dirty="0" err="1" smtClean="0">
                <a:solidFill>
                  <a:srgbClr val="0070C0"/>
                </a:solidFill>
              </a:rPr>
              <a:t>en</a:t>
            </a:r>
            <a:r>
              <a:rPr lang="en-GB" sz="4100" dirty="0" smtClean="0">
                <a:solidFill>
                  <a:srgbClr val="0070C0"/>
                </a:solidFill>
              </a:rPr>
              <a:t> el </a:t>
            </a:r>
            <a:r>
              <a:rPr lang="en-GB" sz="4100" dirty="0" err="1" smtClean="0">
                <a:solidFill>
                  <a:srgbClr val="0070C0"/>
                </a:solidFill>
              </a:rPr>
              <a:t>pramubulo</a:t>
            </a:r>
            <a:r>
              <a:rPr lang="en-GB" sz="4100" dirty="0" smtClean="0">
                <a:solidFill>
                  <a:srgbClr val="0070C0"/>
                </a:solidFill>
              </a:rPr>
              <a:t> de la </a:t>
            </a:r>
            <a:r>
              <a:rPr lang="en-GB" sz="4100" dirty="0" err="1" smtClean="0">
                <a:solidFill>
                  <a:srgbClr val="0070C0"/>
                </a:solidFill>
              </a:rPr>
              <a:t>constitución</a:t>
            </a:r>
            <a:r>
              <a:rPr lang="en-GB" sz="4100" dirty="0" smtClean="0">
                <a:solidFill>
                  <a:srgbClr val="0070C0"/>
                </a:solidFill>
              </a:rPr>
              <a:t> de Cuba de 2019.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utilizado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enfermedad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coste-utilidad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guiar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(con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sesgos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contextos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),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prioridades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financiación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: El GTES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a las </a:t>
            </a:r>
            <a:r>
              <a:rPr lang="en-GB" dirty="0" err="1" smtClean="0">
                <a:solidFill>
                  <a:srgbClr val="0070C0"/>
                </a:solidFill>
              </a:rPr>
              <a:t>Naciones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Unidas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identificación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referencias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bienestar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humano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que </a:t>
            </a:r>
            <a:r>
              <a:rPr lang="en-GB" dirty="0" err="1" smtClean="0">
                <a:solidFill>
                  <a:srgbClr val="0070C0"/>
                </a:solidFill>
              </a:rPr>
              <a:t>sean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economicamente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replicables</a:t>
            </a:r>
            <a:r>
              <a:rPr lang="en-GB" dirty="0" smtClean="0">
                <a:solidFill>
                  <a:srgbClr val="0070C0"/>
                </a:solidFill>
              </a:rPr>
              <a:t> (</a:t>
            </a:r>
            <a:r>
              <a:rPr lang="en-GB" b="1" dirty="0" err="1" smtClean="0">
                <a:solidFill>
                  <a:srgbClr val="0070C0"/>
                </a:solidFill>
              </a:rPr>
              <a:t>justas</a:t>
            </a:r>
            <a:r>
              <a:rPr lang="en-GB" dirty="0" smtClean="0">
                <a:solidFill>
                  <a:srgbClr val="0070C0"/>
                </a:solidFill>
              </a:rPr>
              <a:t>) </a:t>
            </a:r>
            <a:r>
              <a:rPr lang="en-GB" b="1" dirty="0" smtClean="0">
                <a:solidFill>
                  <a:srgbClr val="0070C0"/>
                </a:solidFill>
              </a:rPr>
              <a:t>y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ecológicamente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sostenibles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(</a:t>
            </a:r>
            <a:r>
              <a:rPr lang="en-GB" dirty="0" err="1" smtClean="0">
                <a:solidFill>
                  <a:srgbClr val="0070C0"/>
                </a:solidFill>
              </a:rPr>
              <a:t>en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contraste</a:t>
            </a:r>
            <a:r>
              <a:rPr lang="en-GB" dirty="0" smtClean="0">
                <a:solidFill>
                  <a:srgbClr val="0070C0"/>
                </a:solidFill>
              </a:rPr>
              <a:t> con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modelos</a:t>
            </a:r>
            <a:r>
              <a:rPr lang="en-GB" dirty="0" smtClean="0">
                <a:solidFill>
                  <a:srgbClr val="0070C0"/>
                </a:solidFill>
              </a:rPr>
              <a:t> del CAD y </a:t>
            </a:r>
            <a:r>
              <a:rPr lang="en-GB" dirty="0" err="1" smtClean="0">
                <a:solidFill>
                  <a:srgbClr val="0070C0"/>
                </a:solidFill>
              </a:rPr>
              <a:t>los</a:t>
            </a:r>
            <a:r>
              <a:rPr lang="en-GB" dirty="0" smtClean="0">
                <a:solidFill>
                  <a:srgbClr val="0070C0"/>
                </a:solidFill>
              </a:rPr>
              <a:t> de mayor IDH)</a:t>
            </a: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3-Compromiso de monitorizar la equidad en salud.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2010,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trabajo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Comisión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Determinantes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Sociales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AsambleaMundial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la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. Hasta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(a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ajuste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tasas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CiES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-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16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relativa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Propuesta</a:t>
            </a:r>
            <a:r>
              <a:rPr lang="en-GB" dirty="0" smtClean="0">
                <a:solidFill>
                  <a:srgbClr val="0070C0"/>
                </a:solidFill>
              </a:rPr>
              <a:t> : El GTES </a:t>
            </a:r>
            <a:r>
              <a:rPr lang="en-GB" dirty="0" err="1" smtClean="0">
                <a:solidFill>
                  <a:srgbClr val="0070C0"/>
                </a:solidFill>
              </a:rPr>
              <a:t>podría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proponer</a:t>
            </a:r>
            <a:r>
              <a:rPr lang="en-GB" dirty="0" smtClean="0">
                <a:solidFill>
                  <a:srgbClr val="0070C0"/>
                </a:solidFill>
              </a:rPr>
              <a:t> a la </a:t>
            </a:r>
            <a:r>
              <a:rPr lang="en-GB" dirty="0" err="1" smtClean="0">
                <a:solidFill>
                  <a:srgbClr val="0070C0"/>
                </a:solidFill>
              </a:rPr>
              <a:t>Organización</a:t>
            </a:r>
            <a:r>
              <a:rPr lang="en-GB" dirty="0" smtClean="0">
                <a:solidFill>
                  <a:srgbClr val="0070C0"/>
                </a:solidFill>
              </a:rPr>
              <a:t> Mundial de la </a:t>
            </a:r>
            <a:r>
              <a:rPr lang="en-GB" dirty="0" err="1" smtClean="0">
                <a:solidFill>
                  <a:srgbClr val="0070C0"/>
                </a:solidFill>
              </a:rPr>
              <a:t>Salud</a:t>
            </a:r>
            <a:r>
              <a:rPr lang="en-GB" dirty="0" smtClean="0">
                <a:solidFill>
                  <a:srgbClr val="0070C0"/>
                </a:solidFill>
              </a:rPr>
              <a:t> la </a:t>
            </a:r>
            <a:r>
              <a:rPr lang="en-GB" dirty="0" err="1" smtClean="0">
                <a:solidFill>
                  <a:srgbClr val="0070C0"/>
                </a:solidFill>
              </a:rPr>
              <a:t>medición</a:t>
            </a:r>
            <a:r>
              <a:rPr lang="en-GB" dirty="0" smtClean="0">
                <a:solidFill>
                  <a:srgbClr val="0070C0"/>
                </a:solidFill>
              </a:rPr>
              <a:t> de la </a:t>
            </a:r>
            <a:r>
              <a:rPr lang="en-GB" b="1" dirty="0" err="1" smtClean="0">
                <a:solidFill>
                  <a:srgbClr val="0070C0"/>
                </a:solidFill>
              </a:rPr>
              <a:t>carga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neta</a:t>
            </a:r>
            <a:r>
              <a:rPr lang="en-GB" b="1" dirty="0" smtClean="0">
                <a:solidFill>
                  <a:srgbClr val="0070C0"/>
                </a:solidFill>
              </a:rPr>
              <a:t> y </a:t>
            </a:r>
            <a:r>
              <a:rPr lang="en-GB" b="1" dirty="0" err="1" smtClean="0">
                <a:solidFill>
                  <a:srgbClr val="0070C0"/>
                </a:solidFill>
              </a:rPr>
              <a:t>relativa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inequidad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0070C0"/>
                </a:solidFill>
              </a:rPr>
              <a:t>a </a:t>
            </a:r>
            <a:r>
              <a:rPr lang="en-GB" dirty="0" err="1" smtClean="0">
                <a:solidFill>
                  <a:srgbClr val="0070C0"/>
                </a:solidFill>
              </a:rPr>
              <a:t>nivel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err="1" smtClean="0">
                <a:solidFill>
                  <a:srgbClr val="0070C0"/>
                </a:solidFill>
              </a:rPr>
              <a:t>internacional</a:t>
            </a:r>
            <a:r>
              <a:rPr lang="en-GB" dirty="0" smtClean="0">
                <a:solidFill>
                  <a:srgbClr val="0070C0"/>
                </a:solidFill>
              </a:rPr>
              <a:t> y </a:t>
            </a:r>
            <a:r>
              <a:rPr lang="en-GB" dirty="0" err="1" smtClean="0">
                <a:solidFill>
                  <a:srgbClr val="0070C0"/>
                </a:solidFill>
              </a:rPr>
              <a:t>subnacional</a:t>
            </a:r>
            <a:r>
              <a:rPr lang="en-GB" dirty="0" smtClean="0">
                <a:solidFill>
                  <a:srgbClr val="0070C0"/>
                </a:solidFill>
              </a:rPr>
              <a:t>, </a:t>
            </a:r>
            <a:r>
              <a:rPr lang="en-GB" dirty="0" err="1" smtClean="0">
                <a:solidFill>
                  <a:srgbClr val="0070C0"/>
                </a:solidFill>
              </a:rPr>
              <a:t>como</a:t>
            </a:r>
            <a:r>
              <a:rPr lang="en-GB" dirty="0" smtClean="0">
                <a:solidFill>
                  <a:srgbClr val="0070C0"/>
                </a:solidFill>
              </a:rPr>
              <a:t> major </a:t>
            </a:r>
            <a:r>
              <a:rPr lang="en-GB" dirty="0" err="1" smtClean="0">
                <a:solidFill>
                  <a:srgbClr val="0070C0"/>
                </a:solidFill>
              </a:rPr>
              <a:t>barómetro</a:t>
            </a:r>
            <a:r>
              <a:rPr lang="en-GB" dirty="0" smtClean="0">
                <a:solidFill>
                  <a:srgbClr val="0070C0"/>
                </a:solidFill>
              </a:rPr>
              <a:t> de </a:t>
            </a:r>
            <a:r>
              <a:rPr lang="en-GB" dirty="0" err="1" smtClean="0">
                <a:solidFill>
                  <a:srgbClr val="0070C0"/>
                </a:solidFill>
              </a:rPr>
              <a:t>justicia</a:t>
            </a:r>
            <a:r>
              <a:rPr lang="en-GB" dirty="0" smtClean="0">
                <a:solidFill>
                  <a:srgbClr val="0070C0"/>
                </a:solidFill>
              </a:rPr>
              <a:t> social.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 smtClean="0"/>
              <a:t>Indicadores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utilizados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en</a:t>
            </a:r>
            <a:r>
              <a:rPr lang="en-GB" sz="2400" b="1" dirty="0" smtClean="0"/>
              <a:t> la </a:t>
            </a:r>
            <a:r>
              <a:rPr lang="en-GB" sz="2400" b="1" dirty="0" err="1" smtClean="0"/>
              <a:t>selección</a:t>
            </a:r>
            <a:r>
              <a:rPr lang="en-GB" sz="2400" b="1" dirty="0" smtClean="0"/>
              <a:t> de </a:t>
            </a:r>
            <a:r>
              <a:rPr lang="en-GB" sz="2400" b="1" dirty="0" err="1" smtClean="0"/>
              <a:t>países</a:t>
            </a:r>
            <a:r>
              <a:rPr lang="en-GB" sz="2400" b="1" dirty="0" smtClean="0"/>
              <a:t> SRS : </a:t>
            </a:r>
            <a:r>
              <a:rPr lang="en-GB" sz="2400" b="1" dirty="0" err="1" smtClean="0"/>
              <a:t>saludables</a:t>
            </a:r>
            <a:r>
              <a:rPr lang="en-GB" sz="2400" b="1" dirty="0" smtClean="0"/>
              <a:t>, </a:t>
            </a:r>
            <a:r>
              <a:rPr lang="en-GB" sz="2400" b="1" dirty="0" err="1" smtClean="0"/>
              <a:t>económicamente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replicables</a:t>
            </a:r>
            <a:r>
              <a:rPr lang="en-GB" sz="2400" b="1" dirty="0" smtClean="0"/>
              <a:t> y </a:t>
            </a:r>
            <a:r>
              <a:rPr lang="en-GB" sz="2400" b="1" dirty="0" err="1" smtClean="0"/>
              <a:t>ecológicamente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sostenibles</a:t>
            </a:r>
            <a:endParaRPr lang="en-GB" sz="24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105996"/>
              </p:ext>
            </p:extLst>
          </p:nvPr>
        </p:nvGraphicFramePr>
        <p:xfrm>
          <a:off x="991915" y="1016521"/>
          <a:ext cx="10375520" cy="5398248"/>
        </p:xfrm>
        <a:graphic>
          <a:graphicData uri="http://schemas.openxmlformats.org/drawingml/2006/table">
            <a:tbl>
              <a:tblPr firstRow="1" firstCol="1" bandRow="1"/>
              <a:tblGrid>
                <a:gridCol w="2593880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</a:tblGrid>
              <a:tr h="2864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de salud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económicos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ecológicos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103416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Vincent, Georgia, Paraguay, Sri Lanka, Tonga y Vietnam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7201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20066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sub-nacionales en China (Shanxi, Guangxi, Anhui, Sichuan and Henan), en India (Kerala), en Rusia (Ingushetia and Chechnya) y en Brasil (Alagoas, Praiba, Ceara, Para, Bahia y Rio Grande)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816" y="1342224"/>
            <a:ext cx="2475026" cy="3719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657" y="1353820"/>
            <a:ext cx="3091162" cy="37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2170</Words>
  <Application>Microsoft Office PowerPoint</Application>
  <PresentationFormat>Widescreen</PresentationFormat>
  <Paragraphs>112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Bradley Hand ITC</vt:lpstr>
      <vt:lpstr>Calibri</vt:lpstr>
      <vt:lpstr>Calibri Light</vt:lpstr>
      <vt:lpstr>Times New Roman</vt:lpstr>
      <vt:lpstr>Office Theme</vt:lpstr>
      <vt:lpstr>PowerPoint Presentation</vt:lpstr>
      <vt:lpstr>Conclusiones del análisis global 1960-2020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 : nunca ha sido estimado. </vt:lpstr>
      <vt:lpstr>3-Compromiso de monitorizar la equidad en salud. No se ha cumplido.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4- Umbral de Dignidad vs. Pobreza.</vt:lpstr>
      <vt:lpstr>5- Umbral de exceso vs. Ingresos y acúmulo sin límite.</vt:lpstr>
      <vt:lpstr>The Equity curve</vt:lpstr>
      <vt:lpstr>Población y PIB de países según zonas de equidad </vt:lpstr>
      <vt:lpstr>6-Bienes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PowerPoint Presentation</vt:lpstr>
      <vt:lpstr>8-Índice de bienestar en equidad sostenible</vt:lpstr>
      <vt:lpstr>PowerPoint Presentation</vt:lpstr>
      <vt:lpstr>Atlas de equidad sostenible</vt:lpstr>
      <vt:lpstr>PowerPoint Presentation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GARAY AMORES Juan (EEAS-HAVANA)</cp:lastModifiedBy>
  <cp:revision>91</cp:revision>
  <dcterms:created xsi:type="dcterms:W3CDTF">2022-05-18T14:49:58Z</dcterms:created>
  <dcterms:modified xsi:type="dcterms:W3CDTF">2022-11-24T15:46:16Z</dcterms:modified>
</cp:coreProperties>
</file>