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314" r:id="rId2"/>
    <p:sldId id="304" r:id="rId3"/>
    <p:sldId id="286" r:id="rId4"/>
    <p:sldId id="257" r:id="rId5"/>
    <p:sldId id="258" r:id="rId6"/>
    <p:sldId id="259" r:id="rId7"/>
    <p:sldId id="267" r:id="rId8"/>
    <p:sldId id="284" r:id="rId9"/>
    <p:sldId id="269" r:id="rId10"/>
    <p:sldId id="272" r:id="rId11"/>
    <p:sldId id="282" r:id="rId12"/>
    <p:sldId id="260" r:id="rId13"/>
    <p:sldId id="261" r:id="rId14"/>
    <p:sldId id="266" r:id="rId15"/>
    <p:sldId id="275" r:id="rId16"/>
    <p:sldId id="263" r:id="rId17"/>
    <p:sldId id="262" r:id="rId18"/>
    <p:sldId id="285" r:id="rId19"/>
    <p:sldId id="276" r:id="rId20"/>
    <p:sldId id="283" r:id="rId21"/>
    <p:sldId id="277" r:id="rId22"/>
    <p:sldId id="278" r:id="rId23"/>
    <p:sldId id="279" r:id="rId24"/>
    <p:sldId id="315" r:id="rId2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66" d="100"/>
          <a:sy n="66" d="100"/>
        </p:scale>
        <p:origin x="32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64237C-5F77-4F06-95D1-FE02E1FA30F8}" type="datetimeFigureOut">
              <a:rPr lang="en-GB" smtClean="0"/>
              <a:t>24/11/2022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9C6214-3CF1-422B-B60A-63C37DF12F0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78721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64237C-5F77-4F06-95D1-FE02E1FA30F8}" type="datetimeFigureOut">
              <a:rPr lang="en-GB" smtClean="0"/>
              <a:t>24/11/2022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9C6214-3CF1-422B-B60A-63C37DF12F0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176720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64237C-5F77-4F06-95D1-FE02E1FA30F8}" type="datetimeFigureOut">
              <a:rPr lang="en-GB" smtClean="0"/>
              <a:t>24/11/2022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9C6214-3CF1-422B-B60A-63C37DF12F0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4960668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Diseño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R"/>
          </a:p>
        </p:txBody>
      </p:sp>
    </p:spTree>
    <p:extLst>
      <p:ext uri="{BB962C8B-B14F-4D97-AF65-F5344CB8AC3E}">
        <p14:creationId xmlns:p14="http://schemas.microsoft.com/office/powerpoint/2010/main" val="19170465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64237C-5F77-4F06-95D1-FE02E1FA30F8}" type="datetimeFigureOut">
              <a:rPr lang="en-GB" smtClean="0"/>
              <a:t>24/11/2022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9C6214-3CF1-422B-B60A-63C37DF12F0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913248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64237C-5F77-4F06-95D1-FE02E1FA30F8}" type="datetimeFigureOut">
              <a:rPr lang="en-GB" smtClean="0"/>
              <a:t>24/11/2022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9C6214-3CF1-422B-B60A-63C37DF12F0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103091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64237C-5F77-4F06-95D1-FE02E1FA30F8}" type="datetimeFigureOut">
              <a:rPr lang="en-GB" smtClean="0"/>
              <a:t>24/11/2022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9C6214-3CF1-422B-B60A-63C37DF12F0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542604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64237C-5F77-4F06-95D1-FE02E1FA30F8}" type="datetimeFigureOut">
              <a:rPr lang="en-GB" smtClean="0"/>
              <a:t>24/11/2022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9C6214-3CF1-422B-B60A-63C37DF12F0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56782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64237C-5F77-4F06-95D1-FE02E1FA30F8}" type="datetimeFigureOut">
              <a:rPr lang="en-GB" smtClean="0"/>
              <a:t>24/11/2022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9C6214-3CF1-422B-B60A-63C37DF12F0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108292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64237C-5F77-4F06-95D1-FE02E1FA30F8}" type="datetimeFigureOut">
              <a:rPr lang="en-GB" smtClean="0"/>
              <a:t>24/11/2022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9C6214-3CF1-422B-B60A-63C37DF12F0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143806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64237C-5F77-4F06-95D1-FE02E1FA30F8}" type="datetimeFigureOut">
              <a:rPr lang="en-GB" smtClean="0"/>
              <a:t>24/11/2022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9C6214-3CF1-422B-B60A-63C37DF12F0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000883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64237C-5F77-4F06-95D1-FE02E1FA30F8}" type="datetimeFigureOut">
              <a:rPr lang="en-GB" smtClean="0"/>
              <a:t>24/11/2022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9C6214-3CF1-422B-B60A-63C37DF12F0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924721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bg1">
                <a:lumMod val="95000"/>
              </a:schemeClr>
            </a:gs>
            <a:gs pos="73000">
              <a:schemeClr val="accent3">
                <a:lumMod val="97000"/>
                <a:lumOff val="3000"/>
              </a:schemeClr>
            </a:gs>
            <a:gs pos="100000">
              <a:schemeClr val="accent3">
                <a:lumMod val="60000"/>
                <a:lumOff val="40000"/>
              </a:schemeClr>
            </a:gs>
          </a:gsLst>
          <a:lin ang="162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764237C-5F77-4F06-95D1-FE02E1FA30F8}" type="datetimeFigureOut">
              <a:rPr lang="en-GB" smtClean="0"/>
              <a:t>24/11/2022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29C6214-3CF1-422B-B60A-63C37DF12F0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554207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665017" y="1099126"/>
            <a:ext cx="10834255" cy="39087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sz="4000" b="1" dirty="0"/>
              <a:t>Equidad, sostenibilidad y justicia social</a:t>
            </a:r>
            <a:r>
              <a:rPr lang="en-GB" sz="4000" dirty="0"/>
              <a:t/>
            </a:r>
            <a:br>
              <a:rPr lang="en-GB" sz="4000" dirty="0"/>
            </a:br>
            <a:r>
              <a:rPr lang="en-GB" sz="2400" dirty="0"/>
              <a:t>te </a:t>
            </a:r>
            <a:r>
              <a:rPr lang="en-GB" sz="2400" dirty="0" err="1"/>
              <a:t>jbile</a:t>
            </a:r>
            <a:r>
              <a:rPr lang="en-GB" sz="2400" dirty="0"/>
              <a:t> </a:t>
            </a:r>
            <a:r>
              <a:rPr lang="en-GB" sz="2400" dirty="0" err="1"/>
              <a:t>ja</a:t>
            </a:r>
            <a:r>
              <a:rPr lang="en-GB" sz="2400" dirty="0"/>
              <a:t>' </a:t>
            </a:r>
            <a:r>
              <a:rPr lang="es-ES" sz="2400" dirty="0" smtClean="0"/>
              <a:t>Juan </a:t>
            </a:r>
            <a:r>
              <a:rPr lang="es-ES" sz="2400" dirty="0"/>
              <a:t>E. Garay Amores</a:t>
            </a:r>
            <a:r>
              <a:rPr lang="en-GB" sz="2400" dirty="0"/>
              <a:t/>
            </a:r>
            <a:br>
              <a:rPr lang="en-GB" sz="2400" dirty="0"/>
            </a:br>
            <a:r>
              <a:rPr lang="es-ES" sz="2400" dirty="0"/>
              <a:t>Profesor ad honorem de la Universidad Autónoma de Chiapas </a:t>
            </a:r>
            <a:r>
              <a:rPr lang="en-GB" sz="4000" dirty="0"/>
              <a:t/>
            </a:r>
            <a:br>
              <a:rPr lang="en-GB" sz="4000" dirty="0"/>
            </a:br>
            <a:r>
              <a:rPr lang="es-ES" sz="4000" dirty="0"/>
              <a:t> </a:t>
            </a:r>
            <a:endParaRPr lang="es-ES" sz="4000" dirty="0" smtClean="0"/>
          </a:p>
          <a:p>
            <a:pPr algn="ctr"/>
            <a:r>
              <a:rPr lang="es-ES" sz="2400" dirty="0" smtClean="0"/>
              <a:t>Conferencia </a:t>
            </a:r>
            <a:r>
              <a:rPr lang="es-ES" sz="2400" dirty="0"/>
              <a:t>Magistral inaugural </a:t>
            </a:r>
            <a:endParaRPr lang="es-ES" sz="2400" dirty="0" smtClean="0"/>
          </a:p>
          <a:p>
            <a:pPr algn="ctr"/>
            <a:r>
              <a:rPr lang="es-ES" sz="2400" dirty="0" smtClean="0"/>
              <a:t>del </a:t>
            </a:r>
          </a:p>
          <a:p>
            <a:pPr algn="ctr"/>
            <a:r>
              <a:rPr lang="es-ES" sz="2400" dirty="0" smtClean="0"/>
              <a:t>Coloquio </a:t>
            </a:r>
            <a:r>
              <a:rPr lang="es-ES" sz="2400" dirty="0"/>
              <a:t>del Doctorado de Estudios Regionales </a:t>
            </a:r>
            <a:endParaRPr lang="es-ES" sz="2400" dirty="0" smtClean="0"/>
          </a:p>
          <a:p>
            <a:pPr algn="ctr"/>
            <a:r>
              <a:rPr lang="es-ES" sz="2400" dirty="0" smtClean="0"/>
              <a:t>de </a:t>
            </a:r>
            <a:r>
              <a:rPr lang="es-ES" sz="2400" dirty="0"/>
              <a:t>la </a:t>
            </a:r>
            <a:endParaRPr lang="es-ES" sz="2400" dirty="0" smtClean="0"/>
          </a:p>
          <a:p>
            <a:pPr algn="ctr"/>
            <a:r>
              <a:rPr lang="es-ES" sz="2400" dirty="0" smtClean="0"/>
              <a:t>Universidad </a:t>
            </a:r>
            <a:r>
              <a:rPr lang="es-ES" sz="2400" dirty="0"/>
              <a:t>Autónoma de Chiapas</a:t>
            </a:r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55196019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3242" y="149545"/>
            <a:ext cx="11372047" cy="51370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07030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8030" y="677043"/>
            <a:ext cx="10553222" cy="53450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186072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S" sz="3600" dirty="0" smtClean="0">
                <a:solidFill>
                  <a:schemeClr val="accent1">
                    <a:lumMod val="50000"/>
                  </a:schemeClr>
                </a:solidFill>
              </a:rPr>
              <a:t>4- Umbral de Dignidad vs. Pobreza.</a:t>
            </a:r>
            <a:endParaRPr lang="en-GB" sz="36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81043"/>
            <a:ext cx="10515600" cy="4351338"/>
          </a:xfrm>
        </p:spPr>
        <p:txBody>
          <a:bodyPr>
            <a:normAutofit fontScale="92500" lnSpcReduction="20000"/>
          </a:bodyPr>
          <a:lstStyle/>
          <a:p>
            <a:r>
              <a:rPr lang="en-GB" dirty="0" smtClean="0">
                <a:solidFill>
                  <a:schemeClr val="accent1">
                    <a:lumMod val="50000"/>
                  </a:schemeClr>
                </a:solidFill>
              </a:rPr>
              <a:t>La media de PIB pc de las </a:t>
            </a:r>
            <a:r>
              <a:rPr lang="en-GB" dirty="0" err="1" smtClean="0">
                <a:solidFill>
                  <a:schemeClr val="accent1">
                    <a:lumMod val="50000"/>
                  </a:schemeClr>
                </a:solidFill>
              </a:rPr>
              <a:t>referencias</a:t>
            </a:r>
            <a:r>
              <a:rPr lang="en-GB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GB" dirty="0" err="1" smtClean="0">
                <a:solidFill>
                  <a:schemeClr val="accent1">
                    <a:lumMod val="50000"/>
                  </a:schemeClr>
                </a:solidFill>
              </a:rPr>
              <a:t>internacionales</a:t>
            </a:r>
            <a:r>
              <a:rPr lang="en-GB" dirty="0" smtClean="0">
                <a:solidFill>
                  <a:schemeClr val="accent1">
                    <a:lumMod val="50000"/>
                  </a:schemeClr>
                </a:solidFill>
              </a:rPr>
              <a:t> de </a:t>
            </a:r>
            <a:r>
              <a:rPr lang="en-GB" dirty="0" err="1" smtClean="0">
                <a:solidFill>
                  <a:schemeClr val="accent1">
                    <a:lumMod val="50000"/>
                  </a:schemeClr>
                </a:solidFill>
              </a:rPr>
              <a:t>bienestar</a:t>
            </a:r>
            <a:r>
              <a:rPr lang="en-GB" dirty="0" smtClean="0">
                <a:solidFill>
                  <a:schemeClr val="accent1">
                    <a:lumMod val="50000"/>
                  </a:schemeClr>
                </a:solidFill>
              </a:rPr>
              <a:t> SRS </a:t>
            </a:r>
            <a:r>
              <a:rPr lang="en-GB" dirty="0" err="1" smtClean="0">
                <a:solidFill>
                  <a:schemeClr val="accent1">
                    <a:lumMod val="50000"/>
                  </a:schemeClr>
                </a:solidFill>
              </a:rPr>
              <a:t>marca</a:t>
            </a:r>
            <a:r>
              <a:rPr lang="en-GB" dirty="0" smtClean="0">
                <a:solidFill>
                  <a:schemeClr val="accent1">
                    <a:lumMod val="50000"/>
                  </a:schemeClr>
                </a:solidFill>
              </a:rPr>
              <a:t> el </a:t>
            </a:r>
            <a:r>
              <a:rPr lang="en-GB" dirty="0" err="1" smtClean="0">
                <a:solidFill>
                  <a:schemeClr val="accent1">
                    <a:lumMod val="50000"/>
                  </a:schemeClr>
                </a:solidFill>
              </a:rPr>
              <a:t>ingreso</a:t>
            </a:r>
            <a:r>
              <a:rPr lang="en-GB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GB" dirty="0" err="1" smtClean="0">
                <a:solidFill>
                  <a:schemeClr val="accent1">
                    <a:lumMod val="50000"/>
                  </a:schemeClr>
                </a:solidFill>
              </a:rPr>
              <a:t>mínimo</a:t>
            </a:r>
            <a:r>
              <a:rPr lang="en-GB" dirty="0" smtClean="0">
                <a:solidFill>
                  <a:schemeClr val="accent1">
                    <a:lumMod val="50000"/>
                  </a:schemeClr>
                </a:solidFill>
              </a:rPr>
              <a:t> (</a:t>
            </a:r>
            <a:r>
              <a:rPr lang="en-GB" b="1" dirty="0" smtClean="0">
                <a:solidFill>
                  <a:schemeClr val="accent1">
                    <a:lumMod val="50000"/>
                  </a:schemeClr>
                </a:solidFill>
              </a:rPr>
              <a:t>umbral de </a:t>
            </a:r>
            <a:r>
              <a:rPr lang="en-GB" b="1" dirty="0" err="1" smtClean="0">
                <a:solidFill>
                  <a:schemeClr val="accent1">
                    <a:lumMod val="50000"/>
                  </a:schemeClr>
                </a:solidFill>
              </a:rPr>
              <a:t>dignidad</a:t>
            </a:r>
            <a:r>
              <a:rPr lang="en-GB" dirty="0" smtClean="0">
                <a:solidFill>
                  <a:schemeClr val="accent1">
                    <a:lumMod val="50000"/>
                  </a:schemeClr>
                </a:solidFill>
              </a:rPr>
              <a:t>) que </a:t>
            </a:r>
            <a:r>
              <a:rPr lang="en-GB" dirty="0" err="1" smtClean="0">
                <a:solidFill>
                  <a:schemeClr val="accent1">
                    <a:lumMod val="50000"/>
                  </a:schemeClr>
                </a:solidFill>
              </a:rPr>
              <a:t>permite</a:t>
            </a:r>
            <a:r>
              <a:rPr lang="en-GB" dirty="0" smtClean="0">
                <a:solidFill>
                  <a:schemeClr val="accent1">
                    <a:lumMod val="50000"/>
                  </a:schemeClr>
                </a:solidFill>
              </a:rPr>
              <a:t> el </a:t>
            </a:r>
            <a:r>
              <a:rPr lang="en-GB" dirty="0" err="1" smtClean="0">
                <a:solidFill>
                  <a:schemeClr val="accent1">
                    <a:lumMod val="50000"/>
                  </a:schemeClr>
                </a:solidFill>
              </a:rPr>
              <a:t>disfrute</a:t>
            </a:r>
            <a:r>
              <a:rPr lang="en-GB" dirty="0" smtClean="0">
                <a:solidFill>
                  <a:schemeClr val="accent1">
                    <a:lumMod val="50000"/>
                  </a:schemeClr>
                </a:solidFill>
              </a:rPr>
              <a:t> del </a:t>
            </a:r>
            <a:r>
              <a:rPr lang="en-GB" dirty="0" err="1" smtClean="0">
                <a:solidFill>
                  <a:schemeClr val="accent1">
                    <a:lumMod val="50000"/>
                  </a:schemeClr>
                </a:solidFill>
              </a:rPr>
              <a:t>derecho</a:t>
            </a:r>
            <a:r>
              <a:rPr lang="en-GB" dirty="0" smtClean="0">
                <a:solidFill>
                  <a:schemeClr val="accent1">
                    <a:lumMod val="50000"/>
                  </a:schemeClr>
                </a:solidFill>
              </a:rPr>
              <a:t> a la </a:t>
            </a:r>
            <a:r>
              <a:rPr lang="en-GB" dirty="0" err="1" smtClean="0">
                <a:solidFill>
                  <a:schemeClr val="accent1">
                    <a:lumMod val="50000"/>
                  </a:schemeClr>
                </a:solidFill>
              </a:rPr>
              <a:t>salud</a:t>
            </a:r>
            <a:r>
              <a:rPr lang="en-GB" dirty="0" smtClean="0">
                <a:solidFill>
                  <a:schemeClr val="accent1">
                    <a:lumMod val="50000"/>
                  </a:schemeClr>
                </a:solidFill>
              </a:rPr>
              <a:t> (</a:t>
            </a:r>
            <a:r>
              <a:rPr lang="en-GB" dirty="0" err="1" smtClean="0">
                <a:solidFill>
                  <a:schemeClr val="accent1">
                    <a:lumMod val="50000"/>
                  </a:schemeClr>
                </a:solidFill>
              </a:rPr>
              <a:t>factible</a:t>
            </a:r>
            <a:r>
              <a:rPr lang="en-GB" dirty="0" smtClean="0">
                <a:solidFill>
                  <a:schemeClr val="accent1">
                    <a:lumMod val="50000"/>
                  </a:schemeClr>
                </a:solidFill>
              </a:rPr>
              <a:t> para </a:t>
            </a:r>
            <a:r>
              <a:rPr lang="en-GB" dirty="0" err="1" smtClean="0">
                <a:solidFill>
                  <a:schemeClr val="accent1">
                    <a:lumMod val="50000"/>
                  </a:schemeClr>
                </a:solidFill>
              </a:rPr>
              <a:t>todos</a:t>
            </a:r>
            <a:r>
              <a:rPr lang="en-GB" dirty="0" smtClean="0">
                <a:solidFill>
                  <a:schemeClr val="accent1">
                    <a:lumMod val="50000"/>
                  </a:schemeClr>
                </a:solidFill>
              </a:rPr>
              <a:t>).</a:t>
            </a:r>
          </a:p>
          <a:p>
            <a:r>
              <a:rPr lang="en-GB" dirty="0" smtClean="0">
                <a:solidFill>
                  <a:schemeClr val="accent1">
                    <a:lumMod val="50000"/>
                  </a:schemeClr>
                </a:solidFill>
              </a:rPr>
              <a:t>A </a:t>
            </a:r>
            <a:r>
              <a:rPr lang="en-GB" dirty="0" err="1" smtClean="0">
                <a:solidFill>
                  <a:schemeClr val="accent1">
                    <a:lumMod val="50000"/>
                  </a:schemeClr>
                </a:solidFill>
              </a:rPr>
              <a:t>nivel</a:t>
            </a:r>
            <a:r>
              <a:rPr lang="en-GB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GB" dirty="0" err="1" smtClean="0">
                <a:solidFill>
                  <a:schemeClr val="accent1">
                    <a:lumMod val="50000"/>
                  </a:schemeClr>
                </a:solidFill>
              </a:rPr>
              <a:t>internacional</a:t>
            </a:r>
            <a:r>
              <a:rPr lang="en-GB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GB" dirty="0" err="1" smtClean="0">
                <a:solidFill>
                  <a:schemeClr val="accent1">
                    <a:lumMod val="50000"/>
                  </a:schemeClr>
                </a:solidFill>
              </a:rPr>
              <a:t>dicho</a:t>
            </a:r>
            <a:r>
              <a:rPr lang="en-GB" dirty="0" smtClean="0">
                <a:solidFill>
                  <a:schemeClr val="accent1">
                    <a:lumMod val="50000"/>
                  </a:schemeClr>
                </a:solidFill>
              </a:rPr>
              <a:t> umbral de </a:t>
            </a:r>
            <a:r>
              <a:rPr lang="en-GB" dirty="0" err="1" smtClean="0">
                <a:solidFill>
                  <a:schemeClr val="accent1">
                    <a:lumMod val="50000"/>
                  </a:schemeClr>
                </a:solidFill>
              </a:rPr>
              <a:t>dignidad</a:t>
            </a:r>
            <a:r>
              <a:rPr lang="en-GB" dirty="0" smtClean="0">
                <a:solidFill>
                  <a:schemeClr val="accent1">
                    <a:lumMod val="50000"/>
                  </a:schemeClr>
                </a:solidFill>
              </a:rPr>
              <a:t> se </a:t>
            </a:r>
            <a:r>
              <a:rPr lang="en-GB" dirty="0" err="1" smtClean="0">
                <a:solidFill>
                  <a:schemeClr val="accent1">
                    <a:lumMod val="50000"/>
                  </a:schemeClr>
                </a:solidFill>
              </a:rPr>
              <a:t>sitúa</a:t>
            </a:r>
            <a:r>
              <a:rPr lang="en-GB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GB" dirty="0" err="1" smtClean="0">
                <a:solidFill>
                  <a:schemeClr val="accent1">
                    <a:lumMod val="50000"/>
                  </a:schemeClr>
                </a:solidFill>
              </a:rPr>
              <a:t>en</a:t>
            </a:r>
            <a:r>
              <a:rPr lang="en-GB" dirty="0" smtClean="0">
                <a:solidFill>
                  <a:schemeClr val="accent1">
                    <a:lumMod val="50000"/>
                  </a:schemeClr>
                </a:solidFill>
              </a:rPr>
              <a:t> la </a:t>
            </a:r>
            <a:r>
              <a:rPr lang="en-GB" dirty="0" err="1" smtClean="0">
                <a:solidFill>
                  <a:schemeClr val="accent1">
                    <a:lumMod val="50000"/>
                  </a:schemeClr>
                </a:solidFill>
              </a:rPr>
              <a:t>actualidad</a:t>
            </a:r>
            <a:r>
              <a:rPr lang="en-GB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GB" dirty="0" err="1" smtClean="0">
                <a:solidFill>
                  <a:schemeClr val="accent1">
                    <a:lumMod val="50000"/>
                  </a:schemeClr>
                </a:solidFill>
              </a:rPr>
              <a:t>en</a:t>
            </a:r>
            <a:r>
              <a:rPr lang="en-GB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GB" dirty="0" err="1" smtClean="0">
                <a:solidFill>
                  <a:schemeClr val="accent1">
                    <a:lumMod val="50000"/>
                  </a:schemeClr>
                </a:solidFill>
              </a:rPr>
              <a:t>unos</a:t>
            </a:r>
            <a:r>
              <a:rPr lang="en-GB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GB" b="1" dirty="0" smtClean="0">
                <a:solidFill>
                  <a:schemeClr val="accent1">
                    <a:lumMod val="50000"/>
                  </a:schemeClr>
                </a:solidFill>
              </a:rPr>
              <a:t>10US $ </a:t>
            </a:r>
            <a:r>
              <a:rPr lang="en-GB" b="1" dirty="0" err="1" smtClean="0">
                <a:solidFill>
                  <a:schemeClr val="accent1">
                    <a:lumMod val="50000"/>
                  </a:schemeClr>
                </a:solidFill>
              </a:rPr>
              <a:t>por</a:t>
            </a:r>
            <a:r>
              <a:rPr lang="en-GB" b="1" dirty="0" smtClean="0">
                <a:solidFill>
                  <a:schemeClr val="accent1">
                    <a:lumMod val="50000"/>
                  </a:schemeClr>
                </a:solidFill>
              </a:rPr>
              <a:t> persona y </a:t>
            </a:r>
            <a:r>
              <a:rPr lang="en-GB" b="1" dirty="0" err="1" smtClean="0">
                <a:solidFill>
                  <a:schemeClr val="accent1">
                    <a:lumMod val="50000"/>
                  </a:schemeClr>
                </a:solidFill>
              </a:rPr>
              <a:t>día</a:t>
            </a:r>
            <a:r>
              <a:rPr lang="en-GB" dirty="0" smtClean="0">
                <a:solidFill>
                  <a:schemeClr val="accent1">
                    <a:lumMod val="50000"/>
                  </a:schemeClr>
                </a:solidFill>
              </a:rPr>
              <a:t>, </a:t>
            </a:r>
            <a:r>
              <a:rPr lang="en-GB" dirty="0" err="1" smtClean="0">
                <a:solidFill>
                  <a:schemeClr val="accent1">
                    <a:lumMod val="50000"/>
                  </a:schemeClr>
                </a:solidFill>
              </a:rPr>
              <a:t>unas</a:t>
            </a:r>
            <a:r>
              <a:rPr lang="en-GB" dirty="0" smtClean="0">
                <a:solidFill>
                  <a:schemeClr val="accent1">
                    <a:lumMod val="50000"/>
                  </a:schemeClr>
                </a:solidFill>
              </a:rPr>
              <a:t> 5 </a:t>
            </a:r>
            <a:r>
              <a:rPr lang="en-GB" dirty="0" err="1" smtClean="0">
                <a:solidFill>
                  <a:schemeClr val="accent1">
                    <a:lumMod val="50000"/>
                  </a:schemeClr>
                </a:solidFill>
              </a:rPr>
              <a:t>veces</a:t>
            </a:r>
            <a:r>
              <a:rPr lang="en-GB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GB" dirty="0" err="1" smtClean="0">
                <a:solidFill>
                  <a:schemeClr val="accent1">
                    <a:lumMod val="50000"/>
                  </a:schemeClr>
                </a:solidFill>
              </a:rPr>
              <a:t>más</a:t>
            </a:r>
            <a:r>
              <a:rPr lang="en-GB" dirty="0" smtClean="0">
                <a:solidFill>
                  <a:schemeClr val="accent1">
                    <a:lumMod val="50000"/>
                  </a:schemeClr>
                </a:solidFill>
              </a:rPr>
              <a:t> alto que el umbral de </a:t>
            </a:r>
            <a:r>
              <a:rPr lang="en-GB" dirty="0" err="1" smtClean="0">
                <a:solidFill>
                  <a:schemeClr val="accent1">
                    <a:lumMod val="50000"/>
                  </a:schemeClr>
                </a:solidFill>
              </a:rPr>
              <a:t>pobreza</a:t>
            </a:r>
            <a:r>
              <a:rPr lang="en-GB" dirty="0" smtClean="0">
                <a:solidFill>
                  <a:schemeClr val="accent1">
                    <a:lumMod val="50000"/>
                  </a:schemeClr>
                </a:solidFill>
              </a:rPr>
              <a:t> extrema </a:t>
            </a:r>
            <a:r>
              <a:rPr lang="en-GB" dirty="0" err="1" smtClean="0">
                <a:solidFill>
                  <a:schemeClr val="accent1">
                    <a:lumMod val="50000"/>
                  </a:schemeClr>
                </a:solidFill>
              </a:rPr>
              <a:t>fijado</a:t>
            </a:r>
            <a:r>
              <a:rPr lang="en-GB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GB" dirty="0" err="1" smtClean="0">
                <a:solidFill>
                  <a:schemeClr val="accent1">
                    <a:lumMod val="50000"/>
                  </a:schemeClr>
                </a:solidFill>
              </a:rPr>
              <a:t>por</a:t>
            </a:r>
            <a:r>
              <a:rPr lang="en-GB" dirty="0" smtClean="0">
                <a:solidFill>
                  <a:schemeClr val="accent1">
                    <a:lumMod val="50000"/>
                  </a:schemeClr>
                </a:solidFill>
              </a:rPr>
              <a:t> el Banco Mundial. La </a:t>
            </a:r>
            <a:r>
              <a:rPr lang="en-GB" dirty="0" err="1" smtClean="0">
                <a:solidFill>
                  <a:schemeClr val="accent1">
                    <a:lumMod val="50000"/>
                  </a:schemeClr>
                </a:solidFill>
              </a:rPr>
              <a:t>mitad</a:t>
            </a:r>
            <a:r>
              <a:rPr lang="en-GB" dirty="0" smtClean="0">
                <a:solidFill>
                  <a:schemeClr val="accent1">
                    <a:lumMod val="50000"/>
                  </a:schemeClr>
                </a:solidFill>
              </a:rPr>
              <a:t> de la </a:t>
            </a:r>
            <a:r>
              <a:rPr lang="en-GB" dirty="0" err="1" smtClean="0">
                <a:solidFill>
                  <a:schemeClr val="accent1">
                    <a:lumMod val="50000"/>
                  </a:schemeClr>
                </a:solidFill>
              </a:rPr>
              <a:t>población</a:t>
            </a:r>
            <a:r>
              <a:rPr lang="en-GB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GB" dirty="0" err="1" smtClean="0">
                <a:solidFill>
                  <a:schemeClr val="accent1">
                    <a:lumMod val="50000"/>
                  </a:schemeClr>
                </a:solidFill>
              </a:rPr>
              <a:t>mundial</a:t>
            </a:r>
            <a:r>
              <a:rPr lang="en-GB" dirty="0" smtClean="0">
                <a:solidFill>
                  <a:schemeClr val="accent1">
                    <a:lumMod val="50000"/>
                  </a:schemeClr>
                </a:solidFill>
              </a:rPr>
              <a:t> vive </a:t>
            </a:r>
            <a:r>
              <a:rPr lang="en-GB" dirty="0" err="1" smtClean="0">
                <a:solidFill>
                  <a:schemeClr val="accent1">
                    <a:lumMod val="50000"/>
                  </a:schemeClr>
                </a:solidFill>
              </a:rPr>
              <a:t>en</a:t>
            </a:r>
            <a:r>
              <a:rPr lang="en-GB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GB" dirty="0" err="1" smtClean="0">
                <a:solidFill>
                  <a:schemeClr val="accent1">
                    <a:lumMod val="50000"/>
                  </a:schemeClr>
                </a:solidFill>
              </a:rPr>
              <a:t>países</a:t>
            </a:r>
            <a:r>
              <a:rPr lang="en-GB" dirty="0" smtClean="0">
                <a:solidFill>
                  <a:schemeClr val="accent1">
                    <a:lumMod val="50000"/>
                  </a:schemeClr>
                </a:solidFill>
              </a:rPr>
              <a:t> del </a:t>
            </a:r>
            <a:r>
              <a:rPr lang="en-GB" dirty="0" err="1" smtClean="0">
                <a:solidFill>
                  <a:schemeClr val="accent1">
                    <a:lumMod val="50000"/>
                  </a:schemeClr>
                </a:solidFill>
              </a:rPr>
              <a:t>mundo</a:t>
            </a:r>
            <a:r>
              <a:rPr lang="en-GB" dirty="0" smtClean="0">
                <a:solidFill>
                  <a:schemeClr val="accent1">
                    <a:lumMod val="50000"/>
                  </a:schemeClr>
                </a:solidFill>
              </a:rPr>
              <a:t> con medias de PIB pc inferiors a </a:t>
            </a:r>
            <a:r>
              <a:rPr lang="en-GB" dirty="0" err="1" smtClean="0">
                <a:solidFill>
                  <a:schemeClr val="accent1">
                    <a:lumMod val="50000"/>
                  </a:schemeClr>
                </a:solidFill>
              </a:rPr>
              <a:t>dicho</a:t>
            </a:r>
            <a:r>
              <a:rPr lang="en-GB" dirty="0" smtClean="0">
                <a:solidFill>
                  <a:schemeClr val="accent1">
                    <a:lumMod val="50000"/>
                  </a:schemeClr>
                </a:solidFill>
              </a:rPr>
              <a:t> umbral, y </a:t>
            </a:r>
            <a:r>
              <a:rPr lang="en-GB" dirty="0" err="1" smtClean="0">
                <a:solidFill>
                  <a:schemeClr val="accent1">
                    <a:lumMod val="50000"/>
                  </a:schemeClr>
                </a:solidFill>
              </a:rPr>
              <a:t>teniendo</a:t>
            </a:r>
            <a:r>
              <a:rPr lang="en-GB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GB" dirty="0" err="1" smtClean="0">
                <a:solidFill>
                  <a:schemeClr val="accent1">
                    <a:lumMod val="50000"/>
                  </a:schemeClr>
                </a:solidFill>
              </a:rPr>
              <a:t>en</a:t>
            </a:r>
            <a:r>
              <a:rPr lang="en-GB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GB" dirty="0" err="1" smtClean="0">
                <a:solidFill>
                  <a:schemeClr val="accent1">
                    <a:lumMod val="50000"/>
                  </a:schemeClr>
                </a:solidFill>
              </a:rPr>
              <a:t>cuenta</a:t>
            </a:r>
            <a:r>
              <a:rPr lang="en-GB" dirty="0" smtClean="0">
                <a:solidFill>
                  <a:schemeClr val="accent1">
                    <a:lumMod val="50000"/>
                  </a:schemeClr>
                </a:solidFill>
              </a:rPr>
              <a:t> la </a:t>
            </a:r>
            <a:r>
              <a:rPr lang="en-GB" dirty="0" err="1" smtClean="0">
                <a:solidFill>
                  <a:schemeClr val="accent1">
                    <a:lumMod val="50000"/>
                  </a:schemeClr>
                </a:solidFill>
              </a:rPr>
              <a:t>injusta</a:t>
            </a:r>
            <a:r>
              <a:rPr lang="en-GB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GB" dirty="0" err="1" smtClean="0">
                <a:solidFill>
                  <a:schemeClr val="accent1">
                    <a:lumMod val="50000"/>
                  </a:schemeClr>
                </a:solidFill>
              </a:rPr>
              <a:t>distribución</a:t>
            </a:r>
            <a:r>
              <a:rPr lang="en-GB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GB" dirty="0" err="1" smtClean="0">
                <a:solidFill>
                  <a:schemeClr val="accent1">
                    <a:lumMod val="50000"/>
                  </a:schemeClr>
                </a:solidFill>
              </a:rPr>
              <a:t>dentro</a:t>
            </a:r>
            <a:r>
              <a:rPr lang="en-GB" dirty="0" smtClean="0">
                <a:solidFill>
                  <a:schemeClr val="accent1">
                    <a:lumMod val="50000"/>
                  </a:schemeClr>
                </a:solidFill>
              </a:rPr>
              <a:t> de </a:t>
            </a:r>
            <a:r>
              <a:rPr lang="en-GB" dirty="0" err="1" smtClean="0">
                <a:solidFill>
                  <a:schemeClr val="accent1">
                    <a:lumMod val="50000"/>
                  </a:schemeClr>
                </a:solidFill>
              </a:rPr>
              <a:t>ellos</a:t>
            </a:r>
            <a:r>
              <a:rPr lang="en-GB" dirty="0" smtClean="0">
                <a:solidFill>
                  <a:schemeClr val="accent1">
                    <a:lumMod val="50000"/>
                  </a:schemeClr>
                </a:solidFill>
              </a:rPr>
              <a:t>, </a:t>
            </a:r>
            <a:r>
              <a:rPr lang="en-GB" dirty="0" err="1" smtClean="0">
                <a:solidFill>
                  <a:schemeClr val="accent1">
                    <a:lumMod val="50000"/>
                  </a:schemeClr>
                </a:solidFill>
              </a:rPr>
              <a:t>unas</a:t>
            </a:r>
            <a:r>
              <a:rPr lang="en-GB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GB" b="1" dirty="0" smtClean="0">
                <a:solidFill>
                  <a:schemeClr val="accent1">
                    <a:lumMod val="50000"/>
                  </a:schemeClr>
                </a:solidFill>
              </a:rPr>
              <a:t>dos </a:t>
            </a:r>
            <a:r>
              <a:rPr lang="en-GB" b="1" dirty="0" err="1" smtClean="0">
                <a:solidFill>
                  <a:schemeClr val="accent1">
                    <a:lumMod val="50000"/>
                  </a:schemeClr>
                </a:solidFill>
              </a:rPr>
              <a:t>terceras</a:t>
            </a:r>
            <a:r>
              <a:rPr lang="en-GB" b="1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GB" b="1" dirty="0" err="1" smtClean="0">
                <a:solidFill>
                  <a:schemeClr val="accent1">
                    <a:lumMod val="50000"/>
                  </a:schemeClr>
                </a:solidFill>
              </a:rPr>
              <a:t>partes</a:t>
            </a:r>
            <a:r>
              <a:rPr lang="en-GB" b="1" dirty="0" smtClean="0">
                <a:solidFill>
                  <a:schemeClr val="accent1">
                    <a:lumMod val="50000"/>
                  </a:schemeClr>
                </a:solidFill>
              </a:rPr>
              <a:t> de la </a:t>
            </a:r>
            <a:r>
              <a:rPr lang="en-GB" b="1" dirty="0" err="1" smtClean="0">
                <a:solidFill>
                  <a:schemeClr val="accent1">
                    <a:lumMod val="50000"/>
                  </a:schemeClr>
                </a:solidFill>
              </a:rPr>
              <a:t>población</a:t>
            </a:r>
            <a:r>
              <a:rPr lang="en-GB" b="1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GB" b="1" dirty="0" err="1" smtClean="0">
                <a:solidFill>
                  <a:schemeClr val="accent1">
                    <a:lumMod val="50000"/>
                  </a:schemeClr>
                </a:solidFill>
              </a:rPr>
              <a:t>mundial</a:t>
            </a:r>
            <a:r>
              <a:rPr lang="en-GB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GB" dirty="0" err="1" smtClean="0">
                <a:solidFill>
                  <a:schemeClr val="accent1">
                    <a:lumMod val="50000"/>
                  </a:schemeClr>
                </a:solidFill>
              </a:rPr>
              <a:t>viven</a:t>
            </a:r>
            <a:r>
              <a:rPr lang="en-GB" dirty="0" smtClean="0">
                <a:solidFill>
                  <a:schemeClr val="accent1">
                    <a:lumMod val="50000"/>
                  </a:schemeClr>
                </a:solidFill>
              </a:rPr>
              <a:t> con </a:t>
            </a:r>
            <a:r>
              <a:rPr lang="en-GB" dirty="0" err="1" smtClean="0">
                <a:solidFill>
                  <a:schemeClr val="accent1">
                    <a:lumMod val="50000"/>
                  </a:schemeClr>
                </a:solidFill>
              </a:rPr>
              <a:t>niveles</a:t>
            </a:r>
            <a:r>
              <a:rPr lang="en-GB" dirty="0" smtClean="0">
                <a:solidFill>
                  <a:schemeClr val="accent1">
                    <a:lumMod val="50000"/>
                  </a:schemeClr>
                </a:solidFill>
              </a:rPr>
              <a:t> de </a:t>
            </a:r>
            <a:r>
              <a:rPr lang="en-GB" dirty="0" err="1" smtClean="0">
                <a:solidFill>
                  <a:schemeClr val="accent1">
                    <a:lumMod val="50000"/>
                  </a:schemeClr>
                </a:solidFill>
              </a:rPr>
              <a:t>ingresos</a:t>
            </a:r>
            <a:r>
              <a:rPr lang="en-GB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GB" dirty="0" err="1" smtClean="0">
                <a:solidFill>
                  <a:schemeClr val="accent1">
                    <a:lumMod val="50000"/>
                  </a:schemeClr>
                </a:solidFill>
              </a:rPr>
              <a:t>insuficientes</a:t>
            </a:r>
            <a:r>
              <a:rPr lang="en-GB" dirty="0" smtClean="0">
                <a:solidFill>
                  <a:schemeClr val="accent1">
                    <a:lumMod val="50000"/>
                  </a:schemeClr>
                </a:solidFill>
              </a:rPr>
              <a:t> para </a:t>
            </a:r>
            <a:r>
              <a:rPr lang="en-GB" dirty="0" err="1" smtClean="0">
                <a:solidFill>
                  <a:schemeClr val="accent1">
                    <a:lumMod val="50000"/>
                  </a:schemeClr>
                </a:solidFill>
              </a:rPr>
              <a:t>disfrutar</a:t>
            </a:r>
            <a:r>
              <a:rPr lang="en-GB" dirty="0" smtClean="0">
                <a:solidFill>
                  <a:schemeClr val="accent1">
                    <a:lumMod val="50000"/>
                  </a:schemeClr>
                </a:solidFill>
              </a:rPr>
              <a:t> del </a:t>
            </a:r>
            <a:r>
              <a:rPr lang="en-GB" dirty="0" err="1" smtClean="0">
                <a:solidFill>
                  <a:schemeClr val="accent1">
                    <a:lumMod val="50000"/>
                  </a:schemeClr>
                </a:solidFill>
              </a:rPr>
              <a:t>nivel</a:t>
            </a:r>
            <a:r>
              <a:rPr lang="en-GB" dirty="0" smtClean="0">
                <a:solidFill>
                  <a:schemeClr val="accent1">
                    <a:lumMod val="50000"/>
                  </a:schemeClr>
                </a:solidFill>
              </a:rPr>
              <a:t> de </a:t>
            </a:r>
            <a:r>
              <a:rPr lang="en-GB" dirty="0" err="1" smtClean="0">
                <a:solidFill>
                  <a:schemeClr val="accent1">
                    <a:lumMod val="50000"/>
                  </a:schemeClr>
                </a:solidFill>
              </a:rPr>
              <a:t>salud</a:t>
            </a:r>
            <a:r>
              <a:rPr lang="en-GB" dirty="0" smtClean="0">
                <a:solidFill>
                  <a:schemeClr val="accent1">
                    <a:lumMod val="50000"/>
                  </a:schemeClr>
                </a:solidFill>
              </a:rPr>
              <a:t> possible para </a:t>
            </a:r>
            <a:r>
              <a:rPr lang="en-GB" dirty="0" err="1" smtClean="0">
                <a:solidFill>
                  <a:schemeClr val="accent1">
                    <a:lumMod val="50000"/>
                  </a:schemeClr>
                </a:solidFill>
              </a:rPr>
              <a:t>todos</a:t>
            </a:r>
            <a:r>
              <a:rPr lang="en-GB" dirty="0" smtClean="0">
                <a:solidFill>
                  <a:schemeClr val="accent1">
                    <a:lumMod val="50000"/>
                  </a:schemeClr>
                </a:solidFill>
              </a:rPr>
              <a:t>.</a:t>
            </a:r>
            <a:r>
              <a:rPr lang="en-GB" dirty="0">
                <a:solidFill>
                  <a:schemeClr val="accent1">
                    <a:lumMod val="50000"/>
                  </a:schemeClr>
                </a:solidFill>
              </a:rPr>
              <a:t/>
            </a:r>
            <a:br>
              <a:rPr lang="en-GB" dirty="0">
                <a:solidFill>
                  <a:schemeClr val="accent1">
                    <a:lumMod val="50000"/>
                  </a:schemeClr>
                </a:solidFill>
              </a:rPr>
            </a:br>
            <a:r>
              <a:rPr lang="en-GB" dirty="0">
                <a:solidFill>
                  <a:schemeClr val="accent1">
                    <a:lumMod val="50000"/>
                  </a:schemeClr>
                </a:solidFill>
              </a:rPr>
              <a:t/>
            </a:r>
            <a:br>
              <a:rPr lang="en-GB" dirty="0">
                <a:solidFill>
                  <a:schemeClr val="accent1">
                    <a:lumMod val="50000"/>
                  </a:schemeClr>
                </a:solidFill>
              </a:rPr>
            </a:br>
            <a:r>
              <a:rPr lang="en-GB" dirty="0" err="1" smtClean="0">
                <a:solidFill>
                  <a:srgbClr val="0070C0"/>
                </a:solidFill>
              </a:rPr>
              <a:t>Propuesta</a:t>
            </a:r>
            <a:r>
              <a:rPr lang="en-GB" dirty="0" smtClean="0">
                <a:solidFill>
                  <a:srgbClr val="0070C0"/>
                </a:solidFill>
              </a:rPr>
              <a:t> </a:t>
            </a:r>
            <a:r>
              <a:rPr lang="en-GB" dirty="0">
                <a:solidFill>
                  <a:srgbClr val="0070C0"/>
                </a:solidFill>
              </a:rPr>
              <a:t>: </a:t>
            </a:r>
            <a:r>
              <a:rPr lang="en-GB" dirty="0" smtClean="0">
                <a:solidFill>
                  <a:srgbClr val="0070C0"/>
                </a:solidFill>
              </a:rPr>
              <a:t>El GTES </a:t>
            </a:r>
            <a:r>
              <a:rPr lang="en-GB" dirty="0" err="1" smtClean="0">
                <a:solidFill>
                  <a:srgbClr val="0070C0"/>
                </a:solidFill>
              </a:rPr>
              <a:t>podría</a:t>
            </a:r>
            <a:r>
              <a:rPr lang="en-GB" dirty="0" smtClean="0">
                <a:solidFill>
                  <a:srgbClr val="0070C0"/>
                </a:solidFill>
              </a:rPr>
              <a:t> </a:t>
            </a:r>
            <a:r>
              <a:rPr lang="en-GB" dirty="0" err="1" smtClean="0">
                <a:solidFill>
                  <a:srgbClr val="0070C0"/>
                </a:solidFill>
              </a:rPr>
              <a:t>plantear</a:t>
            </a:r>
            <a:r>
              <a:rPr lang="en-GB" dirty="0" smtClean="0">
                <a:solidFill>
                  <a:srgbClr val="0070C0"/>
                </a:solidFill>
              </a:rPr>
              <a:t> al </a:t>
            </a:r>
            <a:r>
              <a:rPr lang="en-GB" dirty="0" err="1" smtClean="0">
                <a:solidFill>
                  <a:srgbClr val="0070C0"/>
                </a:solidFill>
              </a:rPr>
              <a:t>gobierno</a:t>
            </a:r>
            <a:r>
              <a:rPr lang="en-GB" dirty="0" smtClean="0">
                <a:solidFill>
                  <a:srgbClr val="0070C0"/>
                </a:solidFill>
              </a:rPr>
              <a:t> el </a:t>
            </a:r>
            <a:r>
              <a:rPr lang="en-GB" dirty="0" err="1" smtClean="0">
                <a:solidFill>
                  <a:srgbClr val="0070C0"/>
                </a:solidFill>
              </a:rPr>
              <a:t>análisis</a:t>
            </a:r>
            <a:r>
              <a:rPr lang="en-GB" dirty="0" smtClean="0">
                <a:solidFill>
                  <a:srgbClr val="0070C0"/>
                </a:solidFill>
              </a:rPr>
              <a:t> del umbral </a:t>
            </a:r>
            <a:r>
              <a:rPr lang="en-GB" dirty="0" err="1" smtClean="0">
                <a:solidFill>
                  <a:srgbClr val="0070C0"/>
                </a:solidFill>
              </a:rPr>
              <a:t>nacional</a:t>
            </a:r>
            <a:r>
              <a:rPr lang="en-GB" dirty="0" smtClean="0">
                <a:solidFill>
                  <a:srgbClr val="0070C0"/>
                </a:solidFill>
              </a:rPr>
              <a:t> de </a:t>
            </a:r>
            <a:r>
              <a:rPr lang="en-GB" dirty="0" err="1" smtClean="0">
                <a:solidFill>
                  <a:srgbClr val="0070C0"/>
                </a:solidFill>
              </a:rPr>
              <a:t>dignidad</a:t>
            </a:r>
            <a:r>
              <a:rPr lang="en-GB" dirty="0" smtClean="0">
                <a:solidFill>
                  <a:srgbClr val="0070C0"/>
                </a:solidFill>
              </a:rPr>
              <a:t> que </a:t>
            </a:r>
            <a:r>
              <a:rPr lang="en-GB" dirty="0" err="1" smtClean="0">
                <a:solidFill>
                  <a:srgbClr val="0070C0"/>
                </a:solidFill>
              </a:rPr>
              <a:t>permite</a:t>
            </a:r>
            <a:r>
              <a:rPr lang="en-GB" dirty="0" smtClean="0">
                <a:solidFill>
                  <a:srgbClr val="0070C0"/>
                </a:solidFill>
              </a:rPr>
              <a:t> el </a:t>
            </a:r>
            <a:r>
              <a:rPr lang="en-GB" dirty="0" err="1" smtClean="0">
                <a:solidFill>
                  <a:srgbClr val="0070C0"/>
                </a:solidFill>
              </a:rPr>
              <a:t>derecho</a:t>
            </a:r>
            <a:r>
              <a:rPr lang="en-GB" dirty="0" smtClean="0">
                <a:solidFill>
                  <a:srgbClr val="0070C0"/>
                </a:solidFill>
              </a:rPr>
              <a:t> </a:t>
            </a:r>
            <a:r>
              <a:rPr lang="en-GB" dirty="0" err="1" smtClean="0">
                <a:solidFill>
                  <a:srgbClr val="0070C0"/>
                </a:solidFill>
              </a:rPr>
              <a:t>básico</a:t>
            </a:r>
            <a:r>
              <a:rPr lang="en-GB" dirty="0" smtClean="0">
                <a:solidFill>
                  <a:srgbClr val="0070C0"/>
                </a:solidFill>
              </a:rPr>
              <a:t> de la </a:t>
            </a:r>
            <a:r>
              <a:rPr lang="en-GB" dirty="0" err="1" smtClean="0">
                <a:solidFill>
                  <a:srgbClr val="0070C0"/>
                </a:solidFill>
              </a:rPr>
              <a:t>salud</a:t>
            </a:r>
            <a:r>
              <a:rPr lang="en-GB" dirty="0" smtClean="0">
                <a:solidFill>
                  <a:srgbClr val="0070C0"/>
                </a:solidFill>
              </a:rPr>
              <a:t> para </a:t>
            </a:r>
            <a:r>
              <a:rPr lang="en-GB" dirty="0" err="1" smtClean="0">
                <a:solidFill>
                  <a:srgbClr val="0070C0"/>
                </a:solidFill>
              </a:rPr>
              <a:t>todos</a:t>
            </a:r>
            <a:r>
              <a:rPr lang="en-GB" dirty="0" smtClean="0">
                <a:solidFill>
                  <a:srgbClr val="0070C0"/>
                </a:solidFill>
              </a:rPr>
              <a:t>. A </a:t>
            </a:r>
            <a:r>
              <a:rPr lang="en-GB" dirty="0" err="1" smtClean="0">
                <a:solidFill>
                  <a:srgbClr val="0070C0"/>
                </a:solidFill>
              </a:rPr>
              <a:t>nivel</a:t>
            </a:r>
            <a:r>
              <a:rPr lang="en-GB" dirty="0" smtClean="0">
                <a:solidFill>
                  <a:srgbClr val="0070C0"/>
                </a:solidFill>
              </a:rPr>
              <a:t> </a:t>
            </a:r>
            <a:r>
              <a:rPr lang="en-GB" dirty="0" err="1" smtClean="0">
                <a:solidFill>
                  <a:srgbClr val="0070C0"/>
                </a:solidFill>
              </a:rPr>
              <a:t>nacional</a:t>
            </a:r>
            <a:r>
              <a:rPr lang="en-GB" dirty="0" smtClean="0">
                <a:solidFill>
                  <a:srgbClr val="0070C0"/>
                </a:solidFill>
              </a:rPr>
              <a:t> </a:t>
            </a:r>
            <a:endParaRPr lang="en-GB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587517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9039" y="-146152"/>
            <a:ext cx="10515600" cy="1325563"/>
          </a:xfrm>
        </p:spPr>
        <p:txBody>
          <a:bodyPr>
            <a:normAutofit/>
          </a:bodyPr>
          <a:lstStyle/>
          <a:p>
            <a:r>
              <a:rPr lang="es-ES" sz="3600" dirty="0">
                <a:solidFill>
                  <a:schemeClr val="accent1">
                    <a:lumMod val="50000"/>
                  </a:schemeClr>
                </a:solidFill>
              </a:rPr>
              <a:t>5</a:t>
            </a:r>
            <a:r>
              <a:rPr lang="es-ES" sz="3600" dirty="0" smtClean="0">
                <a:solidFill>
                  <a:schemeClr val="accent1">
                    <a:lumMod val="50000"/>
                  </a:schemeClr>
                </a:solidFill>
              </a:rPr>
              <a:t>- Umbral de exceso vs. Ingresos y acúmulo sin límite.</a:t>
            </a:r>
            <a:endParaRPr lang="en-GB" sz="36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7484" y="1304515"/>
            <a:ext cx="11523406" cy="5381419"/>
          </a:xfrm>
        </p:spPr>
        <p:txBody>
          <a:bodyPr>
            <a:noAutofit/>
          </a:bodyPr>
          <a:lstStyle/>
          <a:p>
            <a:r>
              <a:rPr lang="en-GB" sz="2000" dirty="0" err="1" smtClean="0">
                <a:solidFill>
                  <a:schemeClr val="accent1">
                    <a:lumMod val="50000"/>
                  </a:schemeClr>
                </a:solidFill>
              </a:rPr>
              <a:t>Por</a:t>
            </a:r>
            <a:r>
              <a:rPr lang="en-GB" sz="2000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GB" sz="2000" dirty="0" err="1" smtClean="0">
                <a:solidFill>
                  <a:schemeClr val="accent1">
                    <a:lumMod val="50000"/>
                  </a:schemeClr>
                </a:solidFill>
              </a:rPr>
              <a:t>encima</a:t>
            </a:r>
            <a:r>
              <a:rPr lang="en-GB" sz="2000" dirty="0" smtClean="0">
                <a:solidFill>
                  <a:schemeClr val="accent1">
                    <a:lumMod val="50000"/>
                  </a:schemeClr>
                </a:solidFill>
              </a:rPr>
              <a:t> del PIB pc del major </a:t>
            </a:r>
            <a:r>
              <a:rPr lang="en-GB" sz="2000" dirty="0" err="1" smtClean="0">
                <a:solidFill>
                  <a:schemeClr val="accent1">
                    <a:lumMod val="50000"/>
                  </a:schemeClr>
                </a:solidFill>
              </a:rPr>
              <a:t>nivel</a:t>
            </a:r>
            <a:r>
              <a:rPr lang="en-GB" sz="2000" dirty="0" smtClean="0">
                <a:solidFill>
                  <a:schemeClr val="accent1">
                    <a:lumMod val="50000"/>
                  </a:schemeClr>
                </a:solidFill>
              </a:rPr>
              <a:t> de </a:t>
            </a:r>
            <a:r>
              <a:rPr lang="en-GB" sz="2000" dirty="0" err="1" smtClean="0">
                <a:solidFill>
                  <a:schemeClr val="accent1">
                    <a:lumMod val="50000"/>
                  </a:schemeClr>
                </a:solidFill>
              </a:rPr>
              <a:t>salud</a:t>
            </a:r>
            <a:r>
              <a:rPr lang="en-GB" sz="2000" dirty="0" smtClean="0">
                <a:solidFill>
                  <a:schemeClr val="accent1">
                    <a:lumMod val="50000"/>
                  </a:schemeClr>
                </a:solidFill>
              </a:rPr>
              <a:t> possible para </a:t>
            </a:r>
            <a:r>
              <a:rPr lang="en-GB" sz="2000" dirty="0" err="1" smtClean="0">
                <a:solidFill>
                  <a:schemeClr val="accent1">
                    <a:lumMod val="50000"/>
                  </a:schemeClr>
                </a:solidFill>
              </a:rPr>
              <a:t>todos</a:t>
            </a:r>
            <a:r>
              <a:rPr lang="en-GB" sz="2000" dirty="0" smtClean="0">
                <a:solidFill>
                  <a:schemeClr val="accent1">
                    <a:lumMod val="50000"/>
                  </a:schemeClr>
                </a:solidFill>
              </a:rPr>
              <a:t> (</a:t>
            </a:r>
            <a:r>
              <a:rPr lang="en-GB" sz="2000" b="1" dirty="0" smtClean="0">
                <a:solidFill>
                  <a:schemeClr val="accent1">
                    <a:lumMod val="50000"/>
                  </a:schemeClr>
                </a:solidFill>
              </a:rPr>
              <a:t>umbral de </a:t>
            </a:r>
            <a:r>
              <a:rPr lang="en-GB" sz="2000" b="1" dirty="0" err="1" smtClean="0">
                <a:solidFill>
                  <a:schemeClr val="accent1">
                    <a:lumMod val="50000"/>
                  </a:schemeClr>
                </a:solidFill>
              </a:rPr>
              <a:t>dignidad</a:t>
            </a:r>
            <a:r>
              <a:rPr lang="en-GB" sz="2000" dirty="0" smtClean="0">
                <a:solidFill>
                  <a:schemeClr val="accent1">
                    <a:lumMod val="50000"/>
                  </a:schemeClr>
                </a:solidFill>
              </a:rPr>
              <a:t>), la </a:t>
            </a:r>
            <a:r>
              <a:rPr lang="en-GB" sz="2000" dirty="0" err="1" smtClean="0">
                <a:solidFill>
                  <a:schemeClr val="accent1">
                    <a:lumMod val="50000"/>
                  </a:schemeClr>
                </a:solidFill>
              </a:rPr>
              <a:t>esperanza</a:t>
            </a:r>
            <a:r>
              <a:rPr lang="en-GB" sz="2000" dirty="0" smtClean="0">
                <a:solidFill>
                  <a:schemeClr val="accent1">
                    <a:lumMod val="50000"/>
                  </a:schemeClr>
                </a:solidFill>
              </a:rPr>
              <a:t> de </a:t>
            </a:r>
            <a:r>
              <a:rPr lang="en-GB" sz="2000" dirty="0" err="1" smtClean="0">
                <a:solidFill>
                  <a:schemeClr val="accent1">
                    <a:lumMod val="50000"/>
                  </a:schemeClr>
                </a:solidFill>
              </a:rPr>
              <a:t>vida</a:t>
            </a:r>
            <a:r>
              <a:rPr lang="en-GB" sz="2000" dirty="0" smtClean="0">
                <a:solidFill>
                  <a:schemeClr val="accent1">
                    <a:lumMod val="50000"/>
                  </a:schemeClr>
                </a:solidFill>
              </a:rPr>
              <a:t> y el </a:t>
            </a:r>
            <a:r>
              <a:rPr lang="en-GB" sz="2000" dirty="0" err="1" smtClean="0">
                <a:solidFill>
                  <a:schemeClr val="accent1">
                    <a:lumMod val="50000"/>
                  </a:schemeClr>
                </a:solidFill>
              </a:rPr>
              <a:t>bienestar</a:t>
            </a:r>
            <a:r>
              <a:rPr lang="en-GB" sz="2000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GB" sz="2000" dirty="0" err="1" smtClean="0">
                <a:solidFill>
                  <a:schemeClr val="accent1">
                    <a:lumMod val="50000"/>
                  </a:schemeClr>
                </a:solidFill>
              </a:rPr>
              <a:t>pueden</a:t>
            </a:r>
            <a:r>
              <a:rPr lang="en-GB" sz="2000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GB" sz="2000" dirty="0" err="1" smtClean="0">
                <a:solidFill>
                  <a:schemeClr val="accent1">
                    <a:lumMod val="50000"/>
                  </a:schemeClr>
                </a:solidFill>
              </a:rPr>
              <a:t>mejorar</a:t>
            </a:r>
            <a:r>
              <a:rPr lang="en-GB" sz="2000" dirty="0" smtClean="0">
                <a:solidFill>
                  <a:schemeClr val="accent1">
                    <a:lumMod val="50000"/>
                  </a:schemeClr>
                </a:solidFill>
              </a:rPr>
              <a:t> hasta un </a:t>
            </a:r>
            <a:r>
              <a:rPr lang="en-GB" sz="2000" dirty="0" err="1" smtClean="0">
                <a:solidFill>
                  <a:schemeClr val="accent1">
                    <a:lumMod val="50000"/>
                  </a:schemeClr>
                </a:solidFill>
              </a:rPr>
              <a:t>nivel</a:t>
            </a:r>
            <a:r>
              <a:rPr lang="en-GB" sz="2000" dirty="0" smtClean="0">
                <a:solidFill>
                  <a:schemeClr val="accent1">
                    <a:lumMod val="50000"/>
                  </a:schemeClr>
                </a:solidFill>
              </a:rPr>
              <a:t> de </a:t>
            </a:r>
            <a:r>
              <a:rPr lang="en-GB" sz="2000" dirty="0" err="1" smtClean="0">
                <a:solidFill>
                  <a:schemeClr val="accent1">
                    <a:lumMod val="50000"/>
                  </a:schemeClr>
                </a:solidFill>
              </a:rPr>
              <a:t>ingresos</a:t>
            </a:r>
            <a:r>
              <a:rPr lang="en-GB" sz="2000" dirty="0" smtClean="0">
                <a:solidFill>
                  <a:schemeClr val="accent1">
                    <a:lumMod val="50000"/>
                  </a:schemeClr>
                </a:solidFill>
              </a:rPr>
              <a:t> a </a:t>
            </a:r>
            <a:r>
              <a:rPr lang="en-GB" sz="2000" dirty="0" err="1" smtClean="0">
                <a:solidFill>
                  <a:schemeClr val="accent1">
                    <a:lumMod val="50000"/>
                  </a:schemeClr>
                </a:solidFill>
              </a:rPr>
              <a:t>partir</a:t>
            </a:r>
            <a:r>
              <a:rPr lang="en-GB" sz="2000" dirty="0" smtClean="0">
                <a:solidFill>
                  <a:schemeClr val="accent1">
                    <a:lumMod val="50000"/>
                  </a:schemeClr>
                </a:solidFill>
              </a:rPr>
              <a:t> del </a:t>
            </a:r>
            <a:r>
              <a:rPr lang="en-GB" sz="2000" dirty="0" err="1" smtClean="0">
                <a:solidFill>
                  <a:schemeClr val="accent1">
                    <a:lumMod val="50000"/>
                  </a:schemeClr>
                </a:solidFill>
              </a:rPr>
              <a:t>cual</a:t>
            </a:r>
            <a:r>
              <a:rPr lang="en-GB" sz="2000" dirty="0" smtClean="0">
                <a:solidFill>
                  <a:schemeClr val="accent1">
                    <a:lumMod val="50000"/>
                  </a:schemeClr>
                </a:solidFill>
              </a:rPr>
              <a:t> la </a:t>
            </a:r>
            <a:r>
              <a:rPr lang="en-GB" sz="2000" dirty="0" err="1" smtClean="0">
                <a:solidFill>
                  <a:schemeClr val="accent1">
                    <a:lumMod val="50000"/>
                  </a:schemeClr>
                </a:solidFill>
              </a:rPr>
              <a:t>esperanza</a:t>
            </a:r>
            <a:r>
              <a:rPr lang="en-GB" sz="2000" dirty="0" smtClean="0">
                <a:solidFill>
                  <a:schemeClr val="accent1">
                    <a:lumMod val="50000"/>
                  </a:schemeClr>
                </a:solidFill>
              </a:rPr>
              <a:t> de </a:t>
            </a:r>
            <a:r>
              <a:rPr lang="en-GB" sz="2000" dirty="0" err="1" smtClean="0">
                <a:solidFill>
                  <a:schemeClr val="accent1">
                    <a:lumMod val="50000"/>
                  </a:schemeClr>
                </a:solidFill>
              </a:rPr>
              <a:t>vida</a:t>
            </a:r>
            <a:r>
              <a:rPr lang="en-GB" sz="2000" dirty="0" smtClean="0">
                <a:solidFill>
                  <a:schemeClr val="accent1">
                    <a:lumMod val="50000"/>
                  </a:schemeClr>
                </a:solidFill>
              </a:rPr>
              <a:t> no </a:t>
            </a:r>
            <a:r>
              <a:rPr lang="en-GB" sz="2000" dirty="0" err="1" smtClean="0">
                <a:solidFill>
                  <a:schemeClr val="accent1">
                    <a:lumMod val="50000"/>
                  </a:schemeClr>
                </a:solidFill>
              </a:rPr>
              <a:t>aumenta</a:t>
            </a:r>
            <a:r>
              <a:rPr lang="en-GB" sz="2000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GB" sz="2000" dirty="0" err="1" smtClean="0">
                <a:solidFill>
                  <a:schemeClr val="accent1">
                    <a:lumMod val="50000"/>
                  </a:schemeClr>
                </a:solidFill>
              </a:rPr>
              <a:t>más</a:t>
            </a:r>
            <a:r>
              <a:rPr lang="en-GB" sz="2000" dirty="0" smtClean="0">
                <a:solidFill>
                  <a:schemeClr val="accent1">
                    <a:lumMod val="50000"/>
                  </a:schemeClr>
                </a:solidFill>
              </a:rPr>
              <a:t>. Coincide </a:t>
            </a:r>
            <a:r>
              <a:rPr lang="en-GB" sz="2000" dirty="0" err="1" smtClean="0">
                <a:solidFill>
                  <a:schemeClr val="accent1">
                    <a:lumMod val="50000"/>
                  </a:schemeClr>
                </a:solidFill>
              </a:rPr>
              <a:t>aproximadamente</a:t>
            </a:r>
            <a:r>
              <a:rPr lang="en-GB" sz="2000" dirty="0" smtClean="0">
                <a:solidFill>
                  <a:schemeClr val="accent1">
                    <a:lumMod val="50000"/>
                  </a:schemeClr>
                </a:solidFill>
              </a:rPr>
              <a:t> con el </a:t>
            </a:r>
            <a:r>
              <a:rPr lang="en-GB" sz="2000" dirty="0" err="1" smtClean="0">
                <a:solidFill>
                  <a:schemeClr val="accent1">
                    <a:lumMod val="50000"/>
                  </a:schemeClr>
                </a:solidFill>
              </a:rPr>
              <a:t>nivel</a:t>
            </a:r>
            <a:r>
              <a:rPr lang="en-GB" sz="2000" dirty="0" smtClean="0">
                <a:solidFill>
                  <a:schemeClr val="accent1">
                    <a:lumMod val="50000"/>
                  </a:schemeClr>
                </a:solidFill>
              </a:rPr>
              <a:t> de </a:t>
            </a:r>
            <a:r>
              <a:rPr lang="en-GB" sz="2000" dirty="0" err="1" smtClean="0">
                <a:solidFill>
                  <a:schemeClr val="accent1">
                    <a:lumMod val="50000"/>
                  </a:schemeClr>
                </a:solidFill>
              </a:rPr>
              <a:t>ingresos</a:t>
            </a:r>
            <a:r>
              <a:rPr lang="en-GB" sz="2000" dirty="0" smtClean="0">
                <a:solidFill>
                  <a:schemeClr val="accent1">
                    <a:lumMod val="50000"/>
                  </a:schemeClr>
                </a:solidFill>
              </a:rPr>
              <a:t> pc incompatible con el </a:t>
            </a:r>
            <a:r>
              <a:rPr lang="en-GB" sz="2000" dirty="0" err="1" smtClean="0">
                <a:solidFill>
                  <a:schemeClr val="accent1">
                    <a:lumMod val="50000"/>
                  </a:schemeClr>
                </a:solidFill>
              </a:rPr>
              <a:t>respeto</a:t>
            </a:r>
            <a:r>
              <a:rPr lang="en-GB" sz="2000" dirty="0" smtClean="0">
                <a:solidFill>
                  <a:schemeClr val="accent1">
                    <a:lumMod val="50000"/>
                  </a:schemeClr>
                </a:solidFill>
              </a:rPr>
              <a:t> a </a:t>
            </a:r>
            <a:r>
              <a:rPr lang="en-GB" sz="2000" dirty="0" err="1" smtClean="0">
                <a:solidFill>
                  <a:schemeClr val="accent1">
                    <a:lumMod val="50000"/>
                  </a:schemeClr>
                </a:solidFill>
              </a:rPr>
              <a:t>los</a:t>
            </a:r>
            <a:r>
              <a:rPr lang="en-GB" sz="2000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GB" sz="2000" dirty="0" err="1" smtClean="0">
                <a:solidFill>
                  <a:schemeClr val="accent1">
                    <a:lumMod val="50000"/>
                  </a:schemeClr>
                </a:solidFill>
              </a:rPr>
              <a:t>límites</a:t>
            </a:r>
            <a:r>
              <a:rPr lang="en-GB" sz="2000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GB" sz="2000" dirty="0" err="1" smtClean="0">
                <a:solidFill>
                  <a:schemeClr val="accent1">
                    <a:lumMod val="50000"/>
                  </a:schemeClr>
                </a:solidFill>
              </a:rPr>
              <a:t>planetarios</a:t>
            </a:r>
            <a:r>
              <a:rPr lang="en-GB" sz="2000" dirty="0" smtClean="0">
                <a:solidFill>
                  <a:schemeClr val="accent1">
                    <a:lumMod val="50000"/>
                  </a:schemeClr>
                </a:solidFill>
              </a:rPr>
              <a:t>. </a:t>
            </a:r>
            <a:r>
              <a:rPr lang="en-GB" sz="2000" dirty="0" err="1" smtClean="0">
                <a:solidFill>
                  <a:schemeClr val="accent1">
                    <a:lumMod val="50000"/>
                  </a:schemeClr>
                </a:solidFill>
              </a:rPr>
              <a:t>Dicho</a:t>
            </a:r>
            <a:r>
              <a:rPr lang="en-GB" sz="2000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GB" sz="2000" dirty="0" err="1" smtClean="0">
                <a:solidFill>
                  <a:schemeClr val="accent1">
                    <a:lumMod val="50000"/>
                  </a:schemeClr>
                </a:solidFill>
              </a:rPr>
              <a:t>nivel</a:t>
            </a:r>
            <a:r>
              <a:rPr lang="en-GB" sz="2000" dirty="0" smtClean="0">
                <a:solidFill>
                  <a:schemeClr val="accent1">
                    <a:lumMod val="50000"/>
                  </a:schemeClr>
                </a:solidFill>
              </a:rPr>
              <a:t> (</a:t>
            </a:r>
            <a:r>
              <a:rPr lang="en-GB" sz="2000" b="1" dirty="0" smtClean="0">
                <a:solidFill>
                  <a:schemeClr val="accent1">
                    <a:lumMod val="50000"/>
                  </a:schemeClr>
                </a:solidFill>
              </a:rPr>
              <a:t>umbral de </a:t>
            </a:r>
            <a:r>
              <a:rPr lang="en-GB" sz="2000" b="1" dirty="0" err="1" smtClean="0">
                <a:solidFill>
                  <a:schemeClr val="accent1">
                    <a:lumMod val="50000"/>
                  </a:schemeClr>
                </a:solidFill>
              </a:rPr>
              <a:t>exceso</a:t>
            </a:r>
            <a:r>
              <a:rPr lang="en-GB" sz="2000" dirty="0" smtClean="0">
                <a:solidFill>
                  <a:schemeClr val="accent1">
                    <a:lumMod val="50000"/>
                  </a:schemeClr>
                </a:solidFill>
              </a:rPr>
              <a:t>) </a:t>
            </a:r>
            <a:r>
              <a:rPr lang="en-GB" sz="2000" dirty="0" err="1" smtClean="0">
                <a:solidFill>
                  <a:schemeClr val="accent1">
                    <a:lumMod val="50000"/>
                  </a:schemeClr>
                </a:solidFill>
              </a:rPr>
              <a:t>es</a:t>
            </a:r>
            <a:r>
              <a:rPr lang="en-GB" sz="2000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GB" sz="2000" dirty="0" err="1" smtClean="0">
                <a:solidFill>
                  <a:schemeClr val="accent1">
                    <a:lumMod val="50000"/>
                  </a:schemeClr>
                </a:solidFill>
              </a:rPr>
              <a:t>muy</a:t>
            </a:r>
            <a:r>
              <a:rPr lang="en-GB" sz="2000" dirty="0" smtClean="0">
                <a:solidFill>
                  <a:schemeClr val="accent1">
                    <a:lumMod val="50000"/>
                  </a:schemeClr>
                </a:solidFill>
              </a:rPr>
              <a:t> similar al </a:t>
            </a:r>
            <a:r>
              <a:rPr lang="en-GB" sz="2000" dirty="0" err="1" smtClean="0">
                <a:solidFill>
                  <a:schemeClr val="accent1">
                    <a:lumMod val="50000"/>
                  </a:schemeClr>
                </a:solidFill>
              </a:rPr>
              <a:t>punto</a:t>
            </a:r>
            <a:r>
              <a:rPr lang="en-GB" sz="2000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GB" sz="2000" dirty="0" err="1" smtClean="0">
                <a:solidFill>
                  <a:schemeClr val="accent1">
                    <a:lumMod val="50000"/>
                  </a:schemeClr>
                </a:solidFill>
              </a:rPr>
              <a:t>simétrico</a:t>
            </a:r>
            <a:r>
              <a:rPr lang="en-GB" sz="2000" dirty="0" smtClean="0">
                <a:solidFill>
                  <a:schemeClr val="accent1">
                    <a:lumMod val="50000"/>
                  </a:schemeClr>
                </a:solidFill>
              </a:rPr>
              <a:t> del umbral de </a:t>
            </a:r>
            <a:r>
              <a:rPr lang="en-GB" sz="2000" dirty="0" err="1" smtClean="0">
                <a:solidFill>
                  <a:schemeClr val="accent1">
                    <a:lumMod val="50000"/>
                  </a:schemeClr>
                </a:solidFill>
              </a:rPr>
              <a:t>dignidad</a:t>
            </a:r>
            <a:r>
              <a:rPr lang="en-GB" sz="2000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GB" sz="2000" dirty="0" err="1" smtClean="0">
                <a:solidFill>
                  <a:schemeClr val="accent1">
                    <a:lumMod val="50000"/>
                  </a:schemeClr>
                </a:solidFill>
              </a:rPr>
              <a:t>por</a:t>
            </a:r>
            <a:r>
              <a:rPr lang="en-GB" sz="2000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GB" sz="2000" dirty="0" err="1" smtClean="0">
                <a:solidFill>
                  <a:schemeClr val="accent1">
                    <a:lumMod val="50000"/>
                  </a:schemeClr>
                </a:solidFill>
              </a:rPr>
              <a:t>encima</a:t>
            </a:r>
            <a:r>
              <a:rPr lang="en-GB" sz="2000" dirty="0" smtClean="0">
                <a:solidFill>
                  <a:schemeClr val="accent1">
                    <a:lumMod val="50000"/>
                  </a:schemeClr>
                </a:solidFill>
              </a:rPr>
              <a:t> de la media </a:t>
            </a:r>
            <a:r>
              <a:rPr lang="en-GB" sz="2000" dirty="0" err="1" smtClean="0">
                <a:solidFill>
                  <a:schemeClr val="accent1">
                    <a:lumMod val="50000"/>
                  </a:schemeClr>
                </a:solidFill>
              </a:rPr>
              <a:t>mundial</a:t>
            </a:r>
            <a:r>
              <a:rPr lang="en-GB" sz="2000" dirty="0" smtClean="0">
                <a:solidFill>
                  <a:schemeClr val="accent1">
                    <a:lumMod val="50000"/>
                  </a:schemeClr>
                </a:solidFill>
              </a:rPr>
              <a:t>.</a:t>
            </a:r>
            <a:r>
              <a:rPr lang="en-GB" sz="2000" dirty="0">
                <a:solidFill>
                  <a:schemeClr val="accent1">
                    <a:lumMod val="50000"/>
                  </a:schemeClr>
                </a:solidFill>
              </a:rPr>
              <a:t/>
            </a:r>
            <a:br>
              <a:rPr lang="en-GB" sz="2000" dirty="0">
                <a:solidFill>
                  <a:schemeClr val="accent1">
                    <a:lumMod val="50000"/>
                  </a:schemeClr>
                </a:solidFill>
              </a:rPr>
            </a:br>
            <a:r>
              <a:rPr lang="en-GB" sz="2000" dirty="0">
                <a:solidFill>
                  <a:schemeClr val="accent1">
                    <a:lumMod val="50000"/>
                  </a:schemeClr>
                </a:solidFill>
              </a:rPr>
              <a:t/>
            </a:r>
            <a:br>
              <a:rPr lang="en-GB" sz="2000" dirty="0">
                <a:solidFill>
                  <a:schemeClr val="accent1">
                    <a:lumMod val="50000"/>
                  </a:schemeClr>
                </a:solidFill>
              </a:rPr>
            </a:br>
            <a:r>
              <a:rPr lang="en-GB" sz="2000" dirty="0" smtClean="0">
                <a:solidFill>
                  <a:schemeClr val="accent1">
                    <a:lumMod val="50000"/>
                  </a:schemeClr>
                </a:solidFill>
              </a:rPr>
              <a:t>La </a:t>
            </a:r>
            <a:r>
              <a:rPr lang="en-GB" sz="2000" b="1" dirty="0" err="1" smtClean="0">
                <a:solidFill>
                  <a:schemeClr val="accent1">
                    <a:lumMod val="50000"/>
                  </a:schemeClr>
                </a:solidFill>
              </a:rPr>
              <a:t>curva</a:t>
            </a:r>
            <a:r>
              <a:rPr lang="en-GB" sz="2000" b="1" dirty="0" smtClean="0">
                <a:solidFill>
                  <a:schemeClr val="accent1">
                    <a:lumMod val="50000"/>
                  </a:schemeClr>
                </a:solidFill>
              </a:rPr>
              <a:t> de </a:t>
            </a:r>
            <a:r>
              <a:rPr lang="en-GB" sz="2000" b="1" dirty="0" err="1" smtClean="0">
                <a:solidFill>
                  <a:schemeClr val="accent1">
                    <a:lumMod val="50000"/>
                  </a:schemeClr>
                </a:solidFill>
              </a:rPr>
              <a:t>equidad</a:t>
            </a:r>
            <a:r>
              <a:rPr lang="en-GB" sz="2000" dirty="0" smtClean="0">
                <a:solidFill>
                  <a:schemeClr val="accent1">
                    <a:lumMod val="50000"/>
                  </a:schemeClr>
                </a:solidFill>
              </a:rPr>
              <a:t>, </a:t>
            </a:r>
            <a:r>
              <a:rPr lang="en-GB" sz="2000" dirty="0" err="1" smtClean="0">
                <a:solidFill>
                  <a:schemeClr val="accent1">
                    <a:lumMod val="50000"/>
                  </a:schemeClr>
                </a:solidFill>
              </a:rPr>
              <a:t>en</a:t>
            </a:r>
            <a:r>
              <a:rPr lang="en-GB" sz="2000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GB" sz="2000" dirty="0" err="1" smtClean="0">
                <a:solidFill>
                  <a:schemeClr val="accent1">
                    <a:lumMod val="50000"/>
                  </a:schemeClr>
                </a:solidFill>
              </a:rPr>
              <a:t>términos</a:t>
            </a:r>
            <a:r>
              <a:rPr lang="en-GB" sz="2000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GB" sz="2000" dirty="0" err="1" smtClean="0">
                <a:solidFill>
                  <a:schemeClr val="accent1">
                    <a:lumMod val="50000"/>
                  </a:schemeClr>
                </a:solidFill>
              </a:rPr>
              <a:t>económicos</a:t>
            </a:r>
            <a:r>
              <a:rPr lang="en-GB" sz="2000" dirty="0" smtClean="0">
                <a:solidFill>
                  <a:schemeClr val="accent1">
                    <a:lumMod val="50000"/>
                  </a:schemeClr>
                </a:solidFill>
              </a:rPr>
              <a:t>, entre el umbral de </a:t>
            </a:r>
            <a:r>
              <a:rPr lang="en-GB" sz="2000" dirty="0" err="1" smtClean="0">
                <a:solidFill>
                  <a:schemeClr val="accent1">
                    <a:lumMod val="50000"/>
                  </a:schemeClr>
                </a:solidFill>
              </a:rPr>
              <a:t>dignidad</a:t>
            </a:r>
            <a:r>
              <a:rPr lang="en-GB" sz="2000" dirty="0" smtClean="0">
                <a:solidFill>
                  <a:schemeClr val="accent1">
                    <a:lumMod val="50000"/>
                  </a:schemeClr>
                </a:solidFill>
              </a:rPr>
              <a:t> y el umbral de </a:t>
            </a:r>
            <a:r>
              <a:rPr lang="en-GB" sz="2000" dirty="0" err="1" smtClean="0">
                <a:solidFill>
                  <a:schemeClr val="accent1">
                    <a:lumMod val="50000"/>
                  </a:schemeClr>
                </a:solidFill>
              </a:rPr>
              <a:t>exceso</a:t>
            </a:r>
            <a:r>
              <a:rPr lang="en-GB" sz="2000" dirty="0" smtClean="0">
                <a:solidFill>
                  <a:schemeClr val="accent1">
                    <a:lumMod val="50000"/>
                  </a:schemeClr>
                </a:solidFill>
              </a:rPr>
              <a:t>, </a:t>
            </a:r>
            <a:r>
              <a:rPr lang="en-GB" sz="2000" dirty="0" err="1" smtClean="0">
                <a:solidFill>
                  <a:schemeClr val="accent1">
                    <a:lumMod val="50000"/>
                  </a:schemeClr>
                </a:solidFill>
              </a:rPr>
              <a:t>permite</a:t>
            </a:r>
            <a:r>
              <a:rPr lang="en-GB" sz="2000" dirty="0" smtClean="0">
                <a:solidFill>
                  <a:schemeClr val="accent1">
                    <a:lumMod val="50000"/>
                  </a:schemeClr>
                </a:solidFill>
              </a:rPr>
              <a:t> el major </a:t>
            </a:r>
            <a:r>
              <a:rPr lang="en-GB" sz="2000" dirty="0" err="1" smtClean="0">
                <a:solidFill>
                  <a:schemeClr val="accent1">
                    <a:lumMod val="50000"/>
                  </a:schemeClr>
                </a:solidFill>
              </a:rPr>
              <a:t>nivel</a:t>
            </a:r>
            <a:r>
              <a:rPr lang="en-GB" sz="2000" dirty="0" smtClean="0">
                <a:solidFill>
                  <a:schemeClr val="accent1">
                    <a:lumMod val="50000"/>
                  </a:schemeClr>
                </a:solidFill>
              </a:rPr>
              <a:t> de </a:t>
            </a:r>
            <a:r>
              <a:rPr lang="en-GB" sz="2000" dirty="0" err="1" smtClean="0">
                <a:solidFill>
                  <a:schemeClr val="accent1">
                    <a:lumMod val="50000"/>
                  </a:schemeClr>
                </a:solidFill>
              </a:rPr>
              <a:t>salud</a:t>
            </a:r>
            <a:r>
              <a:rPr lang="en-GB" sz="2000" dirty="0" smtClean="0">
                <a:solidFill>
                  <a:schemeClr val="accent1">
                    <a:lumMod val="50000"/>
                  </a:schemeClr>
                </a:solidFill>
              </a:rPr>
              <a:t> possible para </a:t>
            </a:r>
            <a:r>
              <a:rPr lang="en-GB" sz="2000" dirty="0" err="1" smtClean="0">
                <a:solidFill>
                  <a:schemeClr val="accent1">
                    <a:lumMod val="50000"/>
                  </a:schemeClr>
                </a:solidFill>
              </a:rPr>
              <a:t>todos</a:t>
            </a:r>
            <a:r>
              <a:rPr lang="en-GB" sz="2000" dirty="0" smtClean="0">
                <a:solidFill>
                  <a:schemeClr val="accent1">
                    <a:lumMod val="50000"/>
                  </a:schemeClr>
                </a:solidFill>
              </a:rPr>
              <a:t> y el </a:t>
            </a:r>
            <a:r>
              <a:rPr lang="en-GB" sz="2000" dirty="0" err="1" smtClean="0">
                <a:solidFill>
                  <a:schemeClr val="accent1">
                    <a:lumMod val="50000"/>
                  </a:schemeClr>
                </a:solidFill>
              </a:rPr>
              <a:t>máximo</a:t>
            </a:r>
            <a:r>
              <a:rPr lang="en-GB" sz="2000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GB" sz="2000" dirty="0" err="1" smtClean="0">
                <a:solidFill>
                  <a:schemeClr val="accent1">
                    <a:lumMod val="50000"/>
                  </a:schemeClr>
                </a:solidFill>
              </a:rPr>
              <a:t>nivel</a:t>
            </a:r>
            <a:r>
              <a:rPr lang="en-GB" sz="2000" dirty="0" smtClean="0">
                <a:solidFill>
                  <a:schemeClr val="accent1">
                    <a:lumMod val="50000"/>
                  </a:schemeClr>
                </a:solidFill>
              </a:rPr>
              <a:t> de </a:t>
            </a:r>
            <a:r>
              <a:rPr lang="en-GB" sz="2000" dirty="0" err="1" smtClean="0">
                <a:solidFill>
                  <a:schemeClr val="accent1">
                    <a:lumMod val="50000"/>
                  </a:schemeClr>
                </a:solidFill>
              </a:rPr>
              <a:t>esperanza</a:t>
            </a:r>
            <a:r>
              <a:rPr lang="en-GB" sz="2000" dirty="0" smtClean="0">
                <a:solidFill>
                  <a:schemeClr val="accent1">
                    <a:lumMod val="50000"/>
                  </a:schemeClr>
                </a:solidFill>
              </a:rPr>
              <a:t> de </a:t>
            </a:r>
            <a:r>
              <a:rPr lang="en-GB" sz="2000" dirty="0" err="1" smtClean="0">
                <a:solidFill>
                  <a:schemeClr val="accent1">
                    <a:lumMod val="50000"/>
                  </a:schemeClr>
                </a:solidFill>
              </a:rPr>
              <a:t>vida</a:t>
            </a:r>
            <a:r>
              <a:rPr lang="en-GB" sz="2000" dirty="0" smtClean="0">
                <a:solidFill>
                  <a:schemeClr val="accent1">
                    <a:lumMod val="50000"/>
                  </a:schemeClr>
                </a:solidFill>
              </a:rPr>
              <a:t> para inspirer </a:t>
            </a:r>
            <a:r>
              <a:rPr lang="en-GB" sz="2000" dirty="0" err="1" smtClean="0">
                <a:solidFill>
                  <a:schemeClr val="accent1">
                    <a:lumMod val="50000"/>
                  </a:schemeClr>
                </a:solidFill>
              </a:rPr>
              <a:t>progreso</a:t>
            </a:r>
            <a:r>
              <a:rPr lang="en-GB" sz="2000" dirty="0" smtClean="0">
                <a:solidFill>
                  <a:schemeClr val="accent1">
                    <a:lumMod val="50000"/>
                  </a:schemeClr>
                </a:solidFill>
              </a:rPr>
              <a:t>, </a:t>
            </a:r>
            <a:r>
              <a:rPr lang="en-GB" sz="2000" dirty="0" err="1" smtClean="0">
                <a:solidFill>
                  <a:schemeClr val="accent1">
                    <a:lumMod val="50000"/>
                  </a:schemeClr>
                </a:solidFill>
              </a:rPr>
              <a:t>dentro</a:t>
            </a:r>
            <a:r>
              <a:rPr lang="en-GB" sz="2000" dirty="0" smtClean="0">
                <a:solidFill>
                  <a:schemeClr val="accent1">
                    <a:lumMod val="50000"/>
                  </a:schemeClr>
                </a:solidFill>
              </a:rPr>
              <a:t> del </a:t>
            </a:r>
            <a:r>
              <a:rPr lang="en-GB" sz="2000" dirty="0" err="1" smtClean="0">
                <a:solidFill>
                  <a:schemeClr val="accent1">
                    <a:lumMod val="50000"/>
                  </a:schemeClr>
                </a:solidFill>
              </a:rPr>
              <a:t>espectro</a:t>
            </a:r>
            <a:r>
              <a:rPr lang="en-GB" sz="2000" dirty="0" smtClean="0">
                <a:solidFill>
                  <a:schemeClr val="accent1">
                    <a:lumMod val="50000"/>
                  </a:schemeClr>
                </a:solidFill>
              </a:rPr>
              <a:t> de </a:t>
            </a:r>
            <a:r>
              <a:rPr lang="en-GB" sz="2000" dirty="0" err="1" smtClean="0">
                <a:solidFill>
                  <a:schemeClr val="accent1">
                    <a:lumMod val="50000"/>
                  </a:schemeClr>
                </a:solidFill>
              </a:rPr>
              <a:t>desigualdades</a:t>
            </a:r>
            <a:r>
              <a:rPr lang="en-GB" sz="2000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GB" sz="2000" dirty="0" err="1">
                <a:solidFill>
                  <a:schemeClr val="accent1">
                    <a:lumMod val="50000"/>
                  </a:schemeClr>
                </a:solidFill>
              </a:rPr>
              <a:t>j</a:t>
            </a:r>
            <a:r>
              <a:rPr lang="en-GB" sz="2000" dirty="0" err="1" smtClean="0">
                <a:solidFill>
                  <a:schemeClr val="accent1">
                    <a:lumMod val="50000"/>
                  </a:schemeClr>
                </a:solidFill>
              </a:rPr>
              <a:t>ustas</a:t>
            </a:r>
            <a:r>
              <a:rPr lang="en-GB" sz="2000" dirty="0" smtClean="0">
                <a:solidFill>
                  <a:schemeClr val="accent1">
                    <a:lumMod val="50000"/>
                  </a:schemeClr>
                </a:solidFill>
              </a:rPr>
              <a:t> (</a:t>
            </a:r>
            <a:r>
              <a:rPr lang="en-GB" sz="2000" dirty="0" err="1" smtClean="0">
                <a:solidFill>
                  <a:schemeClr val="accent1">
                    <a:lumMod val="50000"/>
                  </a:schemeClr>
                </a:solidFill>
              </a:rPr>
              <a:t>equidad</a:t>
            </a:r>
            <a:r>
              <a:rPr lang="en-GB" sz="2000" dirty="0" smtClean="0">
                <a:solidFill>
                  <a:schemeClr val="accent1">
                    <a:lumMod val="50000"/>
                  </a:schemeClr>
                </a:solidFill>
              </a:rPr>
              <a:t>).</a:t>
            </a:r>
            <a:r>
              <a:rPr lang="en-GB" sz="2000" dirty="0">
                <a:solidFill>
                  <a:schemeClr val="accent1">
                    <a:lumMod val="50000"/>
                  </a:schemeClr>
                </a:solidFill>
              </a:rPr>
              <a:t/>
            </a:r>
            <a:br>
              <a:rPr lang="en-GB" sz="2000" dirty="0">
                <a:solidFill>
                  <a:schemeClr val="accent1">
                    <a:lumMod val="50000"/>
                  </a:schemeClr>
                </a:solidFill>
              </a:rPr>
            </a:br>
            <a:r>
              <a:rPr lang="en-GB" sz="2000" dirty="0">
                <a:solidFill>
                  <a:schemeClr val="accent1">
                    <a:lumMod val="50000"/>
                  </a:schemeClr>
                </a:solidFill>
              </a:rPr>
              <a:t/>
            </a:r>
            <a:br>
              <a:rPr lang="en-GB" sz="2000" dirty="0">
                <a:solidFill>
                  <a:schemeClr val="accent1">
                    <a:lumMod val="50000"/>
                  </a:schemeClr>
                </a:solidFill>
              </a:rPr>
            </a:br>
            <a:r>
              <a:rPr lang="en-GB" sz="1600" dirty="0" smtClean="0">
                <a:solidFill>
                  <a:schemeClr val="accent1">
                    <a:lumMod val="50000"/>
                  </a:schemeClr>
                </a:solidFill>
              </a:rPr>
              <a:t>La </a:t>
            </a:r>
            <a:r>
              <a:rPr lang="en-GB" sz="1600" dirty="0" err="1" smtClean="0">
                <a:solidFill>
                  <a:schemeClr val="accent1">
                    <a:lumMod val="50000"/>
                  </a:schemeClr>
                </a:solidFill>
              </a:rPr>
              <a:t>razón</a:t>
            </a:r>
            <a:r>
              <a:rPr lang="en-GB" sz="1600" dirty="0" smtClean="0">
                <a:solidFill>
                  <a:schemeClr val="accent1">
                    <a:lumMod val="50000"/>
                  </a:schemeClr>
                </a:solidFill>
              </a:rPr>
              <a:t> de umbral de </a:t>
            </a:r>
            <a:r>
              <a:rPr lang="en-GB" sz="1600" dirty="0" err="1" smtClean="0">
                <a:solidFill>
                  <a:schemeClr val="accent1">
                    <a:lumMod val="50000"/>
                  </a:schemeClr>
                </a:solidFill>
              </a:rPr>
              <a:t>dignidad</a:t>
            </a:r>
            <a:r>
              <a:rPr lang="en-GB" sz="1600" dirty="0" smtClean="0">
                <a:solidFill>
                  <a:schemeClr val="accent1">
                    <a:lumMod val="50000"/>
                  </a:schemeClr>
                </a:solidFill>
              </a:rPr>
              <a:t> : umbral de </a:t>
            </a:r>
            <a:r>
              <a:rPr lang="en-GB" sz="1600" dirty="0" err="1" smtClean="0">
                <a:solidFill>
                  <a:schemeClr val="accent1">
                    <a:lumMod val="50000"/>
                  </a:schemeClr>
                </a:solidFill>
              </a:rPr>
              <a:t>exceso</a:t>
            </a:r>
            <a:r>
              <a:rPr lang="en-GB" sz="1600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GB" sz="1600" dirty="0" err="1" smtClean="0">
                <a:solidFill>
                  <a:schemeClr val="accent1">
                    <a:lumMod val="50000"/>
                  </a:schemeClr>
                </a:solidFill>
              </a:rPr>
              <a:t>es</a:t>
            </a:r>
            <a:r>
              <a:rPr lang="en-GB" sz="1600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GB" sz="1600" dirty="0" err="1" smtClean="0">
                <a:solidFill>
                  <a:schemeClr val="accent1">
                    <a:lumMod val="50000"/>
                  </a:schemeClr>
                </a:solidFill>
              </a:rPr>
              <a:t>aproximadamente</a:t>
            </a:r>
            <a:r>
              <a:rPr lang="en-GB" sz="1600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GB" sz="1600" dirty="0">
                <a:solidFill>
                  <a:schemeClr val="accent1">
                    <a:lumMod val="50000"/>
                  </a:schemeClr>
                </a:solidFill>
              </a:rPr>
              <a:t>de </a:t>
            </a:r>
            <a:r>
              <a:rPr lang="en-GB" sz="1600" b="1" dirty="0" smtClean="0">
                <a:solidFill>
                  <a:schemeClr val="accent1">
                    <a:lumMod val="50000"/>
                  </a:schemeClr>
                </a:solidFill>
              </a:rPr>
              <a:t>1:7</a:t>
            </a:r>
            <a:r>
              <a:rPr lang="en-GB" sz="1600" dirty="0" smtClean="0">
                <a:solidFill>
                  <a:schemeClr val="accent1">
                    <a:lumMod val="50000"/>
                  </a:schemeClr>
                </a:solidFill>
              </a:rPr>
              <a:t>, </a:t>
            </a:r>
            <a:r>
              <a:rPr lang="en-GB" sz="1600" dirty="0" err="1" smtClean="0">
                <a:solidFill>
                  <a:schemeClr val="accent1">
                    <a:lumMod val="50000"/>
                  </a:schemeClr>
                </a:solidFill>
              </a:rPr>
              <a:t>equivalente</a:t>
            </a:r>
            <a:r>
              <a:rPr lang="en-GB" sz="1600" dirty="0" smtClean="0">
                <a:solidFill>
                  <a:schemeClr val="accent1">
                    <a:lumMod val="50000"/>
                  </a:schemeClr>
                </a:solidFill>
              </a:rPr>
              <a:t> a un GINI entre 0.15 (</a:t>
            </a:r>
            <a:r>
              <a:rPr lang="en-GB" sz="1600" dirty="0" err="1" smtClean="0">
                <a:solidFill>
                  <a:schemeClr val="accent1">
                    <a:lumMod val="50000"/>
                  </a:schemeClr>
                </a:solidFill>
              </a:rPr>
              <a:t>asimétrico</a:t>
            </a:r>
            <a:r>
              <a:rPr lang="en-GB" sz="1600" dirty="0" smtClean="0">
                <a:solidFill>
                  <a:schemeClr val="accent1">
                    <a:lumMod val="50000"/>
                  </a:schemeClr>
                </a:solidFill>
              </a:rPr>
              <a:t>) y 0.015 (</a:t>
            </a:r>
            <a:r>
              <a:rPr lang="en-GB" sz="1600" dirty="0" err="1" smtClean="0">
                <a:solidFill>
                  <a:schemeClr val="accent1">
                    <a:lumMod val="50000"/>
                  </a:schemeClr>
                </a:solidFill>
              </a:rPr>
              <a:t>distribución</a:t>
            </a:r>
            <a:r>
              <a:rPr lang="en-GB" sz="1600" dirty="0" smtClean="0">
                <a:solidFill>
                  <a:schemeClr val="accent1">
                    <a:lumMod val="50000"/>
                  </a:schemeClr>
                </a:solidFill>
              </a:rPr>
              <a:t> normal </a:t>
            </a:r>
            <a:r>
              <a:rPr lang="en-GB" sz="1600" dirty="0" err="1" smtClean="0">
                <a:solidFill>
                  <a:schemeClr val="accent1">
                    <a:lumMod val="50000"/>
                  </a:schemeClr>
                </a:solidFill>
              </a:rPr>
              <a:t>simétrica</a:t>
            </a:r>
            <a:r>
              <a:rPr lang="en-GB" sz="1600" dirty="0" smtClean="0">
                <a:solidFill>
                  <a:schemeClr val="accent1">
                    <a:lumMod val="50000"/>
                  </a:schemeClr>
                </a:solidFill>
              </a:rPr>
              <a:t>), -vs. la media </a:t>
            </a:r>
            <a:r>
              <a:rPr lang="en-GB" sz="1600" dirty="0" err="1" smtClean="0">
                <a:solidFill>
                  <a:schemeClr val="accent1">
                    <a:lumMod val="50000"/>
                  </a:schemeClr>
                </a:solidFill>
              </a:rPr>
              <a:t>internacional</a:t>
            </a:r>
            <a:r>
              <a:rPr lang="en-GB" sz="1600" dirty="0" smtClean="0">
                <a:solidFill>
                  <a:schemeClr val="accent1">
                    <a:lumMod val="50000"/>
                  </a:schemeClr>
                </a:solidFill>
              </a:rPr>
              <a:t> de 0.45 (3-30 </a:t>
            </a:r>
            <a:r>
              <a:rPr lang="en-GB" sz="1600" dirty="0" err="1" smtClean="0">
                <a:solidFill>
                  <a:schemeClr val="accent1">
                    <a:lumMod val="50000"/>
                  </a:schemeClr>
                </a:solidFill>
              </a:rPr>
              <a:t>veces</a:t>
            </a:r>
            <a:r>
              <a:rPr lang="en-GB" sz="1600" dirty="0" smtClean="0">
                <a:solidFill>
                  <a:schemeClr val="accent1">
                    <a:lumMod val="50000"/>
                  </a:schemeClr>
                </a:solidFill>
              </a:rPr>
              <a:t> superior). El </a:t>
            </a:r>
            <a:r>
              <a:rPr lang="en-GB" sz="1600" dirty="0" err="1" smtClean="0">
                <a:solidFill>
                  <a:schemeClr val="accent1">
                    <a:lumMod val="50000"/>
                  </a:schemeClr>
                </a:solidFill>
              </a:rPr>
              <a:t>nivel</a:t>
            </a:r>
            <a:r>
              <a:rPr lang="en-GB" sz="1600" dirty="0" smtClean="0">
                <a:solidFill>
                  <a:schemeClr val="accent1">
                    <a:lumMod val="50000"/>
                  </a:schemeClr>
                </a:solidFill>
              </a:rPr>
              <a:t> de </a:t>
            </a:r>
            <a:r>
              <a:rPr lang="en-GB" sz="1600" b="1" dirty="0" err="1" smtClean="0">
                <a:solidFill>
                  <a:schemeClr val="accent1">
                    <a:lumMod val="50000"/>
                  </a:schemeClr>
                </a:solidFill>
              </a:rPr>
              <a:t>redistribución</a:t>
            </a:r>
            <a:r>
              <a:rPr lang="en-GB" sz="1600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GB" sz="1600" dirty="0" err="1" smtClean="0">
                <a:solidFill>
                  <a:schemeClr val="accent1">
                    <a:lumMod val="50000"/>
                  </a:schemeClr>
                </a:solidFill>
              </a:rPr>
              <a:t>preciso</a:t>
            </a:r>
            <a:r>
              <a:rPr lang="en-GB" sz="1600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GB" sz="1600" dirty="0" err="1" smtClean="0">
                <a:solidFill>
                  <a:schemeClr val="accent1">
                    <a:lumMod val="50000"/>
                  </a:schemeClr>
                </a:solidFill>
              </a:rPr>
              <a:t>es</a:t>
            </a:r>
            <a:r>
              <a:rPr lang="en-GB" sz="1600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GB" sz="1600" dirty="0" err="1" smtClean="0">
                <a:solidFill>
                  <a:schemeClr val="accent1">
                    <a:lumMod val="50000"/>
                  </a:schemeClr>
                </a:solidFill>
              </a:rPr>
              <a:t>próximo</a:t>
            </a:r>
            <a:r>
              <a:rPr lang="en-GB" sz="1600" dirty="0" smtClean="0">
                <a:solidFill>
                  <a:schemeClr val="accent1">
                    <a:lumMod val="50000"/>
                  </a:schemeClr>
                </a:solidFill>
              </a:rPr>
              <a:t> al </a:t>
            </a:r>
            <a:r>
              <a:rPr lang="en-GB" sz="1600" b="1" dirty="0" smtClean="0">
                <a:solidFill>
                  <a:schemeClr val="accent1">
                    <a:lumMod val="50000"/>
                  </a:schemeClr>
                </a:solidFill>
              </a:rPr>
              <a:t>10% del PIB </a:t>
            </a:r>
            <a:r>
              <a:rPr lang="en-GB" sz="1600" b="1" dirty="0" err="1" smtClean="0">
                <a:solidFill>
                  <a:schemeClr val="accent1">
                    <a:lumMod val="50000"/>
                  </a:schemeClr>
                </a:solidFill>
              </a:rPr>
              <a:t>mundial</a:t>
            </a:r>
            <a:r>
              <a:rPr lang="en-GB" sz="1600" b="1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GB" sz="1600" dirty="0" smtClean="0">
                <a:solidFill>
                  <a:schemeClr val="accent1">
                    <a:lumMod val="50000"/>
                  </a:schemeClr>
                </a:solidFill>
              </a:rPr>
              <a:t>(</a:t>
            </a:r>
            <a:r>
              <a:rPr lang="en-GB" sz="1600" dirty="0">
                <a:solidFill>
                  <a:schemeClr val="accent1">
                    <a:lumMod val="50000"/>
                  </a:schemeClr>
                </a:solidFill>
              </a:rPr>
              <a:t>vs. </a:t>
            </a:r>
            <a:r>
              <a:rPr lang="en-GB" sz="1600" dirty="0" smtClean="0">
                <a:solidFill>
                  <a:schemeClr val="accent1">
                    <a:lumMod val="50000"/>
                  </a:schemeClr>
                </a:solidFill>
              </a:rPr>
              <a:t>AOD </a:t>
            </a:r>
            <a:r>
              <a:rPr lang="en-GB" sz="1600" dirty="0">
                <a:solidFill>
                  <a:schemeClr val="accent1">
                    <a:lumMod val="50000"/>
                  </a:schemeClr>
                </a:solidFill>
              </a:rPr>
              <a:t>0.3</a:t>
            </a:r>
            <a:r>
              <a:rPr lang="en-GB" sz="1600" dirty="0" smtClean="0">
                <a:solidFill>
                  <a:schemeClr val="accent1">
                    <a:lumMod val="50000"/>
                  </a:schemeClr>
                </a:solidFill>
              </a:rPr>
              <a:t>%, 30 </a:t>
            </a:r>
            <a:r>
              <a:rPr lang="en-GB" sz="1600" dirty="0" err="1" smtClean="0">
                <a:solidFill>
                  <a:schemeClr val="accent1">
                    <a:lumMod val="50000"/>
                  </a:schemeClr>
                </a:solidFill>
              </a:rPr>
              <a:t>veces</a:t>
            </a:r>
            <a:r>
              <a:rPr lang="en-GB" sz="1600" dirty="0" smtClean="0">
                <a:solidFill>
                  <a:schemeClr val="accent1">
                    <a:lumMod val="50000"/>
                  </a:schemeClr>
                </a:solidFill>
              </a:rPr>
              <a:t> inferior), tan solo un </a:t>
            </a:r>
            <a:r>
              <a:rPr lang="en-GB" sz="1600" b="1" dirty="0" smtClean="0">
                <a:solidFill>
                  <a:schemeClr val="accent1">
                    <a:lumMod val="50000"/>
                  </a:schemeClr>
                </a:solidFill>
              </a:rPr>
              <a:t>20% del PIB </a:t>
            </a:r>
            <a:r>
              <a:rPr lang="en-GB" sz="1600" dirty="0" err="1" smtClean="0">
                <a:solidFill>
                  <a:schemeClr val="accent1">
                    <a:lumMod val="50000"/>
                  </a:schemeClr>
                </a:solidFill>
              </a:rPr>
              <a:t>por</a:t>
            </a:r>
            <a:r>
              <a:rPr lang="en-GB" sz="1600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GB" sz="1600" dirty="0" err="1" smtClean="0">
                <a:solidFill>
                  <a:schemeClr val="accent1">
                    <a:lumMod val="50000"/>
                  </a:schemeClr>
                </a:solidFill>
              </a:rPr>
              <a:t>encima</a:t>
            </a:r>
            <a:r>
              <a:rPr lang="en-GB" sz="1600" dirty="0" smtClean="0">
                <a:solidFill>
                  <a:schemeClr val="accent1">
                    <a:lumMod val="50000"/>
                  </a:schemeClr>
                </a:solidFill>
              </a:rPr>
              <a:t> del umbral de </a:t>
            </a:r>
            <a:r>
              <a:rPr lang="en-GB" sz="1600" dirty="0" err="1" smtClean="0">
                <a:solidFill>
                  <a:schemeClr val="accent1">
                    <a:lumMod val="50000"/>
                  </a:schemeClr>
                </a:solidFill>
              </a:rPr>
              <a:t>exceso</a:t>
            </a:r>
            <a:r>
              <a:rPr lang="en-GB" sz="1600" dirty="0" smtClean="0">
                <a:solidFill>
                  <a:schemeClr val="accent1">
                    <a:lumMod val="50000"/>
                  </a:schemeClr>
                </a:solidFill>
              </a:rPr>
              <a:t> (</a:t>
            </a:r>
            <a:r>
              <a:rPr lang="en-GB" sz="1600" b="1" dirty="0" err="1" smtClean="0">
                <a:solidFill>
                  <a:schemeClr val="accent1">
                    <a:lumMod val="50000"/>
                  </a:schemeClr>
                </a:solidFill>
              </a:rPr>
              <a:t>superfluo</a:t>
            </a:r>
            <a:r>
              <a:rPr lang="en-GB" sz="1600" dirty="0" smtClean="0">
                <a:solidFill>
                  <a:schemeClr val="accent1">
                    <a:lumMod val="50000"/>
                  </a:schemeClr>
                </a:solidFill>
              </a:rPr>
              <a:t>).</a:t>
            </a:r>
            <a:r>
              <a:rPr lang="en-GB" sz="1600" dirty="0">
                <a:solidFill>
                  <a:schemeClr val="accent1">
                    <a:lumMod val="50000"/>
                  </a:schemeClr>
                </a:solidFill>
              </a:rPr>
              <a:t/>
            </a:r>
            <a:br>
              <a:rPr lang="en-GB" sz="1600" dirty="0">
                <a:solidFill>
                  <a:schemeClr val="accent1">
                    <a:lumMod val="50000"/>
                  </a:schemeClr>
                </a:solidFill>
              </a:rPr>
            </a:br>
            <a:r>
              <a:rPr lang="en-GB" sz="2000" dirty="0">
                <a:solidFill>
                  <a:schemeClr val="accent1">
                    <a:lumMod val="50000"/>
                  </a:schemeClr>
                </a:solidFill>
              </a:rPr>
              <a:t/>
            </a:r>
            <a:br>
              <a:rPr lang="en-GB" sz="2000" dirty="0">
                <a:solidFill>
                  <a:schemeClr val="accent1">
                    <a:lumMod val="50000"/>
                  </a:schemeClr>
                </a:solidFill>
              </a:rPr>
            </a:br>
            <a:r>
              <a:rPr lang="en-GB" sz="2000" dirty="0" err="1" smtClean="0">
                <a:solidFill>
                  <a:srgbClr val="0070C0"/>
                </a:solidFill>
              </a:rPr>
              <a:t>Propuesta</a:t>
            </a:r>
            <a:r>
              <a:rPr lang="en-GB" sz="2000" dirty="0" smtClean="0">
                <a:solidFill>
                  <a:srgbClr val="0070C0"/>
                </a:solidFill>
              </a:rPr>
              <a:t> </a:t>
            </a:r>
            <a:r>
              <a:rPr lang="en-GB" sz="2000" dirty="0">
                <a:solidFill>
                  <a:srgbClr val="0070C0"/>
                </a:solidFill>
              </a:rPr>
              <a:t>: </a:t>
            </a:r>
            <a:r>
              <a:rPr lang="en-GB" sz="2000" dirty="0" smtClean="0">
                <a:solidFill>
                  <a:srgbClr val="0070C0"/>
                </a:solidFill>
              </a:rPr>
              <a:t>El GTES </a:t>
            </a:r>
            <a:r>
              <a:rPr lang="en-GB" sz="2000" dirty="0" err="1" smtClean="0">
                <a:solidFill>
                  <a:srgbClr val="0070C0"/>
                </a:solidFill>
              </a:rPr>
              <a:t>podría</a:t>
            </a:r>
            <a:r>
              <a:rPr lang="en-GB" sz="2000" dirty="0" smtClean="0">
                <a:solidFill>
                  <a:srgbClr val="0070C0"/>
                </a:solidFill>
              </a:rPr>
              <a:t> </a:t>
            </a:r>
            <a:r>
              <a:rPr lang="en-GB" sz="2000" dirty="0" err="1" smtClean="0">
                <a:solidFill>
                  <a:srgbClr val="0070C0"/>
                </a:solidFill>
              </a:rPr>
              <a:t>contribuir</a:t>
            </a:r>
            <a:r>
              <a:rPr lang="en-GB" sz="2000" dirty="0" smtClean="0">
                <a:solidFill>
                  <a:srgbClr val="0070C0"/>
                </a:solidFill>
              </a:rPr>
              <a:t> a </a:t>
            </a:r>
            <a:r>
              <a:rPr lang="en-GB" sz="2000" dirty="0" err="1" smtClean="0">
                <a:solidFill>
                  <a:srgbClr val="0070C0"/>
                </a:solidFill>
              </a:rPr>
              <a:t>plantear</a:t>
            </a:r>
            <a:r>
              <a:rPr lang="en-GB" sz="2000" dirty="0" smtClean="0">
                <a:solidFill>
                  <a:srgbClr val="0070C0"/>
                </a:solidFill>
              </a:rPr>
              <a:t> un </a:t>
            </a:r>
            <a:r>
              <a:rPr lang="en-GB" sz="2000" dirty="0" err="1" smtClean="0">
                <a:solidFill>
                  <a:srgbClr val="0070C0"/>
                </a:solidFill>
              </a:rPr>
              <a:t>modelo</a:t>
            </a:r>
            <a:r>
              <a:rPr lang="en-GB" sz="2000" dirty="0" smtClean="0">
                <a:solidFill>
                  <a:srgbClr val="0070C0"/>
                </a:solidFill>
              </a:rPr>
              <a:t> que </a:t>
            </a:r>
            <a:r>
              <a:rPr lang="en-GB" sz="2000" dirty="0" err="1" smtClean="0">
                <a:solidFill>
                  <a:srgbClr val="0070C0"/>
                </a:solidFill>
              </a:rPr>
              <a:t>cuestione</a:t>
            </a:r>
            <a:r>
              <a:rPr lang="en-GB" sz="2000" dirty="0" smtClean="0">
                <a:solidFill>
                  <a:srgbClr val="0070C0"/>
                </a:solidFill>
              </a:rPr>
              <a:t> la </a:t>
            </a:r>
            <a:r>
              <a:rPr lang="en-GB" sz="2000" dirty="0" err="1" smtClean="0">
                <a:solidFill>
                  <a:srgbClr val="0070C0"/>
                </a:solidFill>
              </a:rPr>
              <a:t>economía</a:t>
            </a:r>
            <a:r>
              <a:rPr lang="en-GB" sz="2000" dirty="0" smtClean="0">
                <a:solidFill>
                  <a:srgbClr val="0070C0"/>
                </a:solidFill>
              </a:rPr>
              <a:t> de Mercado sin </a:t>
            </a:r>
            <a:r>
              <a:rPr lang="en-GB" sz="2000" dirty="0" err="1" smtClean="0">
                <a:solidFill>
                  <a:srgbClr val="0070C0"/>
                </a:solidFill>
              </a:rPr>
              <a:t>límite</a:t>
            </a:r>
            <a:r>
              <a:rPr lang="en-GB" sz="2000" dirty="0" smtClean="0">
                <a:solidFill>
                  <a:srgbClr val="0070C0"/>
                </a:solidFill>
              </a:rPr>
              <a:t> al </a:t>
            </a:r>
            <a:r>
              <a:rPr lang="en-GB" sz="2000" dirty="0" err="1" smtClean="0">
                <a:solidFill>
                  <a:srgbClr val="0070C0"/>
                </a:solidFill>
              </a:rPr>
              <a:t>crecimiento</a:t>
            </a:r>
            <a:r>
              <a:rPr lang="en-GB" sz="2000" dirty="0" smtClean="0">
                <a:solidFill>
                  <a:srgbClr val="0070C0"/>
                </a:solidFill>
              </a:rPr>
              <a:t> y al </a:t>
            </a:r>
            <a:r>
              <a:rPr lang="en-GB" sz="2000" dirty="0" err="1" smtClean="0">
                <a:solidFill>
                  <a:srgbClr val="0070C0"/>
                </a:solidFill>
              </a:rPr>
              <a:t>acúmulo</a:t>
            </a:r>
            <a:r>
              <a:rPr lang="en-GB" sz="2000" dirty="0" smtClean="0">
                <a:solidFill>
                  <a:srgbClr val="0070C0"/>
                </a:solidFill>
              </a:rPr>
              <a:t>, y </a:t>
            </a:r>
            <a:r>
              <a:rPr lang="en-GB" sz="2000" dirty="0" err="1" smtClean="0">
                <a:solidFill>
                  <a:srgbClr val="0070C0"/>
                </a:solidFill>
              </a:rPr>
              <a:t>proponer</a:t>
            </a:r>
            <a:r>
              <a:rPr lang="en-GB" sz="2000" dirty="0" smtClean="0">
                <a:solidFill>
                  <a:srgbClr val="0070C0"/>
                </a:solidFill>
              </a:rPr>
              <a:t> la </a:t>
            </a:r>
            <a:r>
              <a:rPr lang="en-GB" sz="2000" b="1" dirty="0" err="1" smtClean="0">
                <a:solidFill>
                  <a:srgbClr val="0070C0"/>
                </a:solidFill>
              </a:rPr>
              <a:t>equidad</a:t>
            </a:r>
            <a:r>
              <a:rPr lang="en-GB" sz="2000" b="1" dirty="0" smtClean="0">
                <a:solidFill>
                  <a:srgbClr val="0070C0"/>
                </a:solidFill>
              </a:rPr>
              <a:t> </a:t>
            </a:r>
            <a:r>
              <a:rPr lang="en-GB" sz="2000" b="1" dirty="0" err="1" smtClean="0">
                <a:solidFill>
                  <a:srgbClr val="0070C0"/>
                </a:solidFill>
              </a:rPr>
              <a:t>económica</a:t>
            </a:r>
            <a:r>
              <a:rPr lang="en-GB" sz="2000" b="1" dirty="0" smtClean="0">
                <a:solidFill>
                  <a:srgbClr val="0070C0"/>
                </a:solidFill>
              </a:rPr>
              <a:t> </a:t>
            </a:r>
            <a:r>
              <a:rPr lang="en-GB" sz="2000" b="1" dirty="0" err="1" smtClean="0">
                <a:solidFill>
                  <a:srgbClr val="0070C0"/>
                </a:solidFill>
              </a:rPr>
              <a:t>dentro</a:t>
            </a:r>
            <a:r>
              <a:rPr lang="en-GB" sz="2000" b="1" dirty="0" smtClean="0">
                <a:solidFill>
                  <a:srgbClr val="0070C0"/>
                </a:solidFill>
              </a:rPr>
              <a:t> y entre </a:t>
            </a:r>
            <a:r>
              <a:rPr lang="en-GB" sz="2000" b="1" dirty="0" err="1" smtClean="0">
                <a:solidFill>
                  <a:srgbClr val="0070C0"/>
                </a:solidFill>
              </a:rPr>
              <a:t>los</a:t>
            </a:r>
            <a:r>
              <a:rPr lang="en-GB" sz="2000" b="1" dirty="0" smtClean="0">
                <a:solidFill>
                  <a:srgbClr val="0070C0"/>
                </a:solidFill>
              </a:rPr>
              <a:t> </a:t>
            </a:r>
            <a:r>
              <a:rPr lang="en-GB" sz="2000" b="1" dirty="0" err="1" smtClean="0">
                <a:solidFill>
                  <a:srgbClr val="0070C0"/>
                </a:solidFill>
              </a:rPr>
              <a:t>países</a:t>
            </a:r>
            <a:r>
              <a:rPr lang="en-GB" sz="2000" b="1" dirty="0" smtClean="0">
                <a:solidFill>
                  <a:srgbClr val="0070C0"/>
                </a:solidFill>
              </a:rPr>
              <a:t> </a:t>
            </a:r>
            <a:r>
              <a:rPr lang="en-GB" sz="2000" dirty="0" smtClean="0">
                <a:solidFill>
                  <a:srgbClr val="0070C0"/>
                </a:solidFill>
              </a:rPr>
              <a:t>a </a:t>
            </a:r>
            <a:r>
              <a:rPr lang="en-GB" sz="2000" dirty="0" err="1" smtClean="0">
                <a:solidFill>
                  <a:srgbClr val="0070C0"/>
                </a:solidFill>
              </a:rPr>
              <a:t>través</a:t>
            </a:r>
            <a:r>
              <a:rPr lang="en-GB" sz="2000" dirty="0" smtClean="0">
                <a:solidFill>
                  <a:srgbClr val="0070C0"/>
                </a:solidFill>
              </a:rPr>
              <a:t> de </a:t>
            </a:r>
            <a:r>
              <a:rPr lang="en-GB" sz="2000" b="1" dirty="0" err="1" smtClean="0">
                <a:solidFill>
                  <a:srgbClr val="0070C0"/>
                </a:solidFill>
              </a:rPr>
              <a:t>transparencia</a:t>
            </a:r>
            <a:r>
              <a:rPr lang="en-GB" sz="2000" b="1" dirty="0" smtClean="0">
                <a:solidFill>
                  <a:srgbClr val="0070C0"/>
                </a:solidFill>
              </a:rPr>
              <a:t> </a:t>
            </a:r>
            <a:r>
              <a:rPr lang="en-GB" sz="2000" b="1" dirty="0" err="1" smtClean="0">
                <a:solidFill>
                  <a:srgbClr val="0070C0"/>
                </a:solidFill>
              </a:rPr>
              <a:t>económica</a:t>
            </a:r>
            <a:r>
              <a:rPr lang="en-GB" sz="2000" b="1" dirty="0" smtClean="0">
                <a:solidFill>
                  <a:srgbClr val="0070C0"/>
                </a:solidFill>
              </a:rPr>
              <a:t> y </a:t>
            </a:r>
            <a:r>
              <a:rPr lang="en-GB" sz="2000" b="1" dirty="0" err="1" smtClean="0">
                <a:solidFill>
                  <a:srgbClr val="0070C0"/>
                </a:solidFill>
              </a:rPr>
              <a:t>redistribución</a:t>
            </a:r>
            <a:r>
              <a:rPr lang="en-GB" sz="2000" b="1" dirty="0" smtClean="0">
                <a:solidFill>
                  <a:srgbClr val="0070C0"/>
                </a:solidFill>
              </a:rPr>
              <a:t> </a:t>
            </a:r>
            <a:r>
              <a:rPr lang="en-GB" sz="2000" b="1" dirty="0" err="1" smtClean="0">
                <a:solidFill>
                  <a:srgbClr val="0070C0"/>
                </a:solidFill>
              </a:rPr>
              <a:t>tributaria</a:t>
            </a:r>
            <a:r>
              <a:rPr lang="en-GB" sz="2000" b="1" dirty="0" smtClean="0">
                <a:solidFill>
                  <a:srgbClr val="0070C0"/>
                </a:solidFill>
              </a:rPr>
              <a:t> y territorial </a:t>
            </a:r>
            <a:r>
              <a:rPr lang="en-GB" sz="2000" dirty="0" smtClean="0">
                <a:solidFill>
                  <a:srgbClr val="0070C0"/>
                </a:solidFill>
              </a:rPr>
              <a:t>a </a:t>
            </a:r>
            <a:r>
              <a:rPr lang="en-GB" sz="2000" dirty="0" err="1" smtClean="0">
                <a:solidFill>
                  <a:srgbClr val="0070C0"/>
                </a:solidFill>
              </a:rPr>
              <a:t>niveles</a:t>
            </a:r>
            <a:r>
              <a:rPr lang="en-GB" sz="2000" dirty="0" smtClean="0">
                <a:solidFill>
                  <a:srgbClr val="0070C0"/>
                </a:solidFill>
              </a:rPr>
              <a:t> </a:t>
            </a:r>
            <a:r>
              <a:rPr lang="en-GB" sz="2000" dirty="0" err="1" smtClean="0">
                <a:solidFill>
                  <a:srgbClr val="0070C0"/>
                </a:solidFill>
              </a:rPr>
              <a:t>globales</a:t>
            </a:r>
            <a:r>
              <a:rPr lang="en-GB" sz="2000" dirty="0" smtClean="0">
                <a:solidFill>
                  <a:srgbClr val="0070C0"/>
                </a:solidFill>
              </a:rPr>
              <a:t> y </a:t>
            </a:r>
            <a:r>
              <a:rPr lang="en-GB" sz="2000" dirty="0" err="1" smtClean="0">
                <a:solidFill>
                  <a:srgbClr val="0070C0"/>
                </a:solidFill>
              </a:rPr>
              <a:t>subnacionales</a:t>
            </a:r>
            <a:r>
              <a:rPr lang="en-GB" sz="2000" dirty="0" smtClean="0">
                <a:solidFill>
                  <a:srgbClr val="0070C0"/>
                </a:solidFill>
              </a:rPr>
              <a:t>.</a:t>
            </a:r>
            <a:endParaRPr lang="en-GB" sz="20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850479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/>
          <a:srcRect l="35655" t="36042" r="11816" b="17816"/>
          <a:stretch/>
        </p:blipFill>
        <p:spPr>
          <a:xfrm>
            <a:off x="453286" y="770561"/>
            <a:ext cx="10666777" cy="5270643"/>
          </a:xfrm>
          <a:prstGeom prst="rect">
            <a:avLst/>
          </a:prstGeom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609600" y="0"/>
            <a:ext cx="10972800" cy="770561"/>
          </a:xfrm>
        </p:spPr>
        <p:txBody>
          <a:bodyPr/>
          <a:lstStyle/>
          <a:p>
            <a:r>
              <a:rPr lang="es-ES" dirty="0" err="1" smtClean="0"/>
              <a:t>The</a:t>
            </a:r>
            <a:r>
              <a:rPr lang="es-ES" dirty="0" smtClean="0"/>
              <a:t> Equity curve</a:t>
            </a:r>
            <a:endParaRPr lang="en-GB" dirty="0"/>
          </a:p>
        </p:txBody>
      </p:sp>
      <p:sp>
        <p:nvSpPr>
          <p:cNvPr id="5" name="TextBox 4"/>
          <p:cNvSpPr txBox="1"/>
          <p:nvPr/>
        </p:nvSpPr>
        <p:spPr>
          <a:xfrm>
            <a:off x="1076960" y="6041204"/>
            <a:ext cx="965200" cy="3693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s-ES" dirty="0" err="1" smtClean="0"/>
              <a:t>Deficit</a:t>
            </a:r>
            <a:endParaRPr lang="en-GB" dirty="0"/>
          </a:p>
        </p:txBody>
      </p:sp>
      <p:sp>
        <p:nvSpPr>
          <p:cNvPr id="6" name="TextBox 5"/>
          <p:cNvSpPr txBox="1"/>
          <p:nvPr/>
        </p:nvSpPr>
        <p:spPr>
          <a:xfrm>
            <a:off x="5445760" y="6041204"/>
            <a:ext cx="965200" cy="3693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s-ES" dirty="0" smtClean="0"/>
              <a:t>Equity</a:t>
            </a:r>
            <a:endParaRPr lang="en-GB" dirty="0"/>
          </a:p>
        </p:txBody>
      </p:sp>
      <p:sp>
        <p:nvSpPr>
          <p:cNvPr id="7" name="TextBox 6"/>
          <p:cNvSpPr txBox="1"/>
          <p:nvPr/>
        </p:nvSpPr>
        <p:spPr>
          <a:xfrm>
            <a:off x="9652000" y="6069474"/>
            <a:ext cx="965200" cy="3693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s-ES" dirty="0" err="1" smtClean="0"/>
              <a:t>Excess</a:t>
            </a:r>
            <a:endParaRPr lang="en-GB" dirty="0"/>
          </a:p>
        </p:txBody>
      </p:sp>
      <p:sp>
        <p:nvSpPr>
          <p:cNvPr id="8" name="TextBox 7"/>
          <p:cNvSpPr txBox="1"/>
          <p:nvPr/>
        </p:nvSpPr>
        <p:spPr>
          <a:xfrm>
            <a:off x="4399280" y="6446332"/>
            <a:ext cx="955040" cy="3693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s-ES" dirty="0" err="1" smtClean="0"/>
              <a:t>Healthy</a:t>
            </a:r>
            <a:endParaRPr lang="en-GB" dirty="0"/>
          </a:p>
        </p:txBody>
      </p:sp>
      <p:sp>
        <p:nvSpPr>
          <p:cNvPr id="9" name="TextBox 8"/>
          <p:cNvSpPr txBox="1"/>
          <p:nvPr/>
        </p:nvSpPr>
        <p:spPr>
          <a:xfrm>
            <a:off x="6263640" y="6446332"/>
            <a:ext cx="1437640" cy="3693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s-ES" dirty="0" smtClean="0"/>
              <a:t>Non </a:t>
            </a:r>
            <a:r>
              <a:rPr lang="es-ES" dirty="0" err="1" smtClean="0"/>
              <a:t>healthy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347451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983" t="11851"/>
          <a:stretch/>
        </p:blipFill>
        <p:spPr>
          <a:xfrm>
            <a:off x="378690" y="1754909"/>
            <a:ext cx="5717309" cy="3680118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/>
          <a:srcRect l="888" t="11851"/>
          <a:stretch/>
        </p:blipFill>
        <p:spPr>
          <a:xfrm>
            <a:off x="6243782" y="1754909"/>
            <a:ext cx="5601326" cy="3680119"/>
          </a:xfrm>
          <a:prstGeom prst="rect">
            <a:avLst/>
          </a:prstGeom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839788" y="365126"/>
            <a:ext cx="10059121" cy="635148"/>
          </a:xfrm>
        </p:spPr>
        <p:txBody>
          <a:bodyPr>
            <a:normAutofit/>
          </a:bodyPr>
          <a:lstStyle/>
          <a:p>
            <a:r>
              <a:rPr lang="es-ES" sz="3600" dirty="0" smtClean="0"/>
              <a:t>Población y PIB de países según zonas de equidad </a:t>
            </a:r>
            <a:endParaRPr lang="en-GB" sz="3600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>
          <a:xfrm>
            <a:off x="658450" y="1269207"/>
            <a:ext cx="5157787" cy="411956"/>
          </a:xfrm>
        </p:spPr>
        <p:txBody>
          <a:bodyPr>
            <a:normAutofit lnSpcReduction="10000"/>
          </a:bodyPr>
          <a:lstStyle/>
          <a:p>
            <a:r>
              <a:rPr lang="en-GB" dirty="0" smtClean="0"/>
              <a:t>Population</a:t>
            </a:r>
            <a:endParaRPr lang="en-GB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3"/>
          </p:nvPr>
        </p:nvSpPr>
        <p:spPr>
          <a:xfrm>
            <a:off x="6162964" y="930997"/>
            <a:ext cx="5183188" cy="823912"/>
          </a:xfrm>
        </p:spPr>
        <p:txBody>
          <a:bodyPr/>
          <a:lstStyle/>
          <a:p>
            <a:r>
              <a:rPr lang="en-GB" dirty="0" smtClean="0"/>
              <a:t>GDP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246507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-136321"/>
            <a:ext cx="10515600" cy="1325563"/>
          </a:xfrm>
        </p:spPr>
        <p:txBody>
          <a:bodyPr>
            <a:normAutofit/>
          </a:bodyPr>
          <a:lstStyle/>
          <a:p>
            <a:r>
              <a:rPr lang="es-ES" sz="3600" dirty="0" smtClean="0">
                <a:solidFill>
                  <a:schemeClr val="accent1">
                    <a:lumMod val="50000"/>
                  </a:schemeClr>
                </a:solidFill>
              </a:rPr>
              <a:t>6-Bienes Públicos Globales</a:t>
            </a:r>
            <a:endParaRPr lang="en-GB" sz="36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963562"/>
            <a:ext cx="10515600" cy="5171768"/>
          </a:xfrm>
        </p:spPr>
        <p:txBody>
          <a:bodyPr>
            <a:normAutofit fontScale="25000" lnSpcReduction="20000"/>
          </a:bodyPr>
          <a:lstStyle/>
          <a:p>
            <a:r>
              <a:rPr lang="en-GB" sz="7400" dirty="0" smtClean="0">
                <a:solidFill>
                  <a:schemeClr val="accent1">
                    <a:lumMod val="50000"/>
                  </a:schemeClr>
                </a:solidFill>
              </a:rPr>
              <a:t>L</a:t>
            </a:r>
            <a:r>
              <a:rPr lang="en-GB" sz="9600" dirty="0" smtClean="0">
                <a:solidFill>
                  <a:schemeClr val="accent1">
                    <a:lumMod val="50000"/>
                  </a:schemeClr>
                </a:solidFill>
              </a:rPr>
              <a:t>a </a:t>
            </a:r>
            <a:r>
              <a:rPr lang="en-GB" sz="9600" dirty="0" err="1" smtClean="0">
                <a:solidFill>
                  <a:schemeClr val="accent1">
                    <a:lumMod val="50000"/>
                  </a:schemeClr>
                </a:solidFill>
              </a:rPr>
              <a:t>redistribución</a:t>
            </a:r>
            <a:r>
              <a:rPr lang="en-GB" sz="9600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GB" sz="9600" dirty="0" err="1" smtClean="0">
                <a:solidFill>
                  <a:schemeClr val="accent1">
                    <a:lumMod val="50000"/>
                  </a:schemeClr>
                </a:solidFill>
              </a:rPr>
              <a:t>en</a:t>
            </a:r>
            <a:r>
              <a:rPr lang="en-GB" sz="9600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GB" sz="9600" dirty="0" err="1" smtClean="0">
                <a:solidFill>
                  <a:schemeClr val="accent1">
                    <a:lumMod val="50000"/>
                  </a:schemeClr>
                </a:solidFill>
              </a:rPr>
              <a:t>equidad</a:t>
            </a:r>
            <a:r>
              <a:rPr lang="en-GB" sz="9600" dirty="0" smtClean="0">
                <a:solidFill>
                  <a:schemeClr val="accent1">
                    <a:lumMod val="50000"/>
                  </a:schemeClr>
                </a:solidFill>
              </a:rPr>
              <a:t> de </a:t>
            </a:r>
            <a:r>
              <a:rPr lang="en-GB" sz="9600" dirty="0" err="1" smtClean="0">
                <a:solidFill>
                  <a:schemeClr val="accent1">
                    <a:lumMod val="50000"/>
                  </a:schemeClr>
                </a:solidFill>
              </a:rPr>
              <a:t>los</a:t>
            </a:r>
            <a:r>
              <a:rPr lang="en-GB" sz="9600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GB" sz="9600" dirty="0" err="1" smtClean="0">
                <a:solidFill>
                  <a:schemeClr val="accent1">
                    <a:lumMod val="50000"/>
                  </a:schemeClr>
                </a:solidFill>
              </a:rPr>
              <a:t>recursos</a:t>
            </a:r>
            <a:r>
              <a:rPr lang="en-GB" sz="9600" dirty="0" smtClean="0">
                <a:solidFill>
                  <a:schemeClr val="accent1">
                    <a:lumMod val="50000"/>
                  </a:schemeClr>
                </a:solidFill>
              </a:rPr>
              <a:t> y el </a:t>
            </a:r>
            <a:r>
              <a:rPr lang="en-GB" sz="9600" dirty="0" err="1" smtClean="0">
                <a:solidFill>
                  <a:schemeClr val="accent1">
                    <a:lumMod val="50000"/>
                  </a:schemeClr>
                </a:solidFill>
              </a:rPr>
              <a:t>límite</a:t>
            </a:r>
            <a:r>
              <a:rPr lang="en-GB" sz="9600" dirty="0" smtClean="0">
                <a:solidFill>
                  <a:schemeClr val="accent1">
                    <a:lumMod val="50000"/>
                  </a:schemeClr>
                </a:solidFill>
              </a:rPr>
              <a:t> del </a:t>
            </a:r>
            <a:r>
              <a:rPr lang="en-GB" sz="9600" dirty="0" err="1" smtClean="0">
                <a:solidFill>
                  <a:schemeClr val="accent1">
                    <a:lumMod val="50000"/>
                  </a:schemeClr>
                </a:solidFill>
              </a:rPr>
              <a:t>exceso</a:t>
            </a:r>
            <a:r>
              <a:rPr lang="en-GB" sz="9600" dirty="0" smtClean="0">
                <a:solidFill>
                  <a:schemeClr val="accent1">
                    <a:lumMod val="50000"/>
                  </a:schemeClr>
                </a:solidFill>
              </a:rPr>
              <a:t> de </a:t>
            </a:r>
            <a:r>
              <a:rPr lang="en-GB" sz="9600" dirty="0" err="1" smtClean="0">
                <a:solidFill>
                  <a:schemeClr val="accent1">
                    <a:lumMod val="50000"/>
                  </a:schemeClr>
                </a:solidFill>
              </a:rPr>
              <a:t>ingresos</a:t>
            </a:r>
            <a:r>
              <a:rPr lang="en-GB" sz="9600" dirty="0" smtClean="0">
                <a:solidFill>
                  <a:schemeClr val="accent1">
                    <a:lumMod val="50000"/>
                  </a:schemeClr>
                </a:solidFill>
              </a:rPr>
              <a:t> y </a:t>
            </a:r>
            <a:r>
              <a:rPr lang="en-GB" sz="9600" dirty="0" err="1" smtClean="0">
                <a:solidFill>
                  <a:schemeClr val="accent1">
                    <a:lumMod val="50000"/>
                  </a:schemeClr>
                </a:solidFill>
              </a:rPr>
              <a:t>riqueza</a:t>
            </a:r>
            <a:r>
              <a:rPr lang="en-GB" sz="9600" dirty="0" smtClean="0">
                <a:solidFill>
                  <a:schemeClr val="accent1">
                    <a:lumMod val="50000"/>
                  </a:schemeClr>
                </a:solidFill>
              </a:rPr>
              <a:t> (</a:t>
            </a:r>
            <a:r>
              <a:rPr lang="en-GB" sz="9600" dirty="0" err="1" smtClean="0">
                <a:solidFill>
                  <a:schemeClr val="accent1">
                    <a:lumMod val="50000"/>
                  </a:schemeClr>
                </a:solidFill>
              </a:rPr>
              <a:t>progresivamente</a:t>
            </a:r>
            <a:r>
              <a:rPr lang="en-GB" sz="9600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GB" sz="9600" dirty="0" err="1" smtClean="0">
                <a:solidFill>
                  <a:schemeClr val="accent1">
                    <a:lumMod val="50000"/>
                  </a:schemeClr>
                </a:solidFill>
              </a:rPr>
              <a:t>en</a:t>
            </a:r>
            <a:r>
              <a:rPr lang="en-GB" sz="9600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GB" sz="9600" dirty="0" err="1" smtClean="0">
                <a:solidFill>
                  <a:schemeClr val="accent1">
                    <a:lumMod val="50000"/>
                  </a:schemeClr>
                </a:solidFill>
              </a:rPr>
              <a:t>menos</a:t>
            </a:r>
            <a:r>
              <a:rPr lang="en-GB" sz="9600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GB" sz="9600" dirty="0" err="1" smtClean="0">
                <a:solidFill>
                  <a:schemeClr val="accent1">
                    <a:lumMod val="50000"/>
                  </a:schemeClr>
                </a:solidFill>
              </a:rPr>
              <a:t>manos</a:t>
            </a:r>
            <a:r>
              <a:rPr lang="en-GB" sz="9600" dirty="0" smtClean="0">
                <a:solidFill>
                  <a:schemeClr val="accent1">
                    <a:lumMod val="50000"/>
                  </a:schemeClr>
                </a:solidFill>
              </a:rPr>
              <a:t>) </a:t>
            </a:r>
            <a:r>
              <a:rPr lang="en-GB" sz="9600" dirty="0" err="1" smtClean="0">
                <a:solidFill>
                  <a:schemeClr val="accent1">
                    <a:lumMod val="50000"/>
                  </a:schemeClr>
                </a:solidFill>
              </a:rPr>
              <a:t>permite</a:t>
            </a:r>
            <a:r>
              <a:rPr lang="en-GB" sz="9600" dirty="0" smtClean="0">
                <a:solidFill>
                  <a:schemeClr val="accent1">
                    <a:lumMod val="50000"/>
                  </a:schemeClr>
                </a:solidFill>
              </a:rPr>
              <a:t> la </a:t>
            </a:r>
            <a:r>
              <a:rPr lang="en-GB" sz="9600" dirty="0" err="1" smtClean="0">
                <a:solidFill>
                  <a:schemeClr val="accent1">
                    <a:lumMod val="50000"/>
                  </a:schemeClr>
                </a:solidFill>
              </a:rPr>
              <a:t>liberación</a:t>
            </a:r>
            <a:r>
              <a:rPr lang="en-GB" sz="9600" dirty="0" smtClean="0">
                <a:solidFill>
                  <a:schemeClr val="accent1">
                    <a:lumMod val="50000"/>
                  </a:schemeClr>
                </a:solidFill>
              </a:rPr>
              <a:t> de </a:t>
            </a:r>
            <a:r>
              <a:rPr lang="en-GB" sz="9600" dirty="0" err="1" smtClean="0">
                <a:solidFill>
                  <a:schemeClr val="accent1">
                    <a:lumMod val="50000"/>
                  </a:schemeClr>
                </a:solidFill>
              </a:rPr>
              <a:t>recursos</a:t>
            </a:r>
            <a:r>
              <a:rPr lang="en-GB" sz="9600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GB" sz="9600" dirty="0" err="1" smtClean="0">
                <a:solidFill>
                  <a:schemeClr val="accent1">
                    <a:lumMod val="50000"/>
                  </a:schemeClr>
                </a:solidFill>
              </a:rPr>
              <a:t>globales</a:t>
            </a:r>
            <a:r>
              <a:rPr lang="en-GB" sz="9600" dirty="0" smtClean="0">
                <a:solidFill>
                  <a:schemeClr val="accent1">
                    <a:lumMod val="50000"/>
                  </a:schemeClr>
                </a:solidFill>
              </a:rPr>
              <a:t> que </a:t>
            </a:r>
            <a:r>
              <a:rPr lang="en-GB" sz="9600" dirty="0" err="1" smtClean="0">
                <a:solidFill>
                  <a:schemeClr val="accent1">
                    <a:lumMod val="50000"/>
                  </a:schemeClr>
                </a:solidFill>
              </a:rPr>
              <a:t>debieran</a:t>
            </a:r>
            <a:r>
              <a:rPr lang="en-GB" sz="9600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GB" sz="9600" dirty="0" err="1" smtClean="0">
                <a:solidFill>
                  <a:schemeClr val="accent1">
                    <a:lumMod val="50000"/>
                  </a:schemeClr>
                </a:solidFill>
              </a:rPr>
              <a:t>prioritariamente</a:t>
            </a:r>
            <a:r>
              <a:rPr lang="en-GB" sz="9600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GB" sz="9600" dirty="0" err="1" smtClean="0">
                <a:solidFill>
                  <a:schemeClr val="accent1">
                    <a:lumMod val="50000"/>
                  </a:schemeClr>
                </a:solidFill>
              </a:rPr>
              <a:t>ser</a:t>
            </a:r>
            <a:r>
              <a:rPr lang="en-GB" sz="9600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GB" sz="9600" dirty="0" err="1" smtClean="0">
                <a:solidFill>
                  <a:schemeClr val="accent1">
                    <a:lumMod val="50000"/>
                  </a:schemeClr>
                </a:solidFill>
              </a:rPr>
              <a:t>dirigidos</a:t>
            </a:r>
            <a:r>
              <a:rPr lang="en-GB" sz="9600" dirty="0" smtClean="0">
                <a:solidFill>
                  <a:schemeClr val="accent1">
                    <a:lumMod val="50000"/>
                  </a:schemeClr>
                </a:solidFill>
              </a:rPr>
              <a:t> a la </a:t>
            </a:r>
            <a:r>
              <a:rPr lang="en-GB" sz="9600" dirty="0" err="1" smtClean="0">
                <a:solidFill>
                  <a:schemeClr val="accent1">
                    <a:lumMod val="50000"/>
                  </a:schemeClr>
                </a:solidFill>
              </a:rPr>
              <a:t>colaboración</a:t>
            </a:r>
            <a:r>
              <a:rPr lang="en-GB" sz="9600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GB" sz="9600" dirty="0" err="1" smtClean="0">
                <a:solidFill>
                  <a:schemeClr val="accent1">
                    <a:lumMod val="50000"/>
                  </a:schemeClr>
                </a:solidFill>
              </a:rPr>
              <a:t>internacional</a:t>
            </a:r>
            <a:r>
              <a:rPr lang="en-GB" sz="9600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GB" sz="9600" dirty="0" err="1" smtClean="0">
                <a:solidFill>
                  <a:schemeClr val="accent1">
                    <a:lumMod val="50000"/>
                  </a:schemeClr>
                </a:solidFill>
              </a:rPr>
              <a:t>en</a:t>
            </a:r>
            <a:r>
              <a:rPr lang="en-GB" sz="9600" dirty="0" smtClean="0">
                <a:solidFill>
                  <a:schemeClr val="accent1">
                    <a:lumMod val="50000"/>
                  </a:schemeClr>
                </a:solidFill>
              </a:rPr>
              <a:t> el </a:t>
            </a:r>
            <a:r>
              <a:rPr lang="en-GB" sz="9600" dirty="0" err="1" smtClean="0">
                <a:solidFill>
                  <a:schemeClr val="accent1">
                    <a:lumMod val="50000"/>
                  </a:schemeClr>
                </a:solidFill>
              </a:rPr>
              <a:t>conocimiento</a:t>
            </a:r>
            <a:r>
              <a:rPr lang="en-GB" sz="9600" dirty="0" smtClean="0">
                <a:solidFill>
                  <a:schemeClr val="accent1">
                    <a:lumMod val="50000"/>
                  </a:schemeClr>
                </a:solidFill>
              </a:rPr>
              <a:t>, </a:t>
            </a:r>
            <a:r>
              <a:rPr lang="en-GB" sz="9600" dirty="0" err="1" smtClean="0">
                <a:solidFill>
                  <a:schemeClr val="accent1">
                    <a:lumMod val="50000"/>
                  </a:schemeClr>
                </a:solidFill>
              </a:rPr>
              <a:t>desarrollo</a:t>
            </a:r>
            <a:r>
              <a:rPr lang="en-GB" sz="9600" dirty="0" smtClean="0">
                <a:solidFill>
                  <a:schemeClr val="accent1">
                    <a:lumMod val="50000"/>
                  </a:schemeClr>
                </a:solidFill>
              </a:rPr>
              <a:t> y </a:t>
            </a:r>
            <a:r>
              <a:rPr lang="en-GB" sz="9600" dirty="0" err="1" smtClean="0">
                <a:solidFill>
                  <a:schemeClr val="accent1">
                    <a:lumMod val="50000"/>
                  </a:schemeClr>
                </a:solidFill>
              </a:rPr>
              <a:t>acceso</a:t>
            </a:r>
            <a:r>
              <a:rPr lang="en-GB" sz="9600" dirty="0" smtClean="0">
                <a:solidFill>
                  <a:schemeClr val="accent1">
                    <a:lumMod val="50000"/>
                  </a:schemeClr>
                </a:solidFill>
              </a:rPr>
              <a:t> universal y </a:t>
            </a:r>
            <a:r>
              <a:rPr lang="en-GB" sz="9600" dirty="0" err="1" smtClean="0">
                <a:solidFill>
                  <a:schemeClr val="accent1">
                    <a:lumMod val="50000"/>
                  </a:schemeClr>
                </a:solidFill>
              </a:rPr>
              <a:t>en</a:t>
            </a:r>
            <a:r>
              <a:rPr lang="en-GB" sz="9600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GB" sz="9600" dirty="0" err="1" smtClean="0">
                <a:solidFill>
                  <a:schemeClr val="accent1">
                    <a:lumMod val="50000"/>
                  </a:schemeClr>
                </a:solidFill>
              </a:rPr>
              <a:t>equidad</a:t>
            </a:r>
            <a:r>
              <a:rPr lang="en-GB" sz="9600" dirty="0" smtClean="0">
                <a:solidFill>
                  <a:schemeClr val="accent1">
                    <a:lumMod val="50000"/>
                  </a:schemeClr>
                </a:solidFill>
              </a:rPr>
              <a:t> (</a:t>
            </a:r>
            <a:r>
              <a:rPr lang="en-GB" sz="9600" dirty="0" err="1" smtClean="0">
                <a:solidFill>
                  <a:schemeClr val="accent1">
                    <a:lumMod val="50000"/>
                  </a:schemeClr>
                </a:solidFill>
              </a:rPr>
              <a:t>según</a:t>
            </a:r>
            <a:r>
              <a:rPr lang="en-GB" sz="9600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GB" sz="9600" dirty="0" err="1" smtClean="0">
                <a:solidFill>
                  <a:schemeClr val="accent1">
                    <a:lumMod val="50000"/>
                  </a:schemeClr>
                </a:solidFill>
              </a:rPr>
              <a:t>necesidad</a:t>
            </a:r>
            <a:r>
              <a:rPr lang="en-GB" sz="9600" dirty="0" smtClean="0">
                <a:solidFill>
                  <a:schemeClr val="accent1">
                    <a:lumMod val="50000"/>
                  </a:schemeClr>
                </a:solidFill>
              </a:rPr>
              <a:t>) a </a:t>
            </a:r>
            <a:r>
              <a:rPr lang="en-GB" sz="9600" dirty="0" err="1" smtClean="0">
                <a:solidFill>
                  <a:schemeClr val="accent1">
                    <a:lumMod val="50000"/>
                  </a:schemeClr>
                </a:solidFill>
              </a:rPr>
              <a:t>los</a:t>
            </a:r>
            <a:r>
              <a:rPr lang="en-GB" sz="9600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GB" sz="9600" b="1" dirty="0" err="1" smtClean="0">
                <a:solidFill>
                  <a:schemeClr val="accent1">
                    <a:lumMod val="50000"/>
                  </a:schemeClr>
                </a:solidFill>
              </a:rPr>
              <a:t>Bienes</a:t>
            </a:r>
            <a:r>
              <a:rPr lang="en-GB" sz="9600" b="1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GB" sz="9600" b="1" dirty="0" err="1" smtClean="0">
                <a:solidFill>
                  <a:schemeClr val="accent1">
                    <a:lumMod val="50000"/>
                  </a:schemeClr>
                </a:solidFill>
              </a:rPr>
              <a:t>Públicos</a:t>
            </a:r>
            <a:r>
              <a:rPr lang="en-GB" sz="9600" b="1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GB" sz="9600" b="1" dirty="0" err="1" smtClean="0">
                <a:solidFill>
                  <a:schemeClr val="accent1">
                    <a:lumMod val="50000"/>
                  </a:schemeClr>
                </a:solidFill>
              </a:rPr>
              <a:t>Globales</a:t>
            </a:r>
            <a:r>
              <a:rPr lang="en-GB" sz="9600" b="1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GB" sz="9600" dirty="0" smtClean="0">
                <a:solidFill>
                  <a:schemeClr val="accent1">
                    <a:lumMod val="50000"/>
                  </a:schemeClr>
                </a:solidFill>
              </a:rPr>
              <a:t>(que </a:t>
            </a:r>
            <a:r>
              <a:rPr lang="en-GB" sz="9600" dirty="0" err="1" smtClean="0">
                <a:solidFill>
                  <a:schemeClr val="accent1">
                    <a:lumMod val="50000"/>
                  </a:schemeClr>
                </a:solidFill>
              </a:rPr>
              <a:t>aumentan</a:t>
            </a:r>
            <a:r>
              <a:rPr lang="en-GB" sz="9600" dirty="0" smtClean="0">
                <a:solidFill>
                  <a:schemeClr val="accent1">
                    <a:lumMod val="50000"/>
                  </a:schemeClr>
                </a:solidFill>
              </a:rPr>
              <a:t> el </a:t>
            </a:r>
            <a:r>
              <a:rPr lang="en-GB" sz="9600" dirty="0" err="1" smtClean="0">
                <a:solidFill>
                  <a:schemeClr val="accent1">
                    <a:lumMod val="50000"/>
                  </a:schemeClr>
                </a:solidFill>
              </a:rPr>
              <a:t>bienestar</a:t>
            </a:r>
            <a:r>
              <a:rPr lang="en-GB" sz="9600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GB" sz="9600" dirty="0" err="1" smtClean="0">
                <a:solidFill>
                  <a:schemeClr val="accent1">
                    <a:lumMod val="50000"/>
                  </a:schemeClr>
                </a:solidFill>
              </a:rPr>
              <a:t>humano</a:t>
            </a:r>
            <a:r>
              <a:rPr lang="en-GB" sz="9600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GB" sz="9600" dirty="0" err="1" smtClean="0">
                <a:solidFill>
                  <a:schemeClr val="accent1">
                    <a:lumMod val="50000"/>
                  </a:schemeClr>
                </a:solidFill>
              </a:rPr>
              <a:t>sostenible</a:t>
            </a:r>
            <a:r>
              <a:rPr lang="en-GB" sz="9600" dirty="0" smtClean="0">
                <a:solidFill>
                  <a:schemeClr val="accent1">
                    <a:lumMod val="50000"/>
                  </a:schemeClr>
                </a:solidFill>
              </a:rPr>
              <a:t>).</a:t>
            </a:r>
            <a:r>
              <a:rPr lang="en-GB" sz="9600" dirty="0">
                <a:solidFill>
                  <a:schemeClr val="accent1">
                    <a:lumMod val="50000"/>
                  </a:schemeClr>
                </a:solidFill>
              </a:rPr>
              <a:t/>
            </a:r>
            <a:br>
              <a:rPr lang="en-GB" sz="9600" dirty="0">
                <a:solidFill>
                  <a:schemeClr val="accent1">
                    <a:lumMod val="50000"/>
                  </a:schemeClr>
                </a:solidFill>
              </a:rPr>
            </a:br>
            <a:endParaRPr lang="en-GB" sz="9600" dirty="0" smtClean="0">
              <a:solidFill>
                <a:schemeClr val="accent1">
                  <a:lumMod val="50000"/>
                </a:schemeClr>
              </a:solidFill>
            </a:endParaRPr>
          </a:p>
          <a:p>
            <a:r>
              <a:rPr lang="en-GB" sz="9600" dirty="0" smtClean="0">
                <a:solidFill>
                  <a:schemeClr val="accent1">
                    <a:lumMod val="50000"/>
                  </a:schemeClr>
                </a:solidFill>
              </a:rPr>
              <a:t>Durante la </a:t>
            </a:r>
            <a:r>
              <a:rPr lang="en-GB" sz="9600" dirty="0" err="1" smtClean="0">
                <a:solidFill>
                  <a:schemeClr val="accent1">
                    <a:lumMod val="50000"/>
                  </a:schemeClr>
                </a:solidFill>
              </a:rPr>
              <a:t>pandemia</a:t>
            </a:r>
            <a:r>
              <a:rPr lang="en-GB" sz="9600" dirty="0" smtClean="0">
                <a:solidFill>
                  <a:schemeClr val="accent1">
                    <a:lumMod val="50000"/>
                  </a:schemeClr>
                </a:solidFill>
              </a:rPr>
              <a:t> del </a:t>
            </a:r>
            <a:r>
              <a:rPr lang="en-GB" sz="9600" b="1" dirty="0" smtClean="0">
                <a:solidFill>
                  <a:schemeClr val="accent1">
                    <a:lumMod val="50000"/>
                  </a:schemeClr>
                </a:solidFill>
              </a:rPr>
              <a:t>SIDA</a:t>
            </a:r>
            <a:r>
              <a:rPr lang="en-GB" sz="9600" dirty="0" smtClean="0">
                <a:solidFill>
                  <a:schemeClr val="accent1">
                    <a:lumMod val="50000"/>
                  </a:schemeClr>
                </a:solidFill>
              </a:rPr>
              <a:t>, </a:t>
            </a:r>
            <a:r>
              <a:rPr lang="en-GB" sz="9600" dirty="0" err="1" smtClean="0">
                <a:solidFill>
                  <a:schemeClr val="accent1">
                    <a:lumMod val="50000"/>
                  </a:schemeClr>
                </a:solidFill>
              </a:rPr>
              <a:t>hubo</a:t>
            </a:r>
            <a:r>
              <a:rPr lang="en-GB" sz="9600" dirty="0" smtClean="0">
                <a:solidFill>
                  <a:schemeClr val="accent1">
                    <a:lumMod val="50000"/>
                  </a:schemeClr>
                </a:solidFill>
              </a:rPr>
              <a:t> un </a:t>
            </a:r>
            <a:r>
              <a:rPr lang="en-GB" sz="9600" dirty="0" err="1" smtClean="0">
                <a:solidFill>
                  <a:schemeClr val="accent1">
                    <a:lumMod val="50000"/>
                  </a:schemeClr>
                </a:solidFill>
              </a:rPr>
              <a:t>lapso</a:t>
            </a:r>
            <a:r>
              <a:rPr lang="en-GB" sz="9600" dirty="0" smtClean="0">
                <a:solidFill>
                  <a:schemeClr val="accent1">
                    <a:lumMod val="50000"/>
                  </a:schemeClr>
                </a:solidFill>
              </a:rPr>
              <a:t> de 10 </a:t>
            </a:r>
            <a:r>
              <a:rPr lang="en-GB" sz="9600" dirty="0" err="1" smtClean="0">
                <a:solidFill>
                  <a:schemeClr val="accent1">
                    <a:lumMod val="50000"/>
                  </a:schemeClr>
                </a:solidFill>
              </a:rPr>
              <a:t>años</a:t>
            </a:r>
            <a:r>
              <a:rPr lang="en-GB" sz="9600" dirty="0" smtClean="0">
                <a:solidFill>
                  <a:schemeClr val="accent1">
                    <a:lumMod val="50000"/>
                  </a:schemeClr>
                </a:solidFill>
              </a:rPr>
              <a:t> entre el </a:t>
            </a:r>
            <a:r>
              <a:rPr lang="en-GB" sz="9600" dirty="0" err="1" smtClean="0">
                <a:solidFill>
                  <a:schemeClr val="accent1">
                    <a:lumMod val="50000"/>
                  </a:schemeClr>
                </a:solidFill>
              </a:rPr>
              <a:t>descubrimiento</a:t>
            </a:r>
            <a:r>
              <a:rPr lang="en-GB" sz="9600" dirty="0" smtClean="0">
                <a:solidFill>
                  <a:schemeClr val="accent1">
                    <a:lumMod val="50000"/>
                  </a:schemeClr>
                </a:solidFill>
              </a:rPr>
              <a:t> de las </a:t>
            </a:r>
            <a:r>
              <a:rPr lang="en-GB" sz="9600" dirty="0" err="1" smtClean="0">
                <a:solidFill>
                  <a:schemeClr val="accent1">
                    <a:lumMod val="50000"/>
                  </a:schemeClr>
                </a:solidFill>
              </a:rPr>
              <a:t>terapias</a:t>
            </a:r>
            <a:r>
              <a:rPr lang="en-GB" sz="960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GB" sz="9600" dirty="0" err="1" smtClean="0">
                <a:solidFill>
                  <a:schemeClr val="accent1">
                    <a:lumMod val="50000"/>
                  </a:schemeClr>
                </a:solidFill>
              </a:rPr>
              <a:t>efectivas</a:t>
            </a:r>
            <a:r>
              <a:rPr lang="en-GB" sz="9600" dirty="0" smtClean="0">
                <a:solidFill>
                  <a:schemeClr val="accent1">
                    <a:lumMod val="50000"/>
                  </a:schemeClr>
                </a:solidFill>
              </a:rPr>
              <a:t> y el </a:t>
            </a:r>
            <a:r>
              <a:rPr lang="en-GB" sz="9600" dirty="0" err="1" smtClean="0">
                <a:solidFill>
                  <a:schemeClr val="accent1">
                    <a:lumMod val="50000"/>
                  </a:schemeClr>
                </a:solidFill>
              </a:rPr>
              <a:t>acceso</a:t>
            </a:r>
            <a:r>
              <a:rPr lang="en-GB" sz="9600" dirty="0" smtClean="0">
                <a:solidFill>
                  <a:schemeClr val="accent1">
                    <a:lumMod val="50000"/>
                  </a:schemeClr>
                </a:solidFill>
              </a:rPr>
              <a:t> global a las </a:t>
            </a:r>
            <a:r>
              <a:rPr lang="en-GB" sz="9600" dirty="0" err="1" smtClean="0">
                <a:solidFill>
                  <a:schemeClr val="accent1">
                    <a:lumMod val="50000"/>
                  </a:schemeClr>
                </a:solidFill>
              </a:rPr>
              <a:t>mismas</a:t>
            </a:r>
            <a:r>
              <a:rPr lang="en-GB" sz="9600" dirty="0" smtClean="0">
                <a:solidFill>
                  <a:schemeClr val="accent1">
                    <a:lumMod val="50000"/>
                  </a:schemeClr>
                </a:solidFill>
              </a:rPr>
              <a:t>, que </a:t>
            </a:r>
            <a:r>
              <a:rPr lang="en-GB" sz="9600" dirty="0" err="1" smtClean="0">
                <a:solidFill>
                  <a:schemeClr val="accent1">
                    <a:lumMod val="50000"/>
                  </a:schemeClr>
                </a:solidFill>
              </a:rPr>
              <a:t>supuso</a:t>
            </a:r>
            <a:r>
              <a:rPr lang="en-GB" sz="9600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GB" sz="9600" dirty="0" err="1" smtClean="0">
                <a:solidFill>
                  <a:schemeClr val="accent1">
                    <a:lumMod val="50000"/>
                  </a:schemeClr>
                </a:solidFill>
              </a:rPr>
              <a:t>unas</a:t>
            </a:r>
            <a:r>
              <a:rPr lang="en-GB" sz="9600" dirty="0" smtClean="0">
                <a:solidFill>
                  <a:schemeClr val="accent1">
                    <a:lumMod val="50000"/>
                  </a:schemeClr>
                </a:solidFill>
              </a:rPr>
              <a:t> 20 </a:t>
            </a:r>
            <a:r>
              <a:rPr lang="en-GB" sz="9600" dirty="0" err="1" smtClean="0">
                <a:solidFill>
                  <a:schemeClr val="accent1">
                    <a:lumMod val="50000"/>
                  </a:schemeClr>
                </a:solidFill>
              </a:rPr>
              <a:t>millones</a:t>
            </a:r>
            <a:r>
              <a:rPr lang="en-GB" sz="9600" dirty="0" smtClean="0">
                <a:solidFill>
                  <a:schemeClr val="accent1">
                    <a:lumMod val="50000"/>
                  </a:schemeClr>
                </a:solidFill>
              </a:rPr>
              <a:t> de </a:t>
            </a:r>
            <a:r>
              <a:rPr lang="en-GB" sz="9600" dirty="0" err="1" smtClean="0">
                <a:solidFill>
                  <a:schemeClr val="accent1">
                    <a:lumMod val="50000"/>
                  </a:schemeClr>
                </a:solidFill>
              </a:rPr>
              <a:t>muertes</a:t>
            </a:r>
            <a:r>
              <a:rPr lang="en-GB" sz="9600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GB" sz="9600" dirty="0" err="1" smtClean="0">
                <a:solidFill>
                  <a:schemeClr val="accent1">
                    <a:lumMod val="50000"/>
                  </a:schemeClr>
                </a:solidFill>
              </a:rPr>
              <a:t>mientras</a:t>
            </a:r>
            <a:r>
              <a:rPr lang="en-GB" sz="9600" dirty="0" smtClean="0">
                <a:solidFill>
                  <a:schemeClr val="accent1">
                    <a:lumMod val="50000"/>
                  </a:schemeClr>
                </a:solidFill>
              </a:rPr>
              <a:t> las </a:t>
            </a:r>
            <a:r>
              <a:rPr lang="en-GB" sz="9600" dirty="0" err="1" smtClean="0">
                <a:solidFill>
                  <a:schemeClr val="accent1">
                    <a:lumMod val="50000"/>
                  </a:schemeClr>
                </a:solidFill>
              </a:rPr>
              <a:t>multinacionales</a:t>
            </a:r>
            <a:r>
              <a:rPr lang="en-GB" sz="9600" dirty="0" smtClean="0">
                <a:solidFill>
                  <a:schemeClr val="accent1">
                    <a:lumMod val="50000"/>
                  </a:schemeClr>
                </a:solidFill>
              </a:rPr>
              <a:t> con sus </a:t>
            </a:r>
            <a:r>
              <a:rPr lang="en-GB" sz="9600" dirty="0" err="1" smtClean="0">
                <a:solidFill>
                  <a:schemeClr val="accent1">
                    <a:lumMod val="50000"/>
                  </a:schemeClr>
                </a:solidFill>
              </a:rPr>
              <a:t>patentes</a:t>
            </a:r>
            <a:r>
              <a:rPr lang="en-GB" sz="9600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GB" sz="9600" dirty="0" err="1" smtClean="0">
                <a:solidFill>
                  <a:schemeClr val="accent1">
                    <a:lumMod val="50000"/>
                  </a:schemeClr>
                </a:solidFill>
              </a:rPr>
              <a:t>ganaron</a:t>
            </a:r>
            <a:r>
              <a:rPr lang="en-GB" sz="9600" dirty="0" smtClean="0">
                <a:solidFill>
                  <a:schemeClr val="accent1">
                    <a:lumMod val="50000"/>
                  </a:schemeClr>
                </a:solidFill>
              </a:rPr>
              <a:t> mas de 50 </a:t>
            </a:r>
            <a:r>
              <a:rPr lang="en-GB" sz="9600" dirty="0" err="1" smtClean="0">
                <a:solidFill>
                  <a:schemeClr val="accent1">
                    <a:lumMod val="50000"/>
                  </a:schemeClr>
                </a:solidFill>
              </a:rPr>
              <a:t>billones</a:t>
            </a:r>
            <a:r>
              <a:rPr lang="en-GB" sz="9600" dirty="0" smtClean="0">
                <a:solidFill>
                  <a:schemeClr val="accent1">
                    <a:lumMod val="50000"/>
                  </a:schemeClr>
                </a:solidFill>
              </a:rPr>
              <a:t> de </a:t>
            </a:r>
            <a:r>
              <a:rPr lang="en-GB" sz="9600" dirty="0" err="1" smtClean="0">
                <a:solidFill>
                  <a:schemeClr val="accent1">
                    <a:lumMod val="50000"/>
                  </a:schemeClr>
                </a:solidFill>
              </a:rPr>
              <a:t>dólares</a:t>
            </a:r>
            <a:r>
              <a:rPr lang="en-GB" sz="9600" dirty="0" smtClean="0">
                <a:solidFill>
                  <a:schemeClr val="accent1">
                    <a:lumMod val="50000"/>
                  </a:schemeClr>
                </a:solidFill>
              </a:rPr>
              <a:t>). </a:t>
            </a:r>
            <a:r>
              <a:rPr lang="en-GB" sz="9600" dirty="0">
                <a:solidFill>
                  <a:schemeClr val="accent1">
                    <a:lumMod val="50000"/>
                  </a:schemeClr>
                </a:solidFill>
              </a:rPr>
              <a:t>L</a:t>
            </a:r>
            <a:r>
              <a:rPr lang="en-GB" sz="9600" dirty="0" smtClean="0">
                <a:solidFill>
                  <a:schemeClr val="accent1">
                    <a:lumMod val="50000"/>
                  </a:schemeClr>
                </a:solidFill>
              </a:rPr>
              <a:t>a </a:t>
            </a:r>
            <a:r>
              <a:rPr lang="en-GB" sz="9600" dirty="0" err="1" smtClean="0">
                <a:solidFill>
                  <a:schemeClr val="accent1">
                    <a:lumMod val="50000"/>
                  </a:schemeClr>
                </a:solidFill>
              </a:rPr>
              <a:t>reciente</a:t>
            </a:r>
            <a:r>
              <a:rPr lang="en-GB" sz="9600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GB" sz="9600" dirty="0" err="1" smtClean="0">
                <a:solidFill>
                  <a:schemeClr val="accent1">
                    <a:lumMod val="50000"/>
                  </a:schemeClr>
                </a:solidFill>
              </a:rPr>
              <a:t>pandemia</a:t>
            </a:r>
            <a:r>
              <a:rPr lang="en-GB" sz="9600" dirty="0" smtClean="0">
                <a:solidFill>
                  <a:schemeClr val="accent1">
                    <a:lumMod val="50000"/>
                  </a:schemeClr>
                </a:solidFill>
              </a:rPr>
              <a:t> del </a:t>
            </a:r>
            <a:r>
              <a:rPr lang="en-GB" sz="9600" b="1" dirty="0" smtClean="0">
                <a:solidFill>
                  <a:schemeClr val="accent1">
                    <a:lumMod val="50000"/>
                  </a:schemeClr>
                </a:solidFill>
              </a:rPr>
              <a:t>COVID</a:t>
            </a:r>
            <a:r>
              <a:rPr lang="en-GB" sz="9600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GB" sz="9600" dirty="0" err="1" smtClean="0">
                <a:solidFill>
                  <a:schemeClr val="accent1">
                    <a:lumMod val="50000"/>
                  </a:schemeClr>
                </a:solidFill>
              </a:rPr>
              <a:t>reveló</a:t>
            </a:r>
            <a:r>
              <a:rPr lang="en-GB" sz="9600" dirty="0" smtClean="0">
                <a:solidFill>
                  <a:schemeClr val="accent1">
                    <a:lumMod val="50000"/>
                  </a:schemeClr>
                </a:solidFill>
              </a:rPr>
              <a:t> de </a:t>
            </a:r>
            <a:r>
              <a:rPr lang="en-GB" sz="9600" dirty="0" err="1" smtClean="0">
                <a:solidFill>
                  <a:schemeClr val="accent1">
                    <a:lumMod val="50000"/>
                  </a:schemeClr>
                </a:solidFill>
              </a:rPr>
              <a:t>nuevo</a:t>
            </a:r>
            <a:r>
              <a:rPr lang="en-GB" sz="9600" dirty="0" smtClean="0">
                <a:solidFill>
                  <a:schemeClr val="accent1">
                    <a:lumMod val="50000"/>
                  </a:schemeClr>
                </a:solidFill>
              </a:rPr>
              <a:t> un </a:t>
            </a:r>
            <a:r>
              <a:rPr lang="en-GB" sz="9600" dirty="0" err="1" smtClean="0">
                <a:solidFill>
                  <a:schemeClr val="accent1">
                    <a:lumMod val="50000"/>
                  </a:schemeClr>
                </a:solidFill>
              </a:rPr>
              <a:t>mundo</a:t>
            </a:r>
            <a:r>
              <a:rPr lang="en-GB" sz="9600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GB" sz="9600" dirty="0" err="1" smtClean="0">
                <a:solidFill>
                  <a:schemeClr val="accent1">
                    <a:lumMod val="50000"/>
                  </a:schemeClr>
                </a:solidFill>
              </a:rPr>
              <a:t>dominado</a:t>
            </a:r>
            <a:r>
              <a:rPr lang="en-GB" sz="9600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GB" sz="9600" dirty="0" err="1" smtClean="0">
                <a:solidFill>
                  <a:schemeClr val="accent1">
                    <a:lumMod val="50000"/>
                  </a:schemeClr>
                </a:solidFill>
              </a:rPr>
              <a:t>por</a:t>
            </a:r>
            <a:r>
              <a:rPr lang="en-GB" sz="9600" dirty="0" smtClean="0">
                <a:solidFill>
                  <a:schemeClr val="accent1">
                    <a:lumMod val="50000"/>
                  </a:schemeClr>
                </a:solidFill>
              </a:rPr>
              <a:t> las </a:t>
            </a:r>
            <a:r>
              <a:rPr lang="en-GB" sz="9600" b="1" dirty="0" err="1" smtClean="0">
                <a:solidFill>
                  <a:schemeClr val="accent1">
                    <a:lumMod val="50000"/>
                  </a:schemeClr>
                </a:solidFill>
              </a:rPr>
              <a:t>fuerzas</a:t>
            </a:r>
            <a:r>
              <a:rPr lang="en-GB" sz="9600" b="1" dirty="0" smtClean="0">
                <a:solidFill>
                  <a:schemeClr val="accent1">
                    <a:lumMod val="50000"/>
                  </a:schemeClr>
                </a:solidFill>
              </a:rPr>
              <a:t> del </a:t>
            </a:r>
            <a:r>
              <a:rPr lang="en-GB" sz="9600" b="1" dirty="0" err="1" smtClean="0">
                <a:solidFill>
                  <a:schemeClr val="accent1">
                    <a:lumMod val="50000"/>
                  </a:schemeClr>
                </a:solidFill>
              </a:rPr>
              <a:t>mercado</a:t>
            </a:r>
            <a:r>
              <a:rPr lang="en-GB" sz="9600" b="1" dirty="0" smtClean="0">
                <a:solidFill>
                  <a:schemeClr val="accent1">
                    <a:lumMod val="50000"/>
                  </a:schemeClr>
                </a:solidFill>
              </a:rPr>
              <a:t> y el </a:t>
            </a:r>
            <a:r>
              <a:rPr lang="en-GB" sz="9600" b="1" dirty="0" err="1" smtClean="0">
                <a:solidFill>
                  <a:schemeClr val="accent1">
                    <a:lumMod val="50000"/>
                  </a:schemeClr>
                </a:solidFill>
              </a:rPr>
              <a:t>beneficio</a:t>
            </a:r>
            <a:r>
              <a:rPr lang="en-GB" sz="9600" dirty="0" smtClean="0">
                <a:solidFill>
                  <a:schemeClr val="accent1">
                    <a:lumMod val="50000"/>
                  </a:schemeClr>
                </a:solidFill>
              </a:rPr>
              <a:t>, </a:t>
            </a:r>
            <a:r>
              <a:rPr lang="en-GB" sz="9600" dirty="0" err="1" smtClean="0">
                <a:solidFill>
                  <a:schemeClr val="accent1">
                    <a:lumMod val="50000"/>
                  </a:schemeClr>
                </a:solidFill>
              </a:rPr>
              <a:t>más</a:t>
            </a:r>
            <a:r>
              <a:rPr lang="en-GB" sz="9600" dirty="0" smtClean="0">
                <a:solidFill>
                  <a:schemeClr val="accent1">
                    <a:lumMod val="50000"/>
                  </a:schemeClr>
                </a:solidFill>
              </a:rPr>
              <a:t> que </a:t>
            </a:r>
            <a:r>
              <a:rPr lang="en-GB" sz="9600" dirty="0" err="1" smtClean="0">
                <a:solidFill>
                  <a:schemeClr val="accent1">
                    <a:lumMod val="50000"/>
                  </a:schemeClr>
                </a:solidFill>
              </a:rPr>
              <a:t>por</a:t>
            </a:r>
            <a:r>
              <a:rPr lang="en-GB" sz="9600" dirty="0" smtClean="0">
                <a:solidFill>
                  <a:schemeClr val="accent1">
                    <a:lumMod val="50000"/>
                  </a:schemeClr>
                </a:solidFill>
              </a:rPr>
              <a:t> la </a:t>
            </a:r>
            <a:r>
              <a:rPr lang="en-GB" sz="9600" dirty="0" err="1" smtClean="0">
                <a:solidFill>
                  <a:schemeClr val="accent1">
                    <a:lumMod val="50000"/>
                  </a:schemeClr>
                </a:solidFill>
              </a:rPr>
              <a:t>ética</a:t>
            </a:r>
            <a:r>
              <a:rPr lang="en-GB" sz="9600" dirty="0" smtClean="0">
                <a:solidFill>
                  <a:schemeClr val="accent1">
                    <a:lumMod val="50000"/>
                  </a:schemeClr>
                </a:solidFill>
              </a:rPr>
              <a:t> de la </a:t>
            </a:r>
            <a:r>
              <a:rPr lang="en-GB" sz="9600" dirty="0" err="1" smtClean="0">
                <a:solidFill>
                  <a:schemeClr val="accent1">
                    <a:lumMod val="50000"/>
                  </a:schemeClr>
                </a:solidFill>
              </a:rPr>
              <a:t>equidad</a:t>
            </a:r>
            <a:r>
              <a:rPr lang="en-GB" sz="9600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GB" sz="9600" dirty="0" err="1" smtClean="0">
                <a:solidFill>
                  <a:schemeClr val="accent1">
                    <a:lumMod val="50000"/>
                  </a:schemeClr>
                </a:solidFill>
              </a:rPr>
              <a:t>en</a:t>
            </a:r>
            <a:r>
              <a:rPr lang="en-GB" sz="9600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GB" sz="9600" dirty="0" err="1" smtClean="0">
                <a:solidFill>
                  <a:schemeClr val="accent1">
                    <a:lumMod val="50000"/>
                  </a:schemeClr>
                </a:solidFill>
              </a:rPr>
              <a:t>salud</a:t>
            </a:r>
            <a:r>
              <a:rPr lang="en-GB" sz="9600" dirty="0" smtClean="0">
                <a:solidFill>
                  <a:schemeClr val="accent1">
                    <a:lumMod val="50000"/>
                  </a:schemeClr>
                </a:solidFill>
              </a:rPr>
              <a:t>. </a:t>
            </a:r>
          </a:p>
          <a:p>
            <a:pPr marL="0" indent="0">
              <a:buNone/>
            </a:pPr>
            <a:r>
              <a:rPr lang="en-GB" sz="9600" dirty="0">
                <a:solidFill>
                  <a:schemeClr val="accent1">
                    <a:lumMod val="50000"/>
                  </a:schemeClr>
                </a:solidFill>
              </a:rPr>
              <a:t/>
            </a:r>
            <a:br>
              <a:rPr lang="en-GB" sz="9600" dirty="0">
                <a:solidFill>
                  <a:schemeClr val="accent1">
                    <a:lumMod val="50000"/>
                  </a:schemeClr>
                </a:solidFill>
              </a:rPr>
            </a:br>
            <a:endParaRPr lang="en-GB" sz="9600" dirty="0" smtClean="0">
              <a:solidFill>
                <a:schemeClr val="accent1">
                  <a:lumMod val="50000"/>
                </a:schemeClr>
              </a:solidFill>
            </a:endParaRPr>
          </a:p>
          <a:p>
            <a:pPr marL="0" indent="0">
              <a:buNone/>
            </a:pPr>
            <a:r>
              <a:rPr lang="en-GB" sz="9600" dirty="0" err="1" smtClean="0">
                <a:solidFill>
                  <a:srgbClr val="0070C0"/>
                </a:solidFill>
              </a:rPr>
              <a:t>Propuesta</a:t>
            </a:r>
            <a:r>
              <a:rPr lang="en-GB" sz="9600" dirty="0" smtClean="0">
                <a:solidFill>
                  <a:srgbClr val="0070C0"/>
                </a:solidFill>
              </a:rPr>
              <a:t> </a:t>
            </a:r>
            <a:r>
              <a:rPr lang="en-GB" sz="9600" dirty="0">
                <a:solidFill>
                  <a:srgbClr val="0070C0"/>
                </a:solidFill>
              </a:rPr>
              <a:t>: </a:t>
            </a:r>
            <a:r>
              <a:rPr lang="en-GB" sz="9600" dirty="0" smtClean="0">
                <a:solidFill>
                  <a:srgbClr val="0070C0"/>
                </a:solidFill>
              </a:rPr>
              <a:t>El GTES </a:t>
            </a:r>
            <a:r>
              <a:rPr lang="en-GB" sz="9600" dirty="0" err="1" smtClean="0">
                <a:solidFill>
                  <a:srgbClr val="0070C0"/>
                </a:solidFill>
              </a:rPr>
              <a:t>podría</a:t>
            </a:r>
            <a:r>
              <a:rPr lang="en-GB" sz="9600" dirty="0" smtClean="0">
                <a:solidFill>
                  <a:srgbClr val="0070C0"/>
                </a:solidFill>
              </a:rPr>
              <a:t> </a:t>
            </a:r>
            <a:r>
              <a:rPr lang="en-GB" sz="9600" dirty="0" err="1" smtClean="0">
                <a:solidFill>
                  <a:srgbClr val="0070C0"/>
                </a:solidFill>
              </a:rPr>
              <a:t>animar</a:t>
            </a:r>
            <a:r>
              <a:rPr lang="en-GB" sz="9600" dirty="0" smtClean="0">
                <a:solidFill>
                  <a:srgbClr val="0070C0"/>
                </a:solidFill>
              </a:rPr>
              <a:t> a </a:t>
            </a:r>
            <a:r>
              <a:rPr lang="en-GB" sz="9600" dirty="0" err="1" smtClean="0">
                <a:solidFill>
                  <a:srgbClr val="0070C0"/>
                </a:solidFill>
              </a:rPr>
              <a:t>una</a:t>
            </a:r>
            <a:r>
              <a:rPr lang="en-GB" sz="9600" dirty="0" smtClean="0">
                <a:solidFill>
                  <a:srgbClr val="0070C0"/>
                </a:solidFill>
              </a:rPr>
              <a:t> </a:t>
            </a:r>
            <a:r>
              <a:rPr lang="en-GB" sz="9600" dirty="0" err="1" smtClean="0">
                <a:solidFill>
                  <a:srgbClr val="0070C0"/>
                </a:solidFill>
              </a:rPr>
              <a:t>discusión</a:t>
            </a:r>
            <a:r>
              <a:rPr lang="en-GB" sz="9600" dirty="0" smtClean="0">
                <a:solidFill>
                  <a:srgbClr val="0070C0"/>
                </a:solidFill>
              </a:rPr>
              <a:t> </a:t>
            </a:r>
            <a:r>
              <a:rPr lang="en-GB" sz="9600" dirty="0" err="1" smtClean="0">
                <a:solidFill>
                  <a:srgbClr val="0070C0"/>
                </a:solidFill>
              </a:rPr>
              <a:t>en</a:t>
            </a:r>
            <a:r>
              <a:rPr lang="en-GB" sz="9600" dirty="0" smtClean="0">
                <a:solidFill>
                  <a:srgbClr val="0070C0"/>
                </a:solidFill>
              </a:rPr>
              <a:t> las </a:t>
            </a:r>
            <a:r>
              <a:rPr lang="en-GB" sz="9600" dirty="0" err="1" smtClean="0">
                <a:solidFill>
                  <a:srgbClr val="0070C0"/>
                </a:solidFill>
              </a:rPr>
              <a:t>Naciones</a:t>
            </a:r>
            <a:r>
              <a:rPr lang="en-GB" sz="9600" dirty="0" smtClean="0">
                <a:solidFill>
                  <a:srgbClr val="0070C0"/>
                </a:solidFill>
              </a:rPr>
              <a:t> </a:t>
            </a:r>
            <a:r>
              <a:rPr lang="en-GB" sz="9600" dirty="0" err="1" smtClean="0">
                <a:solidFill>
                  <a:srgbClr val="0070C0"/>
                </a:solidFill>
              </a:rPr>
              <a:t>Unidas</a:t>
            </a:r>
            <a:r>
              <a:rPr lang="en-GB" sz="9600" dirty="0" smtClean="0">
                <a:solidFill>
                  <a:srgbClr val="0070C0"/>
                </a:solidFill>
              </a:rPr>
              <a:t> para </a:t>
            </a:r>
            <a:r>
              <a:rPr lang="en-GB" sz="9600" dirty="0" err="1" smtClean="0">
                <a:solidFill>
                  <a:srgbClr val="0070C0"/>
                </a:solidFill>
              </a:rPr>
              <a:t>discutir</a:t>
            </a:r>
            <a:r>
              <a:rPr lang="en-GB" sz="9600" dirty="0" smtClean="0">
                <a:solidFill>
                  <a:srgbClr val="0070C0"/>
                </a:solidFill>
              </a:rPr>
              <a:t> </a:t>
            </a:r>
            <a:r>
              <a:rPr lang="en-GB" sz="9600" dirty="0" err="1" smtClean="0">
                <a:solidFill>
                  <a:srgbClr val="0070C0"/>
                </a:solidFill>
              </a:rPr>
              <a:t>una</a:t>
            </a:r>
            <a:r>
              <a:rPr lang="en-GB" sz="9600" dirty="0" smtClean="0">
                <a:solidFill>
                  <a:srgbClr val="0070C0"/>
                </a:solidFill>
              </a:rPr>
              <a:t> </a:t>
            </a:r>
            <a:r>
              <a:rPr lang="en-GB" sz="9600" b="1" dirty="0" err="1" smtClean="0">
                <a:solidFill>
                  <a:srgbClr val="0070C0"/>
                </a:solidFill>
              </a:rPr>
              <a:t>convención</a:t>
            </a:r>
            <a:r>
              <a:rPr lang="en-GB" sz="9600" b="1" dirty="0" smtClean="0">
                <a:solidFill>
                  <a:srgbClr val="0070C0"/>
                </a:solidFill>
              </a:rPr>
              <a:t> </a:t>
            </a:r>
            <a:r>
              <a:rPr lang="en-GB" sz="9600" b="1" dirty="0" err="1" smtClean="0">
                <a:solidFill>
                  <a:srgbClr val="0070C0"/>
                </a:solidFill>
              </a:rPr>
              <a:t>internacional</a:t>
            </a:r>
            <a:r>
              <a:rPr lang="en-GB" sz="9600" b="1" dirty="0" smtClean="0">
                <a:solidFill>
                  <a:srgbClr val="0070C0"/>
                </a:solidFill>
              </a:rPr>
              <a:t> </a:t>
            </a:r>
            <a:r>
              <a:rPr lang="en-GB" sz="9600" b="1" dirty="0" err="1" smtClean="0">
                <a:solidFill>
                  <a:srgbClr val="0070C0"/>
                </a:solidFill>
              </a:rPr>
              <a:t>sobre</a:t>
            </a:r>
            <a:r>
              <a:rPr lang="en-GB" sz="9600" b="1" dirty="0" smtClean="0">
                <a:solidFill>
                  <a:srgbClr val="0070C0"/>
                </a:solidFill>
              </a:rPr>
              <a:t> </a:t>
            </a:r>
            <a:r>
              <a:rPr lang="en-GB" sz="9600" b="1" dirty="0" err="1" smtClean="0">
                <a:solidFill>
                  <a:srgbClr val="0070C0"/>
                </a:solidFill>
              </a:rPr>
              <a:t>Bienes</a:t>
            </a:r>
            <a:r>
              <a:rPr lang="en-GB" sz="9600" b="1" dirty="0" smtClean="0">
                <a:solidFill>
                  <a:srgbClr val="0070C0"/>
                </a:solidFill>
              </a:rPr>
              <a:t> </a:t>
            </a:r>
            <a:r>
              <a:rPr lang="en-GB" sz="9600" b="1" dirty="0" err="1" smtClean="0">
                <a:solidFill>
                  <a:srgbClr val="0070C0"/>
                </a:solidFill>
              </a:rPr>
              <a:t>Públicos</a:t>
            </a:r>
            <a:r>
              <a:rPr lang="en-GB" sz="9600" b="1" dirty="0" smtClean="0">
                <a:solidFill>
                  <a:srgbClr val="0070C0"/>
                </a:solidFill>
              </a:rPr>
              <a:t> </a:t>
            </a:r>
            <a:r>
              <a:rPr lang="en-GB" sz="9600" b="1" dirty="0" err="1" smtClean="0">
                <a:solidFill>
                  <a:srgbClr val="0070C0"/>
                </a:solidFill>
              </a:rPr>
              <a:t>Globales</a:t>
            </a:r>
            <a:r>
              <a:rPr lang="en-GB" sz="9600" b="1" dirty="0" smtClean="0">
                <a:solidFill>
                  <a:srgbClr val="0070C0"/>
                </a:solidFill>
              </a:rPr>
              <a:t> </a:t>
            </a:r>
            <a:r>
              <a:rPr lang="en-GB" sz="9600" dirty="0" err="1" smtClean="0">
                <a:solidFill>
                  <a:srgbClr val="0070C0"/>
                </a:solidFill>
              </a:rPr>
              <a:t>por</a:t>
            </a:r>
            <a:r>
              <a:rPr lang="en-GB" sz="9600" dirty="0" smtClean="0">
                <a:solidFill>
                  <a:srgbClr val="0070C0"/>
                </a:solidFill>
              </a:rPr>
              <a:t> la </a:t>
            </a:r>
            <a:r>
              <a:rPr lang="en-GB" sz="9600" dirty="0" err="1" smtClean="0">
                <a:solidFill>
                  <a:srgbClr val="0070C0"/>
                </a:solidFill>
              </a:rPr>
              <a:t>cual</a:t>
            </a:r>
            <a:r>
              <a:rPr lang="en-GB" sz="9600" dirty="0" smtClean="0">
                <a:solidFill>
                  <a:srgbClr val="0070C0"/>
                </a:solidFill>
              </a:rPr>
              <a:t> se </a:t>
            </a:r>
            <a:r>
              <a:rPr lang="en-GB" sz="9600" dirty="0" err="1" smtClean="0">
                <a:solidFill>
                  <a:srgbClr val="0070C0"/>
                </a:solidFill>
              </a:rPr>
              <a:t>aumentaran</a:t>
            </a:r>
            <a:r>
              <a:rPr lang="en-GB" sz="9600" dirty="0" smtClean="0">
                <a:solidFill>
                  <a:srgbClr val="0070C0"/>
                </a:solidFill>
              </a:rPr>
              <a:t> </a:t>
            </a:r>
            <a:r>
              <a:rPr lang="en-GB" sz="9600" dirty="0" err="1" smtClean="0">
                <a:solidFill>
                  <a:srgbClr val="0070C0"/>
                </a:solidFill>
              </a:rPr>
              <a:t>los</a:t>
            </a:r>
            <a:r>
              <a:rPr lang="en-GB" sz="9600" dirty="0" smtClean="0">
                <a:solidFill>
                  <a:srgbClr val="0070C0"/>
                </a:solidFill>
              </a:rPr>
              <a:t> </a:t>
            </a:r>
            <a:r>
              <a:rPr lang="en-GB" sz="9600" dirty="0" err="1" smtClean="0">
                <a:solidFill>
                  <a:srgbClr val="0070C0"/>
                </a:solidFill>
              </a:rPr>
              <a:t>niveles</a:t>
            </a:r>
            <a:r>
              <a:rPr lang="en-GB" sz="9600" dirty="0" smtClean="0">
                <a:solidFill>
                  <a:srgbClr val="0070C0"/>
                </a:solidFill>
              </a:rPr>
              <a:t> de </a:t>
            </a:r>
            <a:r>
              <a:rPr lang="en-GB" sz="9600" dirty="0" err="1" smtClean="0">
                <a:solidFill>
                  <a:srgbClr val="0070C0"/>
                </a:solidFill>
              </a:rPr>
              <a:t>inversión</a:t>
            </a:r>
            <a:r>
              <a:rPr lang="en-GB" sz="9600" dirty="0">
                <a:solidFill>
                  <a:srgbClr val="0070C0"/>
                </a:solidFill>
              </a:rPr>
              <a:t> </a:t>
            </a:r>
            <a:r>
              <a:rPr lang="en-GB" sz="9600" dirty="0" err="1" smtClean="0">
                <a:solidFill>
                  <a:srgbClr val="0070C0"/>
                </a:solidFill>
              </a:rPr>
              <a:t>pública</a:t>
            </a:r>
            <a:r>
              <a:rPr lang="en-GB" sz="9600" dirty="0" smtClean="0">
                <a:solidFill>
                  <a:srgbClr val="0070C0"/>
                </a:solidFill>
              </a:rPr>
              <a:t> </a:t>
            </a:r>
            <a:r>
              <a:rPr lang="en-GB" sz="9600" dirty="0" err="1" smtClean="0">
                <a:solidFill>
                  <a:srgbClr val="0070C0"/>
                </a:solidFill>
              </a:rPr>
              <a:t>en</a:t>
            </a:r>
            <a:r>
              <a:rPr lang="en-GB" sz="9600" dirty="0" smtClean="0">
                <a:solidFill>
                  <a:srgbClr val="0070C0"/>
                </a:solidFill>
              </a:rPr>
              <a:t> </a:t>
            </a:r>
            <a:r>
              <a:rPr lang="en-GB" sz="9600" dirty="0" err="1" smtClean="0">
                <a:solidFill>
                  <a:srgbClr val="0070C0"/>
                </a:solidFill>
              </a:rPr>
              <a:t>investigación</a:t>
            </a:r>
            <a:r>
              <a:rPr lang="en-GB" sz="9600" dirty="0" smtClean="0">
                <a:solidFill>
                  <a:srgbClr val="0070C0"/>
                </a:solidFill>
              </a:rPr>
              <a:t> </a:t>
            </a:r>
            <a:r>
              <a:rPr lang="en-GB" sz="9600" dirty="0" err="1" smtClean="0">
                <a:solidFill>
                  <a:srgbClr val="0070C0"/>
                </a:solidFill>
              </a:rPr>
              <a:t>en</a:t>
            </a:r>
            <a:r>
              <a:rPr lang="en-GB" sz="9600" dirty="0" smtClean="0">
                <a:solidFill>
                  <a:srgbClr val="0070C0"/>
                </a:solidFill>
              </a:rPr>
              <a:t> </a:t>
            </a:r>
            <a:r>
              <a:rPr lang="en-GB" sz="9600" dirty="0" err="1" smtClean="0">
                <a:solidFill>
                  <a:srgbClr val="0070C0"/>
                </a:solidFill>
              </a:rPr>
              <a:t>una</a:t>
            </a:r>
            <a:r>
              <a:rPr lang="en-GB" sz="9600" dirty="0" smtClean="0">
                <a:solidFill>
                  <a:srgbClr val="0070C0"/>
                </a:solidFill>
              </a:rPr>
              <a:t> </a:t>
            </a:r>
            <a:r>
              <a:rPr lang="en-GB" sz="9600" b="1" dirty="0" smtClean="0">
                <a:solidFill>
                  <a:srgbClr val="0070C0"/>
                </a:solidFill>
              </a:rPr>
              <a:t>agenda global de </a:t>
            </a:r>
            <a:r>
              <a:rPr lang="en-GB" sz="9600" b="1" dirty="0" err="1" smtClean="0">
                <a:solidFill>
                  <a:srgbClr val="0070C0"/>
                </a:solidFill>
              </a:rPr>
              <a:t>prioridades</a:t>
            </a:r>
            <a:r>
              <a:rPr lang="en-GB" sz="9600" b="1" dirty="0" smtClean="0">
                <a:solidFill>
                  <a:srgbClr val="0070C0"/>
                </a:solidFill>
              </a:rPr>
              <a:t> de </a:t>
            </a:r>
            <a:r>
              <a:rPr lang="en-GB" sz="9600" b="1" dirty="0" err="1" smtClean="0">
                <a:solidFill>
                  <a:srgbClr val="0070C0"/>
                </a:solidFill>
              </a:rPr>
              <a:t>conocimiento</a:t>
            </a:r>
            <a:r>
              <a:rPr lang="en-GB" sz="9600" b="1" dirty="0" smtClean="0">
                <a:solidFill>
                  <a:srgbClr val="0070C0"/>
                </a:solidFill>
              </a:rPr>
              <a:t> de la </a:t>
            </a:r>
            <a:r>
              <a:rPr lang="en-GB" sz="9600" b="1" dirty="0" err="1" smtClean="0">
                <a:solidFill>
                  <a:srgbClr val="0070C0"/>
                </a:solidFill>
              </a:rPr>
              <a:t>humanidad</a:t>
            </a:r>
            <a:r>
              <a:rPr lang="en-GB" sz="9600" b="1" dirty="0" smtClean="0">
                <a:solidFill>
                  <a:srgbClr val="0070C0"/>
                </a:solidFill>
              </a:rPr>
              <a:t> </a:t>
            </a:r>
            <a:r>
              <a:rPr lang="en-GB" sz="9600" dirty="0" smtClean="0">
                <a:solidFill>
                  <a:srgbClr val="0070C0"/>
                </a:solidFill>
              </a:rPr>
              <a:t>y </a:t>
            </a:r>
            <a:r>
              <a:rPr lang="en-GB" sz="9600" dirty="0" err="1" smtClean="0">
                <a:solidFill>
                  <a:srgbClr val="0070C0"/>
                </a:solidFill>
              </a:rPr>
              <a:t>asegurar</a:t>
            </a:r>
            <a:r>
              <a:rPr lang="en-GB" sz="9600" dirty="0" smtClean="0">
                <a:solidFill>
                  <a:srgbClr val="0070C0"/>
                </a:solidFill>
              </a:rPr>
              <a:t> el </a:t>
            </a:r>
            <a:r>
              <a:rPr lang="en-GB" sz="9600" dirty="0" err="1" smtClean="0">
                <a:solidFill>
                  <a:srgbClr val="0070C0"/>
                </a:solidFill>
              </a:rPr>
              <a:t>vínculo</a:t>
            </a:r>
            <a:r>
              <a:rPr lang="en-GB" sz="9600" dirty="0" smtClean="0">
                <a:solidFill>
                  <a:srgbClr val="0070C0"/>
                </a:solidFill>
              </a:rPr>
              <a:t> entre el </a:t>
            </a:r>
            <a:r>
              <a:rPr lang="en-GB" sz="9600" dirty="0" err="1" smtClean="0">
                <a:solidFill>
                  <a:srgbClr val="0070C0"/>
                </a:solidFill>
              </a:rPr>
              <a:t>avance</a:t>
            </a:r>
            <a:r>
              <a:rPr lang="en-GB" sz="9600" dirty="0" smtClean="0">
                <a:solidFill>
                  <a:srgbClr val="0070C0"/>
                </a:solidFill>
              </a:rPr>
              <a:t> del </a:t>
            </a:r>
            <a:r>
              <a:rPr lang="en-GB" sz="9600" dirty="0" err="1" smtClean="0">
                <a:solidFill>
                  <a:srgbClr val="0070C0"/>
                </a:solidFill>
              </a:rPr>
              <a:t>saber</a:t>
            </a:r>
            <a:r>
              <a:rPr lang="en-GB" sz="9600" dirty="0" smtClean="0">
                <a:solidFill>
                  <a:srgbClr val="0070C0"/>
                </a:solidFill>
              </a:rPr>
              <a:t> y el </a:t>
            </a:r>
            <a:r>
              <a:rPr lang="en-GB" sz="9600" b="1" dirty="0" err="1" smtClean="0">
                <a:solidFill>
                  <a:srgbClr val="0070C0"/>
                </a:solidFill>
              </a:rPr>
              <a:t>acceso</a:t>
            </a:r>
            <a:r>
              <a:rPr lang="en-GB" sz="9600" b="1" dirty="0" smtClean="0">
                <a:solidFill>
                  <a:srgbClr val="0070C0"/>
                </a:solidFill>
              </a:rPr>
              <a:t> </a:t>
            </a:r>
            <a:r>
              <a:rPr lang="en-GB" sz="9600" b="1" dirty="0" err="1" smtClean="0">
                <a:solidFill>
                  <a:srgbClr val="0070C0"/>
                </a:solidFill>
              </a:rPr>
              <a:t>en</a:t>
            </a:r>
            <a:r>
              <a:rPr lang="en-GB" sz="9600" b="1" dirty="0" smtClean="0">
                <a:solidFill>
                  <a:srgbClr val="0070C0"/>
                </a:solidFill>
              </a:rPr>
              <a:t> </a:t>
            </a:r>
            <a:r>
              <a:rPr lang="en-GB" sz="9600" b="1" dirty="0" err="1" smtClean="0">
                <a:solidFill>
                  <a:srgbClr val="0070C0"/>
                </a:solidFill>
              </a:rPr>
              <a:t>equidad</a:t>
            </a:r>
            <a:r>
              <a:rPr lang="en-GB" sz="9600" b="1" dirty="0" smtClean="0">
                <a:solidFill>
                  <a:srgbClr val="0070C0"/>
                </a:solidFill>
              </a:rPr>
              <a:t> </a:t>
            </a:r>
            <a:r>
              <a:rPr lang="en-GB" sz="9600" dirty="0" smtClean="0">
                <a:solidFill>
                  <a:srgbClr val="0070C0"/>
                </a:solidFill>
              </a:rPr>
              <a:t>a </a:t>
            </a:r>
            <a:r>
              <a:rPr lang="en-GB" sz="9600" dirty="0" err="1" smtClean="0">
                <a:solidFill>
                  <a:srgbClr val="0070C0"/>
                </a:solidFill>
              </a:rPr>
              <a:t>los</a:t>
            </a:r>
            <a:r>
              <a:rPr lang="en-GB" sz="9600" dirty="0" smtClean="0">
                <a:solidFill>
                  <a:srgbClr val="0070C0"/>
                </a:solidFill>
              </a:rPr>
              <a:t> </a:t>
            </a:r>
            <a:r>
              <a:rPr lang="en-GB" sz="9600" dirty="0" err="1" smtClean="0">
                <a:solidFill>
                  <a:srgbClr val="0070C0"/>
                </a:solidFill>
              </a:rPr>
              <a:t>Bienes</a:t>
            </a:r>
            <a:r>
              <a:rPr lang="en-GB" sz="9600" dirty="0" smtClean="0">
                <a:solidFill>
                  <a:srgbClr val="0070C0"/>
                </a:solidFill>
              </a:rPr>
              <a:t> </a:t>
            </a:r>
            <a:r>
              <a:rPr lang="en-GB" sz="9600" dirty="0" err="1" smtClean="0">
                <a:solidFill>
                  <a:srgbClr val="0070C0"/>
                </a:solidFill>
              </a:rPr>
              <a:t>Públicos</a:t>
            </a:r>
            <a:r>
              <a:rPr lang="en-GB" sz="9600" dirty="0" smtClean="0">
                <a:solidFill>
                  <a:srgbClr val="0070C0"/>
                </a:solidFill>
              </a:rPr>
              <a:t> </a:t>
            </a:r>
            <a:r>
              <a:rPr lang="en-GB" sz="9600" dirty="0" err="1" smtClean="0">
                <a:solidFill>
                  <a:srgbClr val="0070C0"/>
                </a:solidFill>
              </a:rPr>
              <a:t>Globales</a:t>
            </a:r>
            <a:r>
              <a:rPr lang="en-GB" sz="9600" dirty="0" smtClean="0">
                <a:solidFill>
                  <a:srgbClr val="0070C0"/>
                </a:solidFill>
              </a:rPr>
              <a:t>.</a:t>
            </a:r>
            <a:r>
              <a:rPr lang="en-GB" dirty="0">
                <a:solidFill>
                  <a:srgbClr val="0070C0"/>
                </a:solidFill>
              </a:rPr>
              <a:t/>
            </a:r>
            <a:br>
              <a:rPr lang="en-GB" dirty="0">
                <a:solidFill>
                  <a:srgbClr val="0070C0"/>
                </a:solidFill>
              </a:rPr>
            </a:br>
            <a:r>
              <a:rPr lang="en-GB" dirty="0"/>
              <a:t/>
            </a:r>
            <a:br>
              <a:rPr lang="en-GB" dirty="0"/>
            </a:b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9973561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S" sz="4000" dirty="0" smtClean="0">
                <a:solidFill>
                  <a:schemeClr val="accent1">
                    <a:lumMod val="50000"/>
                  </a:schemeClr>
                </a:solidFill>
              </a:rPr>
              <a:t>7-Equidad intergeneracional vs límites planetarios</a:t>
            </a:r>
            <a:endParaRPr lang="en-GB" sz="40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539298"/>
            <a:ext cx="10515600" cy="4351338"/>
          </a:xfrm>
        </p:spPr>
        <p:txBody>
          <a:bodyPr>
            <a:noAutofit/>
          </a:bodyPr>
          <a:lstStyle/>
          <a:p>
            <a:r>
              <a:rPr lang="en-GB" sz="1800" dirty="0" smtClean="0">
                <a:solidFill>
                  <a:schemeClr val="accent1">
                    <a:lumMod val="50000"/>
                  </a:schemeClr>
                </a:solidFill>
              </a:rPr>
              <a:t>La </a:t>
            </a:r>
            <a:r>
              <a:rPr lang="en-GB" sz="1800" dirty="0" err="1" smtClean="0">
                <a:solidFill>
                  <a:schemeClr val="accent1">
                    <a:lumMod val="50000"/>
                  </a:schemeClr>
                </a:solidFill>
              </a:rPr>
              <a:t>equidad</a:t>
            </a:r>
            <a:r>
              <a:rPr lang="en-GB" sz="1800" dirty="0" smtClean="0">
                <a:solidFill>
                  <a:schemeClr val="accent1">
                    <a:lumMod val="50000"/>
                  </a:schemeClr>
                </a:solidFill>
              </a:rPr>
              <a:t> (</a:t>
            </a:r>
            <a:r>
              <a:rPr lang="en-GB" sz="1800" dirty="0" err="1" smtClean="0">
                <a:solidFill>
                  <a:schemeClr val="accent1">
                    <a:lumMod val="50000"/>
                  </a:schemeClr>
                </a:solidFill>
              </a:rPr>
              <a:t>justicia</a:t>
            </a:r>
            <a:r>
              <a:rPr lang="en-GB" sz="1800" dirty="0" smtClean="0">
                <a:solidFill>
                  <a:schemeClr val="accent1">
                    <a:lumMod val="50000"/>
                  </a:schemeClr>
                </a:solidFill>
              </a:rPr>
              <a:t>) inter-</a:t>
            </a:r>
            <a:r>
              <a:rPr lang="en-GB" sz="1800" dirty="0" err="1" smtClean="0">
                <a:solidFill>
                  <a:schemeClr val="accent1">
                    <a:lumMod val="50000"/>
                  </a:schemeClr>
                </a:solidFill>
              </a:rPr>
              <a:t>generacional</a:t>
            </a:r>
            <a:r>
              <a:rPr lang="en-GB" sz="1800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GB" sz="1800" dirty="0" err="1" smtClean="0">
                <a:solidFill>
                  <a:schemeClr val="accent1">
                    <a:lumMod val="50000"/>
                  </a:schemeClr>
                </a:solidFill>
              </a:rPr>
              <a:t>está</a:t>
            </a:r>
            <a:r>
              <a:rPr lang="en-GB" sz="1800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GB" sz="1800" dirty="0" err="1" smtClean="0">
                <a:solidFill>
                  <a:schemeClr val="accent1">
                    <a:lumMod val="50000"/>
                  </a:schemeClr>
                </a:solidFill>
              </a:rPr>
              <a:t>amenazada</a:t>
            </a:r>
            <a:r>
              <a:rPr lang="en-GB" sz="1800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GB" sz="1800" dirty="0" err="1" smtClean="0">
                <a:solidFill>
                  <a:schemeClr val="accent1">
                    <a:lumMod val="50000"/>
                  </a:schemeClr>
                </a:solidFill>
              </a:rPr>
              <a:t>por</a:t>
            </a:r>
            <a:r>
              <a:rPr lang="en-GB" sz="1800" dirty="0" smtClean="0">
                <a:solidFill>
                  <a:schemeClr val="accent1">
                    <a:lumMod val="50000"/>
                  </a:schemeClr>
                </a:solidFill>
              </a:rPr>
              <a:t> la transgression de </a:t>
            </a:r>
            <a:r>
              <a:rPr lang="en-GB" sz="1800" dirty="0" err="1" smtClean="0">
                <a:solidFill>
                  <a:schemeClr val="accent1">
                    <a:lumMod val="50000"/>
                  </a:schemeClr>
                </a:solidFill>
              </a:rPr>
              <a:t>los</a:t>
            </a:r>
            <a:r>
              <a:rPr lang="en-GB" sz="1800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GB" sz="1800" b="1" dirty="0" err="1" smtClean="0">
                <a:solidFill>
                  <a:schemeClr val="accent1">
                    <a:lumMod val="50000"/>
                  </a:schemeClr>
                </a:solidFill>
              </a:rPr>
              <a:t>límites</a:t>
            </a:r>
            <a:r>
              <a:rPr lang="en-GB" sz="1800" b="1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GB" sz="1800" b="1" dirty="0" err="1" smtClean="0">
                <a:solidFill>
                  <a:schemeClr val="accent1">
                    <a:lumMod val="50000"/>
                  </a:schemeClr>
                </a:solidFill>
              </a:rPr>
              <a:t>planetarios</a:t>
            </a:r>
            <a:r>
              <a:rPr lang="en-GB" sz="1800" dirty="0" smtClean="0">
                <a:solidFill>
                  <a:schemeClr val="accent1">
                    <a:lumMod val="50000"/>
                  </a:schemeClr>
                </a:solidFill>
              </a:rPr>
              <a:t>. El </a:t>
            </a:r>
            <a:r>
              <a:rPr lang="en-GB" sz="1800" dirty="0" err="1" smtClean="0">
                <a:solidFill>
                  <a:schemeClr val="accent1">
                    <a:lumMod val="50000"/>
                  </a:schemeClr>
                </a:solidFill>
              </a:rPr>
              <a:t>más</a:t>
            </a:r>
            <a:r>
              <a:rPr lang="en-GB" sz="1800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GB" sz="1800" dirty="0" err="1" smtClean="0">
                <a:solidFill>
                  <a:schemeClr val="accent1">
                    <a:lumMod val="50000"/>
                  </a:schemeClr>
                </a:solidFill>
              </a:rPr>
              <a:t>urgente</a:t>
            </a:r>
            <a:r>
              <a:rPr lang="en-GB" sz="1800" dirty="0" smtClean="0">
                <a:solidFill>
                  <a:schemeClr val="accent1">
                    <a:lumMod val="50000"/>
                  </a:schemeClr>
                </a:solidFill>
              </a:rPr>
              <a:t> de </a:t>
            </a:r>
            <a:r>
              <a:rPr lang="en-GB" sz="1800" dirty="0" err="1" smtClean="0">
                <a:solidFill>
                  <a:schemeClr val="accent1">
                    <a:lumMod val="50000"/>
                  </a:schemeClr>
                </a:solidFill>
              </a:rPr>
              <a:t>ellos</a:t>
            </a:r>
            <a:r>
              <a:rPr lang="en-GB" sz="1800" dirty="0" smtClean="0">
                <a:solidFill>
                  <a:schemeClr val="accent1">
                    <a:lumMod val="50000"/>
                  </a:schemeClr>
                </a:solidFill>
              </a:rPr>
              <a:t>, las </a:t>
            </a:r>
            <a:r>
              <a:rPr lang="en-GB" sz="1800" b="1" dirty="0" err="1" smtClean="0">
                <a:solidFill>
                  <a:schemeClr val="accent1">
                    <a:lumMod val="50000"/>
                  </a:schemeClr>
                </a:solidFill>
              </a:rPr>
              <a:t>emisiones</a:t>
            </a:r>
            <a:r>
              <a:rPr lang="en-GB" sz="1800" b="1" dirty="0" smtClean="0">
                <a:solidFill>
                  <a:schemeClr val="accent1">
                    <a:lumMod val="50000"/>
                  </a:schemeClr>
                </a:solidFill>
              </a:rPr>
              <a:t> de </a:t>
            </a:r>
            <a:r>
              <a:rPr lang="en-GB" sz="1800" b="1" dirty="0" err="1" smtClean="0">
                <a:solidFill>
                  <a:schemeClr val="accent1">
                    <a:lumMod val="50000"/>
                  </a:schemeClr>
                </a:solidFill>
              </a:rPr>
              <a:t>carbono</a:t>
            </a:r>
            <a:r>
              <a:rPr lang="en-GB" sz="1800" b="1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GB" sz="1800" b="1" dirty="0" err="1" smtClean="0">
                <a:solidFill>
                  <a:schemeClr val="accent1">
                    <a:lumMod val="50000"/>
                  </a:schemeClr>
                </a:solidFill>
              </a:rPr>
              <a:t>puede</a:t>
            </a:r>
            <a:r>
              <a:rPr lang="en-GB" sz="1800" b="1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GB" sz="1800" b="1" dirty="0" err="1" smtClean="0">
                <a:solidFill>
                  <a:schemeClr val="accent1">
                    <a:lumMod val="50000"/>
                  </a:schemeClr>
                </a:solidFill>
              </a:rPr>
              <a:t>causar</a:t>
            </a:r>
            <a:r>
              <a:rPr lang="en-GB" sz="1800" b="1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GB" sz="1800" dirty="0" smtClean="0">
                <a:solidFill>
                  <a:schemeClr val="accent1">
                    <a:lumMod val="50000"/>
                  </a:schemeClr>
                </a:solidFill>
              </a:rPr>
              <a:t>(</a:t>
            </a:r>
            <a:r>
              <a:rPr lang="en-GB" sz="1800" dirty="0" err="1" smtClean="0">
                <a:solidFill>
                  <a:schemeClr val="accent1">
                    <a:lumMod val="50000"/>
                  </a:schemeClr>
                </a:solidFill>
              </a:rPr>
              <a:t>si</a:t>
            </a:r>
            <a:r>
              <a:rPr lang="en-GB" sz="1800" dirty="0" smtClean="0">
                <a:solidFill>
                  <a:schemeClr val="accent1">
                    <a:lumMod val="50000"/>
                  </a:schemeClr>
                </a:solidFill>
              </a:rPr>
              <a:t> la </a:t>
            </a:r>
            <a:r>
              <a:rPr lang="en-GB" sz="1800" dirty="0" err="1" smtClean="0">
                <a:solidFill>
                  <a:schemeClr val="accent1">
                    <a:lumMod val="50000"/>
                  </a:schemeClr>
                </a:solidFill>
              </a:rPr>
              <a:t>tendencia</a:t>
            </a:r>
            <a:r>
              <a:rPr lang="en-GB" sz="1800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GB" sz="1800" dirty="0" err="1" smtClean="0">
                <a:solidFill>
                  <a:schemeClr val="accent1">
                    <a:lumMod val="50000"/>
                  </a:schemeClr>
                </a:solidFill>
              </a:rPr>
              <a:t>recuperada</a:t>
            </a:r>
            <a:r>
              <a:rPr lang="en-GB" sz="1800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GB" sz="1800" dirty="0" err="1" smtClean="0">
                <a:solidFill>
                  <a:schemeClr val="accent1">
                    <a:lumMod val="50000"/>
                  </a:schemeClr>
                </a:solidFill>
              </a:rPr>
              <a:t>tras</a:t>
            </a:r>
            <a:r>
              <a:rPr lang="en-GB" sz="1800" dirty="0" smtClean="0">
                <a:solidFill>
                  <a:schemeClr val="accent1">
                    <a:lumMod val="50000"/>
                  </a:schemeClr>
                </a:solidFill>
              </a:rPr>
              <a:t> la COVID </a:t>
            </a:r>
            <a:r>
              <a:rPr lang="en-GB" sz="1800" dirty="0" err="1" smtClean="0">
                <a:solidFill>
                  <a:schemeClr val="accent1">
                    <a:lumMod val="50000"/>
                  </a:schemeClr>
                </a:solidFill>
              </a:rPr>
              <a:t>continúa</a:t>
            </a:r>
            <a:r>
              <a:rPr lang="en-GB" sz="1800" dirty="0" smtClean="0">
                <a:solidFill>
                  <a:schemeClr val="accent1">
                    <a:lumMod val="50000"/>
                  </a:schemeClr>
                </a:solidFill>
              </a:rPr>
              <a:t>)solo </a:t>
            </a:r>
            <a:r>
              <a:rPr lang="en-GB" sz="1800" dirty="0" err="1" smtClean="0">
                <a:solidFill>
                  <a:schemeClr val="accent1">
                    <a:lumMod val="50000"/>
                  </a:schemeClr>
                </a:solidFill>
              </a:rPr>
              <a:t>por</a:t>
            </a:r>
            <a:r>
              <a:rPr lang="en-GB" sz="1800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GB" sz="1800" dirty="0" err="1" smtClean="0">
                <a:solidFill>
                  <a:schemeClr val="accent1">
                    <a:lumMod val="50000"/>
                  </a:schemeClr>
                </a:solidFill>
              </a:rPr>
              <a:t>aumento</a:t>
            </a:r>
            <a:r>
              <a:rPr lang="en-GB" sz="1800" dirty="0" smtClean="0">
                <a:solidFill>
                  <a:schemeClr val="accent1">
                    <a:lumMod val="50000"/>
                  </a:schemeClr>
                </a:solidFill>
              </a:rPr>
              <a:t> de </a:t>
            </a:r>
            <a:r>
              <a:rPr lang="en-GB" sz="1800" dirty="0" err="1" smtClean="0">
                <a:solidFill>
                  <a:schemeClr val="accent1">
                    <a:lumMod val="50000"/>
                  </a:schemeClr>
                </a:solidFill>
              </a:rPr>
              <a:t>temperatura</a:t>
            </a:r>
            <a:r>
              <a:rPr lang="en-GB" sz="1800" dirty="0" smtClean="0">
                <a:solidFill>
                  <a:schemeClr val="accent1">
                    <a:lumMod val="50000"/>
                  </a:schemeClr>
                </a:solidFill>
              </a:rPr>
              <a:t>, </a:t>
            </a:r>
            <a:r>
              <a:rPr lang="en-GB" sz="1800" dirty="0" err="1" smtClean="0">
                <a:solidFill>
                  <a:schemeClr val="accent1">
                    <a:lumMod val="50000"/>
                  </a:schemeClr>
                </a:solidFill>
              </a:rPr>
              <a:t>unas</a:t>
            </a:r>
            <a:r>
              <a:rPr lang="en-GB" sz="1800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GB" sz="1800" b="1" dirty="0" smtClean="0">
                <a:solidFill>
                  <a:schemeClr val="accent1">
                    <a:lumMod val="50000"/>
                  </a:schemeClr>
                </a:solidFill>
              </a:rPr>
              <a:t>220 </a:t>
            </a:r>
            <a:r>
              <a:rPr lang="en-GB" sz="1800" b="1" dirty="0" err="1" smtClean="0">
                <a:solidFill>
                  <a:schemeClr val="accent1">
                    <a:lumMod val="50000"/>
                  </a:schemeClr>
                </a:solidFill>
              </a:rPr>
              <a:t>millones</a:t>
            </a:r>
            <a:r>
              <a:rPr lang="en-GB" sz="1800" b="1" dirty="0" smtClean="0">
                <a:solidFill>
                  <a:schemeClr val="accent1">
                    <a:lumMod val="50000"/>
                  </a:schemeClr>
                </a:solidFill>
              </a:rPr>
              <a:t> de </a:t>
            </a:r>
            <a:r>
              <a:rPr lang="en-GB" sz="1800" b="1" dirty="0" err="1" smtClean="0">
                <a:solidFill>
                  <a:schemeClr val="accent1">
                    <a:lumMod val="50000"/>
                  </a:schemeClr>
                </a:solidFill>
              </a:rPr>
              <a:t>muertes</a:t>
            </a:r>
            <a:r>
              <a:rPr lang="en-GB" sz="1800" b="1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GB" sz="1800" b="1" dirty="0" err="1" smtClean="0">
                <a:solidFill>
                  <a:schemeClr val="accent1">
                    <a:lumMod val="50000"/>
                  </a:schemeClr>
                </a:solidFill>
              </a:rPr>
              <a:t>en</a:t>
            </a:r>
            <a:r>
              <a:rPr lang="en-GB" sz="1800" b="1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GB" sz="1800" b="1" dirty="0" err="1" smtClean="0">
                <a:solidFill>
                  <a:schemeClr val="accent1">
                    <a:lumMod val="50000"/>
                  </a:schemeClr>
                </a:solidFill>
              </a:rPr>
              <a:t>exceso</a:t>
            </a:r>
            <a:r>
              <a:rPr lang="en-GB" sz="1800" b="1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GB" sz="1800" b="1" dirty="0" err="1" smtClean="0">
                <a:solidFill>
                  <a:schemeClr val="accent1">
                    <a:lumMod val="50000"/>
                  </a:schemeClr>
                </a:solidFill>
              </a:rPr>
              <a:t>durante</a:t>
            </a:r>
            <a:r>
              <a:rPr lang="en-GB" sz="1800" b="1" dirty="0" smtClean="0">
                <a:solidFill>
                  <a:schemeClr val="accent1">
                    <a:lumMod val="50000"/>
                  </a:schemeClr>
                </a:solidFill>
              </a:rPr>
              <a:t> el resto del </a:t>
            </a:r>
            <a:r>
              <a:rPr lang="en-GB" sz="1800" b="1" dirty="0" err="1" smtClean="0">
                <a:solidFill>
                  <a:schemeClr val="accent1">
                    <a:lumMod val="50000"/>
                  </a:schemeClr>
                </a:solidFill>
              </a:rPr>
              <a:t>siglo</a:t>
            </a:r>
            <a:r>
              <a:rPr lang="en-GB" sz="1800" b="1" dirty="0" smtClean="0">
                <a:solidFill>
                  <a:schemeClr val="accent1">
                    <a:lumMod val="50000"/>
                  </a:schemeClr>
                </a:solidFill>
              </a:rPr>
              <a:t> XXI</a:t>
            </a:r>
            <a:r>
              <a:rPr lang="en-GB" sz="1800" dirty="0" smtClean="0">
                <a:solidFill>
                  <a:schemeClr val="accent1">
                    <a:lumMod val="50000"/>
                  </a:schemeClr>
                </a:solidFill>
              </a:rPr>
              <a:t>.</a:t>
            </a:r>
          </a:p>
          <a:p>
            <a:r>
              <a:rPr lang="en-GB" sz="1800" dirty="0" smtClean="0">
                <a:solidFill>
                  <a:schemeClr val="accent1">
                    <a:lumMod val="50000"/>
                  </a:schemeClr>
                </a:solidFill>
              </a:rPr>
              <a:t>El umbral de las </a:t>
            </a:r>
            <a:r>
              <a:rPr lang="en-GB" sz="1800" dirty="0" err="1" smtClean="0">
                <a:solidFill>
                  <a:schemeClr val="accent1">
                    <a:lumMod val="50000"/>
                  </a:schemeClr>
                </a:solidFill>
              </a:rPr>
              <a:t>emisiones</a:t>
            </a:r>
            <a:r>
              <a:rPr lang="en-GB" sz="1800" dirty="0" smtClean="0">
                <a:solidFill>
                  <a:schemeClr val="accent1">
                    <a:lumMod val="50000"/>
                  </a:schemeClr>
                </a:solidFill>
              </a:rPr>
              <a:t> de CO2 </a:t>
            </a:r>
            <a:r>
              <a:rPr lang="en-GB" sz="1800" dirty="0" err="1" smtClean="0">
                <a:solidFill>
                  <a:schemeClr val="accent1">
                    <a:lumMod val="50000"/>
                  </a:schemeClr>
                </a:solidFill>
              </a:rPr>
              <a:t>por</a:t>
            </a:r>
            <a:r>
              <a:rPr lang="en-GB" sz="1800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GB" sz="1800" dirty="0" err="1" smtClean="0">
                <a:solidFill>
                  <a:schemeClr val="accent1">
                    <a:lumMod val="50000"/>
                  </a:schemeClr>
                </a:solidFill>
              </a:rPr>
              <a:t>encima</a:t>
            </a:r>
            <a:r>
              <a:rPr lang="en-GB" sz="1800" dirty="0" smtClean="0">
                <a:solidFill>
                  <a:schemeClr val="accent1">
                    <a:lumMod val="50000"/>
                  </a:schemeClr>
                </a:solidFill>
              </a:rPr>
              <a:t> del </a:t>
            </a:r>
            <a:r>
              <a:rPr lang="en-GB" sz="1800" dirty="0" err="1" smtClean="0">
                <a:solidFill>
                  <a:schemeClr val="accent1">
                    <a:lumMod val="50000"/>
                  </a:schemeClr>
                </a:solidFill>
              </a:rPr>
              <a:t>cual</a:t>
            </a:r>
            <a:r>
              <a:rPr lang="en-GB" sz="1800" dirty="0" smtClean="0">
                <a:solidFill>
                  <a:schemeClr val="accent1">
                    <a:lumMod val="50000"/>
                  </a:schemeClr>
                </a:solidFill>
              </a:rPr>
              <a:t> la </a:t>
            </a:r>
            <a:r>
              <a:rPr lang="en-GB" sz="1800" dirty="0" err="1" smtClean="0">
                <a:solidFill>
                  <a:schemeClr val="accent1">
                    <a:lumMod val="50000"/>
                  </a:schemeClr>
                </a:solidFill>
              </a:rPr>
              <a:t>temperaura</a:t>
            </a:r>
            <a:r>
              <a:rPr lang="en-GB" sz="1800" dirty="0" smtClean="0">
                <a:solidFill>
                  <a:schemeClr val="accent1">
                    <a:lumMod val="50000"/>
                  </a:schemeClr>
                </a:solidFill>
              </a:rPr>
              <a:t> media </a:t>
            </a:r>
            <a:r>
              <a:rPr lang="en-GB" sz="1800" dirty="0" err="1" smtClean="0">
                <a:solidFill>
                  <a:schemeClr val="accent1">
                    <a:lumMod val="50000"/>
                  </a:schemeClr>
                </a:solidFill>
              </a:rPr>
              <a:t>mundial</a:t>
            </a:r>
            <a:r>
              <a:rPr lang="en-GB" sz="1800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GB" sz="1800" dirty="0" err="1" smtClean="0">
                <a:solidFill>
                  <a:schemeClr val="accent1">
                    <a:lumMod val="50000"/>
                  </a:schemeClr>
                </a:solidFill>
              </a:rPr>
              <a:t>llegaría</a:t>
            </a:r>
            <a:r>
              <a:rPr lang="en-GB" sz="1800" dirty="0" smtClean="0">
                <a:solidFill>
                  <a:schemeClr val="accent1">
                    <a:lumMod val="50000"/>
                  </a:schemeClr>
                </a:solidFill>
              </a:rPr>
              <a:t> a 1,5° (“</a:t>
            </a:r>
            <a:r>
              <a:rPr lang="en-GB" sz="1800" dirty="0" err="1" smtClean="0">
                <a:solidFill>
                  <a:schemeClr val="accent1">
                    <a:lumMod val="50000"/>
                  </a:schemeClr>
                </a:solidFill>
              </a:rPr>
              <a:t>punto</a:t>
            </a:r>
            <a:r>
              <a:rPr lang="en-GB" sz="1800" dirty="0" smtClean="0">
                <a:solidFill>
                  <a:schemeClr val="accent1">
                    <a:lumMod val="50000"/>
                  </a:schemeClr>
                </a:solidFill>
              </a:rPr>
              <a:t> de no </a:t>
            </a:r>
            <a:r>
              <a:rPr lang="en-GB" sz="1800" dirty="0" err="1" smtClean="0">
                <a:solidFill>
                  <a:schemeClr val="accent1">
                    <a:lumMod val="50000"/>
                  </a:schemeClr>
                </a:solidFill>
              </a:rPr>
              <a:t>retorno</a:t>
            </a:r>
            <a:r>
              <a:rPr lang="en-GB" sz="1800" dirty="0" smtClean="0">
                <a:solidFill>
                  <a:schemeClr val="accent1">
                    <a:lumMod val="50000"/>
                  </a:schemeClr>
                </a:solidFill>
              </a:rPr>
              <a:t>”) ‘al </a:t>
            </a:r>
            <a:r>
              <a:rPr lang="en-GB" sz="1800" dirty="0" err="1" smtClean="0">
                <a:solidFill>
                  <a:schemeClr val="accent1">
                    <a:lumMod val="50000"/>
                  </a:schemeClr>
                </a:solidFill>
              </a:rPr>
              <a:t>ritmo</a:t>
            </a:r>
            <a:r>
              <a:rPr lang="en-GB" sz="1800" dirty="0" smtClean="0">
                <a:solidFill>
                  <a:schemeClr val="accent1">
                    <a:lumMod val="50000"/>
                  </a:schemeClr>
                </a:solidFill>
              </a:rPr>
              <a:t> actual </a:t>
            </a:r>
            <a:r>
              <a:rPr lang="en-GB" sz="1800" dirty="0" err="1" smtClean="0">
                <a:solidFill>
                  <a:schemeClr val="accent1">
                    <a:lumMod val="50000"/>
                  </a:schemeClr>
                </a:solidFill>
              </a:rPr>
              <a:t>llegará</a:t>
            </a:r>
            <a:r>
              <a:rPr lang="en-GB" sz="1800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GB" sz="1800" dirty="0" err="1" smtClean="0">
                <a:solidFill>
                  <a:schemeClr val="accent1">
                    <a:lumMod val="50000"/>
                  </a:schemeClr>
                </a:solidFill>
              </a:rPr>
              <a:t>en</a:t>
            </a:r>
            <a:r>
              <a:rPr lang="en-GB" sz="1800" dirty="0" smtClean="0">
                <a:solidFill>
                  <a:schemeClr val="accent1">
                    <a:lumMod val="50000"/>
                  </a:schemeClr>
                </a:solidFill>
              </a:rPr>
              <a:t> 2030 y </a:t>
            </a:r>
            <a:r>
              <a:rPr lang="en-GB" sz="1800" dirty="0" err="1" smtClean="0">
                <a:solidFill>
                  <a:schemeClr val="accent1">
                    <a:lumMod val="50000"/>
                  </a:schemeClr>
                </a:solidFill>
              </a:rPr>
              <a:t>supondrá</a:t>
            </a:r>
            <a:r>
              <a:rPr lang="en-GB" sz="1800" dirty="0" smtClean="0">
                <a:solidFill>
                  <a:schemeClr val="accent1">
                    <a:lumMod val="50000"/>
                  </a:schemeClr>
                </a:solidFill>
              </a:rPr>
              <a:t> el </a:t>
            </a:r>
            <a:r>
              <a:rPr lang="en-GB" sz="1800" dirty="0" err="1" smtClean="0">
                <a:solidFill>
                  <a:schemeClr val="accent1">
                    <a:lumMod val="50000"/>
                  </a:schemeClr>
                </a:solidFill>
              </a:rPr>
              <a:t>peor</a:t>
            </a:r>
            <a:r>
              <a:rPr lang="en-GB" sz="1800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GB" sz="1800" dirty="0" err="1" smtClean="0">
                <a:solidFill>
                  <a:schemeClr val="accent1">
                    <a:lumMod val="50000"/>
                  </a:schemeClr>
                </a:solidFill>
              </a:rPr>
              <a:t>legado</a:t>
            </a:r>
            <a:r>
              <a:rPr lang="en-GB" sz="1800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GB" sz="1800" dirty="0" err="1" smtClean="0">
                <a:solidFill>
                  <a:schemeClr val="accent1">
                    <a:lumMod val="50000"/>
                  </a:schemeClr>
                </a:solidFill>
              </a:rPr>
              <a:t>intergeneracional</a:t>
            </a:r>
            <a:r>
              <a:rPr lang="en-GB" sz="1800" dirty="0" smtClean="0">
                <a:solidFill>
                  <a:schemeClr val="accent1">
                    <a:lumMod val="50000"/>
                  </a:schemeClr>
                </a:solidFill>
              </a:rPr>
              <a:t> de la </a:t>
            </a:r>
            <a:r>
              <a:rPr lang="en-GB" sz="1800" dirty="0" err="1" smtClean="0">
                <a:solidFill>
                  <a:schemeClr val="accent1">
                    <a:lumMod val="50000"/>
                  </a:schemeClr>
                </a:solidFill>
              </a:rPr>
              <a:t>historia</a:t>
            </a:r>
            <a:r>
              <a:rPr lang="en-GB" sz="1800" dirty="0" smtClean="0">
                <a:solidFill>
                  <a:schemeClr val="accent1">
                    <a:lumMod val="50000"/>
                  </a:schemeClr>
                </a:solidFill>
              </a:rPr>
              <a:t> de la </a:t>
            </a:r>
            <a:r>
              <a:rPr lang="en-GB" sz="1800" dirty="0" err="1" smtClean="0">
                <a:solidFill>
                  <a:schemeClr val="accent1">
                    <a:lumMod val="50000"/>
                  </a:schemeClr>
                </a:solidFill>
              </a:rPr>
              <a:t>humanidad</a:t>
            </a:r>
            <a:r>
              <a:rPr lang="en-GB" sz="1800" dirty="0" smtClean="0">
                <a:solidFill>
                  <a:schemeClr val="accent1">
                    <a:lumMod val="50000"/>
                  </a:schemeClr>
                </a:solidFill>
              </a:rPr>
              <a:t>- </a:t>
            </a:r>
            <a:r>
              <a:rPr lang="en-GB" sz="1800" dirty="0" err="1" smtClean="0">
                <a:solidFill>
                  <a:schemeClr val="accent1">
                    <a:lumMod val="50000"/>
                  </a:schemeClr>
                </a:solidFill>
              </a:rPr>
              <a:t>es</a:t>
            </a:r>
            <a:r>
              <a:rPr lang="en-GB" sz="1800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GB" sz="1800" dirty="0" err="1" smtClean="0">
                <a:solidFill>
                  <a:schemeClr val="accent1">
                    <a:lumMod val="50000"/>
                  </a:schemeClr>
                </a:solidFill>
              </a:rPr>
              <a:t>actualmente</a:t>
            </a:r>
            <a:r>
              <a:rPr lang="en-GB" sz="1800" dirty="0" smtClean="0">
                <a:solidFill>
                  <a:schemeClr val="accent1">
                    <a:lumMod val="50000"/>
                  </a:schemeClr>
                </a:solidFill>
              </a:rPr>
              <a:t> de </a:t>
            </a:r>
            <a:r>
              <a:rPr lang="en-GB" sz="1800" b="1" dirty="0" smtClean="0">
                <a:solidFill>
                  <a:schemeClr val="accent1">
                    <a:lumMod val="50000"/>
                  </a:schemeClr>
                </a:solidFill>
              </a:rPr>
              <a:t>1Tn m </a:t>
            </a:r>
            <a:r>
              <a:rPr lang="en-GB" sz="1800" b="1" dirty="0" err="1" smtClean="0">
                <a:solidFill>
                  <a:schemeClr val="accent1">
                    <a:lumMod val="50000"/>
                  </a:schemeClr>
                </a:solidFill>
              </a:rPr>
              <a:t>por</a:t>
            </a:r>
            <a:r>
              <a:rPr lang="en-GB" sz="1800" b="1" dirty="0" smtClean="0">
                <a:solidFill>
                  <a:schemeClr val="accent1">
                    <a:lumMod val="50000"/>
                  </a:schemeClr>
                </a:solidFill>
              </a:rPr>
              <a:t> persona y </a:t>
            </a:r>
            <a:r>
              <a:rPr lang="en-GB" sz="1800" b="1" dirty="0" err="1" smtClean="0">
                <a:solidFill>
                  <a:schemeClr val="accent1">
                    <a:lumMod val="50000"/>
                  </a:schemeClr>
                </a:solidFill>
              </a:rPr>
              <a:t>año</a:t>
            </a:r>
            <a:r>
              <a:rPr lang="en-GB" sz="1800" b="1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GB" sz="1800" dirty="0">
                <a:solidFill>
                  <a:schemeClr val="accent1">
                    <a:lumMod val="50000"/>
                  </a:schemeClr>
                </a:solidFill>
              </a:rPr>
              <a:t>: </a:t>
            </a:r>
            <a:r>
              <a:rPr lang="en-GB" sz="1800" b="1" dirty="0" smtClean="0">
                <a:solidFill>
                  <a:schemeClr val="accent1">
                    <a:lumMod val="50000"/>
                  </a:schemeClr>
                </a:solidFill>
              </a:rPr>
              <a:t>umbral </a:t>
            </a:r>
            <a:r>
              <a:rPr lang="en-GB" sz="1800" b="1" dirty="0" err="1" smtClean="0">
                <a:solidFill>
                  <a:schemeClr val="accent1">
                    <a:lumMod val="50000"/>
                  </a:schemeClr>
                </a:solidFill>
              </a:rPr>
              <a:t>ético</a:t>
            </a:r>
            <a:r>
              <a:rPr lang="en-GB" sz="1800" b="1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GB" sz="1800" dirty="0" smtClean="0">
                <a:solidFill>
                  <a:schemeClr val="accent1">
                    <a:lumMod val="50000"/>
                  </a:schemeClr>
                </a:solidFill>
              </a:rPr>
              <a:t>: </a:t>
            </a:r>
            <a:r>
              <a:rPr lang="en-GB" sz="1800" dirty="0">
                <a:solidFill>
                  <a:schemeClr val="accent1">
                    <a:lumMod val="50000"/>
                  </a:schemeClr>
                </a:solidFill>
              </a:rPr>
              <a:t>&gt;90% </a:t>
            </a:r>
            <a:r>
              <a:rPr lang="en-GB" sz="1800" dirty="0" smtClean="0">
                <a:solidFill>
                  <a:schemeClr val="accent1">
                    <a:lumMod val="50000"/>
                  </a:schemeClr>
                </a:solidFill>
              </a:rPr>
              <a:t>de la </a:t>
            </a:r>
            <a:r>
              <a:rPr lang="en-GB" sz="1800" dirty="0" err="1" smtClean="0">
                <a:solidFill>
                  <a:schemeClr val="accent1">
                    <a:lumMod val="50000"/>
                  </a:schemeClr>
                </a:solidFill>
              </a:rPr>
              <a:t>población</a:t>
            </a:r>
            <a:r>
              <a:rPr lang="en-GB" sz="1800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GB" sz="1800" dirty="0" err="1" smtClean="0">
                <a:solidFill>
                  <a:schemeClr val="accent1">
                    <a:lumMod val="50000"/>
                  </a:schemeClr>
                </a:solidFill>
              </a:rPr>
              <a:t>mundial</a:t>
            </a:r>
            <a:r>
              <a:rPr lang="en-GB" sz="1800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GB" sz="1800" dirty="0" err="1" smtClean="0">
                <a:solidFill>
                  <a:schemeClr val="accent1">
                    <a:lumMod val="50000"/>
                  </a:schemeClr>
                </a:solidFill>
              </a:rPr>
              <a:t>ignora</a:t>
            </a:r>
            <a:r>
              <a:rPr lang="en-GB" sz="1800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GB" sz="1800" dirty="0" err="1" smtClean="0">
                <a:solidFill>
                  <a:schemeClr val="accent1">
                    <a:lumMod val="50000"/>
                  </a:schemeClr>
                </a:solidFill>
              </a:rPr>
              <a:t>este</a:t>
            </a:r>
            <a:r>
              <a:rPr lang="en-GB" sz="1800" dirty="0" smtClean="0">
                <a:solidFill>
                  <a:schemeClr val="accent1">
                    <a:lumMod val="50000"/>
                  </a:schemeClr>
                </a:solidFill>
              </a:rPr>
              <a:t> umbral y </a:t>
            </a:r>
            <a:r>
              <a:rPr lang="en-GB" sz="1800" dirty="0" err="1" smtClean="0">
                <a:solidFill>
                  <a:schemeClr val="accent1">
                    <a:lumMod val="50000"/>
                  </a:schemeClr>
                </a:solidFill>
              </a:rPr>
              <a:t>su</a:t>
            </a:r>
            <a:r>
              <a:rPr lang="en-GB" sz="1800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GB" sz="1800" dirty="0" err="1" smtClean="0">
                <a:solidFill>
                  <a:schemeClr val="accent1">
                    <a:lumMod val="50000"/>
                  </a:schemeClr>
                </a:solidFill>
              </a:rPr>
              <a:t>propia</a:t>
            </a:r>
            <a:r>
              <a:rPr lang="en-GB" sz="1800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GB" sz="1800" dirty="0" err="1" smtClean="0">
                <a:solidFill>
                  <a:schemeClr val="accent1">
                    <a:lumMod val="50000"/>
                  </a:schemeClr>
                </a:solidFill>
              </a:rPr>
              <a:t>huella</a:t>
            </a:r>
            <a:r>
              <a:rPr lang="en-GB" sz="1800" dirty="0" smtClean="0">
                <a:solidFill>
                  <a:schemeClr val="accent1">
                    <a:lumMod val="50000"/>
                  </a:schemeClr>
                </a:solidFill>
              </a:rPr>
              <a:t> de carbon. La </a:t>
            </a:r>
            <a:r>
              <a:rPr lang="en-GB" sz="1800" b="1" dirty="0" err="1" smtClean="0">
                <a:solidFill>
                  <a:schemeClr val="accent1">
                    <a:lumMod val="50000"/>
                  </a:schemeClr>
                </a:solidFill>
              </a:rPr>
              <a:t>huella</a:t>
            </a:r>
            <a:r>
              <a:rPr lang="en-GB" sz="1800" b="1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GB" sz="1800" b="1" dirty="0" err="1" smtClean="0">
                <a:solidFill>
                  <a:schemeClr val="accent1">
                    <a:lumMod val="50000"/>
                  </a:schemeClr>
                </a:solidFill>
              </a:rPr>
              <a:t>ecológica</a:t>
            </a:r>
            <a:r>
              <a:rPr lang="en-GB" sz="1800" b="1" dirty="0" smtClean="0">
                <a:solidFill>
                  <a:schemeClr val="accent1">
                    <a:lumMod val="50000"/>
                  </a:schemeClr>
                </a:solidFill>
              </a:rPr>
              <a:t> y la </a:t>
            </a:r>
            <a:r>
              <a:rPr lang="en-GB" sz="1800" b="1" dirty="0" err="1" smtClean="0">
                <a:solidFill>
                  <a:schemeClr val="accent1">
                    <a:lumMod val="50000"/>
                  </a:schemeClr>
                </a:solidFill>
              </a:rPr>
              <a:t>biocapacidad</a:t>
            </a:r>
            <a:r>
              <a:rPr lang="en-GB" sz="1800" b="1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GB" sz="1800" dirty="0" err="1" smtClean="0">
                <a:solidFill>
                  <a:schemeClr val="accent1">
                    <a:lumMod val="50000"/>
                  </a:schemeClr>
                </a:solidFill>
              </a:rPr>
              <a:t>por</a:t>
            </a:r>
            <a:r>
              <a:rPr lang="en-GB" sz="1800" dirty="0" smtClean="0">
                <a:solidFill>
                  <a:schemeClr val="accent1">
                    <a:lumMod val="50000"/>
                  </a:schemeClr>
                </a:solidFill>
              </a:rPr>
              <a:t> persona y </a:t>
            </a:r>
            <a:r>
              <a:rPr lang="en-GB" sz="1800" dirty="0" err="1" smtClean="0">
                <a:solidFill>
                  <a:schemeClr val="accent1">
                    <a:lumMod val="50000"/>
                  </a:schemeClr>
                </a:solidFill>
              </a:rPr>
              <a:t>año</a:t>
            </a:r>
            <a:r>
              <a:rPr lang="en-GB" sz="1800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GB" sz="1800" dirty="0" err="1" smtClean="0">
                <a:solidFill>
                  <a:schemeClr val="accent1">
                    <a:lumMod val="50000"/>
                  </a:schemeClr>
                </a:solidFill>
              </a:rPr>
              <a:t>tambien</a:t>
            </a:r>
            <a:r>
              <a:rPr lang="en-GB" sz="1800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GB" sz="1800" dirty="0" err="1" smtClean="0">
                <a:solidFill>
                  <a:schemeClr val="accent1">
                    <a:lumMod val="50000"/>
                  </a:schemeClr>
                </a:solidFill>
              </a:rPr>
              <a:t>permiten</a:t>
            </a:r>
            <a:r>
              <a:rPr lang="en-GB" sz="1800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GB" sz="1800" dirty="0" err="1" smtClean="0">
                <a:solidFill>
                  <a:schemeClr val="accent1">
                    <a:lumMod val="50000"/>
                  </a:schemeClr>
                </a:solidFill>
              </a:rPr>
              <a:t>estimar</a:t>
            </a:r>
            <a:r>
              <a:rPr lang="en-GB" sz="1800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GB" sz="1800" dirty="0" err="1" smtClean="0">
                <a:solidFill>
                  <a:schemeClr val="accent1">
                    <a:lumMod val="50000"/>
                  </a:schemeClr>
                </a:solidFill>
              </a:rPr>
              <a:t>umbrales</a:t>
            </a:r>
            <a:r>
              <a:rPr lang="en-GB" sz="1800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GB" sz="1800" dirty="0" err="1" smtClean="0">
                <a:solidFill>
                  <a:schemeClr val="accent1">
                    <a:lumMod val="50000"/>
                  </a:schemeClr>
                </a:solidFill>
              </a:rPr>
              <a:t>en</a:t>
            </a:r>
            <a:r>
              <a:rPr lang="en-GB" sz="1800" dirty="0" smtClean="0">
                <a:solidFill>
                  <a:schemeClr val="accent1">
                    <a:lumMod val="50000"/>
                  </a:schemeClr>
                </a:solidFill>
              </a:rPr>
              <a:t> el </a:t>
            </a:r>
            <a:r>
              <a:rPr lang="en-GB" sz="1800" dirty="0" err="1" smtClean="0">
                <a:solidFill>
                  <a:schemeClr val="accent1">
                    <a:lumMod val="50000"/>
                  </a:schemeClr>
                </a:solidFill>
              </a:rPr>
              <a:t>uso</a:t>
            </a:r>
            <a:r>
              <a:rPr lang="en-GB" sz="1800" dirty="0" smtClean="0">
                <a:solidFill>
                  <a:schemeClr val="accent1">
                    <a:lumMod val="50000"/>
                  </a:schemeClr>
                </a:solidFill>
              </a:rPr>
              <a:t> de </a:t>
            </a:r>
            <a:r>
              <a:rPr lang="en-GB" sz="1800" dirty="0" err="1" smtClean="0">
                <a:solidFill>
                  <a:schemeClr val="accent1">
                    <a:lumMod val="50000"/>
                  </a:schemeClr>
                </a:solidFill>
              </a:rPr>
              <a:t>recursos</a:t>
            </a:r>
            <a:r>
              <a:rPr lang="en-GB" sz="1800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GB" sz="1800" dirty="0" err="1" smtClean="0">
                <a:solidFill>
                  <a:schemeClr val="accent1">
                    <a:lumMod val="50000"/>
                  </a:schemeClr>
                </a:solidFill>
              </a:rPr>
              <a:t>naturales</a:t>
            </a:r>
            <a:r>
              <a:rPr lang="en-GB" sz="1800" dirty="0" smtClean="0">
                <a:solidFill>
                  <a:schemeClr val="accent1">
                    <a:lumMod val="50000"/>
                  </a:schemeClr>
                </a:solidFill>
              </a:rPr>
              <a:t> a </a:t>
            </a:r>
            <a:r>
              <a:rPr lang="en-GB" sz="1800" dirty="0" err="1" smtClean="0">
                <a:solidFill>
                  <a:schemeClr val="accent1">
                    <a:lumMod val="50000"/>
                  </a:schemeClr>
                </a:solidFill>
              </a:rPr>
              <a:t>nivel</a:t>
            </a:r>
            <a:r>
              <a:rPr lang="en-GB" sz="1800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GB" sz="1800" dirty="0" err="1" smtClean="0">
                <a:solidFill>
                  <a:schemeClr val="accent1">
                    <a:lumMod val="50000"/>
                  </a:schemeClr>
                </a:solidFill>
              </a:rPr>
              <a:t>nacional</a:t>
            </a:r>
            <a:r>
              <a:rPr lang="en-GB" sz="1800" dirty="0" smtClean="0">
                <a:solidFill>
                  <a:schemeClr val="accent1">
                    <a:lumMod val="50000"/>
                  </a:schemeClr>
                </a:solidFill>
              </a:rPr>
              <a:t> y global.</a:t>
            </a:r>
          </a:p>
          <a:p>
            <a:r>
              <a:rPr lang="en-GB" sz="1800" dirty="0" err="1" smtClean="0">
                <a:solidFill>
                  <a:schemeClr val="accent1">
                    <a:lumMod val="50000"/>
                  </a:schemeClr>
                </a:solidFill>
              </a:rPr>
              <a:t>Existe</a:t>
            </a:r>
            <a:r>
              <a:rPr lang="en-GB" sz="1800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GB" sz="1800" dirty="0" err="1" smtClean="0">
                <a:solidFill>
                  <a:schemeClr val="accent1">
                    <a:lumMod val="50000"/>
                  </a:schemeClr>
                </a:solidFill>
              </a:rPr>
              <a:t>una</a:t>
            </a:r>
            <a:r>
              <a:rPr lang="en-GB" sz="1800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GB" sz="1800" dirty="0" err="1" smtClean="0">
                <a:solidFill>
                  <a:schemeClr val="accent1">
                    <a:lumMod val="50000"/>
                  </a:schemeClr>
                </a:solidFill>
              </a:rPr>
              <a:t>sinergia</a:t>
            </a:r>
            <a:r>
              <a:rPr lang="en-GB" sz="1800" dirty="0" smtClean="0">
                <a:solidFill>
                  <a:schemeClr val="accent1">
                    <a:lumMod val="50000"/>
                  </a:schemeClr>
                </a:solidFill>
              </a:rPr>
              <a:t> entre el </a:t>
            </a:r>
            <a:r>
              <a:rPr lang="en-GB" sz="1800" dirty="0" err="1" smtClean="0">
                <a:solidFill>
                  <a:schemeClr val="accent1">
                    <a:lumMod val="50000"/>
                  </a:schemeClr>
                </a:solidFill>
              </a:rPr>
              <a:t>respeto</a:t>
            </a:r>
            <a:r>
              <a:rPr lang="en-GB" sz="1800" dirty="0" smtClean="0">
                <a:solidFill>
                  <a:schemeClr val="accent1">
                    <a:lumMod val="50000"/>
                  </a:schemeClr>
                </a:solidFill>
              </a:rPr>
              <a:t> de </a:t>
            </a:r>
            <a:r>
              <a:rPr lang="en-GB" sz="1800" dirty="0" err="1" smtClean="0">
                <a:solidFill>
                  <a:schemeClr val="accent1">
                    <a:lumMod val="50000"/>
                  </a:schemeClr>
                </a:solidFill>
              </a:rPr>
              <a:t>los</a:t>
            </a:r>
            <a:r>
              <a:rPr lang="en-GB" sz="1800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GB" sz="1800" dirty="0" err="1" smtClean="0">
                <a:solidFill>
                  <a:schemeClr val="accent1">
                    <a:lumMod val="50000"/>
                  </a:schemeClr>
                </a:solidFill>
              </a:rPr>
              <a:t>límites</a:t>
            </a:r>
            <a:r>
              <a:rPr lang="en-GB" sz="1800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GB" sz="1800" dirty="0" err="1" smtClean="0">
                <a:solidFill>
                  <a:schemeClr val="accent1">
                    <a:lumMod val="50000"/>
                  </a:schemeClr>
                </a:solidFill>
              </a:rPr>
              <a:t>planetarios</a:t>
            </a:r>
            <a:r>
              <a:rPr lang="en-GB" sz="1800" dirty="0" smtClean="0">
                <a:solidFill>
                  <a:schemeClr val="accent1">
                    <a:lumMod val="50000"/>
                  </a:schemeClr>
                </a:solidFill>
              </a:rPr>
              <a:t> y el umbral de </a:t>
            </a:r>
            <a:r>
              <a:rPr lang="en-GB" sz="1800" dirty="0" err="1" smtClean="0">
                <a:solidFill>
                  <a:schemeClr val="accent1">
                    <a:lumMod val="50000"/>
                  </a:schemeClr>
                </a:solidFill>
              </a:rPr>
              <a:t>exceso</a:t>
            </a:r>
            <a:r>
              <a:rPr lang="en-GB" sz="1800" dirty="0" smtClean="0">
                <a:solidFill>
                  <a:schemeClr val="accent1">
                    <a:lumMod val="50000"/>
                  </a:schemeClr>
                </a:solidFill>
              </a:rPr>
              <a:t> de la </a:t>
            </a:r>
            <a:r>
              <a:rPr lang="en-GB" sz="1800" dirty="0" err="1" smtClean="0">
                <a:solidFill>
                  <a:schemeClr val="accent1">
                    <a:lumMod val="50000"/>
                  </a:schemeClr>
                </a:solidFill>
              </a:rPr>
              <a:t>curva</a:t>
            </a:r>
            <a:r>
              <a:rPr lang="en-GB" sz="1800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GB" sz="1800" dirty="0" err="1" smtClean="0">
                <a:solidFill>
                  <a:schemeClr val="accent1">
                    <a:lumMod val="50000"/>
                  </a:schemeClr>
                </a:solidFill>
              </a:rPr>
              <a:t>económida</a:t>
            </a:r>
            <a:r>
              <a:rPr lang="en-GB" sz="1800" dirty="0" smtClean="0">
                <a:solidFill>
                  <a:schemeClr val="accent1">
                    <a:lumMod val="50000"/>
                  </a:schemeClr>
                </a:solidFill>
              </a:rPr>
              <a:t> de la </a:t>
            </a:r>
            <a:r>
              <a:rPr lang="en-GB" sz="1800" dirty="0" err="1" smtClean="0">
                <a:solidFill>
                  <a:schemeClr val="accent1">
                    <a:lumMod val="50000"/>
                  </a:schemeClr>
                </a:solidFill>
              </a:rPr>
              <a:t>equidad</a:t>
            </a:r>
            <a:r>
              <a:rPr lang="en-GB" sz="1800" dirty="0" smtClean="0">
                <a:solidFill>
                  <a:schemeClr val="accent1">
                    <a:lumMod val="50000"/>
                  </a:schemeClr>
                </a:solidFill>
              </a:rPr>
              <a:t> (que </a:t>
            </a:r>
            <a:r>
              <a:rPr lang="en-GB" sz="1800" dirty="0" err="1" smtClean="0">
                <a:solidFill>
                  <a:schemeClr val="accent1">
                    <a:lumMod val="50000"/>
                  </a:schemeClr>
                </a:solidFill>
              </a:rPr>
              <a:t>lleva</a:t>
            </a:r>
            <a:r>
              <a:rPr lang="en-GB" sz="1800" dirty="0" smtClean="0">
                <a:solidFill>
                  <a:schemeClr val="accent1">
                    <a:lumMod val="50000"/>
                  </a:schemeClr>
                </a:solidFill>
              </a:rPr>
              <a:t> a consume –y la </a:t>
            </a:r>
            <a:r>
              <a:rPr lang="en-GB" sz="1800" dirty="0" err="1" smtClean="0">
                <a:solidFill>
                  <a:schemeClr val="accent1">
                    <a:lumMod val="50000"/>
                  </a:schemeClr>
                </a:solidFill>
              </a:rPr>
              <a:t>producción</a:t>
            </a:r>
            <a:r>
              <a:rPr lang="en-GB" sz="1800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GB" sz="1800" dirty="0" err="1" smtClean="0">
                <a:solidFill>
                  <a:schemeClr val="accent1">
                    <a:lumMod val="50000"/>
                  </a:schemeClr>
                </a:solidFill>
              </a:rPr>
              <a:t>basada</a:t>
            </a:r>
            <a:r>
              <a:rPr lang="en-GB" sz="1800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GB" sz="1800" dirty="0" err="1" smtClean="0">
                <a:solidFill>
                  <a:schemeClr val="accent1">
                    <a:lumMod val="50000"/>
                  </a:schemeClr>
                </a:solidFill>
              </a:rPr>
              <a:t>en</a:t>
            </a:r>
            <a:r>
              <a:rPr lang="en-GB" sz="1800" dirty="0" smtClean="0">
                <a:solidFill>
                  <a:schemeClr val="accent1">
                    <a:lumMod val="50000"/>
                  </a:schemeClr>
                </a:solidFill>
              </a:rPr>
              <a:t> la </a:t>
            </a:r>
            <a:r>
              <a:rPr lang="en-GB" sz="1800" dirty="0" err="1" smtClean="0">
                <a:solidFill>
                  <a:schemeClr val="accent1">
                    <a:lumMod val="50000"/>
                  </a:schemeClr>
                </a:solidFill>
              </a:rPr>
              <a:t>demanda</a:t>
            </a:r>
            <a:r>
              <a:rPr lang="en-GB" sz="1800" dirty="0" smtClean="0">
                <a:solidFill>
                  <a:schemeClr val="accent1">
                    <a:lumMod val="50000"/>
                  </a:schemeClr>
                </a:solidFill>
              </a:rPr>
              <a:t>- o </a:t>
            </a:r>
            <a:r>
              <a:rPr lang="en-GB" sz="1800" dirty="0" err="1" smtClean="0">
                <a:solidFill>
                  <a:schemeClr val="accent1">
                    <a:lumMod val="50000"/>
                  </a:schemeClr>
                </a:solidFill>
              </a:rPr>
              <a:t>ahorros</a:t>
            </a:r>
            <a:r>
              <a:rPr lang="en-GB" sz="1800" dirty="0" smtClean="0">
                <a:solidFill>
                  <a:schemeClr val="accent1">
                    <a:lumMod val="50000"/>
                  </a:schemeClr>
                </a:solidFill>
              </a:rPr>
              <a:t> – </a:t>
            </a:r>
            <a:r>
              <a:rPr lang="en-GB" sz="1800" dirty="0" err="1" smtClean="0">
                <a:solidFill>
                  <a:schemeClr val="accent1">
                    <a:lumMod val="50000"/>
                  </a:schemeClr>
                </a:solidFill>
              </a:rPr>
              <a:t>generalmente</a:t>
            </a:r>
            <a:r>
              <a:rPr lang="en-GB" sz="1800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GB" sz="1800" dirty="0" err="1" smtClean="0">
                <a:solidFill>
                  <a:schemeClr val="accent1">
                    <a:lumMod val="50000"/>
                  </a:schemeClr>
                </a:solidFill>
              </a:rPr>
              <a:t>alimentando</a:t>
            </a:r>
            <a:r>
              <a:rPr lang="en-GB" sz="1800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GB" sz="1800" dirty="0" err="1" smtClean="0">
                <a:solidFill>
                  <a:schemeClr val="accent1">
                    <a:lumMod val="50000"/>
                  </a:schemeClr>
                </a:solidFill>
              </a:rPr>
              <a:t>mercados</a:t>
            </a:r>
            <a:r>
              <a:rPr lang="en-GB" sz="1800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GB" sz="1800" dirty="0" err="1" smtClean="0">
                <a:solidFill>
                  <a:schemeClr val="accent1">
                    <a:lumMod val="50000"/>
                  </a:schemeClr>
                </a:solidFill>
              </a:rPr>
              <a:t>globales</a:t>
            </a:r>
            <a:r>
              <a:rPr lang="en-GB" sz="1800" dirty="0" smtClean="0">
                <a:solidFill>
                  <a:schemeClr val="accent1">
                    <a:lumMod val="50000"/>
                  </a:schemeClr>
                </a:solidFill>
              </a:rPr>
              <a:t>). La </a:t>
            </a:r>
            <a:r>
              <a:rPr lang="en-GB" sz="1800" dirty="0" err="1" smtClean="0">
                <a:solidFill>
                  <a:schemeClr val="accent1">
                    <a:lumMod val="50000"/>
                  </a:schemeClr>
                </a:solidFill>
              </a:rPr>
              <a:t>producción</a:t>
            </a:r>
            <a:r>
              <a:rPr lang="en-GB" sz="1800" dirty="0" smtClean="0">
                <a:solidFill>
                  <a:schemeClr val="accent1">
                    <a:lumMod val="50000"/>
                  </a:schemeClr>
                </a:solidFill>
              </a:rPr>
              <a:t> local y </a:t>
            </a:r>
            <a:r>
              <a:rPr lang="en-GB" sz="1800" dirty="0" err="1" smtClean="0">
                <a:solidFill>
                  <a:schemeClr val="accent1">
                    <a:lumMod val="50000"/>
                  </a:schemeClr>
                </a:solidFill>
              </a:rPr>
              <a:t>ecológica</a:t>
            </a:r>
            <a:r>
              <a:rPr lang="en-GB" sz="1800" dirty="0" smtClean="0">
                <a:solidFill>
                  <a:schemeClr val="accent1">
                    <a:lumMod val="50000"/>
                  </a:schemeClr>
                </a:solidFill>
              </a:rPr>
              <a:t> conduce a </a:t>
            </a:r>
            <a:r>
              <a:rPr lang="en-GB" sz="1800" dirty="0" err="1" smtClean="0">
                <a:solidFill>
                  <a:schemeClr val="accent1">
                    <a:lumMod val="50000"/>
                  </a:schemeClr>
                </a:solidFill>
              </a:rPr>
              <a:t>una</a:t>
            </a:r>
            <a:r>
              <a:rPr lang="en-GB" sz="1800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GB" sz="1800" dirty="0" err="1" smtClean="0">
                <a:solidFill>
                  <a:schemeClr val="accent1">
                    <a:lumMod val="50000"/>
                  </a:schemeClr>
                </a:solidFill>
              </a:rPr>
              <a:t>huella</a:t>
            </a:r>
            <a:r>
              <a:rPr lang="en-GB" sz="1800" dirty="0" smtClean="0">
                <a:solidFill>
                  <a:schemeClr val="accent1">
                    <a:lumMod val="50000"/>
                  </a:schemeClr>
                </a:solidFill>
              </a:rPr>
              <a:t> de carbon que </a:t>
            </a:r>
            <a:r>
              <a:rPr lang="en-GB" sz="1800" dirty="0" err="1" smtClean="0">
                <a:solidFill>
                  <a:schemeClr val="accent1">
                    <a:lumMod val="50000"/>
                  </a:schemeClr>
                </a:solidFill>
              </a:rPr>
              <a:t>respete</a:t>
            </a:r>
            <a:r>
              <a:rPr lang="en-GB" sz="1800" dirty="0" smtClean="0">
                <a:solidFill>
                  <a:schemeClr val="accent1">
                    <a:lumMod val="50000"/>
                  </a:schemeClr>
                </a:solidFill>
              </a:rPr>
              <a:t> el umbral </a:t>
            </a:r>
            <a:r>
              <a:rPr lang="en-GB" sz="1800" dirty="0" err="1" smtClean="0">
                <a:solidFill>
                  <a:schemeClr val="accent1">
                    <a:lumMod val="50000"/>
                  </a:schemeClr>
                </a:solidFill>
              </a:rPr>
              <a:t>ético</a:t>
            </a:r>
            <a:r>
              <a:rPr lang="en-GB" sz="1800" dirty="0" smtClean="0">
                <a:solidFill>
                  <a:schemeClr val="accent1">
                    <a:lumMod val="50000"/>
                  </a:schemeClr>
                </a:solidFill>
              </a:rPr>
              <a:t> y </a:t>
            </a:r>
            <a:r>
              <a:rPr lang="en-GB" sz="1800" dirty="0" err="1" smtClean="0">
                <a:solidFill>
                  <a:schemeClr val="accent1">
                    <a:lumMod val="50000"/>
                  </a:schemeClr>
                </a:solidFill>
              </a:rPr>
              <a:t>una</a:t>
            </a:r>
            <a:r>
              <a:rPr lang="en-GB" sz="1800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GB" sz="1800" dirty="0" err="1" smtClean="0">
                <a:solidFill>
                  <a:schemeClr val="accent1">
                    <a:lumMod val="50000"/>
                  </a:schemeClr>
                </a:solidFill>
              </a:rPr>
              <a:t>distribución</a:t>
            </a:r>
            <a:r>
              <a:rPr lang="en-GB" sz="1800" dirty="0" smtClean="0">
                <a:solidFill>
                  <a:schemeClr val="accent1">
                    <a:lumMod val="50000"/>
                  </a:schemeClr>
                </a:solidFill>
              </a:rPr>
              <a:t> de </a:t>
            </a:r>
            <a:r>
              <a:rPr lang="en-GB" sz="1800" dirty="0" err="1" smtClean="0">
                <a:solidFill>
                  <a:schemeClr val="accent1">
                    <a:lumMod val="50000"/>
                  </a:schemeClr>
                </a:solidFill>
              </a:rPr>
              <a:t>ingresos</a:t>
            </a:r>
            <a:r>
              <a:rPr lang="en-GB" sz="1800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GB" sz="1800" dirty="0" err="1" smtClean="0">
                <a:solidFill>
                  <a:schemeClr val="accent1">
                    <a:lumMod val="50000"/>
                  </a:schemeClr>
                </a:solidFill>
              </a:rPr>
              <a:t>por</a:t>
            </a:r>
            <a:r>
              <a:rPr lang="en-GB" sz="1800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GB" sz="1800" dirty="0" err="1" smtClean="0">
                <a:solidFill>
                  <a:schemeClr val="accent1">
                    <a:lumMod val="50000"/>
                  </a:schemeClr>
                </a:solidFill>
              </a:rPr>
              <a:t>debajo</a:t>
            </a:r>
            <a:r>
              <a:rPr lang="en-GB" sz="1800" dirty="0" smtClean="0">
                <a:solidFill>
                  <a:schemeClr val="accent1">
                    <a:lumMod val="50000"/>
                  </a:schemeClr>
                </a:solidFill>
              </a:rPr>
              <a:t> del umbral de </a:t>
            </a:r>
            <a:r>
              <a:rPr lang="en-GB" sz="1800" dirty="0" err="1" smtClean="0">
                <a:solidFill>
                  <a:schemeClr val="accent1">
                    <a:lumMod val="50000"/>
                  </a:schemeClr>
                </a:solidFill>
              </a:rPr>
              <a:t>exceso</a:t>
            </a:r>
            <a:r>
              <a:rPr lang="en-GB" sz="1800" dirty="0" smtClean="0">
                <a:solidFill>
                  <a:schemeClr val="accent1">
                    <a:lumMod val="50000"/>
                  </a:schemeClr>
                </a:solidFill>
              </a:rPr>
              <a:t>. (“</a:t>
            </a:r>
            <a:r>
              <a:rPr lang="en-GB" sz="1800" b="1" dirty="0" smtClean="0">
                <a:solidFill>
                  <a:schemeClr val="accent1">
                    <a:lumMod val="50000"/>
                  </a:schemeClr>
                </a:solidFill>
              </a:rPr>
              <a:t>el </a:t>
            </a:r>
            <a:r>
              <a:rPr lang="en-GB" sz="1800" b="1" dirty="0" err="1" smtClean="0">
                <a:solidFill>
                  <a:schemeClr val="accent1">
                    <a:lumMod val="50000"/>
                  </a:schemeClr>
                </a:solidFill>
              </a:rPr>
              <a:t>rescate</a:t>
            </a:r>
            <a:r>
              <a:rPr lang="en-GB" sz="1800" b="1" dirty="0" smtClean="0">
                <a:solidFill>
                  <a:schemeClr val="accent1">
                    <a:lumMod val="50000"/>
                  </a:schemeClr>
                </a:solidFill>
              </a:rPr>
              <a:t> de la </a:t>
            </a:r>
            <a:r>
              <a:rPr lang="en-GB" sz="1800" b="1" dirty="0" err="1" smtClean="0">
                <a:solidFill>
                  <a:schemeClr val="accent1">
                    <a:lumMod val="50000"/>
                  </a:schemeClr>
                </a:solidFill>
              </a:rPr>
              <a:t>naturaleza</a:t>
            </a:r>
            <a:r>
              <a:rPr lang="en-GB" sz="1800" dirty="0" smtClean="0">
                <a:solidFill>
                  <a:schemeClr val="accent1">
                    <a:lumMod val="50000"/>
                  </a:schemeClr>
                </a:solidFill>
              </a:rPr>
              <a:t>”)</a:t>
            </a:r>
          </a:p>
          <a:p>
            <a:pPr marL="0" indent="0">
              <a:buNone/>
            </a:pPr>
            <a:r>
              <a:rPr lang="en-GB" sz="1800" dirty="0" err="1" smtClean="0">
                <a:solidFill>
                  <a:srgbClr val="0070C0"/>
                </a:solidFill>
              </a:rPr>
              <a:t>Propuesta</a:t>
            </a:r>
            <a:r>
              <a:rPr lang="en-GB" sz="1800" dirty="0" smtClean="0">
                <a:solidFill>
                  <a:srgbClr val="0070C0"/>
                </a:solidFill>
              </a:rPr>
              <a:t> </a:t>
            </a:r>
            <a:r>
              <a:rPr lang="en-GB" sz="1800" dirty="0">
                <a:solidFill>
                  <a:srgbClr val="0070C0"/>
                </a:solidFill>
              </a:rPr>
              <a:t>: </a:t>
            </a:r>
            <a:r>
              <a:rPr lang="en-GB" sz="1800" dirty="0" smtClean="0">
                <a:solidFill>
                  <a:srgbClr val="0070C0"/>
                </a:solidFill>
              </a:rPr>
              <a:t>El GTES </a:t>
            </a:r>
            <a:r>
              <a:rPr lang="en-GB" sz="1800" dirty="0" err="1" smtClean="0">
                <a:solidFill>
                  <a:srgbClr val="0070C0"/>
                </a:solidFill>
              </a:rPr>
              <a:t>podría</a:t>
            </a:r>
            <a:r>
              <a:rPr lang="en-GB" sz="1800" dirty="0" smtClean="0">
                <a:solidFill>
                  <a:srgbClr val="0070C0"/>
                </a:solidFill>
              </a:rPr>
              <a:t> </a:t>
            </a:r>
            <a:r>
              <a:rPr lang="en-GB" sz="1800" dirty="0" err="1" smtClean="0">
                <a:solidFill>
                  <a:srgbClr val="0070C0"/>
                </a:solidFill>
              </a:rPr>
              <a:t>convertirse</a:t>
            </a:r>
            <a:r>
              <a:rPr lang="en-GB" sz="1800" dirty="0" smtClean="0">
                <a:solidFill>
                  <a:srgbClr val="0070C0"/>
                </a:solidFill>
              </a:rPr>
              <a:t> </a:t>
            </a:r>
            <a:r>
              <a:rPr lang="en-GB" sz="1800" dirty="0" err="1" smtClean="0">
                <a:solidFill>
                  <a:srgbClr val="0070C0"/>
                </a:solidFill>
              </a:rPr>
              <a:t>en</a:t>
            </a:r>
            <a:r>
              <a:rPr lang="en-GB" sz="1800" dirty="0" smtClean="0">
                <a:solidFill>
                  <a:srgbClr val="0070C0"/>
                </a:solidFill>
              </a:rPr>
              <a:t> </a:t>
            </a:r>
            <a:r>
              <a:rPr lang="en-GB" sz="1800" dirty="0" err="1" smtClean="0">
                <a:solidFill>
                  <a:srgbClr val="0070C0"/>
                </a:solidFill>
              </a:rPr>
              <a:t>una</a:t>
            </a:r>
            <a:r>
              <a:rPr lang="en-GB" sz="1800" dirty="0" smtClean="0">
                <a:solidFill>
                  <a:srgbClr val="0070C0"/>
                </a:solidFill>
              </a:rPr>
              <a:t> </a:t>
            </a:r>
            <a:r>
              <a:rPr lang="en-GB" sz="1800" b="1" dirty="0" err="1" smtClean="0">
                <a:solidFill>
                  <a:srgbClr val="0070C0"/>
                </a:solidFill>
              </a:rPr>
              <a:t>escuela</a:t>
            </a:r>
            <a:r>
              <a:rPr lang="en-GB" sz="1800" b="1" dirty="0" smtClean="0">
                <a:solidFill>
                  <a:srgbClr val="0070C0"/>
                </a:solidFill>
              </a:rPr>
              <a:t> </a:t>
            </a:r>
            <a:r>
              <a:rPr lang="en-GB" sz="1800" b="1" dirty="0" err="1" smtClean="0">
                <a:solidFill>
                  <a:srgbClr val="0070C0"/>
                </a:solidFill>
              </a:rPr>
              <a:t>ecosoberana</a:t>
            </a:r>
            <a:r>
              <a:rPr lang="en-GB" sz="1800" b="1" dirty="0" smtClean="0">
                <a:solidFill>
                  <a:srgbClr val="0070C0"/>
                </a:solidFill>
              </a:rPr>
              <a:t> </a:t>
            </a:r>
            <a:r>
              <a:rPr lang="en-GB" sz="1800" dirty="0" err="1" smtClean="0">
                <a:solidFill>
                  <a:srgbClr val="0070C0"/>
                </a:solidFill>
              </a:rPr>
              <a:t>en</a:t>
            </a:r>
            <a:r>
              <a:rPr lang="en-GB" sz="1800" dirty="0" smtClean="0">
                <a:solidFill>
                  <a:srgbClr val="0070C0"/>
                </a:solidFill>
              </a:rPr>
              <a:t> </a:t>
            </a:r>
            <a:r>
              <a:rPr lang="en-GB" sz="1800" dirty="0" err="1" smtClean="0">
                <a:solidFill>
                  <a:srgbClr val="0070C0"/>
                </a:solidFill>
              </a:rPr>
              <a:t>agua</a:t>
            </a:r>
            <a:r>
              <a:rPr lang="en-GB" sz="1800" dirty="0" smtClean="0">
                <a:solidFill>
                  <a:srgbClr val="0070C0"/>
                </a:solidFill>
              </a:rPr>
              <a:t>, </a:t>
            </a:r>
            <a:r>
              <a:rPr lang="en-GB" sz="1800" dirty="0" err="1" smtClean="0">
                <a:solidFill>
                  <a:srgbClr val="0070C0"/>
                </a:solidFill>
              </a:rPr>
              <a:t>energía</a:t>
            </a:r>
            <a:r>
              <a:rPr lang="en-GB" sz="1800" dirty="0" smtClean="0">
                <a:solidFill>
                  <a:srgbClr val="0070C0"/>
                </a:solidFill>
              </a:rPr>
              <a:t> y </a:t>
            </a:r>
            <a:r>
              <a:rPr lang="en-GB" sz="1800" dirty="0" err="1" smtClean="0">
                <a:solidFill>
                  <a:srgbClr val="0070C0"/>
                </a:solidFill>
              </a:rPr>
              <a:t>alimentos</a:t>
            </a:r>
            <a:r>
              <a:rPr lang="en-GB" sz="1800" dirty="0" smtClean="0">
                <a:solidFill>
                  <a:srgbClr val="0070C0"/>
                </a:solidFill>
              </a:rPr>
              <a:t>, y </a:t>
            </a:r>
            <a:r>
              <a:rPr lang="en-GB" sz="1800" dirty="0" err="1" smtClean="0">
                <a:solidFill>
                  <a:srgbClr val="0070C0"/>
                </a:solidFill>
              </a:rPr>
              <a:t>colaborar</a:t>
            </a:r>
            <a:r>
              <a:rPr lang="en-GB" sz="1800" dirty="0" smtClean="0">
                <a:solidFill>
                  <a:srgbClr val="0070C0"/>
                </a:solidFill>
              </a:rPr>
              <a:t> a </a:t>
            </a:r>
            <a:r>
              <a:rPr lang="en-GB" sz="1800" dirty="0" err="1" smtClean="0">
                <a:solidFill>
                  <a:srgbClr val="0070C0"/>
                </a:solidFill>
              </a:rPr>
              <a:t>sensibilizar</a:t>
            </a:r>
            <a:r>
              <a:rPr lang="en-GB" sz="1800" dirty="0" smtClean="0">
                <a:solidFill>
                  <a:srgbClr val="0070C0"/>
                </a:solidFill>
              </a:rPr>
              <a:t> a la </a:t>
            </a:r>
            <a:r>
              <a:rPr lang="en-GB" sz="1800" dirty="0" err="1" smtClean="0">
                <a:solidFill>
                  <a:srgbClr val="0070C0"/>
                </a:solidFill>
              </a:rPr>
              <a:t>población</a:t>
            </a:r>
            <a:r>
              <a:rPr lang="en-GB" sz="1800" dirty="0" smtClean="0">
                <a:solidFill>
                  <a:srgbClr val="0070C0"/>
                </a:solidFill>
              </a:rPr>
              <a:t> </a:t>
            </a:r>
            <a:r>
              <a:rPr lang="en-GB" sz="1800" dirty="0" err="1" smtClean="0">
                <a:solidFill>
                  <a:srgbClr val="0070C0"/>
                </a:solidFill>
              </a:rPr>
              <a:t>mundial</a:t>
            </a:r>
            <a:r>
              <a:rPr lang="en-GB" sz="1800" dirty="0" smtClean="0">
                <a:solidFill>
                  <a:srgbClr val="0070C0"/>
                </a:solidFill>
              </a:rPr>
              <a:t> y a las </a:t>
            </a:r>
            <a:r>
              <a:rPr lang="en-GB" sz="1800" dirty="0" err="1">
                <a:solidFill>
                  <a:srgbClr val="0070C0"/>
                </a:solidFill>
              </a:rPr>
              <a:t>N</a:t>
            </a:r>
            <a:r>
              <a:rPr lang="en-GB" sz="1800" dirty="0" err="1" smtClean="0">
                <a:solidFill>
                  <a:srgbClr val="0070C0"/>
                </a:solidFill>
              </a:rPr>
              <a:t>aciones</a:t>
            </a:r>
            <a:r>
              <a:rPr lang="en-GB" sz="1800" dirty="0" smtClean="0">
                <a:solidFill>
                  <a:srgbClr val="0070C0"/>
                </a:solidFill>
              </a:rPr>
              <a:t> </a:t>
            </a:r>
            <a:r>
              <a:rPr lang="en-GB" sz="1800" dirty="0" err="1" smtClean="0">
                <a:solidFill>
                  <a:srgbClr val="0070C0"/>
                </a:solidFill>
              </a:rPr>
              <a:t>Unidas</a:t>
            </a:r>
            <a:r>
              <a:rPr lang="en-GB" sz="1800" dirty="0" smtClean="0">
                <a:solidFill>
                  <a:srgbClr val="0070C0"/>
                </a:solidFill>
              </a:rPr>
              <a:t> para la </a:t>
            </a:r>
            <a:r>
              <a:rPr lang="en-GB" sz="1800" b="1" dirty="0" err="1" smtClean="0">
                <a:solidFill>
                  <a:srgbClr val="0070C0"/>
                </a:solidFill>
              </a:rPr>
              <a:t>conciencia</a:t>
            </a:r>
            <a:r>
              <a:rPr lang="en-GB" sz="1800" b="1" dirty="0" smtClean="0">
                <a:solidFill>
                  <a:srgbClr val="0070C0"/>
                </a:solidFill>
              </a:rPr>
              <a:t> </a:t>
            </a:r>
            <a:r>
              <a:rPr lang="en-GB" sz="1800" b="1" dirty="0" err="1" smtClean="0">
                <a:solidFill>
                  <a:srgbClr val="0070C0"/>
                </a:solidFill>
              </a:rPr>
              <a:t>ética</a:t>
            </a:r>
            <a:r>
              <a:rPr lang="en-GB" sz="1800" b="1" dirty="0" smtClean="0">
                <a:solidFill>
                  <a:srgbClr val="0070C0"/>
                </a:solidFill>
              </a:rPr>
              <a:t>, </a:t>
            </a:r>
            <a:r>
              <a:rPr lang="en-GB" sz="1800" b="1" dirty="0" err="1" smtClean="0">
                <a:solidFill>
                  <a:srgbClr val="0070C0"/>
                </a:solidFill>
              </a:rPr>
              <a:t>respeto</a:t>
            </a:r>
            <a:r>
              <a:rPr lang="en-GB" sz="1800" b="1" dirty="0" smtClean="0">
                <a:solidFill>
                  <a:srgbClr val="0070C0"/>
                </a:solidFill>
              </a:rPr>
              <a:t> y </a:t>
            </a:r>
            <a:r>
              <a:rPr lang="en-GB" sz="1800" b="1" dirty="0" err="1" smtClean="0">
                <a:solidFill>
                  <a:srgbClr val="0070C0"/>
                </a:solidFill>
              </a:rPr>
              <a:t>regulaciones</a:t>
            </a:r>
            <a:r>
              <a:rPr lang="en-GB" sz="1800" b="1" dirty="0" smtClean="0">
                <a:solidFill>
                  <a:srgbClr val="0070C0"/>
                </a:solidFill>
              </a:rPr>
              <a:t> </a:t>
            </a:r>
            <a:r>
              <a:rPr lang="en-GB" sz="1800" dirty="0" smtClean="0">
                <a:solidFill>
                  <a:srgbClr val="0070C0"/>
                </a:solidFill>
              </a:rPr>
              <a:t>para reducer las </a:t>
            </a:r>
            <a:r>
              <a:rPr lang="en-GB" sz="1800" dirty="0" err="1" smtClean="0">
                <a:solidFill>
                  <a:srgbClr val="0070C0"/>
                </a:solidFill>
              </a:rPr>
              <a:t>emisiones</a:t>
            </a:r>
            <a:r>
              <a:rPr lang="en-GB" sz="1800" dirty="0" smtClean="0">
                <a:solidFill>
                  <a:srgbClr val="0070C0"/>
                </a:solidFill>
              </a:rPr>
              <a:t> de CO2 </a:t>
            </a:r>
            <a:r>
              <a:rPr lang="en-GB" sz="1800" dirty="0" err="1" smtClean="0">
                <a:solidFill>
                  <a:srgbClr val="0070C0"/>
                </a:solidFill>
              </a:rPr>
              <a:t>por</a:t>
            </a:r>
            <a:r>
              <a:rPr lang="en-GB" sz="1800" dirty="0" smtClean="0">
                <a:solidFill>
                  <a:srgbClr val="0070C0"/>
                </a:solidFill>
              </a:rPr>
              <a:t> </a:t>
            </a:r>
            <a:r>
              <a:rPr lang="en-GB" sz="1800" dirty="0" err="1" smtClean="0">
                <a:solidFill>
                  <a:srgbClr val="0070C0"/>
                </a:solidFill>
              </a:rPr>
              <a:t>debajo</a:t>
            </a:r>
            <a:r>
              <a:rPr lang="en-GB" sz="1800" dirty="0" smtClean="0">
                <a:solidFill>
                  <a:srgbClr val="0070C0"/>
                </a:solidFill>
              </a:rPr>
              <a:t> de 1 Tm </a:t>
            </a:r>
            <a:r>
              <a:rPr lang="en-GB" sz="1800" dirty="0" err="1" smtClean="0">
                <a:solidFill>
                  <a:srgbClr val="0070C0"/>
                </a:solidFill>
              </a:rPr>
              <a:t>por</a:t>
            </a:r>
            <a:r>
              <a:rPr lang="en-GB" sz="1800" dirty="0" smtClean="0">
                <a:solidFill>
                  <a:srgbClr val="0070C0"/>
                </a:solidFill>
              </a:rPr>
              <a:t> persona y </a:t>
            </a:r>
            <a:r>
              <a:rPr lang="en-GB" sz="1800" dirty="0" err="1" smtClean="0">
                <a:solidFill>
                  <a:srgbClr val="0070C0"/>
                </a:solidFill>
              </a:rPr>
              <a:t>año</a:t>
            </a:r>
            <a:r>
              <a:rPr lang="en-GB" sz="1800" dirty="0" smtClean="0">
                <a:solidFill>
                  <a:srgbClr val="0070C0"/>
                </a:solidFill>
              </a:rPr>
              <a:t>.</a:t>
            </a:r>
            <a:r>
              <a:rPr lang="en-GB" sz="1600" b="1" dirty="0">
                <a:solidFill>
                  <a:srgbClr val="0070C0"/>
                </a:solidFill>
              </a:rPr>
              <a:t/>
            </a:r>
            <a:br>
              <a:rPr lang="en-GB" sz="1600" b="1" dirty="0">
                <a:solidFill>
                  <a:srgbClr val="0070C0"/>
                </a:solidFill>
              </a:rPr>
            </a:br>
            <a:endParaRPr lang="en-GB" sz="1600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154231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S" sz="3600" dirty="0" err="1">
                <a:latin typeface="Bradley Hand ITC" panose="03070402050302030203" pitchFamily="66" charset="0"/>
              </a:rPr>
              <a:t>Lìmites</a:t>
            </a:r>
            <a:r>
              <a:rPr lang="es-ES" sz="3600" dirty="0">
                <a:latin typeface="Bradley Hand ITC" panose="03070402050302030203" pitchFamily="66" charset="0"/>
              </a:rPr>
              <a:t> sobre pasados : síntomas del Planeta enfermo</a:t>
            </a:r>
            <a:endParaRPr lang="es-MX" sz="3600" dirty="0">
              <a:latin typeface="Bradley Hand ITC" panose="03070402050302030203" pitchFamily="66" charset="0"/>
            </a:endParaRP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5535827" y="1993407"/>
            <a:ext cx="6462584" cy="3962549"/>
          </a:xfrm>
        </p:spPr>
        <p:txBody>
          <a:bodyPr>
            <a:normAutofit/>
          </a:bodyPr>
          <a:lstStyle/>
          <a:p>
            <a:r>
              <a:rPr lang="es-ES" sz="2400" dirty="0">
                <a:latin typeface="Bradley Hand ITC" panose="03070402050302030203" pitchFamily="66" charset="0"/>
              </a:rPr>
              <a:t>Calentamiento global: 	</a:t>
            </a:r>
            <a:r>
              <a:rPr lang="es-ES" sz="2400" dirty="0">
                <a:solidFill>
                  <a:srgbClr val="FF0000"/>
                </a:solidFill>
                <a:latin typeface="Bradley Hand ITC" panose="03070402050302030203" pitchFamily="66" charset="0"/>
              </a:rPr>
              <a:t>Fiebre</a:t>
            </a:r>
          </a:p>
          <a:p>
            <a:r>
              <a:rPr lang="es-ES" sz="2400" dirty="0" err="1">
                <a:latin typeface="Bradley Hand ITC" panose="03070402050302030203" pitchFamily="66" charset="0"/>
              </a:rPr>
              <a:t>Pèrdida</a:t>
            </a:r>
            <a:r>
              <a:rPr lang="es-ES" sz="2400" dirty="0">
                <a:latin typeface="Bradley Hand ITC" panose="03070402050302030203" pitchFamily="66" charset="0"/>
              </a:rPr>
              <a:t> de biodiversidad: 	</a:t>
            </a:r>
            <a:r>
              <a:rPr lang="es-ES" sz="2400" dirty="0" err="1">
                <a:solidFill>
                  <a:srgbClr val="FF0000"/>
                </a:solidFill>
                <a:latin typeface="Bradley Hand ITC" panose="03070402050302030203" pitchFamily="66" charset="0"/>
              </a:rPr>
              <a:t>Disbacteriosis</a:t>
            </a:r>
            <a:endParaRPr lang="es-ES" sz="2400" dirty="0">
              <a:solidFill>
                <a:srgbClr val="FF0000"/>
              </a:solidFill>
              <a:latin typeface="Bradley Hand ITC" panose="03070402050302030203" pitchFamily="66" charset="0"/>
            </a:endParaRPr>
          </a:p>
          <a:p>
            <a:r>
              <a:rPr lang="es-ES" sz="2400" dirty="0" err="1">
                <a:latin typeface="Bradley Hand ITC" panose="03070402050302030203" pitchFamily="66" charset="0"/>
              </a:rPr>
              <a:t>Deforestaciòn</a:t>
            </a:r>
            <a:r>
              <a:rPr lang="es-ES" sz="2400" dirty="0">
                <a:latin typeface="Bradley Hand ITC" panose="03070402050302030203" pitchFamily="66" charset="0"/>
              </a:rPr>
              <a:t> :</a:t>
            </a:r>
            <a:r>
              <a:rPr lang="es-ES" sz="2400" dirty="0">
                <a:solidFill>
                  <a:srgbClr val="FF0000"/>
                </a:solidFill>
                <a:latin typeface="Bradley Hand ITC" panose="03070402050302030203" pitchFamily="66" charset="0"/>
              </a:rPr>
              <a:t>		Alopecia</a:t>
            </a:r>
          </a:p>
          <a:p>
            <a:r>
              <a:rPr lang="es-ES" sz="2400" dirty="0" err="1">
                <a:latin typeface="Bradley Hand ITC" panose="03070402050302030203" pitchFamily="66" charset="0"/>
              </a:rPr>
              <a:t>Nitrògeno</a:t>
            </a:r>
            <a:r>
              <a:rPr lang="es-ES" sz="2400" dirty="0">
                <a:latin typeface="Bradley Hand ITC" panose="03070402050302030203" pitchFamily="66" charset="0"/>
              </a:rPr>
              <a:t>, </a:t>
            </a:r>
            <a:r>
              <a:rPr lang="es-ES" sz="2400" dirty="0" err="1">
                <a:latin typeface="Bradley Hand ITC" panose="03070402050302030203" pitchFamily="66" charset="0"/>
              </a:rPr>
              <a:t>Fòsforo</a:t>
            </a:r>
            <a:r>
              <a:rPr lang="es-ES" sz="2400" dirty="0">
                <a:latin typeface="Bradley Hand ITC" panose="03070402050302030203" pitchFamily="66" charset="0"/>
              </a:rPr>
              <a:t> y pH :</a:t>
            </a:r>
            <a:r>
              <a:rPr lang="en-US" sz="2400" dirty="0">
                <a:latin typeface="Bradley Hand ITC" panose="03070402050302030203" pitchFamily="66" charset="0"/>
              </a:rPr>
              <a:t> 	</a:t>
            </a:r>
            <a:r>
              <a:rPr lang="en-US" sz="2400" dirty="0">
                <a:solidFill>
                  <a:srgbClr val="FF0000"/>
                </a:solidFill>
                <a:latin typeface="Bradley Hand ITC" panose="03070402050302030203" pitchFamily="66" charset="0"/>
              </a:rPr>
              <a:t>Diabetes, acidosis</a:t>
            </a:r>
          </a:p>
          <a:p>
            <a:r>
              <a:rPr lang="en-US" sz="2400" dirty="0" err="1">
                <a:latin typeface="Bradley Hand ITC" panose="03070402050302030203" pitchFamily="66" charset="0"/>
              </a:rPr>
              <a:t>Pèrdida</a:t>
            </a:r>
            <a:r>
              <a:rPr lang="en-US" sz="2400" dirty="0">
                <a:latin typeface="Bradley Hand ITC" panose="03070402050302030203" pitchFamily="66" charset="0"/>
              </a:rPr>
              <a:t> de </a:t>
            </a:r>
            <a:r>
              <a:rPr lang="en-US" sz="2400" dirty="0" err="1">
                <a:latin typeface="Bradley Hand ITC" panose="03070402050302030203" pitchFamily="66" charset="0"/>
              </a:rPr>
              <a:t>agua</a:t>
            </a:r>
            <a:r>
              <a:rPr lang="en-US" sz="2400" dirty="0">
                <a:latin typeface="Bradley Hand ITC" panose="03070402050302030203" pitchFamily="66" charset="0"/>
              </a:rPr>
              <a:t> </a:t>
            </a:r>
            <a:r>
              <a:rPr lang="en-US" sz="2400" dirty="0" err="1">
                <a:latin typeface="Bradley Hand ITC" panose="03070402050302030203" pitchFamily="66" charset="0"/>
              </a:rPr>
              <a:t>profunda</a:t>
            </a:r>
            <a:r>
              <a:rPr lang="en-US" sz="2400" dirty="0">
                <a:latin typeface="Bradley Hand ITC" panose="03070402050302030203" pitchFamily="66" charset="0"/>
              </a:rPr>
              <a:t>: </a:t>
            </a:r>
            <a:r>
              <a:rPr lang="en-US" sz="2400" dirty="0" err="1">
                <a:solidFill>
                  <a:srgbClr val="FF0000"/>
                </a:solidFill>
                <a:latin typeface="Bradley Hand ITC" panose="03070402050302030203" pitchFamily="66" charset="0"/>
              </a:rPr>
              <a:t>Deshidrataciòn</a:t>
            </a:r>
            <a:endParaRPr lang="es-ES" sz="2400" dirty="0">
              <a:solidFill>
                <a:srgbClr val="FF0000"/>
              </a:solidFill>
              <a:latin typeface="Bradley Hand ITC" panose="03070402050302030203" pitchFamily="66" charset="0"/>
            </a:endParaRPr>
          </a:p>
          <a:p>
            <a:r>
              <a:rPr lang="es-ES" sz="2400" dirty="0">
                <a:latin typeface="Bradley Hand ITC" panose="03070402050302030203" pitchFamily="66" charset="0"/>
              </a:rPr>
              <a:t>Contaminantes químicos : </a:t>
            </a:r>
            <a:r>
              <a:rPr lang="es-ES" sz="2400" dirty="0" err="1">
                <a:solidFill>
                  <a:srgbClr val="FF0000"/>
                </a:solidFill>
                <a:latin typeface="Bradley Hand ITC" panose="03070402050302030203" pitchFamily="66" charset="0"/>
              </a:rPr>
              <a:t>Intoxicaciòn</a:t>
            </a:r>
            <a:endParaRPr lang="es-ES" sz="2400" dirty="0">
              <a:solidFill>
                <a:srgbClr val="FF0000"/>
              </a:solidFill>
              <a:latin typeface="Bradley Hand ITC" panose="03070402050302030203" pitchFamily="66" charset="0"/>
            </a:endParaRP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1"/>
          </p:nvPr>
        </p:nvPicPr>
        <p:blipFill rotWithShape="1">
          <a:blip r:embed="rId2"/>
          <a:srcRect l="80156" t="47257" r="15127" b="38359"/>
          <a:stretch/>
        </p:blipFill>
        <p:spPr>
          <a:xfrm>
            <a:off x="1523998" y="1600116"/>
            <a:ext cx="2438401" cy="41824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211866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8778" y="179610"/>
            <a:ext cx="10972800" cy="1143000"/>
          </a:xfrm>
        </p:spPr>
        <p:txBody>
          <a:bodyPr>
            <a:normAutofit/>
          </a:bodyPr>
          <a:lstStyle/>
          <a:p>
            <a:r>
              <a:rPr lang="es-ES" dirty="0" smtClean="0"/>
              <a:t>Sostenibilidad ecológica por zonas de equidad</a:t>
            </a:r>
            <a:endParaRPr lang="en-GB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8778" y="1418930"/>
            <a:ext cx="5359685" cy="4324324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51479" y="1418930"/>
            <a:ext cx="5500099" cy="43243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7450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s-ES" dirty="0" smtClean="0"/>
              <a:t>Conclusiones </a:t>
            </a:r>
            <a:r>
              <a:rPr lang="es-ES" dirty="0" smtClean="0"/>
              <a:t>del análisis global 1960-2020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5821908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15199" t="29363" r="6991" b="31731"/>
          <a:stretch/>
        </p:blipFill>
        <p:spPr>
          <a:xfrm>
            <a:off x="4204956" y="1368251"/>
            <a:ext cx="3714368" cy="36563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615645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603892" y="117965"/>
            <a:ext cx="10972800" cy="1143000"/>
          </a:xfrm>
        </p:spPr>
        <p:txBody>
          <a:bodyPr>
            <a:normAutofit/>
          </a:bodyPr>
          <a:lstStyle/>
          <a:p>
            <a:r>
              <a:rPr lang="es-ES" sz="3600" dirty="0" smtClean="0"/>
              <a:t>8-Índice de bienestar en equidad sostenible</a:t>
            </a:r>
            <a:endParaRPr lang="en-GB" sz="3600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1"/>
          </p:nvPr>
        </p:nvSpPr>
        <p:spPr>
          <a:xfrm>
            <a:off x="603892" y="1008042"/>
            <a:ext cx="5635750" cy="5597035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s-ES" dirty="0" smtClean="0"/>
              <a:t>Existe una correlación de justicia entre el exceso y el déficit.</a:t>
            </a:r>
            <a:endParaRPr lang="en-GB" dirty="0" smtClean="0"/>
          </a:p>
          <a:p>
            <a:endParaRPr lang="en-GB" dirty="0"/>
          </a:p>
          <a:p>
            <a:r>
              <a:rPr lang="en-GB" dirty="0" smtClean="0"/>
              <a:t>A : </a:t>
            </a:r>
            <a:r>
              <a:rPr lang="en-GB" dirty="0" err="1" smtClean="0"/>
              <a:t>una</a:t>
            </a:r>
            <a:r>
              <a:rPr lang="en-GB" dirty="0" smtClean="0"/>
              <a:t> </a:t>
            </a:r>
            <a:r>
              <a:rPr lang="en-GB" dirty="0" err="1" smtClean="0"/>
              <a:t>semana</a:t>
            </a:r>
            <a:r>
              <a:rPr lang="en-GB" dirty="0" smtClean="0"/>
              <a:t> de </a:t>
            </a:r>
            <a:r>
              <a:rPr lang="en-GB" dirty="0" err="1" smtClean="0"/>
              <a:t>vida</a:t>
            </a:r>
            <a:r>
              <a:rPr lang="en-GB" dirty="0" smtClean="0"/>
              <a:t> </a:t>
            </a:r>
            <a:r>
              <a:rPr lang="en-GB" dirty="0" err="1" smtClean="0"/>
              <a:t>perdida</a:t>
            </a:r>
            <a:r>
              <a:rPr lang="en-GB" dirty="0" smtClean="0"/>
              <a:t> </a:t>
            </a:r>
            <a:r>
              <a:rPr lang="en-GB" dirty="0" err="1" smtClean="0"/>
              <a:t>en</a:t>
            </a:r>
            <a:r>
              <a:rPr lang="en-GB" dirty="0" smtClean="0"/>
              <a:t> personas que </a:t>
            </a:r>
            <a:r>
              <a:rPr lang="en-GB" dirty="0" err="1" smtClean="0"/>
              <a:t>viven</a:t>
            </a:r>
            <a:r>
              <a:rPr lang="en-GB" dirty="0" smtClean="0"/>
              <a:t> </a:t>
            </a:r>
            <a:r>
              <a:rPr lang="en-GB" dirty="0" err="1" smtClean="0"/>
              <a:t>por</a:t>
            </a:r>
            <a:r>
              <a:rPr lang="en-GB" dirty="0" smtClean="0"/>
              <a:t> </a:t>
            </a:r>
            <a:r>
              <a:rPr lang="en-GB" dirty="0" err="1" smtClean="0"/>
              <a:t>debajo</a:t>
            </a:r>
            <a:r>
              <a:rPr lang="en-GB" dirty="0" smtClean="0"/>
              <a:t> del umbral de </a:t>
            </a:r>
            <a:r>
              <a:rPr lang="en-GB" dirty="0" err="1" smtClean="0"/>
              <a:t>dignidad</a:t>
            </a:r>
            <a:r>
              <a:rPr lang="en-GB" dirty="0" smtClean="0"/>
              <a:t>, </a:t>
            </a:r>
            <a:r>
              <a:rPr lang="en-GB" dirty="0" err="1" smtClean="0"/>
              <a:t>por</a:t>
            </a:r>
            <a:r>
              <a:rPr lang="en-GB" dirty="0" smtClean="0"/>
              <a:t> </a:t>
            </a:r>
            <a:r>
              <a:rPr lang="en-GB" dirty="0" err="1" smtClean="0"/>
              <a:t>cada</a:t>
            </a:r>
            <a:r>
              <a:rPr lang="en-GB" dirty="0" smtClean="0"/>
              <a:t> 1000$ de </a:t>
            </a:r>
            <a:r>
              <a:rPr lang="en-GB" dirty="0" err="1" smtClean="0"/>
              <a:t>exceso</a:t>
            </a:r>
            <a:r>
              <a:rPr lang="en-GB" dirty="0" smtClean="0"/>
              <a:t> de PIB pc de personas que </a:t>
            </a:r>
            <a:r>
              <a:rPr lang="en-GB" dirty="0" err="1" smtClean="0"/>
              <a:t>viven</a:t>
            </a:r>
            <a:r>
              <a:rPr lang="en-GB" dirty="0" smtClean="0"/>
              <a:t> </a:t>
            </a:r>
            <a:r>
              <a:rPr lang="en-GB" dirty="0" err="1" smtClean="0"/>
              <a:t>por</a:t>
            </a:r>
            <a:r>
              <a:rPr lang="en-GB" dirty="0" smtClean="0"/>
              <a:t> </a:t>
            </a:r>
            <a:r>
              <a:rPr lang="en-GB" dirty="0" err="1" smtClean="0"/>
              <a:t>encima</a:t>
            </a:r>
            <a:r>
              <a:rPr lang="en-GB" dirty="0" smtClean="0"/>
              <a:t> del umbral de </a:t>
            </a:r>
            <a:r>
              <a:rPr lang="en-GB" dirty="0" err="1" smtClean="0"/>
              <a:t>exceso</a:t>
            </a:r>
            <a:r>
              <a:rPr lang="en-GB" dirty="0" smtClean="0"/>
              <a:t>.</a:t>
            </a:r>
            <a:endParaRPr lang="en-GB" dirty="0"/>
          </a:p>
          <a:p>
            <a:r>
              <a:rPr lang="en-GB" dirty="0" smtClean="0"/>
              <a:t>B: dos </a:t>
            </a:r>
            <a:r>
              <a:rPr lang="en-GB" dirty="0" err="1" smtClean="0"/>
              <a:t>días</a:t>
            </a:r>
            <a:r>
              <a:rPr lang="en-GB" dirty="0" smtClean="0"/>
              <a:t> de </a:t>
            </a:r>
            <a:r>
              <a:rPr lang="en-GB" dirty="0" err="1" smtClean="0"/>
              <a:t>vida</a:t>
            </a:r>
            <a:r>
              <a:rPr lang="en-GB" dirty="0" smtClean="0"/>
              <a:t> </a:t>
            </a:r>
            <a:r>
              <a:rPr lang="en-GB" dirty="0" err="1" smtClean="0"/>
              <a:t>perdidos</a:t>
            </a:r>
            <a:r>
              <a:rPr lang="en-GB" dirty="0" smtClean="0"/>
              <a:t> </a:t>
            </a:r>
            <a:r>
              <a:rPr lang="en-GB" dirty="0" err="1" smtClean="0"/>
              <a:t>en</a:t>
            </a:r>
            <a:r>
              <a:rPr lang="en-GB" dirty="0" smtClean="0"/>
              <a:t> la </a:t>
            </a:r>
            <a:r>
              <a:rPr lang="en-GB" dirty="0" err="1" smtClean="0"/>
              <a:t>próxima</a:t>
            </a:r>
            <a:r>
              <a:rPr lang="en-GB" dirty="0" smtClean="0"/>
              <a:t> </a:t>
            </a:r>
            <a:r>
              <a:rPr lang="en-GB" dirty="0" err="1" smtClean="0"/>
              <a:t>generación</a:t>
            </a:r>
            <a:r>
              <a:rPr lang="en-GB" dirty="0" smtClean="0"/>
              <a:t> (</a:t>
            </a:r>
            <a:r>
              <a:rPr lang="en-GB" dirty="0" err="1" smtClean="0"/>
              <a:t>sobre</a:t>
            </a:r>
            <a:r>
              <a:rPr lang="en-GB" dirty="0" smtClean="0"/>
              <a:t> </a:t>
            </a:r>
            <a:r>
              <a:rPr lang="en-GB" dirty="0" err="1" smtClean="0"/>
              <a:t>todo</a:t>
            </a:r>
            <a:r>
              <a:rPr lang="en-GB" dirty="0" smtClean="0"/>
              <a:t> </a:t>
            </a:r>
            <a:r>
              <a:rPr lang="en-GB" dirty="0" err="1" smtClean="0"/>
              <a:t>en</a:t>
            </a:r>
            <a:r>
              <a:rPr lang="en-GB" dirty="0" smtClean="0"/>
              <a:t> </a:t>
            </a:r>
            <a:r>
              <a:rPr lang="en-GB" dirty="0" err="1" smtClean="0"/>
              <a:t>países</a:t>
            </a:r>
            <a:r>
              <a:rPr lang="en-GB" dirty="0" smtClean="0"/>
              <a:t> no </a:t>
            </a:r>
            <a:r>
              <a:rPr lang="en-GB" dirty="0" err="1" smtClean="0"/>
              <a:t>contaminantes</a:t>
            </a:r>
            <a:r>
              <a:rPr lang="en-GB" dirty="0" smtClean="0"/>
              <a:t> y </a:t>
            </a:r>
            <a:r>
              <a:rPr lang="en-GB" dirty="0" err="1" smtClean="0"/>
              <a:t>en</a:t>
            </a:r>
            <a:r>
              <a:rPr lang="en-GB" dirty="0" smtClean="0"/>
              <a:t> </a:t>
            </a:r>
            <a:r>
              <a:rPr lang="en-GB" dirty="0" err="1" smtClean="0"/>
              <a:t>nacidos</a:t>
            </a:r>
            <a:r>
              <a:rPr lang="en-GB" dirty="0" smtClean="0"/>
              <a:t> </a:t>
            </a:r>
            <a:r>
              <a:rPr lang="en-GB" dirty="0" err="1" smtClean="0"/>
              <a:t>después</a:t>
            </a:r>
            <a:r>
              <a:rPr lang="en-GB" dirty="0" smtClean="0"/>
              <a:t> del 1990) </a:t>
            </a:r>
            <a:r>
              <a:rPr lang="en-GB" dirty="0" err="1" smtClean="0"/>
              <a:t>por</a:t>
            </a:r>
            <a:r>
              <a:rPr lang="en-GB" dirty="0" smtClean="0"/>
              <a:t> </a:t>
            </a:r>
            <a:r>
              <a:rPr lang="en-GB" dirty="0" err="1" smtClean="0"/>
              <a:t>cada</a:t>
            </a:r>
            <a:r>
              <a:rPr lang="en-GB" dirty="0" smtClean="0"/>
              <a:t> </a:t>
            </a:r>
            <a:r>
              <a:rPr lang="en-GB" dirty="0" err="1" smtClean="0"/>
              <a:t>tonelada</a:t>
            </a:r>
            <a:r>
              <a:rPr lang="en-GB" dirty="0" smtClean="0"/>
              <a:t> de CO2 </a:t>
            </a:r>
            <a:r>
              <a:rPr lang="en-GB" dirty="0" err="1" smtClean="0"/>
              <a:t>en</a:t>
            </a:r>
            <a:r>
              <a:rPr lang="en-GB" dirty="0" smtClean="0"/>
              <a:t> </a:t>
            </a:r>
            <a:r>
              <a:rPr lang="en-GB" dirty="0" err="1" smtClean="0"/>
              <a:t>exceso</a:t>
            </a:r>
            <a:r>
              <a:rPr lang="en-GB" dirty="0" smtClean="0"/>
              <a:t> del </a:t>
            </a:r>
            <a:r>
              <a:rPr lang="en-GB" dirty="0" err="1" smtClean="0"/>
              <a:t>umbralético</a:t>
            </a:r>
            <a:r>
              <a:rPr lang="en-GB" dirty="0" smtClean="0"/>
              <a:t>.</a:t>
            </a:r>
          </a:p>
          <a:p>
            <a:pPr marL="0" indent="0">
              <a:buNone/>
            </a:pPr>
            <a:endParaRPr lang="en-GB" dirty="0" smtClean="0"/>
          </a:p>
          <a:p>
            <a:pPr marL="0" indent="0">
              <a:buNone/>
            </a:pPr>
            <a:r>
              <a:rPr lang="es-ES" b="1" dirty="0" smtClean="0">
                <a:solidFill>
                  <a:schemeClr val="accent1">
                    <a:lumMod val="75000"/>
                  </a:schemeClr>
                </a:solidFill>
              </a:rPr>
              <a:t>Índice de equidad sostenible : Esperanza de vida </a:t>
            </a:r>
            <a:r>
              <a:rPr lang="es-ES" sz="2400" b="1" dirty="0" smtClean="0">
                <a:solidFill>
                  <a:schemeClr val="accent1">
                    <a:lumMod val="75000"/>
                  </a:schemeClr>
                </a:solidFill>
              </a:rPr>
              <a:t>x (1-((A</a:t>
            </a:r>
            <a:r>
              <a:rPr lang="en-GB" sz="2400" b="1" dirty="0" smtClean="0">
                <a:solidFill>
                  <a:schemeClr val="accent1">
                    <a:lumMod val="75000"/>
                  </a:schemeClr>
                </a:solidFill>
              </a:rPr>
              <a:t>/52)-(B/365)))</a:t>
            </a:r>
          </a:p>
          <a:p>
            <a:pPr marL="0" indent="0">
              <a:buNone/>
            </a:pPr>
            <a:endParaRPr lang="en-GB" sz="2400" b="1" dirty="0" smtClean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0" name="Rectangle 1"/>
          <p:cNvSpPr>
            <a:spLocks noChangeArrowheads="1"/>
          </p:cNvSpPr>
          <p:nvPr/>
        </p:nvSpPr>
        <p:spPr bwMode="auto">
          <a:xfrm>
            <a:off x="4099015" y="330835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pic>
        <p:nvPicPr>
          <p:cNvPr id="12" name="Content Placeholder 11"/>
          <p:cNvPicPr>
            <a:picLocks noGrp="1" noChangeAspect="1"/>
          </p:cNvPicPr>
          <p:nvPr>
            <p:ph sz="half" idx="2"/>
          </p:nvPr>
        </p:nvPicPr>
        <p:blipFill rotWithShape="1">
          <a:blip r:embed="rId2"/>
          <a:srcRect l="23713" t="19831" r="18474" b="21827"/>
          <a:stretch/>
        </p:blipFill>
        <p:spPr>
          <a:xfrm>
            <a:off x="6239642" y="880764"/>
            <a:ext cx="5081916" cy="2884786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3"/>
          <a:srcRect l="24882" t="28460" r="18030" b="12412"/>
          <a:stretch/>
        </p:blipFill>
        <p:spPr>
          <a:xfrm>
            <a:off x="6239642" y="3847569"/>
            <a:ext cx="5097611" cy="26677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10790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712" t="32548" r="82153" b="14320"/>
          <a:stretch/>
        </p:blipFill>
        <p:spPr>
          <a:xfrm>
            <a:off x="6976151" y="1084683"/>
            <a:ext cx="4582276" cy="4856545"/>
          </a:xfrm>
          <a:prstGeom prst="rect">
            <a:avLst/>
          </a:prstGeom>
        </p:spPr>
      </p:pic>
      <p:sp>
        <p:nvSpPr>
          <p:cNvPr id="6" name="Content Placeholder 5"/>
          <p:cNvSpPr>
            <a:spLocks noGrp="1"/>
          </p:cNvSpPr>
          <p:nvPr>
            <p:ph sz="half" idx="1"/>
          </p:nvPr>
        </p:nvSpPr>
        <p:spPr>
          <a:xfrm>
            <a:off x="928099" y="991215"/>
            <a:ext cx="5384800" cy="4525963"/>
          </a:xfrm>
        </p:spPr>
        <p:txBody>
          <a:bodyPr anchor="ctr">
            <a:normAutofit lnSpcReduction="10000"/>
          </a:bodyPr>
          <a:lstStyle/>
          <a:p>
            <a:r>
              <a:rPr lang="es-ES" sz="2400" dirty="0" smtClean="0"/>
              <a:t>Cerca de dos millones de datos; en su mayoría algoritmos basados en estadísticas internacionales (Naciones Unidas, Banco Mundial, Organización Mundial de la Salud, otros) y que estiman criterios SRS, carga de inequidad neta y relativa, los umbrales de equidad, niveles éticos de redistribución y el índice de equidad sostenible (IES).</a:t>
            </a:r>
          </a:p>
          <a:p>
            <a:r>
              <a:rPr lang="es-ES" sz="2400" dirty="0" smtClean="0"/>
              <a:t>Por 250 países y regiones, periodos de tiempo de 5 años desde 1960-2020, por sexo y por grupos de edad de 5 (de 0-100 años de edad).</a:t>
            </a:r>
            <a:endParaRPr lang="en-GB" sz="2400" dirty="0"/>
          </a:p>
        </p:txBody>
      </p:sp>
      <p:sp>
        <p:nvSpPr>
          <p:cNvPr id="7" name="Content Placeholder 6"/>
          <p:cNvSpPr>
            <a:spLocks noGrp="1"/>
          </p:cNvSpPr>
          <p:nvPr>
            <p:ph sz="half" idx="2"/>
          </p:nvPr>
        </p:nvSpPr>
        <p:spPr>
          <a:xfrm>
            <a:off x="1157555" y="256516"/>
            <a:ext cx="5384800" cy="583542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s-ES" sz="3600" dirty="0" smtClean="0"/>
              <a:t>Base de datos interactiva</a:t>
            </a:r>
            <a:endParaRPr lang="en-GB" sz="3600" dirty="0"/>
          </a:p>
        </p:txBody>
      </p:sp>
    </p:spTree>
    <p:extLst>
      <p:ext uri="{BB962C8B-B14F-4D97-AF65-F5344CB8AC3E}">
        <p14:creationId xmlns:p14="http://schemas.microsoft.com/office/powerpoint/2010/main" val="30842254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5709" y="199225"/>
            <a:ext cx="10972800" cy="696702"/>
          </a:xfrm>
        </p:spPr>
        <p:txBody>
          <a:bodyPr/>
          <a:lstStyle/>
          <a:p>
            <a:r>
              <a:rPr lang="es-ES" dirty="0" smtClean="0"/>
              <a:t>Atlas de equidad sostenible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5709" y="1465778"/>
            <a:ext cx="10972800" cy="2044039"/>
          </a:xfrm>
        </p:spPr>
        <p:txBody>
          <a:bodyPr>
            <a:normAutofit fontScale="92500" lnSpcReduction="20000"/>
          </a:bodyPr>
          <a:lstStyle/>
          <a:p>
            <a:r>
              <a:rPr lang="en-GB" dirty="0" smtClean="0"/>
              <a:t>170 </a:t>
            </a:r>
            <a:r>
              <a:rPr lang="en-GB" dirty="0" err="1" smtClean="0"/>
              <a:t>países</a:t>
            </a:r>
            <a:r>
              <a:rPr lang="en-GB" dirty="0" smtClean="0"/>
              <a:t> de &gt;100,000 </a:t>
            </a:r>
            <a:r>
              <a:rPr lang="en-GB" dirty="0" err="1" smtClean="0"/>
              <a:t>habitantes</a:t>
            </a:r>
            <a:r>
              <a:rPr lang="en-GB" dirty="0" smtClean="0"/>
              <a:t> : </a:t>
            </a:r>
            <a:r>
              <a:rPr lang="en-GB" dirty="0" err="1" smtClean="0"/>
              <a:t>perfil</a:t>
            </a:r>
            <a:r>
              <a:rPr lang="en-GB" dirty="0" smtClean="0"/>
              <a:t> de </a:t>
            </a:r>
            <a:r>
              <a:rPr lang="en-GB" dirty="0" err="1" smtClean="0"/>
              <a:t>equidad</a:t>
            </a:r>
            <a:r>
              <a:rPr lang="en-GB" dirty="0" smtClean="0"/>
              <a:t> de </a:t>
            </a:r>
            <a:r>
              <a:rPr lang="en-GB" dirty="0" err="1" smtClean="0"/>
              <a:t>cada</a:t>
            </a:r>
            <a:r>
              <a:rPr lang="en-GB" dirty="0" smtClean="0"/>
              <a:t> </a:t>
            </a:r>
            <a:r>
              <a:rPr lang="en-GB" dirty="0" err="1" smtClean="0"/>
              <a:t>país</a:t>
            </a:r>
            <a:r>
              <a:rPr lang="en-GB" dirty="0" smtClean="0"/>
              <a:t> </a:t>
            </a:r>
            <a:r>
              <a:rPr lang="en-GB" dirty="0" err="1" smtClean="0"/>
              <a:t>en</a:t>
            </a:r>
            <a:r>
              <a:rPr lang="en-GB" dirty="0" smtClean="0"/>
              <a:t> </a:t>
            </a:r>
            <a:r>
              <a:rPr lang="en-GB" dirty="0" err="1" smtClean="0"/>
              <a:t>relación</a:t>
            </a:r>
            <a:r>
              <a:rPr lang="en-GB" dirty="0" smtClean="0"/>
              <a:t> a </a:t>
            </a:r>
            <a:r>
              <a:rPr lang="en-GB" dirty="0" err="1" smtClean="0"/>
              <a:t>niveles</a:t>
            </a:r>
            <a:r>
              <a:rPr lang="en-GB" dirty="0" smtClean="0"/>
              <a:t> </a:t>
            </a:r>
            <a:r>
              <a:rPr lang="en-GB" dirty="0" err="1" smtClean="0"/>
              <a:t>globales</a:t>
            </a:r>
            <a:r>
              <a:rPr lang="en-GB" dirty="0" smtClean="0"/>
              <a:t> de </a:t>
            </a:r>
            <a:r>
              <a:rPr lang="en-GB" dirty="0" err="1" smtClean="0"/>
              <a:t>equidad</a:t>
            </a:r>
            <a:r>
              <a:rPr lang="en-GB" dirty="0" smtClean="0"/>
              <a:t> </a:t>
            </a:r>
            <a:r>
              <a:rPr lang="en-GB" dirty="0" err="1" smtClean="0"/>
              <a:t>en</a:t>
            </a:r>
            <a:r>
              <a:rPr lang="en-GB" dirty="0" smtClean="0"/>
              <a:t> </a:t>
            </a:r>
            <a:r>
              <a:rPr lang="en-GB" dirty="0" err="1" smtClean="0"/>
              <a:t>salud</a:t>
            </a:r>
            <a:r>
              <a:rPr lang="en-GB" dirty="0" smtClean="0"/>
              <a:t>, con 21 </a:t>
            </a:r>
            <a:r>
              <a:rPr lang="en-GB" dirty="0" err="1" smtClean="0"/>
              <a:t>gráficos</a:t>
            </a:r>
            <a:r>
              <a:rPr lang="en-GB" dirty="0" smtClean="0"/>
              <a:t>, 3 </a:t>
            </a:r>
            <a:r>
              <a:rPr lang="en-GB" dirty="0" err="1" smtClean="0"/>
              <a:t>tablas</a:t>
            </a:r>
            <a:r>
              <a:rPr lang="en-GB" dirty="0" smtClean="0"/>
              <a:t> </a:t>
            </a:r>
            <a:r>
              <a:rPr lang="en-GB" dirty="0" err="1" smtClean="0"/>
              <a:t>comparativas</a:t>
            </a:r>
            <a:r>
              <a:rPr lang="en-GB" dirty="0" smtClean="0"/>
              <a:t>, un </a:t>
            </a:r>
            <a:r>
              <a:rPr lang="en-GB" dirty="0" err="1" smtClean="0"/>
              <a:t>cuadro</a:t>
            </a:r>
            <a:r>
              <a:rPr lang="en-GB" dirty="0" smtClean="0"/>
              <a:t> </a:t>
            </a:r>
            <a:r>
              <a:rPr lang="en-GB" dirty="0" err="1" smtClean="0"/>
              <a:t>resumen</a:t>
            </a:r>
            <a:endParaRPr lang="en-GB" dirty="0" smtClean="0"/>
          </a:p>
          <a:p>
            <a:r>
              <a:rPr lang="en-GB" dirty="0" err="1" smtClean="0"/>
              <a:t>Más</a:t>
            </a:r>
            <a:r>
              <a:rPr lang="en-GB" dirty="0" smtClean="0"/>
              <a:t> de 50 </a:t>
            </a:r>
            <a:r>
              <a:rPr lang="en-GB" dirty="0" err="1" smtClean="0"/>
              <a:t>mapas</a:t>
            </a:r>
            <a:r>
              <a:rPr lang="en-GB" dirty="0" smtClean="0"/>
              <a:t> </a:t>
            </a:r>
            <a:r>
              <a:rPr lang="en-GB" dirty="0" err="1" smtClean="0"/>
              <a:t>dinámicos</a:t>
            </a:r>
            <a:r>
              <a:rPr lang="en-GB" dirty="0" smtClean="0"/>
              <a:t> </a:t>
            </a:r>
            <a:r>
              <a:rPr lang="en-GB" dirty="0" err="1" smtClean="0"/>
              <a:t>en</a:t>
            </a:r>
            <a:r>
              <a:rPr lang="en-GB" dirty="0" smtClean="0"/>
              <a:t> el </a:t>
            </a:r>
            <a:r>
              <a:rPr lang="en-GB" dirty="0" err="1" smtClean="0"/>
              <a:t>tiempo</a:t>
            </a:r>
            <a:r>
              <a:rPr lang="en-GB" dirty="0" smtClean="0"/>
              <a:t> </a:t>
            </a:r>
            <a:r>
              <a:rPr lang="en-GB" dirty="0" err="1" smtClean="0"/>
              <a:t>sobre</a:t>
            </a:r>
            <a:r>
              <a:rPr lang="en-GB" dirty="0" smtClean="0"/>
              <a:t> </a:t>
            </a:r>
            <a:r>
              <a:rPr lang="en-GB" dirty="0" err="1" smtClean="0"/>
              <a:t>criterios</a:t>
            </a:r>
            <a:r>
              <a:rPr lang="en-GB" dirty="0" smtClean="0"/>
              <a:t> SRS, </a:t>
            </a:r>
            <a:r>
              <a:rPr lang="en-GB" dirty="0" err="1" smtClean="0"/>
              <a:t>carga</a:t>
            </a:r>
            <a:r>
              <a:rPr lang="en-GB" dirty="0" smtClean="0"/>
              <a:t> de </a:t>
            </a:r>
            <a:r>
              <a:rPr lang="en-GB" dirty="0" err="1" smtClean="0"/>
              <a:t>inequidad</a:t>
            </a:r>
            <a:r>
              <a:rPr lang="en-GB" dirty="0" smtClean="0"/>
              <a:t>, </a:t>
            </a:r>
            <a:r>
              <a:rPr lang="en-GB" dirty="0" err="1" smtClean="0"/>
              <a:t>niveles</a:t>
            </a:r>
            <a:r>
              <a:rPr lang="en-GB" dirty="0" smtClean="0"/>
              <a:t> de deficit y </a:t>
            </a:r>
            <a:r>
              <a:rPr lang="en-GB" dirty="0" err="1" smtClean="0"/>
              <a:t>redistribución</a:t>
            </a:r>
            <a:r>
              <a:rPr lang="en-GB" dirty="0" smtClean="0"/>
              <a:t> </a:t>
            </a:r>
            <a:r>
              <a:rPr lang="en-GB" dirty="0" err="1" smtClean="0"/>
              <a:t>ética</a:t>
            </a:r>
            <a:r>
              <a:rPr lang="en-GB" dirty="0" smtClean="0"/>
              <a:t> e </a:t>
            </a:r>
            <a:r>
              <a:rPr lang="en-GB" dirty="0" err="1" smtClean="0"/>
              <a:t>índice</a:t>
            </a:r>
            <a:r>
              <a:rPr lang="en-GB" dirty="0" smtClean="0"/>
              <a:t> de </a:t>
            </a:r>
            <a:r>
              <a:rPr lang="en-GB" dirty="0" err="1" smtClean="0"/>
              <a:t>equidad</a:t>
            </a:r>
            <a:r>
              <a:rPr lang="en-GB" dirty="0" smtClean="0"/>
              <a:t> </a:t>
            </a:r>
            <a:r>
              <a:rPr lang="en-GB" dirty="0" err="1" smtClean="0"/>
              <a:t>sostenible</a:t>
            </a:r>
            <a:r>
              <a:rPr lang="en-GB" dirty="0" smtClean="0"/>
              <a:t>.</a:t>
            </a:r>
          </a:p>
          <a:p>
            <a:endParaRPr lang="en-GB" dirty="0"/>
          </a:p>
          <a:p>
            <a:endParaRPr lang="en-GB" dirty="0" smtClean="0"/>
          </a:p>
          <a:p>
            <a:endParaRPr lang="en-GB" dirty="0"/>
          </a:p>
          <a:p>
            <a:endParaRPr lang="en-GB" dirty="0" smtClean="0"/>
          </a:p>
          <a:p>
            <a:endParaRPr lang="en-GB" dirty="0"/>
          </a:p>
          <a:p>
            <a:pPr marL="0" indent="0">
              <a:buNone/>
            </a:pPr>
            <a:endParaRPr lang="en-GB" dirty="0" smtClean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3294" t="32170" r="2868" b="32274"/>
          <a:stretch/>
        </p:blipFill>
        <p:spPr>
          <a:xfrm>
            <a:off x="535709" y="3509817"/>
            <a:ext cx="11589488" cy="24701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026459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2733964" y="1655678"/>
            <a:ext cx="6936509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4400" dirty="0" err="1"/>
              <a:t>k'ax</a:t>
            </a:r>
            <a:r>
              <a:rPr lang="en-GB" sz="4400" dirty="0"/>
              <a:t> </a:t>
            </a:r>
            <a:r>
              <a:rPr lang="en-GB" sz="4400" dirty="0" err="1" smtClean="0"/>
              <a:t>wokola'wal</a:t>
            </a:r>
            <a:endParaRPr lang="en-GB" sz="4400" dirty="0" smtClean="0"/>
          </a:p>
          <a:p>
            <a:pPr algn="ctr"/>
            <a:endParaRPr lang="en-GB" sz="4400" dirty="0" smtClean="0"/>
          </a:p>
          <a:p>
            <a:pPr algn="ctr"/>
            <a:r>
              <a:rPr lang="es-ES" sz="4400" dirty="0"/>
              <a:t>https://www.valyter.es/</a:t>
            </a:r>
          </a:p>
        </p:txBody>
      </p:sp>
    </p:spTree>
    <p:extLst>
      <p:ext uri="{BB962C8B-B14F-4D97-AF65-F5344CB8AC3E}">
        <p14:creationId xmlns:p14="http://schemas.microsoft.com/office/powerpoint/2010/main" val="57781476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349475"/>
            <a:ext cx="10515600" cy="949325"/>
          </a:xfrm>
        </p:spPr>
        <p:txBody>
          <a:bodyPr>
            <a:normAutofit fontScale="90000"/>
          </a:bodyPr>
          <a:lstStyle/>
          <a:p>
            <a:pPr algn="ctr"/>
            <a:r>
              <a:rPr lang="es-MX" sz="2800" dirty="0">
                <a:latin typeface="Bradley Hand ITC" panose="03070402050302030203" pitchFamily="66" charset="0"/>
              </a:rPr>
              <a:t/>
            </a:r>
            <a:br>
              <a:rPr lang="es-MX" sz="2800" dirty="0">
                <a:latin typeface="Bradley Hand ITC" panose="03070402050302030203" pitchFamily="66" charset="0"/>
              </a:rPr>
            </a:br>
            <a:r>
              <a:rPr lang="es-MX" sz="2800" dirty="0"/>
              <a:t>Medida de la injusticia local, nacional y global </a:t>
            </a:r>
            <a:br>
              <a:rPr lang="es-MX" sz="2800" dirty="0"/>
            </a:br>
            <a:r>
              <a:rPr lang="es-MX" sz="2800" dirty="0"/>
              <a:t>La equidad es la distribución justa de la desigualdad, </a:t>
            </a:r>
            <a:br>
              <a:rPr lang="es-MX" sz="2800" dirty="0"/>
            </a:br>
            <a:r>
              <a:rPr lang="es-MX" sz="2800" dirty="0"/>
              <a:t>dentro y entre generaciones.</a:t>
            </a:r>
            <a:endParaRPr lang="en-GB" sz="28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93384" y="1793070"/>
            <a:ext cx="6418663" cy="47999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61397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3600" b="1" dirty="0" smtClean="0">
                <a:solidFill>
                  <a:schemeClr val="accent1">
                    <a:lumMod val="50000"/>
                  </a:schemeClr>
                </a:solidFill>
              </a:rPr>
              <a:t>1- </a:t>
            </a:r>
            <a:r>
              <a:rPr lang="en-GB" sz="3600" b="1" dirty="0" err="1" smtClean="0">
                <a:solidFill>
                  <a:schemeClr val="accent1">
                    <a:lumMod val="50000"/>
                  </a:schemeClr>
                </a:solidFill>
              </a:rPr>
              <a:t>Premisa</a:t>
            </a:r>
            <a:r>
              <a:rPr lang="en-GB" sz="3600" b="1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GB" sz="3600" b="1" dirty="0" err="1" smtClean="0">
                <a:solidFill>
                  <a:schemeClr val="accent1">
                    <a:lumMod val="50000"/>
                  </a:schemeClr>
                </a:solidFill>
              </a:rPr>
              <a:t>ética</a:t>
            </a:r>
            <a:r>
              <a:rPr lang="en-GB" sz="3600" b="1" dirty="0" smtClean="0">
                <a:solidFill>
                  <a:schemeClr val="accent1">
                    <a:lumMod val="50000"/>
                  </a:schemeClr>
                </a:solidFill>
              </a:rPr>
              <a:t> : </a:t>
            </a:r>
            <a:r>
              <a:rPr lang="en-GB" sz="3600" b="1" dirty="0" err="1" smtClean="0">
                <a:solidFill>
                  <a:schemeClr val="accent1">
                    <a:lumMod val="50000"/>
                  </a:schemeClr>
                </a:solidFill>
              </a:rPr>
              <a:t>Obligación</a:t>
            </a:r>
            <a:r>
              <a:rPr lang="en-GB" sz="3600" b="1" dirty="0" smtClean="0">
                <a:solidFill>
                  <a:schemeClr val="accent1">
                    <a:lumMod val="50000"/>
                  </a:schemeClr>
                </a:solidFill>
              </a:rPr>
              <a:t> moral de </a:t>
            </a:r>
            <a:r>
              <a:rPr lang="en-GB" sz="3600" b="1" dirty="0" err="1" smtClean="0">
                <a:solidFill>
                  <a:schemeClr val="accent1">
                    <a:lumMod val="50000"/>
                  </a:schemeClr>
                </a:solidFill>
              </a:rPr>
              <a:t>una</a:t>
            </a:r>
            <a:r>
              <a:rPr lang="en-GB" sz="3600" b="1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GB" sz="3600" b="1" dirty="0" err="1" smtClean="0">
                <a:solidFill>
                  <a:schemeClr val="accent1">
                    <a:lumMod val="50000"/>
                  </a:schemeClr>
                </a:solidFill>
              </a:rPr>
              <a:t>aspiración</a:t>
            </a:r>
            <a:r>
              <a:rPr lang="en-GB" sz="3600" b="1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GB" sz="3600" b="1" dirty="0" err="1" smtClean="0">
                <a:solidFill>
                  <a:schemeClr val="accent1">
                    <a:lumMod val="50000"/>
                  </a:schemeClr>
                </a:solidFill>
              </a:rPr>
              <a:t>colectiva</a:t>
            </a:r>
            <a:r>
              <a:rPr lang="en-GB" sz="3600" b="1" dirty="0" smtClean="0">
                <a:solidFill>
                  <a:schemeClr val="accent1">
                    <a:lumMod val="50000"/>
                  </a:schemeClr>
                </a:solidFill>
              </a:rPr>
              <a:t> (</a:t>
            </a:r>
            <a:r>
              <a:rPr lang="en-GB" sz="3600" b="1" dirty="0" err="1" smtClean="0">
                <a:solidFill>
                  <a:schemeClr val="accent1">
                    <a:lumMod val="50000"/>
                  </a:schemeClr>
                </a:solidFill>
              </a:rPr>
              <a:t>vidas</a:t>
            </a:r>
            <a:r>
              <a:rPr lang="en-GB" sz="3600" b="1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GB" sz="3600" b="1" dirty="0" err="1" smtClean="0">
                <a:solidFill>
                  <a:schemeClr val="accent1">
                    <a:lumMod val="50000"/>
                  </a:schemeClr>
                </a:solidFill>
              </a:rPr>
              <a:t>sanas</a:t>
            </a:r>
            <a:r>
              <a:rPr lang="en-GB" sz="3600" b="1" dirty="0" smtClean="0">
                <a:solidFill>
                  <a:schemeClr val="accent1">
                    <a:lumMod val="50000"/>
                  </a:schemeClr>
                </a:solidFill>
              </a:rPr>
              <a:t>) que </a:t>
            </a:r>
            <a:r>
              <a:rPr lang="en-GB" sz="3600" b="1" dirty="0" err="1" smtClean="0">
                <a:solidFill>
                  <a:schemeClr val="accent1">
                    <a:lumMod val="50000"/>
                  </a:schemeClr>
                </a:solidFill>
              </a:rPr>
              <a:t>es</a:t>
            </a:r>
            <a:r>
              <a:rPr lang="en-GB" sz="3600" b="1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GB" sz="3600" b="1" dirty="0" err="1" smtClean="0">
                <a:solidFill>
                  <a:schemeClr val="accent1">
                    <a:lumMod val="50000"/>
                  </a:schemeClr>
                </a:solidFill>
              </a:rPr>
              <a:t>factible</a:t>
            </a:r>
            <a:r>
              <a:rPr lang="en-GB" sz="3600" b="1" dirty="0" smtClean="0">
                <a:solidFill>
                  <a:schemeClr val="accent1">
                    <a:lumMod val="50000"/>
                  </a:schemeClr>
                </a:solidFill>
              </a:rPr>
              <a:t> para </a:t>
            </a:r>
            <a:r>
              <a:rPr lang="en-GB" sz="3600" b="1" dirty="0" err="1" smtClean="0">
                <a:solidFill>
                  <a:schemeClr val="accent1">
                    <a:lumMod val="50000"/>
                  </a:schemeClr>
                </a:solidFill>
              </a:rPr>
              <a:t>todos</a:t>
            </a:r>
            <a:r>
              <a:rPr lang="en-GB" sz="3600" b="1" dirty="0" smtClean="0">
                <a:solidFill>
                  <a:schemeClr val="accent1">
                    <a:lumMod val="50000"/>
                  </a:schemeClr>
                </a:solidFill>
              </a:rPr>
              <a:t>.</a:t>
            </a:r>
            <a:endParaRPr lang="en-GB" sz="36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4"/>
            <a:ext cx="10515600" cy="4879976"/>
          </a:xfrm>
        </p:spPr>
        <p:txBody>
          <a:bodyPr>
            <a:normAutofit fontScale="55000" lnSpcReduction="20000"/>
          </a:bodyPr>
          <a:lstStyle/>
          <a:p>
            <a:r>
              <a:rPr lang="en-GB" sz="4100" dirty="0" err="1" smtClean="0">
                <a:solidFill>
                  <a:schemeClr val="accent1">
                    <a:lumMod val="50000"/>
                  </a:schemeClr>
                </a:solidFill>
              </a:rPr>
              <a:t>Reflejada</a:t>
            </a:r>
            <a:r>
              <a:rPr lang="en-GB" sz="4100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GB" sz="4100" dirty="0" err="1" smtClean="0">
                <a:solidFill>
                  <a:schemeClr val="accent1">
                    <a:lumMod val="50000"/>
                  </a:schemeClr>
                </a:solidFill>
              </a:rPr>
              <a:t>en</a:t>
            </a:r>
            <a:r>
              <a:rPr lang="en-GB" sz="4100" dirty="0" smtClean="0">
                <a:solidFill>
                  <a:schemeClr val="accent1">
                    <a:lumMod val="50000"/>
                  </a:schemeClr>
                </a:solidFill>
              </a:rPr>
              <a:t> la </a:t>
            </a:r>
            <a:r>
              <a:rPr lang="en-GB" sz="4100" dirty="0" err="1" smtClean="0">
                <a:solidFill>
                  <a:schemeClr val="accent1">
                    <a:lumMod val="50000"/>
                  </a:schemeClr>
                </a:solidFill>
              </a:rPr>
              <a:t>constitución</a:t>
            </a:r>
            <a:r>
              <a:rPr lang="en-GB" sz="4100" dirty="0" smtClean="0">
                <a:solidFill>
                  <a:schemeClr val="accent1">
                    <a:lumMod val="50000"/>
                  </a:schemeClr>
                </a:solidFill>
              </a:rPr>
              <a:t> de la </a:t>
            </a:r>
            <a:r>
              <a:rPr lang="en-GB" sz="4100" dirty="0" err="1" smtClean="0">
                <a:solidFill>
                  <a:schemeClr val="accent1">
                    <a:lumMod val="50000"/>
                  </a:schemeClr>
                </a:solidFill>
              </a:rPr>
              <a:t>Organización</a:t>
            </a:r>
            <a:r>
              <a:rPr lang="en-GB" sz="4100" dirty="0" smtClean="0">
                <a:solidFill>
                  <a:schemeClr val="accent1">
                    <a:lumMod val="50000"/>
                  </a:schemeClr>
                </a:solidFill>
              </a:rPr>
              <a:t> Mundial de la </a:t>
            </a:r>
            <a:r>
              <a:rPr lang="en-GB" sz="4100" dirty="0" err="1" smtClean="0">
                <a:solidFill>
                  <a:schemeClr val="accent1">
                    <a:lumMod val="50000"/>
                  </a:schemeClr>
                </a:solidFill>
              </a:rPr>
              <a:t>Salud</a:t>
            </a:r>
            <a:r>
              <a:rPr lang="en-GB" sz="4100" dirty="0" smtClean="0">
                <a:solidFill>
                  <a:schemeClr val="accent1">
                    <a:lumMod val="50000"/>
                  </a:schemeClr>
                </a:solidFill>
              </a:rPr>
              <a:t> de 1947 </a:t>
            </a:r>
            <a:r>
              <a:rPr lang="en-GB" sz="4100" dirty="0" err="1" smtClean="0">
                <a:solidFill>
                  <a:schemeClr val="accent1">
                    <a:lumMod val="50000"/>
                  </a:schemeClr>
                </a:solidFill>
              </a:rPr>
              <a:t>en</a:t>
            </a:r>
            <a:r>
              <a:rPr lang="en-GB" sz="4100" dirty="0" smtClean="0">
                <a:solidFill>
                  <a:schemeClr val="accent1">
                    <a:lumMod val="50000"/>
                  </a:schemeClr>
                </a:solidFill>
              </a:rPr>
              <a:t> la </a:t>
            </a:r>
            <a:r>
              <a:rPr lang="en-GB" sz="4100" dirty="0" err="1" smtClean="0">
                <a:solidFill>
                  <a:schemeClr val="accent1">
                    <a:lumMod val="50000"/>
                  </a:schemeClr>
                </a:solidFill>
              </a:rPr>
              <a:t>cual</a:t>
            </a:r>
            <a:r>
              <a:rPr lang="en-GB" sz="4100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GB" sz="4100" dirty="0" err="1" smtClean="0">
                <a:solidFill>
                  <a:schemeClr val="accent1">
                    <a:lumMod val="50000"/>
                  </a:schemeClr>
                </a:solidFill>
              </a:rPr>
              <a:t>todos</a:t>
            </a:r>
            <a:r>
              <a:rPr lang="en-GB" sz="4100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GB" sz="4100" dirty="0" err="1" smtClean="0">
                <a:solidFill>
                  <a:schemeClr val="accent1">
                    <a:lumMod val="50000"/>
                  </a:schemeClr>
                </a:solidFill>
              </a:rPr>
              <a:t>los</a:t>
            </a:r>
            <a:r>
              <a:rPr lang="en-GB" sz="4100" dirty="0" smtClean="0">
                <a:solidFill>
                  <a:schemeClr val="accent1">
                    <a:lumMod val="50000"/>
                  </a:schemeClr>
                </a:solidFill>
              </a:rPr>
              <a:t> 193 </a:t>
            </a:r>
            <a:r>
              <a:rPr lang="en-GB" sz="4100" dirty="0" err="1" smtClean="0">
                <a:solidFill>
                  <a:schemeClr val="accent1">
                    <a:lumMod val="50000"/>
                  </a:schemeClr>
                </a:solidFill>
              </a:rPr>
              <a:t>estados</a:t>
            </a:r>
            <a:r>
              <a:rPr lang="en-GB" sz="4100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GB" sz="4100" dirty="0" err="1" smtClean="0">
                <a:solidFill>
                  <a:schemeClr val="accent1">
                    <a:lumMod val="50000"/>
                  </a:schemeClr>
                </a:solidFill>
              </a:rPr>
              <a:t>miembros</a:t>
            </a:r>
            <a:r>
              <a:rPr lang="en-GB" sz="4100" dirty="0" smtClean="0">
                <a:solidFill>
                  <a:schemeClr val="accent1">
                    <a:lumMod val="50000"/>
                  </a:schemeClr>
                </a:solidFill>
              </a:rPr>
              <a:t> se </a:t>
            </a:r>
            <a:r>
              <a:rPr lang="en-GB" sz="4100" dirty="0" err="1" smtClean="0">
                <a:solidFill>
                  <a:schemeClr val="accent1">
                    <a:lumMod val="50000"/>
                  </a:schemeClr>
                </a:solidFill>
              </a:rPr>
              <a:t>comprometen</a:t>
            </a:r>
            <a:r>
              <a:rPr lang="en-GB" sz="4100" dirty="0" smtClean="0">
                <a:solidFill>
                  <a:schemeClr val="accent1">
                    <a:lumMod val="50000"/>
                  </a:schemeClr>
                </a:solidFill>
              </a:rPr>
              <a:t> al </a:t>
            </a:r>
            <a:r>
              <a:rPr lang="en-GB" sz="4100" b="1" dirty="0" err="1" smtClean="0">
                <a:solidFill>
                  <a:schemeClr val="accent1">
                    <a:lumMod val="50000"/>
                  </a:schemeClr>
                </a:solidFill>
              </a:rPr>
              <a:t>mejor</a:t>
            </a:r>
            <a:r>
              <a:rPr lang="en-GB" sz="4100" b="1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GB" sz="4100" b="1" dirty="0" err="1" smtClean="0">
                <a:solidFill>
                  <a:schemeClr val="accent1">
                    <a:lumMod val="50000"/>
                  </a:schemeClr>
                </a:solidFill>
              </a:rPr>
              <a:t>nivel</a:t>
            </a:r>
            <a:r>
              <a:rPr lang="en-GB" sz="4100" b="1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GB" sz="4100" b="1" dirty="0" err="1" smtClean="0">
                <a:solidFill>
                  <a:schemeClr val="accent1">
                    <a:lumMod val="50000"/>
                  </a:schemeClr>
                </a:solidFill>
              </a:rPr>
              <a:t>posible</a:t>
            </a:r>
            <a:r>
              <a:rPr lang="en-GB" sz="4100" b="1" dirty="0" smtClean="0">
                <a:solidFill>
                  <a:schemeClr val="accent1">
                    <a:lumMod val="50000"/>
                  </a:schemeClr>
                </a:solidFill>
              </a:rPr>
              <a:t> de </a:t>
            </a:r>
            <a:r>
              <a:rPr lang="en-GB" sz="4100" b="1" dirty="0" err="1" smtClean="0">
                <a:solidFill>
                  <a:schemeClr val="accent1">
                    <a:lumMod val="50000"/>
                  </a:schemeClr>
                </a:solidFill>
              </a:rPr>
              <a:t>salud</a:t>
            </a:r>
            <a:r>
              <a:rPr lang="en-GB" sz="4100" b="1" dirty="0" smtClean="0">
                <a:solidFill>
                  <a:schemeClr val="accent1">
                    <a:lumMod val="50000"/>
                  </a:schemeClr>
                </a:solidFill>
              </a:rPr>
              <a:t>, para </a:t>
            </a:r>
            <a:r>
              <a:rPr lang="en-GB" sz="4100" b="1" dirty="0" err="1" smtClean="0">
                <a:solidFill>
                  <a:schemeClr val="accent1">
                    <a:lumMod val="50000"/>
                  </a:schemeClr>
                </a:solidFill>
              </a:rPr>
              <a:t>todos</a:t>
            </a:r>
            <a:r>
              <a:rPr lang="en-GB" sz="4100" dirty="0" smtClean="0">
                <a:solidFill>
                  <a:schemeClr val="accent1">
                    <a:lumMod val="50000"/>
                  </a:schemeClr>
                </a:solidFill>
              </a:rPr>
              <a:t>, el </a:t>
            </a:r>
            <a:r>
              <a:rPr lang="en-GB" sz="4100" dirty="0" err="1" smtClean="0">
                <a:solidFill>
                  <a:schemeClr val="accent1">
                    <a:lumMod val="50000"/>
                  </a:schemeClr>
                </a:solidFill>
              </a:rPr>
              <a:t>único</a:t>
            </a:r>
            <a:r>
              <a:rPr lang="en-GB" sz="4100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GB" sz="4100" dirty="0" err="1" smtClean="0">
                <a:solidFill>
                  <a:schemeClr val="accent1">
                    <a:lumMod val="50000"/>
                  </a:schemeClr>
                </a:solidFill>
              </a:rPr>
              <a:t>objetivo</a:t>
            </a:r>
            <a:r>
              <a:rPr lang="en-GB" sz="4100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GB" sz="4100" dirty="0" err="1" smtClean="0">
                <a:solidFill>
                  <a:schemeClr val="accent1">
                    <a:lumMod val="50000"/>
                  </a:schemeClr>
                </a:solidFill>
              </a:rPr>
              <a:t>compartido</a:t>
            </a:r>
            <a:r>
              <a:rPr lang="en-GB" sz="4100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GB" sz="4100" dirty="0" err="1" smtClean="0">
                <a:solidFill>
                  <a:schemeClr val="accent1">
                    <a:lumMod val="50000"/>
                  </a:schemeClr>
                </a:solidFill>
              </a:rPr>
              <a:t>por</a:t>
            </a:r>
            <a:r>
              <a:rPr lang="en-GB" sz="4100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GB" sz="4100" dirty="0" err="1" smtClean="0">
                <a:solidFill>
                  <a:schemeClr val="accent1">
                    <a:lumMod val="50000"/>
                  </a:schemeClr>
                </a:solidFill>
              </a:rPr>
              <a:t>todos</a:t>
            </a:r>
            <a:r>
              <a:rPr lang="en-GB" sz="4100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GB" sz="4100" dirty="0" err="1" smtClean="0">
                <a:solidFill>
                  <a:schemeClr val="accent1">
                    <a:lumMod val="50000"/>
                  </a:schemeClr>
                </a:solidFill>
              </a:rPr>
              <a:t>los</a:t>
            </a:r>
            <a:r>
              <a:rPr lang="en-GB" sz="4100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GB" sz="4100" dirty="0" err="1" smtClean="0">
                <a:solidFill>
                  <a:schemeClr val="accent1">
                    <a:lumMod val="50000"/>
                  </a:schemeClr>
                </a:solidFill>
              </a:rPr>
              <a:t>países</a:t>
            </a:r>
            <a:r>
              <a:rPr lang="en-GB" sz="4100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GB" sz="4100" dirty="0" err="1" smtClean="0">
                <a:solidFill>
                  <a:schemeClr val="accent1">
                    <a:lumMod val="50000"/>
                  </a:schemeClr>
                </a:solidFill>
              </a:rPr>
              <a:t>en</a:t>
            </a:r>
            <a:r>
              <a:rPr lang="en-GB" sz="4100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GB" sz="4100" dirty="0" err="1" smtClean="0">
                <a:solidFill>
                  <a:schemeClr val="accent1">
                    <a:lumMod val="50000"/>
                  </a:schemeClr>
                </a:solidFill>
              </a:rPr>
              <a:t>salud</a:t>
            </a:r>
            <a:r>
              <a:rPr lang="en-GB" sz="4100" dirty="0" smtClean="0">
                <a:solidFill>
                  <a:schemeClr val="accent1">
                    <a:lumMod val="50000"/>
                  </a:schemeClr>
                </a:solidFill>
              </a:rPr>
              <a:t> global.</a:t>
            </a:r>
          </a:p>
          <a:p>
            <a:pPr marL="0" indent="0">
              <a:buNone/>
            </a:pPr>
            <a:r>
              <a:rPr lang="en-GB" sz="4100" dirty="0">
                <a:solidFill>
                  <a:schemeClr val="accent1">
                    <a:lumMod val="50000"/>
                  </a:schemeClr>
                </a:solidFill>
              </a:rPr>
              <a:t/>
            </a:r>
            <a:br>
              <a:rPr lang="en-GB" sz="4100" dirty="0">
                <a:solidFill>
                  <a:schemeClr val="accent1">
                    <a:lumMod val="50000"/>
                  </a:schemeClr>
                </a:solidFill>
              </a:rPr>
            </a:br>
            <a:r>
              <a:rPr lang="en-GB" sz="4100" dirty="0">
                <a:solidFill>
                  <a:schemeClr val="accent1">
                    <a:lumMod val="50000"/>
                  </a:schemeClr>
                </a:solidFill>
              </a:rPr>
              <a:t/>
            </a:r>
            <a:br>
              <a:rPr lang="en-GB" sz="4100" dirty="0">
                <a:solidFill>
                  <a:schemeClr val="accent1">
                    <a:lumMod val="50000"/>
                  </a:schemeClr>
                </a:solidFill>
              </a:rPr>
            </a:br>
            <a:r>
              <a:rPr lang="en-GB" sz="4100" dirty="0" err="1" smtClean="0">
                <a:solidFill>
                  <a:schemeClr val="accent1">
                    <a:lumMod val="50000"/>
                  </a:schemeClr>
                </a:solidFill>
              </a:rPr>
              <a:t>Dicho</a:t>
            </a:r>
            <a:r>
              <a:rPr lang="en-GB" sz="4100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GB" sz="4100" dirty="0" err="1" smtClean="0">
                <a:solidFill>
                  <a:schemeClr val="accent1">
                    <a:lumMod val="50000"/>
                  </a:schemeClr>
                </a:solidFill>
              </a:rPr>
              <a:t>objetivo</a:t>
            </a:r>
            <a:r>
              <a:rPr lang="en-GB" sz="4100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GB" sz="4100" dirty="0" err="1" smtClean="0">
                <a:solidFill>
                  <a:schemeClr val="accent1">
                    <a:lumMod val="50000"/>
                  </a:schemeClr>
                </a:solidFill>
              </a:rPr>
              <a:t>establece</a:t>
            </a:r>
            <a:r>
              <a:rPr lang="en-GB" sz="4100" dirty="0" smtClean="0">
                <a:solidFill>
                  <a:schemeClr val="accent1">
                    <a:lumMod val="50000"/>
                  </a:schemeClr>
                </a:solidFill>
              </a:rPr>
              <a:t> un umbral </a:t>
            </a:r>
            <a:r>
              <a:rPr lang="en-GB" sz="4100" dirty="0" err="1" smtClean="0">
                <a:solidFill>
                  <a:schemeClr val="accent1">
                    <a:lumMod val="50000"/>
                  </a:schemeClr>
                </a:solidFill>
              </a:rPr>
              <a:t>mínimo</a:t>
            </a:r>
            <a:r>
              <a:rPr lang="en-GB" sz="4100" dirty="0" smtClean="0">
                <a:solidFill>
                  <a:schemeClr val="accent1">
                    <a:lumMod val="50000"/>
                  </a:schemeClr>
                </a:solidFill>
              </a:rPr>
              <a:t> y </a:t>
            </a:r>
            <a:r>
              <a:rPr lang="en-GB" sz="4100" dirty="0" err="1" smtClean="0">
                <a:solidFill>
                  <a:schemeClr val="accent1">
                    <a:lumMod val="50000"/>
                  </a:schemeClr>
                </a:solidFill>
              </a:rPr>
              <a:t>limita</a:t>
            </a:r>
            <a:r>
              <a:rPr lang="en-GB" sz="4100" dirty="0" smtClean="0">
                <a:solidFill>
                  <a:schemeClr val="accent1">
                    <a:lumMod val="50000"/>
                  </a:schemeClr>
                </a:solidFill>
              </a:rPr>
              <a:t>, </a:t>
            </a:r>
            <a:r>
              <a:rPr lang="en-GB" sz="4100" dirty="0" err="1" smtClean="0">
                <a:solidFill>
                  <a:schemeClr val="accent1">
                    <a:lumMod val="50000"/>
                  </a:schemeClr>
                </a:solidFill>
              </a:rPr>
              <a:t>por</a:t>
            </a:r>
            <a:r>
              <a:rPr lang="en-GB" sz="4100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GB" sz="4100" dirty="0" err="1" smtClean="0">
                <a:solidFill>
                  <a:schemeClr val="accent1">
                    <a:lumMod val="50000"/>
                  </a:schemeClr>
                </a:solidFill>
              </a:rPr>
              <a:t>abajo</a:t>
            </a:r>
            <a:r>
              <a:rPr lang="en-GB" sz="4100" dirty="0" smtClean="0">
                <a:solidFill>
                  <a:schemeClr val="accent1">
                    <a:lumMod val="50000"/>
                  </a:schemeClr>
                </a:solidFill>
              </a:rPr>
              <a:t>, la </a:t>
            </a:r>
            <a:r>
              <a:rPr lang="en-GB" sz="4100" dirty="0" err="1" smtClean="0">
                <a:solidFill>
                  <a:schemeClr val="accent1">
                    <a:lumMod val="50000"/>
                  </a:schemeClr>
                </a:solidFill>
              </a:rPr>
              <a:t>desigualdad</a:t>
            </a:r>
            <a:r>
              <a:rPr lang="en-GB" sz="4100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GB" sz="4100" dirty="0" err="1" smtClean="0">
                <a:solidFill>
                  <a:schemeClr val="accent1">
                    <a:lumMod val="50000"/>
                  </a:schemeClr>
                </a:solidFill>
              </a:rPr>
              <a:t>injusta</a:t>
            </a:r>
            <a:r>
              <a:rPr lang="en-GB" sz="4100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GB" sz="4100" b="1" dirty="0" smtClean="0">
                <a:solidFill>
                  <a:schemeClr val="accent1">
                    <a:lumMod val="50000"/>
                  </a:schemeClr>
                </a:solidFill>
              </a:rPr>
              <a:t>(</a:t>
            </a:r>
            <a:r>
              <a:rPr lang="en-GB" sz="4100" b="1" dirty="0" err="1" smtClean="0">
                <a:solidFill>
                  <a:schemeClr val="accent1">
                    <a:lumMod val="50000"/>
                  </a:schemeClr>
                </a:solidFill>
              </a:rPr>
              <a:t>inequidad</a:t>
            </a:r>
            <a:r>
              <a:rPr lang="en-GB" sz="4100" b="1" dirty="0" smtClean="0">
                <a:solidFill>
                  <a:schemeClr val="accent1">
                    <a:lumMod val="50000"/>
                  </a:schemeClr>
                </a:solidFill>
              </a:rPr>
              <a:t>) </a:t>
            </a:r>
            <a:r>
              <a:rPr lang="en-GB" sz="4100" dirty="0" smtClean="0">
                <a:solidFill>
                  <a:schemeClr val="accent1">
                    <a:lumMod val="50000"/>
                  </a:schemeClr>
                </a:solidFill>
              </a:rPr>
              <a:t>–</a:t>
            </a:r>
            <a:r>
              <a:rPr lang="en-GB" sz="4100" dirty="0" err="1" smtClean="0">
                <a:solidFill>
                  <a:schemeClr val="accent1">
                    <a:lumMod val="50000"/>
                  </a:schemeClr>
                </a:solidFill>
              </a:rPr>
              <a:t>promueve</a:t>
            </a:r>
            <a:r>
              <a:rPr lang="en-GB" sz="4100" dirty="0" smtClean="0">
                <a:solidFill>
                  <a:schemeClr val="accent1">
                    <a:lumMod val="50000"/>
                  </a:schemeClr>
                </a:solidFill>
              </a:rPr>
              <a:t>, </a:t>
            </a:r>
            <a:r>
              <a:rPr lang="en-GB" sz="4100" dirty="0" err="1" smtClean="0">
                <a:solidFill>
                  <a:schemeClr val="accent1">
                    <a:lumMod val="50000"/>
                  </a:schemeClr>
                </a:solidFill>
              </a:rPr>
              <a:t>por</a:t>
            </a:r>
            <a:r>
              <a:rPr lang="en-GB" sz="4100" dirty="0" smtClean="0">
                <a:solidFill>
                  <a:schemeClr val="accent1">
                    <a:lumMod val="50000"/>
                  </a:schemeClr>
                </a:solidFill>
              </a:rPr>
              <a:t> lo </a:t>
            </a:r>
            <a:r>
              <a:rPr lang="en-GB" sz="4100" dirty="0" err="1" smtClean="0">
                <a:solidFill>
                  <a:schemeClr val="accent1">
                    <a:lumMod val="50000"/>
                  </a:schemeClr>
                </a:solidFill>
              </a:rPr>
              <a:t>tanto</a:t>
            </a:r>
            <a:r>
              <a:rPr lang="en-GB" sz="4100" dirty="0" smtClean="0">
                <a:solidFill>
                  <a:schemeClr val="accent1">
                    <a:lumMod val="50000"/>
                  </a:schemeClr>
                </a:solidFill>
              </a:rPr>
              <a:t>, la </a:t>
            </a:r>
            <a:r>
              <a:rPr lang="en-GB" sz="4100" dirty="0" err="1" smtClean="0">
                <a:solidFill>
                  <a:schemeClr val="accent1">
                    <a:lumMod val="50000"/>
                  </a:schemeClr>
                </a:solidFill>
              </a:rPr>
              <a:t>equidad</a:t>
            </a:r>
            <a:r>
              <a:rPr lang="en-GB" sz="4100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GB" sz="4100" dirty="0" err="1" smtClean="0">
                <a:solidFill>
                  <a:schemeClr val="accent1">
                    <a:lumMod val="50000"/>
                  </a:schemeClr>
                </a:solidFill>
              </a:rPr>
              <a:t>en</a:t>
            </a:r>
            <a:r>
              <a:rPr lang="en-GB" sz="4100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GB" sz="4100" dirty="0" err="1" smtClean="0">
                <a:solidFill>
                  <a:schemeClr val="accent1">
                    <a:lumMod val="50000"/>
                  </a:schemeClr>
                </a:solidFill>
              </a:rPr>
              <a:t>salud</a:t>
            </a:r>
            <a:r>
              <a:rPr lang="en-GB" sz="4100" dirty="0" smtClean="0">
                <a:solidFill>
                  <a:schemeClr val="accent1">
                    <a:lumMod val="50000"/>
                  </a:schemeClr>
                </a:solidFill>
              </a:rPr>
              <a:t>-</a:t>
            </a:r>
            <a:r>
              <a:rPr lang="en-GB" sz="4100" dirty="0">
                <a:solidFill>
                  <a:schemeClr val="accent1">
                    <a:lumMod val="50000"/>
                  </a:schemeClr>
                </a:solidFill>
              </a:rPr>
              <a:t>. </a:t>
            </a:r>
            <a:endParaRPr lang="en-GB" sz="4100" dirty="0" smtClean="0">
              <a:solidFill>
                <a:schemeClr val="accent1">
                  <a:lumMod val="50000"/>
                </a:schemeClr>
              </a:solidFill>
            </a:endParaRPr>
          </a:p>
          <a:p>
            <a:pPr marL="0" indent="0">
              <a:buNone/>
            </a:pPr>
            <a:r>
              <a:rPr lang="en-GB" sz="4100" dirty="0" err="1" smtClean="0">
                <a:solidFill>
                  <a:schemeClr val="accent1">
                    <a:lumMod val="50000"/>
                  </a:schemeClr>
                </a:solidFill>
              </a:rPr>
              <a:t>Debe</a:t>
            </a:r>
            <a:r>
              <a:rPr lang="en-GB" sz="4100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GB" sz="4100" dirty="0" err="1" smtClean="0">
                <a:solidFill>
                  <a:schemeClr val="accent1">
                    <a:lumMod val="50000"/>
                  </a:schemeClr>
                </a:solidFill>
              </a:rPr>
              <a:t>impilicar</a:t>
            </a:r>
            <a:r>
              <a:rPr lang="en-GB" sz="4100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GB" sz="4100" dirty="0" err="1" smtClean="0">
                <a:solidFill>
                  <a:schemeClr val="accent1">
                    <a:lumMod val="50000"/>
                  </a:schemeClr>
                </a:solidFill>
              </a:rPr>
              <a:t>en</a:t>
            </a:r>
            <a:r>
              <a:rPr lang="en-GB" sz="4100" dirty="0" smtClean="0">
                <a:solidFill>
                  <a:schemeClr val="accent1">
                    <a:lumMod val="50000"/>
                  </a:schemeClr>
                </a:solidFill>
              </a:rPr>
              <a:t> “para </a:t>
            </a:r>
            <a:r>
              <a:rPr lang="en-GB" sz="4100" dirty="0" err="1" smtClean="0">
                <a:solidFill>
                  <a:schemeClr val="accent1">
                    <a:lumMod val="50000"/>
                  </a:schemeClr>
                </a:solidFill>
              </a:rPr>
              <a:t>todos</a:t>
            </a:r>
            <a:r>
              <a:rPr lang="en-GB" sz="4100" dirty="0" smtClean="0">
                <a:solidFill>
                  <a:schemeClr val="accent1">
                    <a:lumMod val="50000"/>
                  </a:schemeClr>
                </a:solidFill>
              </a:rPr>
              <a:t>” las </a:t>
            </a:r>
            <a:r>
              <a:rPr lang="en-GB" sz="4100" dirty="0" err="1" smtClean="0">
                <a:solidFill>
                  <a:schemeClr val="accent1">
                    <a:lumMod val="50000"/>
                  </a:schemeClr>
                </a:solidFill>
              </a:rPr>
              <a:t>próximas</a:t>
            </a:r>
            <a:r>
              <a:rPr lang="en-GB" sz="4100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GB" sz="4100" dirty="0" err="1" smtClean="0">
                <a:solidFill>
                  <a:schemeClr val="accent1">
                    <a:lumMod val="50000"/>
                  </a:schemeClr>
                </a:solidFill>
              </a:rPr>
              <a:t>generaciones</a:t>
            </a:r>
            <a:r>
              <a:rPr lang="en-GB" sz="4100" dirty="0" smtClean="0">
                <a:solidFill>
                  <a:schemeClr val="accent1">
                    <a:lumMod val="50000"/>
                  </a:schemeClr>
                </a:solidFill>
              </a:rPr>
              <a:t> : </a:t>
            </a:r>
            <a:r>
              <a:rPr lang="en-GB" sz="4100" b="1" dirty="0" err="1" smtClean="0">
                <a:solidFill>
                  <a:schemeClr val="accent1">
                    <a:lumMod val="50000"/>
                  </a:schemeClr>
                </a:solidFill>
              </a:rPr>
              <a:t>equidad</a:t>
            </a:r>
            <a:r>
              <a:rPr lang="en-GB" sz="4100" b="1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GB" sz="4100" b="1" dirty="0" err="1" smtClean="0">
                <a:solidFill>
                  <a:schemeClr val="accent1">
                    <a:lumMod val="50000"/>
                  </a:schemeClr>
                </a:solidFill>
              </a:rPr>
              <a:t>intergeneracional</a:t>
            </a:r>
            <a:r>
              <a:rPr lang="en-GB" sz="4100" b="1" dirty="0" smtClean="0">
                <a:solidFill>
                  <a:schemeClr val="accent1">
                    <a:lumMod val="50000"/>
                  </a:schemeClr>
                </a:solidFill>
              </a:rPr>
              <a:t>.</a:t>
            </a:r>
          </a:p>
          <a:p>
            <a:pPr marL="0" indent="0">
              <a:buNone/>
            </a:pPr>
            <a:r>
              <a:rPr lang="en-GB" sz="4100" dirty="0">
                <a:solidFill>
                  <a:schemeClr val="accent1">
                    <a:lumMod val="50000"/>
                  </a:schemeClr>
                </a:solidFill>
              </a:rPr>
              <a:t/>
            </a:r>
            <a:br>
              <a:rPr lang="en-GB" sz="4100" dirty="0">
                <a:solidFill>
                  <a:schemeClr val="accent1">
                    <a:lumMod val="50000"/>
                  </a:schemeClr>
                </a:solidFill>
              </a:rPr>
            </a:br>
            <a:r>
              <a:rPr lang="en-GB" sz="4100" dirty="0">
                <a:solidFill>
                  <a:schemeClr val="accent1">
                    <a:lumMod val="50000"/>
                  </a:schemeClr>
                </a:solidFill>
              </a:rPr>
              <a:t/>
            </a:r>
            <a:br>
              <a:rPr lang="en-GB" sz="4100" dirty="0">
                <a:solidFill>
                  <a:schemeClr val="accent1">
                    <a:lumMod val="50000"/>
                  </a:schemeClr>
                </a:solidFill>
              </a:rPr>
            </a:br>
            <a:r>
              <a:rPr lang="en-GB" sz="4100" dirty="0" err="1" smtClean="0">
                <a:solidFill>
                  <a:srgbClr val="0070C0"/>
                </a:solidFill>
              </a:rPr>
              <a:t>Propuesta</a:t>
            </a:r>
            <a:r>
              <a:rPr lang="en-GB" sz="4100" dirty="0" smtClean="0">
                <a:solidFill>
                  <a:srgbClr val="0070C0"/>
                </a:solidFill>
              </a:rPr>
              <a:t> </a:t>
            </a:r>
            <a:r>
              <a:rPr lang="en-GB" sz="4100" dirty="0">
                <a:solidFill>
                  <a:srgbClr val="0070C0"/>
                </a:solidFill>
              </a:rPr>
              <a:t>: </a:t>
            </a:r>
            <a:r>
              <a:rPr lang="en-GB" sz="4100" dirty="0" smtClean="0">
                <a:solidFill>
                  <a:srgbClr val="0070C0"/>
                </a:solidFill>
              </a:rPr>
              <a:t>El GTES de Cuba </a:t>
            </a:r>
            <a:r>
              <a:rPr lang="en-GB" sz="4100" dirty="0" err="1" smtClean="0">
                <a:solidFill>
                  <a:srgbClr val="0070C0"/>
                </a:solidFill>
              </a:rPr>
              <a:t>puede</a:t>
            </a:r>
            <a:r>
              <a:rPr lang="en-GB" sz="4100" dirty="0" smtClean="0">
                <a:solidFill>
                  <a:srgbClr val="0070C0"/>
                </a:solidFill>
              </a:rPr>
              <a:t> </a:t>
            </a:r>
            <a:r>
              <a:rPr lang="en-GB" sz="4100" dirty="0" err="1" smtClean="0">
                <a:solidFill>
                  <a:srgbClr val="0070C0"/>
                </a:solidFill>
              </a:rPr>
              <a:t>proponer</a:t>
            </a:r>
            <a:r>
              <a:rPr lang="en-GB" sz="4100" dirty="0" smtClean="0">
                <a:solidFill>
                  <a:srgbClr val="0070C0"/>
                </a:solidFill>
              </a:rPr>
              <a:t> un </a:t>
            </a:r>
            <a:r>
              <a:rPr lang="en-GB" sz="4100" dirty="0" err="1">
                <a:solidFill>
                  <a:srgbClr val="0070C0"/>
                </a:solidFill>
              </a:rPr>
              <a:t>s</a:t>
            </a:r>
            <a:r>
              <a:rPr lang="en-GB" sz="4100" dirty="0" err="1" smtClean="0">
                <a:solidFill>
                  <a:srgbClr val="0070C0"/>
                </a:solidFill>
              </a:rPr>
              <a:t>istema</a:t>
            </a:r>
            <a:r>
              <a:rPr lang="en-GB" sz="4100" dirty="0" smtClean="0">
                <a:solidFill>
                  <a:srgbClr val="0070C0"/>
                </a:solidFill>
              </a:rPr>
              <a:t> de </a:t>
            </a:r>
            <a:r>
              <a:rPr lang="en-GB" sz="4100" dirty="0" err="1" smtClean="0">
                <a:solidFill>
                  <a:srgbClr val="0070C0"/>
                </a:solidFill>
              </a:rPr>
              <a:t>medicion</a:t>
            </a:r>
            <a:r>
              <a:rPr lang="en-GB" sz="4100" dirty="0" smtClean="0">
                <a:solidFill>
                  <a:srgbClr val="0070C0"/>
                </a:solidFill>
              </a:rPr>
              <a:t> del principio de </a:t>
            </a:r>
            <a:r>
              <a:rPr lang="en-GB" sz="4100" dirty="0" err="1" smtClean="0">
                <a:solidFill>
                  <a:srgbClr val="0070C0"/>
                </a:solidFill>
              </a:rPr>
              <a:t>equidad</a:t>
            </a:r>
            <a:r>
              <a:rPr lang="en-GB" sz="4100" dirty="0" smtClean="0">
                <a:solidFill>
                  <a:srgbClr val="0070C0"/>
                </a:solidFill>
              </a:rPr>
              <a:t> </a:t>
            </a:r>
            <a:r>
              <a:rPr lang="en-GB" sz="4100" dirty="0" err="1" smtClean="0">
                <a:solidFill>
                  <a:srgbClr val="0070C0"/>
                </a:solidFill>
              </a:rPr>
              <a:t>presente</a:t>
            </a:r>
            <a:r>
              <a:rPr lang="en-GB" sz="4100" dirty="0" smtClean="0">
                <a:solidFill>
                  <a:srgbClr val="0070C0"/>
                </a:solidFill>
              </a:rPr>
              <a:t> </a:t>
            </a:r>
            <a:r>
              <a:rPr lang="en-GB" sz="4100" dirty="0" err="1" smtClean="0">
                <a:solidFill>
                  <a:srgbClr val="0070C0"/>
                </a:solidFill>
              </a:rPr>
              <a:t>en</a:t>
            </a:r>
            <a:r>
              <a:rPr lang="en-GB" sz="4100" dirty="0" smtClean="0">
                <a:solidFill>
                  <a:srgbClr val="0070C0"/>
                </a:solidFill>
              </a:rPr>
              <a:t> el </a:t>
            </a:r>
            <a:r>
              <a:rPr lang="en-GB" sz="4100" dirty="0" err="1" smtClean="0">
                <a:solidFill>
                  <a:srgbClr val="0070C0"/>
                </a:solidFill>
              </a:rPr>
              <a:t>pramubulo</a:t>
            </a:r>
            <a:r>
              <a:rPr lang="en-GB" sz="4100" dirty="0" smtClean="0">
                <a:solidFill>
                  <a:srgbClr val="0070C0"/>
                </a:solidFill>
              </a:rPr>
              <a:t> de la </a:t>
            </a:r>
            <a:r>
              <a:rPr lang="en-GB" sz="4100" dirty="0" err="1" smtClean="0">
                <a:solidFill>
                  <a:srgbClr val="0070C0"/>
                </a:solidFill>
              </a:rPr>
              <a:t>constitución</a:t>
            </a:r>
            <a:r>
              <a:rPr lang="en-GB" sz="4100" dirty="0" smtClean="0">
                <a:solidFill>
                  <a:srgbClr val="0070C0"/>
                </a:solidFill>
              </a:rPr>
              <a:t> de Cuba de 2019.</a:t>
            </a:r>
            <a:r>
              <a:rPr lang="en-GB" dirty="0"/>
              <a:t/>
            </a:r>
            <a:br>
              <a:rPr lang="en-GB" dirty="0"/>
            </a:b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392684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>
                <a:solidFill>
                  <a:schemeClr val="accent1">
                    <a:lumMod val="50000"/>
                  </a:schemeClr>
                </a:solidFill>
              </a:rPr>
              <a:t>2- </a:t>
            </a:r>
            <a:r>
              <a:rPr lang="en-GB" sz="3600" dirty="0" smtClean="0">
                <a:solidFill>
                  <a:schemeClr val="accent1">
                    <a:lumMod val="50000"/>
                  </a:schemeClr>
                </a:solidFill>
              </a:rPr>
              <a:t>El </a:t>
            </a:r>
            <a:r>
              <a:rPr lang="en-GB" sz="3600" dirty="0" err="1" smtClean="0">
                <a:solidFill>
                  <a:schemeClr val="accent1">
                    <a:lumMod val="50000"/>
                  </a:schemeClr>
                </a:solidFill>
              </a:rPr>
              <a:t>mejor</a:t>
            </a:r>
            <a:r>
              <a:rPr lang="en-GB" sz="3600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GB" sz="3600" dirty="0" err="1" smtClean="0">
                <a:solidFill>
                  <a:schemeClr val="accent1">
                    <a:lumMod val="50000"/>
                  </a:schemeClr>
                </a:solidFill>
              </a:rPr>
              <a:t>nivel</a:t>
            </a:r>
            <a:r>
              <a:rPr lang="en-GB" sz="3600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GB" sz="3600" dirty="0" err="1" smtClean="0">
                <a:solidFill>
                  <a:schemeClr val="accent1">
                    <a:lumMod val="50000"/>
                  </a:schemeClr>
                </a:solidFill>
              </a:rPr>
              <a:t>posible</a:t>
            </a:r>
            <a:r>
              <a:rPr lang="en-GB" sz="3600" dirty="0" smtClean="0">
                <a:solidFill>
                  <a:schemeClr val="accent1">
                    <a:lumMod val="50000"/>
                  </a:schemeClr>
                </a:solidFill>
              </a:rPr>
              <a:t> de </a:t>
            </a:r>
            <a:r>
              <a:rPr lang="en-GB" sz="3600" dirty="0" err="1" smtClean="0">
                <a:solidFill>
                  <a:schemeClr val="accent1">
                    <a:lumMod val="50000"/>
                  </a:schemeClr>
                </a:solidFill>
              </a:rPr>
              <a:t>salud</a:t>
            </a:r>
            <a:r>
              <a:rPr lang="en-GB" sz="3600" dirty="0" smtClean="0">
                <a:solidFill>
                  <a:schemeClr val="accent1">
                    <a:lumMod val="50000"/>
                  </a:schemeClr>
                </a:solidFill>
              </a:rPr>
              <a:t> : </a:t>
            </a:r>
            <a:r>
              <a:rPr lang="en-GB" sz="3600" dirty="0" err="1" smtClean="0">
                <a:solidFill>
                  <a:schemeClr val="accent1">
                    <a:lumMod val="50000"/>
                  </a:schemeClr>
                </a:solidFill>
              </a:rPr>
              <a:t>nunca</a:t>
            </a:r>
            <a:r>
              <a:rPr lang="en-GB" sz="3600" dirty="0" smtClean="0">
                <a:solidFill>
                  <a:schemeClr val="accent1">
                    <a:lumMod val="50000"/>
                  </a:schemeClr>
                </a:solidFill>
              </a:rPr>
              <a:t> ha </a:t>
            </a:r>
            <a:r>
              <a:rPr lang="en-GB" sz="3600" dirty="0" err="1" smtClean="0">
                <a:solidFill>
                  <a:schemeClr val="accent1">
                    <a:lumMod val="50000"/>
                  </a:schemeClr>
                </a:solidFill>
              </a:rPr>
              <a:t>sido</a:t>
            </a:r>
            <a:r>
              <a:rPr lang="en-GB" sz="3600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GB" sz="3600" dirty="0" err="1" smtClean="0">
                <a:solidFill>
                  <a:schemeClr val="accent1">
                    <a:lumMod val="50000"/>
                  </a:schemeClr>
                </a:solidFill>
              </a:rPr>
              <a:t>estimado</a:t>
            </a:r>
            <a:r>
              <a:rPr lang="en-GB" sz="3600" dirty="0" smtClean="0">
                <a:solidFill>
                  <a:schemeClr val="accent1">
                    <a:lumMod val="50000"/>
                  </a:schemeClr>
                </a:solidFill>
              </a:rPr>
              <a:t>. </a:t>
            </a:r>
            <a:endParaRPr lang="en-GB" sz="36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GB" dirty="0" smtClean="0">
                <a:solidFill>
                  <a:schemeClr val="accent1">
                    <a:lumMod val="50000"/>
                  </a:schemeClr>
                </a:solidFill>
              </a:rPr>
              <a:t>(vs. </a:t>
            </a:r>
            <a:r>
              <a:rPr lang="en-GB" dirty="0" err="1" smtClean="0">
                <a:solidFill>
                  <a:schemeClr val="accent1">
                    <a:lumMod val="50000"/>
                  </a:schemeClr>
                </a:solidFill>
              </a:rPr>
              <a:t>mejor</a:t>
            </a:r>
            <a:r>
              <a:rPr lang="en-GB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GB" dirty="0" err="1" smtClean="0">
                <a:solidFill>
                  <a:schemeClr val="accent1">
                    <a:lumMod val="50000"/>
                  </a:schemeClr>
                </a:solidFill>
              </a:rPr>
              <a:t>nivel</a:t>
            </a:r>
            <a:r>
              <a:rPr lang="en-GB" dirty="0" smtClean="0">
                <a:solidFill>
                  <a:schemeClr val="accent1">
                    <a:lumMod val="50000"/>
                  </a:schemeClr>
                </a:solidFill>
              </a:rPr>
              <a:t> de </a:t>
            </a:r>
            <a:r>
              <a:rPr lang="en-GB" dirty="0" err="1" smtClean="0">
                <a:solidFill>
                  <a:schemeClr val="accent1">
                    <a:lumMod val="50000"/>
                  </a:schemeClr>
                </a:solidFill>
              </a:rPr>
              <a:t>salud</a:t>
            </a:r>
            <a:r>
              <a:rPr lang="en-GB" dirty="0" smtClean="0">
                <a:solidFill>
                  <a:schemeClr val="accent1">
                    <a:lumMod val="50000"/>
                  </a:schemeClr>
                </a:solidFill>
              </a:rPr>
              <a:t> -</a:t>
            </a:r>
            <a:r>
              <a:rPr lang="en-GB" dirty="0" err="1" smtClean="0">
                <a:solidFill>
                  <a:schemeClr val="accent1">
                    <a:lumMod val="50000"/>
                  </a:schemeClr>
                </a:solidFill>
              </a:rPr>
              <a:t>menor</a:t>
            </a:r>
            <a:r>
              <a:rPr lang="en-GB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GB" dirty="0" err="1" smtClean="0">
                <a:solidFill>
                  <a:schemeClr val="accent1">
                    <a:lumMod val="50000"/>
                  </a:schemeClr>
                </a:solidFill>
              </a:rPr>
              <a:t>tasa</a:t>
            </a:r>
            <a:r>
              <a:rPr lang="en-GB" dirty="0" smtClean="0">
                <a:solidFill>
                  <a:schemeClr val="accent1">
                    <a:lumMod val="50000"/>
                  </a:schemeClr>
                </a:solidFill>
              </a:rPr>
              <a:t> de </a:t>
            </a:r>
            <a:r>
              <a:rPr lang="en-GB" dirty="0" err="1" smtClean="0">
                <a:solidFill>
                  <a:schemeClr val="accent1">
                    <a:lumMod val="50000"/>
                  </a:schemeClr>
                </a:solidFill>
              </a:rPr>
              <a:t>mortalidad</a:t>
            </a:r>
            <a:r>
              <a:rPr lang="en-GB" dirty="0" smtClean="0">
                <a:solidFill>
                  <a:schemeClr val="accent1">
                    <a:lumMod val="50000"/>
                  </a:schemeClr>
                </a:solidFill>
              </a:rPr>
              <a:t>- </a:t>
            </a:r>
            <a:r>
              <a:rPr lang="en-GB" dirty="0" err="1" smtClean="0">
                <a:solidFill>
                  <a:schemeClr val="accent1">
                    <a:lumMod val="50000"/>
                  </a:schemeClr>
                </a:solidFill>
              </a:rPr>
              <a:t>utilizado</a:t>
            </a:r>
            <a:r>
              <a:rPr lang="en-GB" dirty="0" smtClean="0">
                <a:solidFill>
                  <a:schemeClr val="accent1">
                    <a:lumMod val="50000"/>
                  </a:schemeClr>
                </a:solidFill>
              </a:rPr>
              <a:t> para </a:t>
            </a:r>
            <a:r>
              <a:rPr lang="en-GB" dirty="0" err="1" smtClean="0">
                <a:solidFill>
                  <a:schemeClr val="accent1">
                    <a:lumMod val="50000"/>
                  </a:schemeClr>
                </a:solidFill>
              </a:rPr>
              <a:t>medir</a:t>
            </a:r>
            <a:r>
              <a:rPr lang="en-GB" dirty="0" smtClean="0">
                <a:solidFill>
                  <a:schemeClr val="accent1">
                    <a:lumMod val="50000"/>
                  </a:schemeClr>
                </a:solidFill>
              </a:rPr>
              <a:t> la </a:t>
            </a:r>
            <a:r>
              <a:rPr lang="en-GB" dirty="0" err="1" smtClean="0">
                <a:solidFill>
                  <a:schemeClr val="accent1">
                    <a:lumMod val="50000"/>
                  </a:schemeClr>
                </a:solidFill>
              </a:rPr>
              <a:t>carga</a:t>
            </a:r>
            <a:r>
              <a:rPr lang="en-GB" dirty="0" smtClean="0">
                <a:solidFill>
                  <a:schemeClr val="accent1">
                    <a:lumMod val="50000"/>
                  </a:schemeClr>
                </a:solidFill>
              </a:rPr>
              <a:t> de </a:t>
            </a:r>
            <a:r>
              <a:rPr lang="en-GB" dirty="0" err="1" smtClean="0">
                <a:solidFill>
                  <a:schemeClr val="accent1">
                    <a:lumMod val="50000"/>
                  </a:schemeClr>
                </a:solidFill>
              </a:rPr>
              <a:t>enfermedad</a:t>
            </a:r>
            <a:r>
              <a:rPr lang="en-GB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GB" dirty="0">
                <a:solidFill>
                  <a:schemeClr val="accent1">
                    <a:lumMod val="50000"/>
                  </a:schemeClr>
                </a:solidFill>
              </a:rPr>
              <a:t>y </a:t>
            </a:r>
            <a:r>
              <a:rPr lang="en-GB" dirty="0" err="1" smtClean="0">
                <a:solidFill>
                  <a:schemeClr val="accent1">
                    <a:lumMod val="50000"/>
                  </a:schemeClr>
                </a:solidFill>
              </a:rPr>
              <a:t>coste-utilidad</a:t>
            </a:r>
            <a:r>
              <a:rPr lang="en-GB" dirty="0" smtClean="0">
                <a:solidFill>
                  <a:schemeClr val="accent1">
                    <a:lumMod val="50000"/>
                  </a:schemeClr>
                </a:solidFill>
              </a:rPr>
              <a:t>, y </a:t>
            </a:r>
            <a:r>
              <a:rPr lang="en-GB" dirty="0" err="1" smtClean="0">
                <a:solidFill>
                  <a:schemeClr val="accent1">
                    <a:lumMod val="50000"/>
                  </a:schemeClr>
                </a:solidFill>
              </a:rPr>
              <a:t>guiar</a:t>
            </a:r>
            <a:r>
              <a:rPr lang="en-GB" dirty="0" smtClean="0">
                <a:solidFill>
                  <a:schemeClr val="accent1">
                    <a:lumMod val="50000"/>
                  </a:schemeClr>
                </a:solidFill>
              </a:rPr>
              <a:t> (con </a:t>
            </a:r>
            <a:r>
              <a:rPr lang="en-GB" dirty="0" err="1" smtClean="0">
                <a:solidFill>
                  <a:schemeClr val="accent1">
                    <a:lumMod val="50000"/>
                  </a:schemeClr>
                </a:solidFill>
              </a:rPr>
              <a:t>sesgos</a:t>
            </a:r>
            <a:r>
              <a:rPr lang="en-GB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GB" dirty="0" err="1" smtClean="0">
                <a:solidFill>
                  <a:schemeClr val="accent1">
                    <a:lumMod val="50000"/>
                  </a:schemeClr>
                </a:solidFill>
              </a:rPr>
              <a:t>según</a:t>
            </a:r>
            <a:r>
              <a:rPr lang="en-GB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GB" dirty="0" err="1" smtClean="0">
                <a:solidFill>
                  <a:schemeClr val="accent1">
                    <a:lumMod val="50000"/>
                  </a:schemeClr>
                </a:solidFill>
              </a:rPr>
              <a:t>países</a:t>
            </a:r>
            <a:r>
              <a:rPr lang="en-GB" dirty="0" smtClean="0">
                <a:solidFill>
                  <a:schemeClr val="accent1">
                    <a:lumMod val="50000"/>
                  </a:schemeClr>
                </a:solidFill>
              </a:rPr>
              <a:t> y </a:t>
            </a:r>
            <a:r>
              <a:rPr lang="en-GB" dirty="0" err="1" smtClean="0">
                <a:solidFill>
                  <a:schemeClr val="accent1">
                    <a:lumMod val="50000"/>
                  </a:schemeClr>
                </a:solidFill>
              </a:rPr>
              <a:t>contextos</a:t>
            </a:r>
            <a:r>
              <a:rPr lang="en-GB" dirty="0" smtClean="0">
                <a:solidFill>
                  <a:schemeClr val="accent1">
                    <a:lumMod val="50000"/>
                  </a:schemeClr>
                </a:solidFill>
              </a:rPr>
              <a:t>), las </a:t>
            </a:r>
            <a:r>
              <a:rPr lang="en-GB" dirty="0" err="1" smtClean="0">
                <a:solidFill>
                  <a:schemeClr val="accent1">
                    <a:lumMod val="50000"/>
                  </a:schemeClr>
                </a:solidFill>
              </a:rPr>
              <a:t>prioridades</a:t>
            </a:r>
            <a:r>
              <a:rPr lang="en-GB" dirty="0" smtClean="0">
                <a:solidFill>
                  <a:schemeClr val="accent1">
                    <a:lumMod val="50000"/>
                  </a:schemeClr>
                </a:solidFill>
              </a:rPr>
              <a:t> de </a:t>
            </a:r>
            <a:r>
              <a:rPr lang="en-GB" dirty="0" err="1" smtClean="0">
                <a:solidFill>
                  <a:schemeClr val="accent1">
                    <a:lumMod val="50000"/>
                  </a:schemeClr>
                </a:solidFill>
              </a:rPr>
              <a:t>salud</a:t>
            </a:r>
            <a:r>
              <a:rPr lang="en-GB" dirty="0" smtClean="0">
                <a:solidFill>
                  <a:schemeClr val="accent1">
                    <a:lumMod val="50000"/>
                  </a:schemeClr>
                </a:solidFill>
              </a:rPr>
              <a:t> y </a:t>
            </a:r>
            <a:r>
              <a:rPr lang="en-GB" dirty="0" err="1" smtClean="0">
                <a:solidFill>
                  <a:schemeClr val="accent1">
                    <a:lumMod val="50000"/>
                  </a:schemeClr>
                </a:solidFill>
              </a:rPr>
              <a:t>su</a:t>
            </a:r>
            <a:r>
              <a:rPr lang="en-GB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GB" dirty="0" err="1" smtClean="0">
                <a:solidFill>
                  <a:schemeClr val="accent1">
                    <a:lumMod val="50000"/>
                  </a:schemeClr>
                </a:solidFill>
              </a:rPr>
              <a:t>financiación</a:t>
            </a:r>
            <a:r>
              <a:rPr lang="en-GB" dirty="0" smtClean="0">
                <a:solidFill>
                  <a:schemeClr val="accent1">
                    <a:lumMod val="50000"/>
                  </a:schemeClr>
                </a:solidFill>
              </a:rPr>
              <a:t>.</a:t>
            </a:r>
          </a:p>
          <a:p>
            <a:r>
              <a:rPr lang="en-GB" dirty="0" err="1" smtClean="0">
                <a:solidFill>
                  <a:schemeClr val="accent1">
                    <a:lumMod val="50000"/>
                  </a:schemeClr>
                </a:solidFill>
              </a:rPr>
              <a:t>Hemos</a:t>
            </a:r>
            <a:r>
              <a:rPr lang="en-GB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GB" dirty="0" err="1" smtClean="0">
                <a:solidFill>
                  <a:schemeClr val="accent1">
                    <a:lumMod val="50000"/>
                  </a:schemeClr>
                </a:solidFill>
              </a:rPr>
              <a:t>identificado</a:t>
            </a:r>
            <a:r>
              <a:rPr lang="en-GB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GB" dirty="0" err="1" smtClean="0">
                <a:solidFill>
                  <a:schemeClr val="accent1">
                    <a:lumMod val="50000"/>
                  </a:schemeClr>
                </a:solidFill>
              </a:rPr>
              <a:t>países</a:t>
            </a:r>
            <a:r>
              <a:rPr lang="en-GB" dirty="0" smtClean="0">
                <a:solidFill>
                  <a:schemeClr val="accent1">
                    <a:lumMod val="50000"/>
                  </a:schemeClr>
                </a:solidFill>
              </a:rPr>
              <a:t> que </a:t>
            </a:r>
            <a:r>
              <a:rPr lang="en-GB" dirty="0" err="1" smtClean="0">
                <a:solidFill>
                  <a:schemeClr val="accent1">
                    <a:lumMod val="50000"/>
                  </a:schemeClr>
                </a:solidFill>
              </a:rPr>
              <a:t>desde</a:t>
            </a:r>
            <a:r>
              <a:rPr lang="en-GB" dirty="0" smtClean="0">
                <a:solidFill>
                  <a:schemeClr val="accent1">
                    <a:lumMod val="50000"/>
                  </a:schemeClr>
                </a:solidFill>
              </a:rPr>
              <a:t> que hay </a:t>
            </a:r>
            <a:r>
              <a:rPr lang="en-GB" dirty="0" err="1" smtClean="0">
                <a:solidFill>
                  <a:schemeClr val="accent1">
                    <a:lumMod val="50000"/>
                  </a:schemeClr>
                </a:solidFill>
              </a:rPr>
              <a:t>estadísticas</a:t>
            </a:r>
            <a:r>
              <a:rPr lang="en-GB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GB" dirty="0" err="1" smtClean="0">
                <a:solidFill>
                  <a:schemeClr val="accent1">
                    <a:lumMod val="50000"/>
                  </a:schemeClr>
                </a:solidFill>
              </a:rPr>
              <a:t>nacionales</a:t>
            </a:r>
            <a:r>
              <a:rPr lang="en-GB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GB" dirty="0" err="1" smtClean="0">
                <a:solidFill>
                  <a:schemeClr val="accent1">
                    <a:lumMod val="50000"/>
                  </a:schemeClr>
                </a:solidFill>
              </a:rPr>
              <a:t>comparables</a:t>
            </a:r>
            <a:r>
              <a:rPr lang="en-GB" dirty="0" smtClean="0">
                <a:solidFill>
                  <a:schemeClr val="accent1">
                    <a:lumMod val="50000"/>
                  </a:schemeClr>
                </a:solidFill>
              </a:rPr>
              <a:t>, </a:t>
            </a:r>
            <a:r>
              <a:rPr lang="en-GB" dirty="0" err="1" smtClean="0">
                <a:solidFill>
                  <a:schemeClr val="accent1">
                    <a:lumMod val="50000"/>
                  </a:schemeClr>
                </a:solidFill>
              </a:rPr>
              <a:t>desde</a:t>
            </a:r>
            <a:r>
              <a:rPr lang="en-GB" dirty="0" smtClean="0">
                <a:solidFill>
                  <a:schemeClr val="accent1">
                    <a:lumMod val="50000"/>
                  </a:schemeClr>
                </a:solidFill>
              </a:rPr>
              <a:t> 1961, </a:t>
            </a:r>
            <a:r>
              <a:rPr lang="en-GB" dirty="0" err="1">
                <a:solidFill>
                  <a:schemeClr val="accent1">
                    <a:lumMod val="50000"/>
                  </a:schemeClr>
                </a:solidFill>
              </a:rPr>
              <a:t>cumplen</a:t>
            </a:r>
            <a:r>
              <a:rPr lang="en-GB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GB" dirty="0" err="1">
                <a:solidFill>
                  <a:schemeClr val="accent1">
                    <a:lumMod val="50000"/>
                  </a:schemeClr>
                </a:solidFill>
              </a:rPr>
              <a:t>tres</a:t>
            </a:r>
            <a:r>
              <a:rPr lang="en-GB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GB" dirty="0" err="1">
                <a:solidFill>
                  <a:schemeClr val="accent1">
                    <a:lumMod val="50000"/>
                  </a:schemeClr>
                </a:solidFill>
              </a:rPr>
              <a:t>criterios</a:t>
            </a:r>
            <a:r>
              <a:rPr lang="en-GB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GB" dirty="0" smtClean="0">
                <a:solidFill>
                  <a:schemeClr val="accent1">
                    <a:lumMod val="50000"/>
                  </a:schemeClr>
                </a:solidFill>
              </a:rPr>
              <a:t>: son </a:t>
            </a:r>
            <a:r>
              <a:rPr lang="en-GB" dirty="0" err="1" smtClean="0">
                <a:solidFill>
                  <a:schemeClr val="accent1">
                    <a:lumMod val="50000"/>
                  </a:schemeClr>
                </a:solidFill>
              </a:rPr>
              <a:t>referencias</a:t>
            </a:r>
            <a:r>
              <a:rPr lang="en-GB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GB" dirty="0" err="1" smtClean="0">
                <a:solidFill>
                  <a:schemeClr val="accent1">
                    <a:lumMod val="50000"/>
                  </a:schemeClr>
                </a:solidFill>
              </a:rPr>
              <a:t>en</a:t>
            </a:r>
            <a:r>
              <a:rPr lang="en-GB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GB" dirty="0" err="1" smtClean="0">
                <a:solidFill>
                  <a:schemeClr val="accent1">
                    <a:lumMod val="50000"/>
                  </a:schemeClr>
                </a:solidFill>
              </a:rPr>
              <a:t>vidas</a:t>
            </a:r>
            <a:r>
              <a:rPr lang="en-GB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GB" dirty="0" err="1" smtClean="0">
                <a:solidFill>
                  <a:schemeClr val="accent1">
                    <a:lumMod val="50000"/>
                  </a:schemeClr>
                </a:solidFill>
              </a:rPr>
              <a:t>saludables</a:t>
            </a:r>
            <a:r>
              <a:rPr lang="en-GB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GB" dirty="0" err="1" smtClean="0">
                <a:solidFill>
                  <a:schemeClr val="accent1">
                    <a:lumMod val="50000"/>
                  </a:schemeClr>
                </a:solidFill>
              </a:rPr>
              <a:t>pues</a:t>
            </a:r>
            <a:r>
              <a:rPr lang="en-GB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GB" dirty="0" err="1" smtClean="0">
                <a:solidFill>
                  <a:schemeClr val="accent1">
                    <a:lumMod val="50000"/>
                  </a:schemeClr>
                </a:solidFill>
              </a:rPr>
              <a:t>su</a:t>
            </a:r>
            <a:r>
              <a:rPr lang="en-GB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GB" b="1" dirty="0" err="1" smtClean="0">
                <a:solidFill>
                  <a:schemeClr val="accent1">
                    <a:lumMod val="50000"/>
                  </a:schemeClr>
                </a:solidFill>
              </a:rPr>
              <a:t>esperanza</a:t>
            </a:r>
            <a:r>
              <a:rPr lang="en-GB" b="1" dirty="0" smtClean="0">
                <a:solidFill>
                  <a:schemeClr val="accent1">
                    <a:lumMod val="50000"/>
                  </a:schemeClr>
                </a:solidFill>
              </a:rPr>
              <a:t> de </a:t>
            </a:r>
            <a:r>
              <a:rPr lang="en-GB" b="1" dirty="0" err="1" smtClean="0">
                <a:solidFill>
                  <a:schemeClr val="accent1">
                    <a:lumMod val="50000"/>
                  </a:schemeClr>
                </a:solidFill>
              </a:rPr>
              <a:t>vida</a:t>
            </a:r>
            <a:r>
              <a:rPr lang="en-GB" b="1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GB" b="1" dirty="0" err="1" smtClean="0">
                <a:solidFill>
                  <a:schemeClr val="accent1">
                    <a:lumMod val="50000"/>
                  </a:schemeClr>
                </a:solidFill>
              </a:rPr>
              <a:t>es</a:t>
            </a:r>
            <a:r>
              <a:rPr lang="en-GB" b="1" dirty="0" smtClean="0">
                <a:solidFill>
                  <a:schemeClr val="accent1">
                    <a:lumMod val="50000"/>
                  </a:schemeClr>
                </a:solidFill>
              </a:rPr>
              <a:t> mayor que la media </a:t>
            </a:r>
            <a:r>
              <a:rPr lang="en-GB" b="1" dirty="0" err="1" smtClean="0">
                <a:solidFill>
                  <a:schemeClr val="accent1">
                    <a:lumMod val="50000"/>
                  </a:schemeClr>
                </a:solidFill>
              </a:rPr>
              <a:t>mundial</a:t>
            </a:r>
            <a:r>
              <a:rPr lang="en-GB" dirty="0" smtClean="0">
                <a:solidFill>
                  <a:schemeClr val="accent1">
                    <a:lumMod val="50000"/>
                  </a:schemeClr>
                </a:solidFill>
              </a:rPr>
              <a:t>, son </a:t>
            </a:r>
            <a:r>
              <a:rPr lang="en-GB" dirty="0" err="1" smtClean="0">
                <a:solidFill>
                  <a:schemeClr val="accent1">
                    <a:lumMod val="50000"/>
                  </a:schemeClr>
                </a:solidFill>
              </a:rPr>
              <a:t>económicamente</a:t>
            </a:r>
            <a:r>
              <a:rPr lang="en-GB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GB" dirty="0" err="1" smtClean="0">
                <a:solidFill>
                  <a:schemeClr val="accent1">
                    <a:lumMod val="50000"/>
                  </a:schemeClr>
                </a:solidFill>
              </a:rPr>
              <a:t>replicables</a:t>
            </a:r>
            <a:r>
              <a:rPr lang="en-GB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GB" dirty="0" err="1" smtClean="0">
                <a:solidFill>
                  <a:schemeClr val="accent1">
                    <a:lumMod val="50000"/>
                  </a:schemeClr>
                </a:solidFill>
              </a:rPr>
              <a:t>pues</a:t>
            </a:r>
            <a:r>
              <a:rPr lang="en-GB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GB" dirty="0" err="1" smtClean="0">
                <a:solidFill>
                  <a:schemeClr val="accent1">
                    <a:lumMod val="50000"/>
                  </a:schemeClr>
                </a:solidFill>
              </a:rPr>
              <a:t>su</a:t>
            </a:r>
            <a:r>
              <a:rPr lang="en-GB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GB" b="1" dirty="0" smtClean="0">
                <a:solidFill>
                  <a:schemeClr val="accent1">
                    <a:lumMod val="50000"/>
                  </a:schemeClr>
                </a:solidFill>
              </a:rPr>
              <a:t>PIB pc </a:t>
            </a:r>
            <a:r>
              <a:rPr lang="en-GB" b="1" dirty="0" err="1" smtClean="0">
                <a:solidFill>
                  <a:schemeClr val="accent1">
                    <a:lumMod val="50000"/>
                  </a:schemeClr>
                </a:solidFill>
              </a:rPr>
              <a:t>es</a:t>
            </a:r>
            <a:r>
              <a:rPr lang="en-GB" b="1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GB" b="1" dirty="0" err="1" smtClean="0">
                <a:solidFill>
                  <a:schemeClr val="accent1">
                    <a:lumMod val="50000"/>
                  </a:schemeClr>
                </a:solidFill>
              </a:rPr>
              <a:t>menor</a:t>
            </a:r>
            <a:r>
              <a:rPr lang="en-GB" b="1" dirty="0" smtClean="0">
                <a:solidFill>
                  <a:schemeClr val="accent1">
                    <a:lumMod val="50000"/>
                  </a:schemeClr>
                </a:solidFill>
              </a:rPr>
              <a:t> que la media </a:t>
            </a:r>
            <a:r>
              <a:rPr lang="en-GB" b="1" dirty="0" err="1" smtClean="0">
                <a:solidFill>
                  <a:schemeClr val="accent1">
                    <a:lumMod val="50000"/>
                  </a:schemeClr>
                </a:solidFill>
              </a:rPr>
              <a:t>mundial</a:t>
            </a:r>
            <a:r>
              <a:rPr lang="en-GB" b="1" dirty="0" smtClean="0">
                <a:solidFill>
                  <a:schemeClr val="accent1">
                    <a:lumMod val="50000"/>
                  </a:schemeClr>
                </a:solidFill>
              </a:rPr>
              <a:t> y </a:t>
            </a:r>
            <a:r>
              <a:rPr lang="en-GB" dirty="0" smtClean="0">
                <a:solidFill>
                  <a:schemeClr val="accent1">
                    <a:lumMod val="50000"/>
                  </a:schemeClr>
                </a:solidFill>
              </a:rPr>
              <a:t>and </a:t>
            </a:r>
            <a:r>
              <a:rPr lang="en-GB" dirty="0" err="1" smtClean="0">
                <a:solidFill>
                  <a:schemeClr val="accent1">
                    <a:lumMod val="50000"/>
                  </a:schemeClr>
                </a:solidFill>
              </a:rPr>
              <a:t>ecológicamente</a:t>
            </a:r>
            <a:r>
              <a:rPr lang="en-GB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GB" dirty="0" err="1" smtClean="0">
                <a:solidFill>
                  <a:schemeClr val="accent1">
                    <a:lumMod val="50000"/>
                  </a:schemeClr>
                </a:solidFill>
              </a:rPr>
              <a:t>sostenibles</a:t>
            </a:r>
            <a:r>
              <a:rPr lang="en-GB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GB" dirty="0" err="1" smtClean="0">
                <a:solidFill>
                  <a:schemeClr val="accent1">
                    <a:lumMod val="50000"/>
                  </a:schemeClr>
                </a:solidFill>
              </a:rPr>
              <a:t>pues</a:t>
            </a:r>
            <a:r>
              <a:rPr lang="en-GB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GB" b="1" dirty="0" err="1" smtClean="0">
                <a:solidFill>
                  <a:schemeClr val="accent1">
                    <a:lumMod val="50000"/>
                  </a:schemeClr>
                </a:solidFill>
              </a:rPr>
              <a:t>respetan</a:t>
            </a:r>
            <a:r>
              <a:rPr lang="en-GB" b="1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GB" b="1" dirty="0" err="1" smtClean="0">
                <a:solidFill>
                  <a:schemeClr val="accent1">
                    <a:lumMod val="50000"/>
                  </a:schemeClr>
                </a:solidFill>
              </a:rPr>
              <a:t>los</a:t>
            </a:r>
            <a:r>
              <a:rPr lang="en-GB" b="1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GB" b="1" dirty="0" err="1" smtClean="0">
                <a:solidFill>
                  <a:schemeClr val="accent1">
                    <a:lumMod val="50000"/>
                  </a:schemeClr>
                </a:solidFill>
              </a:rPr>
              <a:t>límites</a:t>
            </a:r>
            <a:r>
              <a:rPr lang="en-GB" b="1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GB" b="1" dirty="0" err="1" smtClean="0">
                <a:solidFill>
                  <a:schemeClr val="accent1">
                    <a:lumMod val="50000"/>
                  </a:schemeClr>
                </a:solidFill>
              </a:rPr>
              <a:t>planetarios</a:t>
            </a:r>
            <a:r>
              <a:rPr lang="en-GB" b="1" dirty="0" smtClean="0">
                <a:solidFill>
                  <a:schemeClr val="accent1">
                    <a:lumMod val="50000"/>
                  </a:schemeClr>
                </a:solidFill>
              </a:rPr>
              <a:t>.</a:t>
            </a:r>
            <a:endParaRPr lang="en-GB" sz="2000" b="1" i="1" dirty="0" smtClean="0">
              <a:solidFill>
                <a:schemeClr val="accent1">
                  <a:lumMod val="50000"/>
                </a:schemeClr>
              </a:solidFill>
            </a:endParaRPr>
          </a:p>
          <a:p>
            <a:pPr marL="0" indent="0">
              <a:buNone/>
            </a:pPr>
            <a:r>
              <a:rPr lang="en-GB" dirty="0" err="1" smtClean="0">
                <a:solidFill>
                  <a:srgbClr val="0070C0"/>
                </a:solidFill>
              </a:rPr>
              <a:t>Propuesta</a:t>
            </a:r>
            <a:r>
              <a:rPr lang="en-GB" dirty="0" smtClean="0">
                <a:solidFill>
                  <a:srgbClr val="0070C0"/>
                </a:solidFill>
              </a:rPr>
              <a:t> : El GTES </a:t>
            </a:r>
            <a:r>
              <a:rPr lang="en-GB" dirty="0" err="1" smtClean="0">
                <a:solidFill>
                  <a:srgbClr val="0070C0"/>
                </a:solidFill>
              </a:rPr>
              <a:t>podría</a:t>
            </a:r>
            <a:r>
              <a:rPr lang="en-GB" dirty="0" smtClean="0">
                <a:solidFill>
                  <a:srgbClr val="0070C0"/>
                </a:solidFill>
              </a:rPr>
              <a:t> </a:t>
            </a:r>
            <a:r>
              <a:rPr lang="en-GB" dirty="0" err="1" smtClean="0">
                <a:solidFill>
                  <a:srgbClr val="0070C0"/>
                </a:solidFill>
              </a:rPr>
              <a:t>proponer</a:t>
            </a:r>
            <a:r>
              <a:rPr lang="en-GB" dirty="0" smtClean="0">
                <a:solidFill>
                  <a:srgbClr val="0070C0"/>
                </a:solidFill>
              </a:rPr>
              <a:t> a las </a:t>
            </a:r>
            <a:r>
              <a:rPr lang="en-GB" dirty="0" err="1" smtClean="0">
                <a:solidFill>
                  <a:srgbClr val="0070C0"/>
                </a:solidFill>
              </a:rPr>
              <a:t>Naciones</a:t>
            </a:r>
            <a:r>
              <a:rPr lang="en-GB" dirty="0" smtClean="0">
                <a:solidFill>
                  <a:srgbClr val="0070C0"/>
                </a:solidFill>
              </a:rPr>
              <a:t> </a:t>
            </a:r>
            <a:r>
              <a:rPr lang="en-GB" dirty="0" err="1" smtClean="0">
                <a:solidFill>
                  <a:srgbClr val="0070C0"/>
                </a:solidFill>
              </a:rPr>
              <a:t>Unidas</a:t>
            </a:r>
            <a:r>
              <a:rPr lang="en-GB" dirty="0" smtClean="0">
                <a:solidFill>
                  <a:srgbClr val="0070C0"/>
                </a:solidFill>
              </a:rPr>
              <a:t> la </a:t>
            </a:r>
            <a:r>
              <a:rPr lang="en-GB" dirty="0" err="1" smtClean="0">
                <a:solidFill>
                  <a:srgbClr val="0070C0"/>
                </a:solidFill>
              </a:rPr>
              <a:t>identificación</a:t>
            </a:r>
            <a:r>
              <a:rPr lang="en-GB" dirty="0" smtClean="0">
                <a:solidFill>
                  <a:srgbClr val="0070C0"/>
                </a:solidFill>
              </a:rPr>
              <a:t> de </a:t>
            </a:r>
            <a:r>
              <a:rPr lang="en-GB" b="1" dirty="0" err="1" smtClean="0">
                <a:solidFill>
                  <a:srgbClr val="0070C0"/>
                </a:solidFill>
              </a:rPr>
              <a:t>referencias</a:t>
            </a:r>
            <a:r>
              <a:rPr lang="en-GB" b="1" dirty="0" smtClean="0">
                <a:solidFill>
                  <a:srgbClr val="0070C0"/>
                </a:solidFill>
              </a:rPr>
              <a:t> de </a:t>
            </a:r>
            <a:r>
              <a:rPr lang="en-GB" b="1" dirty="0" err="1" smtClean="0">
                <a:solidFill>
                  <a:srgbClr val="0070C0"/>
                </a:solidFill>
              </a:rPr>
              <a:t>bienestar</a:t>
            </a:r>
            <a:r>
              <a:rPr lang="en-GB" b="1" dirty="0" smtClean="0">
                <a:solidFill>
                  <a:srgbClr val="0070C0"/>
                </a:solidFill>
              </a:rPr>
              <a:t> </a:t>
            </a:r>
            <a:r>
              <a:rPr lang="en-GB" b="1" dirty="0" err="1" smtClean="0">
                <a:solidFill>
                  <a:srgbClr val="0070C0"/>
                </a:solidFill>
              </a:rPr>
              <a:t>humano</a:t>
            </a:r>
            <a:r>
              <a:rPr lang="en-GB" b="1" dirty="0" smtClean="0">
                <a:solidFill>
                  <a:srgbClr val="0070C0"/>
                </a:solidFill>
              </a:rPr>
              <a:t> </a:t>
            </a:r>
            <a:r>
              <a:rPr lang="en-GB" dirty="0" smtClean="0">
                <a:solidFill>
                  <a:srgbClr val="0070C0"/>
                </a:solidFill>
              </a:rPr>
              <a:t>que </a:t>
            </a:r>
            <a:r>
              <a:rPr lang="en-GB" dirty="0" err="1" smtClean="0">
                <a:solidFill>
                  <a:srgbClr val="0070C0"/>
                </a:solidFill>
              </a:rPr>
              <a:t>sean</a:t>
            </a:r>
            <a:r>
              <a:rPr lang="en-GB" dirty="0" smtClean="0">
                <a:solidFill>
                  <a:srgbClr val="0070C0"/>
                </a:solidFill>
              </a:rPr>
              <a:t> </a:t>
            </a:r>
            <a:r>
              <a:rPr lang="en-GB" dirty="0" err="1" smtClean="0">
                <a:solidFill>
                  <a:srgbClr val="0070C0"/>
                </a:solidFill>
              </a:rPr>
              <a:t>economicamente</a:t>
            </a:r>
            <a:r>
              <a:rPr lang="en-GB" dirty="0" smtClean="0">
                <a:solidFill>
                  <a:srgbClr val="0070C0"/>
                </a:solidFill>
              </a:rPr>
              <a:t> </a:t>
            </a:r>
            <a:r>
              <a:rPr lang="en-GB" dirty="0" err="1" smtClean="0">
                <a:solidFill>
                  <a:srgbClr val="0070C0"/>
                </a:solidFill>
              </a:rPr>
              <a:t>replicables</a:t>
            </a:r>
            <a:r>
              <a:rPr lang="en-GB" dirty="0" smtClean="0">
                <a:solidFill>
                  <a:srgbClr val="0070C0"/>
                </a:solidFill>
              </a:rPr>
              <a:t> (</a:t>
            </a:r>
            <a:r>
              <a:rPr lang="en-GB" b="1" dirty="0" err="1" smtClean="0">
                <a:solidFill>
                  <a:srgbClr val="0070C0"/>
                </a:solidFill>
              </a:rPr>
              <a:t>justas</a:t>
            </a:r>
            <a:r>
              <a:rPr lang="en-GB" dirty="0" smtClean="0">
                <a:solidFill>
                  <a:srgbClr val="0070C0"/>
                </a:solidFill>
              </a:rPr>
              <a:t>) </a:t>
            </a:r>
            <a:r>
              <a:rPr lang="en-GB" b="1" dirty="0" smtClean="0">
                <a:solidFill>
                  <a:srgbClr val="0070C0"/>
                </a:solidFill>
              </a:rPr>
              <a:t>y</a:t>
            </a:r>
            <a:r>
              <a:rPr lang="en-GB" dirty="0" smtClean="0">
                <a:solidFill>
                  <a:srgbClr val="0070C0"/>
                </a:solidFill>
              </a:rPr>
              <a:t> </a:t>
            </a:r>
            <a:r>
              <a:rPr lang="en-GB" dirty="0" err="1" smtClean="0">
                <a:solidFill>
                  <a:srgbClr val="0070C0"/>
                </a:solidFill>
              </a:rPr>
              <a:t>ecológicamente</a:t>
            </a:r>
            <a:r>
              <a:rPr lang="en-GB" dirty="0" smtClean="0">
                <a:solidFill>
                  <a:srgbClr val="0070C0"/>
                </a:solidFill>
              </a:rPr>
              <a:t> </a:t>
            </a:r>
            <a:r>
              <a:rPr lang="en-GB" b="1" dirty="0" err="1" smtClean="0">
                <a:solidFill>
                  <a:srgbClr val="0070C0"/>
                </a:solidFill>
              </a:rPr>
              <a:t>sostenibles</a:t>
            </a:r>
            <a:r>
              <a:rPr lang="en-GB" dirty="0">
                <a:solidFill>
                  <a:srgbClr val="0070C0"/>
                </a:solidFill>
              </a:rPr>
              <a:t> </a:t>
            </a:r>
            <a:r>
              <a:rPr lang="en-GB" dirty="0" smtClean="0">
                <a:solidFill>
                  <a:srgbClr val="0070C0"/>
                </a:solidFill>
              </a:rPr>
              <a:t>(</a:t>
            </a:r>
            <a:r>
              <a:rPr lang="en-GB" dirty="0" err="1" smtClean="0">
                <a:solidFill>
                  <a:srgbClr val="0070C0"/>
                </a:solidFill>
              </a:rPr>
              <a:t>en</a:t>
            </a:r>
            <a:r>
              <a:rPr lang="en-GB" dirty="0" smtClean="0">
                <a:solidFill>
                  <a:srgbClr val="0070C0"/>
                </a:solidFill>
              </a:rPr>
              <a:t> </a:t>
            </a:r>
            <a:r>
              <a:rPr lang="en-GB" dirty="0" err="1" smtClean="0">
                <a:solidFill>
                  <a:srgbClr val="0070C0"/>
                </a:solidFill>
              </a:rPr>
              <a:t>contraste</a:t>
            </a:r>
            <a:r>
              <a:rPr lang="en-GB" dirty="0" smtClean="0">
                <a:solidFill>
                  <a:srgbClr val="0070C0"/>
                </a:solidFill>
              </a:rPr>
              <a:t> con </a:t>
            </a:r>
            <a:r>
              <a:rPr lang="en-GB" dirty="0" err="1" smtClean="0">
                <a:solidFill>
                  <a:srgbClr val="0070C0"/>
                </a:solidFill>
              </a:rPr>
              <a:t>los</a:t>
            </a:r>
            <a:r>
              <a:rPr lang="en-GB" dirty="0" smtClean="0">
                <a:solidFill>
                  <a:srgbClr val="0070C0"/>
                </a:solidFill>
              </a:rPr>
              <a:t> </a:t>
            </a:r>
            <a:r>
              <a:rPr lang="en-GB" dirty="0" err="1" smtClean="0">
                <a:solidFill>
                  <a:srgbClr val="0070C0"/>
                </a:solidFill>
              </a:rPr>
              <a:t>modelos</a:t>
            </a:r>
            <a:r>
              <a:rPr lang="en-GB" dirty="0" smtClean="0">
                <a:solidFill>
                  <a:srgbClr val="0070C0"/>
                </a:solidFill>
              </a:rPr>
              <a:t> del CAD y </a:t>
            </a:r>
            <a:r>
              <a:rPr lang="en-GB" dirty="0" err="1" smtClean="0">
                <a:solidFill>
                  <a:srgbClr val="0070C0"/>
                </a:solidFill>
              </a:rPr>
              <a:t>los</a:t>
            </a:r>
            <a:r>
              <a:rPr lang="en-GB" dirty="0" smtClean="0">
                <a:solidFill>
                  <a:srgbClr val="0070C0"/>
                </a:solidFill>
              </a:rPr>
              <a:t> de mayor IDH)</a:t>
            </a:r>
          </a:p>
        </p:txBody>
      </p:sp>
    </p:spTree>
    <p:extLst>
      <p:ext uri="{BB962C8B-B14F-4D97-AF65-F5344CB8AC3E}">
        <p14:creationId xmlns:p14="http://schemas.microsoft.com/office/powerpoint/2010/main" val="37628638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S" sz="3600" dirty="0" smtClean="0">
                <a:solidFill>
                  <a:schemeClr val="accent1">
                    <a:lumMod val="50000"/>
                  </a:schemeClr>
                </a:solidFill>
              </a:rPr>
              <a:t>3-Compromiso de monitorizar la equidad en salud. No se ha cumplido.</a:t>
            </a:r>
            <a:endParaRPr lang="en-GB" sz="36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690688"/>
            <a:ext cx="10515600" cy="4351338"/>
          </a:xfrm>
        </p:spPr>
        <p:txBody>
          <a:bodyPr>
            <a:normAutofit fontScale="85000" lnSpcReduction="20000"/>
          </a:bodyPr>
          <a:lstStyle/>
          <a:p>
            <a:r>
              <a:rPr lang="en-GB" dirty="0" err="1">
                <a:solidFill>
                  <a:schemeClr val="accent1">
                    <a:lumMod val="50000"/>
                  </a:schemeClr>
                </a:solidFill>
              </a:rPr>
              <a:t>E</a:t>
            </a:r>
            <a:r>
              <a:rPr lang="en-GB" dirty="0" err="1" smtClean="0">
                <a:solidFill>
                  <a:schemeClr val="accent1">
                    <a:lumMod val="50000"/>
                  </a:schemeClr>
                </a:solidFill>
              </a:rPr>
              <a:t>n</a:t>
            </a:r>
            <a:r>
              <a:rPr lang="en-GB" dirty="0" smtClean="0">
                <a:solidFill>
                  <a:schemeClr val="accent1">
                    <a:lumMod val="50000"/>
                  </a:schemeClr>
                </a:solidFill>
              </a:rPr>
              <a:t> 2010, </a:t>
            </a:r>
            <a:r>
              <a:rPr lang="en-GB" dirty="0" err="1" smtClean="0">
                <a:solidFill>
                  <a:schemeClr val="accent1">
                    <a:lumMod val="50000"/>
                  </a:schemeClr>
                </a:solidFill>
              </a:rPr>
              <a:t>tras</a:t>
            </a:r>
            <a:r>
              <a:rPr lang="en-GB" dirty="0" smtClean="0">
                <a:solidFill>
                  <a:schemeClr val="accent1">
                    <a:lumMod val="50000"/>
                  </a:schemeClr>
                </a:solidFill>
              </a:rPr>
              <a:t> el </a:t>
            </a:r>
            <a:r>
              <a:rPr lang="en-GB" dirty="0" err="1" smtClean="0">
                <a:solidFill>
                  <a:schemeClr val="accent1">
                    <a:lumMod val="50000"/>
                  </a:schemeClr>
                </a:solidFill>
              </a:rPr>
              <a:t>trabajo</a:t>
            </a:r>
            <a:r>
              <a:rPr lang="en-GB" dirty="0" smtClean="0">
                <a:solidFill>
                  <a:schemeClr val="accent1">
                    <a:lumMod val="50000"/>
                  </a:schemeClr>
                </a:solidFill>
              </a:rPr>
              <a:t> de la </a:t>
            </a:r>
            <a:r>
              <a:rPr lang="en-GB" dirty="0" err="1" smtClean="0">
                <a:solidFill>
                  <a:schemeClr val="accent1">
                    <a:lumMod val="50000"/>
                  </a:schemeClr>
                </a:solidFill>
              </a:rPr>
              <a:t>Comisión</a:t>
            </a:r>
            <a:r>
              <a:rPr lang="en-GB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GB" dirty="0" err="1" smtClean="0">
                <a:solidFill>
                  <a:schemeClr val="accent1">
                    <a:lumMod val="50000"/>
                  </a:schemeClr>
                </a:solidFill>
              </a:rPr>
              <a:t>en</a:t>
            </a:r>
            <a:r>
              <a:rPr lang="en-GB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GB" dirty="0" err="1" smtClean="0">
                <a:solidFill>
                  <a:schemeClr val="accent1">
                    <a:lumMod val="50000"/>
                  </a:schemeClr>
                </a:solidFill>
              </a:rPr>
              <a:t>Determinantes</a:t>
            </a:r>
            <a:r>
              <a:rPr lang="en-GB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GB" dirty="0" err="1" smtClean="0">
                <a:solidFill>
                  <a:schemeClr val="accent1">
                    <a:lumMod val="50000"/>
                  </a:schemeClr>
                </a:solidFill>
              </a:rPr>
              <a:t>Sociales</a:t>
            </a:r>
            <a:r>
              <a:rPr lang="en-GB" dirty="0" smtClean="0">
                <a:solidFill>
                  <a:schemeClr val="accent1">
                    <a:lumMod val="50000"/>
                  </a:schemeClr>
                </a:solidFill>
              </a:rPr>
              <a:t> de la </a:t>
            </a:r>
            <a:r>
              <a:rPr lang="en-GB" dirty="0" err="1" smtClean="0">
                <a:solidFill>
                  <a:schemeClr val="accent1">
                    <a:lumMod val="50000"/>
                  </a:schemeClr>
                </a:solidFill>
              </a:rPr>
              <a:t>Salud</a:t>
            </a:r>
            <a:r>
              <a:rPr lang="en-GB" dirty="0" smtClean="0">
                <a:solidFill>
                  <a:schemeClr val="accent1">
                    <a:lumMod val="50000"/>
                  </a:schemeClr>
                </a:solidFill>
              </a:rPr>
              <a:t>, la </a:t>
            </a:r>
            <a:r>
              <a:rPr lang="en-GB" dirty="0" err="1" smtClean="0">
                <a:solidFill>
                  <a:schemeClr val="accent1">
                    <a:lumMod val="50000"/>
                  </a:schemeClr>
                </a:solidFill>
              </a:rPr>
              <a:t>AsambleaMundial</a:t>
            </a:r>
            <a:r>
              <a:rPr lang="en-GB" dirty="0" smtClean="0">
                <a:solidFill>
                  <a:schemeClr val="accent1">
                    <a:lumMod val="50000"/>
                  </a:schemeClr>
                </a:solidFill>
              </a:rPr>
              <a:t> de la </a:t>
            </a:r>
            <a:r>
              <a:rPr lang="en-GB" dirty="0" err="1" smtClean="0">
                <a:solidFill>
                  <a:schemeClr val="accent1">
                    <a:lumMod val="50000"/>
                  </a:schemeClr>
                </a:solidFill>
              </a:rPr>
              <a:t>Salud</a:t>
            </a:r>
            <a:r>
              <a:rPr lang="en-GB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GB" dirty="0" err="1" smtClean="0">
                <a:solidFill>
                  <a:schemeClr val="accent1">
                    <a:lumMod val="50000"/>
                  </a:schemeClr>
                </a:solidFill>
              </a:rPr>
              <a:t>adoptó</a:t>
            </a:r>
            <a:r>
              <a:rPr lang="en-GB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GB" dirty="0" err="1" smtClean="0">
                <a:solidFill>
                  <a:schemeClr val="accent1">
                    <a:lumMod val="50000"/>
                  </a:schemeClr>
                </a:solidFill>
              </a:rPr>
              <a:t>una</a:t>
            </a:r>
            <a:r>
              <a:rPr lang="en-GB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GB" dirty="0" err="1" smtClean="0">
                <a:solidFill>
                  <a:schemeClr val="accent1">
                    <a:lumMod val="50000"/>
                  </a:schemeClr>
                </a:solidFill>
              </a:rPr>
              <a:t>resolución</a:t>
            </a:r>
            <a:r>
              <a:rPr lang="en-GB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GB" dirty="0" err="1" smtClean="0">
                <a:solidFill>
                  <a:schemeClr val="accent1">
                    <a:lumMod val="50000"/>
                  </a:schemeClr>
                </a:solidFill>
              </a:rPr>
              <a:t>en</a:t>
            </a:r>
            <a:r>
              <a:rPr lang="en-GB" dirty="0" smtClean="0">
                <a:solidFill>
                  <a:schemeClr val="accent1">
                    <a:lumMod val="50000"/>
                  </a:schemeClr>
                </a:solidFill>
              </a:rPr>
              <a:t> la que </a:t>
            </a:r>
            <a:r>
              <a:rPr lang="en-GB" dirty="0" err="1" smtClean="0">
                <a:solidFill>
                  <a:schemeClr val="accent1">
                    <a:lumMod val="50000"/>
                  </a:schemeClr>
                </a:solidFill>
              </a:rPr>
              <a:t>todos</a:t>
            </a:r>
            <a:r>
              <a:rPr lang="en-GB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GB" dirty="0" err="1" smtClean="0">
                <a:solidFill>
                  <a:schemeClr val="accent1">
                    <a:lumMod val="50000"/>
                  </a:schemeClr>
                </a:solidFill>
              </a:rPr>
              <a:t>los</a:t>
            </a:r>
            <a:r>
              <a:rPr lang="en-GB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GB" dirty="0" err="1" smtClean="0">
                <a:solidFill>
                  <a:schemeClr val="accent1">
                    <a:lumMod val="50000"/>
                  </a:schemeClr>
                </a:solidFill>
              </a:rPr>
              <a:t>países</a:t>
            </a:r>
            <a:r>
              <a:rPr lang="en-GB" dirty="0" smtClean="0">
                <a:solidFill>
                  <a:schemeClr val="accent1">
                    <a:lumMod val="50000"/>
                  </a:schemeClr>
                </a:solidFill>
              </a:rPr>
              <a:t> se </a:t>
            </a:r>
            <a:r>
              <a:rPr lang="en-GB" dirty="0" err="1" smtClean="0">
                <a:solidFill>
                  <a:schemeClr val="accent1">
                    <a:lumMod val="50000"/>
                  </a:schemeClr>
                </a:solidFill>
              </a:rPr>
              <a:t>comprometian</a:t>
            </a:r>
            <a:r>
              <a:rPr lang="en-GB" dirty="0" smtClean="0">
                <a:solidFill>
                  <a:schemeClr val="accent1">
                    <a:lumMod val="50000"/>
                  </a:schemeClr>
                </a:solidFill>
              </a:rPr>
              <a:t> a </a:t>
            </a:r>
            <a:r>
              <a:rPr lang="en-GB" b="1" dirty="0" err="1" smtClean="0">
                <a:solidFill>
                  <a:schemeClr val="accent1">
                    <a:lumMod val="50000"/>
                  </a:schemeClr>
                </a:solidFill>
              </a:rPr>
              <a:t>monitorizar</a:t>
            </a:r>
            <a:r>
              <a:rPr lang="en-GB" b="1" dirty="0" smtClean="0">
                <a:solidFill>
                  <a:schemeClr val="accent1">
                    <a:lumMod val="50000"/>
                  </a:schemeClr>
                </a:solidFill>
              </a:rPr>
              <a:t> la </a:t>
            </a:r>
            <a:r>
              <a:rPr lang="en-GB" b="1" dirty="0" err="1" smtClean="0">
                <a:solidFill>
                  <a:schemeClr val="accent1">
                    <a:lumMod val="50000"/>
                  </a:schemeClr>
                </a:solidFill>
              </a:rPr>
              <a:t>equidad</a:t>
            </a:r>
            <a:r>
              <a:rPr lang="en-GB" b="1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GB" b="1" dirty="0" err="1" smtClean="0">
                <a:solidFill>
                  <a:schemeClr val="accent1">
                    <a:lumMod val="50000"/>
                  </a:schemeClr>
                </a:solidFill>
              </a:rPr>
              <a:t>en</a:t>
            </a:r>
            <a:r>
              <a:rPr lang="en-GB" b="1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GB" b="1" dirty="0" err="1" smtClean="0">
                <a:solidFill>
                  <a:schemeClr val="accent1">
                    <a:lumMod val="50000"/>
                  </a:schemeClr>
                </a:solidFill>
              </a:rPr>
              <a:t>salud</a:t>
            </a:r>
            <a:r>
              <a:rPr lang="en-GB" dirty="0" smtClean="0">
                <a:solidFill>
                  <a:schemeClr val="accent1">
                    <a:lumMod val="50000"/>
                  </a:schemeClr>
                </a:solidFill>
              </a:rPr>
              <a:t>. Hasta el </a:t>
            </a:r>
            <a:r>
              <a:rPr lang="en-GB" dirty="0" err="1" smtClean="0">
                <a:solidFill>
                  <a:schemeClr val="accent1">
                    <a:lumMod val="50000"/>
                  </a:schemeClr>
                </a:solidFill>
              </a:rPr>
              <a:t>momento</a:t>
            </a:r>
            <a:r>
              <a:rPr lang="en-GB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GB" dirty="0" err="1" smtClean="0">
                <a:solidFill>
                  <a:schemeClr val="accent1">
                    <a:lumMod val="50000"/>
                  </a:schemeClr>
                </a:solidFill>
              </a:rPr>
              <a:t>sólo</a:t>
            </a:r>
            <a:r>
              <a:rPr lang="en-GB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GB" dirty="0" err="1" smtClean="0">
                <a:solidFill>
                  <a:schemeClr val="accent1">
                    <a:lumMod val="50000"/>
                  </a:schemeClr>
                </a:solidFill>
              </a:rPr>
              <a:t>algunos</a:t>
            </a:r>
            <a:r>
              <a:rPr lang="en-GB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GB" dirty="0" err="1" smtClean="0">
                <a:solidFill>
                  <a:schemeClr val="accent1">
                    <a:lumMod val="50000"/>
                  </a:schemeClr>
                </a:solidFill>
              </a:rPr>
              <a:t>países</a:t>
            </a:r>
            <a:r>
              <a:rPr lang="en-GB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GB" dirty="0" err="1" smtClean="0">
                <a:solidFill>
                  <a:schemeClr val="accent1">
                    <a:lumMod val="50000"/>
                  </a:schemeClr>
                </a:solidFill>
              </a:rPr>
              <a:t>han</a:t>
            </a:r>
            <a:r>
              <a:rPr lang="en-GB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GB" dirty="0" err="1" smtClean="0">
                <a:solidFill>
                  <a:schemeClr val="accent1">
                    <a:lumMod val="50000"/>
                  </a:schemeClr>
                </a:solidFill>
              </a:rPr>
              <a:t>medido</a:t>
            </a:r>
            <a:r>
              <a:rPr lang="en-GB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GB" dirty="0" err="1" smtClean="0">
                <a:solidFill>
                  <a:schemeClr val="accent1">
                    <a:lumMod val="50000"/>
                  </a:schemeClr>
                </a:solidFill>
              </a:rPr>
              <a:t>desigualdades</a:t>
            </a:r>
            <a:r>
              <a:rPr lang="en-GB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GB" dirty="0" err="1" smtClean="0">
                <a:solidFill>
                  <a:schemeClr val="accent1">
                    <a:lumMod val="50000"/>
                  </a:schemeClr>
                </a:solidFill>
              </a:rPr>
              <a:t>en</a:t>
            </a:r>
            <a:r>
              <a:rPr lang="en-GB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GB" dirty="0" err="1" smtClean="0">
                <a:solidFill>
                  <a:schemeClr val="accent1">
                    <a:lumMod val="50000"/>
                  </a:schemeClr>
                </a:solidFill>
              </a:rPr>
              <a:t>salud</a:t>
            </a:r>
            <a:r>
              <a:rPr lang="en-GB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GB" dirty="0" err="1" smtClean="0">
                <a:solidFill>
                  <a:schemeClr val="accent1">
                    <a:lumMod val="50000"/>
                  </a:schemeClr>
                </a:solidFill>
              </a:rPr>
              <a:t>en</a:t>
            </a:r>
            <a:r>
              <a:rPr lang="en-GB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GB" dirty="0" err="1" smtClean="0">
                <a:solidFill>
                  <a:schemeClr val="accent1">
                    <a:lumMod val="50000"/>
                  </a:schemeClr>
                </a:solidFill>
              </a:rPr>
              <a:t>relación</a:t>
            </a:r>
            <a:r>
              <a:rPr lang="en-GB" dirty="0" smtClean="0">
                <a:solidFill>
                  <a:schemeClr val="accent1">
                    <a:lumMod val="50000"/>
                  </a:schemeClr>
                </a:solidFill>
              </a:rPr>
              <a:t> a </a:t>
            </a:r>
            <a:r>
              <a:rPr lang="en-GB" dirty="0" err="1" smtClean="0">
                <a:solidFill>
                  <a:schemeClr val="accent1">
                    <a:lumMod val="50000"/>
                  </a:schemeClr>
                </a:solidFill>
              </a:rPr>
              <a:t>ciertas</a:t>
            </a:r>
            <a:r>
              <a:rPr lang="en-GB" dirty="0" smtClean="0">
                <a:solidFill>
                  <a:schemeClr val="accent1">
                    <a:lumMod val="50000"/>
                  </a:schemeClr>
                </a:solidFill>
              </a:rPr>
              <a:t> variables (</a:t>
            </a:r>
            <a:r>
              <a:rPr lang="en-GB" dirty="0" err="1" smtClean="0">
                <a:solidFill>
                  <a:schemeClr val="accent1">
                    <a:lumMod val="50000"/>
                  </a:schemeClr>
                </a:solidFill>
              </a:rPr>
              <a:t>ingresos</a:t>
            </a:r>
            <a:r>
              <a:rPr lang="en-GB" dirty="0" smtClean="0">
                <a:solidFill>
                  <a:schemeClr val="accent1">
                    <a:lumMod val="50000"/>
                  </a:schemeClr>
                </a:solidFill>
              </a:rPr>
              <a:t>, </a:t>
            </a:r>
            <a:r>
              <a:rPr lang="en-GB" dirty="0" err="1" smtClean="0">
                <a:solidFill>
                  <a:schemeClr val="accent1">
                    <a:lumMod val="50000"/>
                  </a:schemeClr>
                </a:solidFill>
              </a:rPr>
              <a:t>educación</a:t>
            </a:r>
            <a:r>
              <a:rPr lang="en-GB" dirty="0" smtClean="0">
                <a:solidFill>
                  <a:schemeClr val="accent1">
                    <a:lumMod val="50000"/>
                  </a:schemeClr>
                </a:solidFill>
              </a:rPr>
              <a:t>, zonas </a:t>
            </a:r>
            <a:r>
              <a:rPr lang="en-GB" dirty="0" err="1" smtClean="0">
                <a:solidFill>
                  <a:schemeClr val="accent1">
                    <a:lumMod val="50000"/>
                  </a:schemeClr>
                </a:solidFill>
              </a:rPr>
              <a:t>rurales</a:t>
            </a:r>
            <a:r>
              <a:rPr lang="en-GB" dirty="0" smtClean="0">
                <a:solidFill>
                  <a:schemeClr val="accent1">
                    <a:lumMod val="50000"/>
                  </a:schemeClr>
                </a:solidFill>
              </a:rPr>
              <a:t> vs. </a:t>
            </a:r>
            <a:r>
              <a:rPr lang="en-GB" dirty="0" err="1" smtClean="0">
                <a:solidFill>
                  <a:schemeClr val="accent1">
                    <a:lumMod val="50000"/>
                  </a:schemeClr>
                </a:solidFill>
              </a:rPr>
              <a:t>urbanas</a:t>
            </a:r>
            <a:r>
              <a:rPr lang="en-GB" dirty="0" smtClean="0">
                <a:solidFill>
                  <a:schemeClr val="accent1">
                    <a:lumMod val="50000"/>
                  </a:schemeClr>
                </a:solidFill>
              </a:rPr>
              <a:t>).</a:t>
            </a:r>
          </a:p>
          <a:p>
            <a:pPr marL="0" indent="0">
              <a:buNone/>
            </a:pPr>
            <a:endParaRPr lang="en-GB" dirty="0" smtClean="0">
              <a:solidFill>
                <a:schemeClr val="accent1">
                  <a:lumMod val="50000"/>
                </a:schemeClr>
              </a:solidFill>
            </a:endParaRPr>
          </a:p>
          <a:p>
            <a:r>
              <a:rPr lang="en-GB" dirty="0" smtClean="0">
                <a:solidFill>
                  <a:schemeClr val="accent1">
                    <a:lumMod val="50000"/>
                  </a:schemeClr>
                </a:solidFill>
              </a:rPr>
              <a:t>La </a:t>
            </a:r>
            <a:r>
              <a:rPr lang="en-GB" dirty="0" err="1" smtClean="0">
                <a:solidFill>
                  <a:schemeClr val="accent1">
                    <a:lumMod val="50000"/>
                  </a:schemeClr>
                </a:solidFill>
              </a:rPr>
              <a:t>definición</a:t>
            </a:r>
            <a:r>
              <a:rPr lang="en-GB" dirty="0" smtClean="0">
                <a:solidFill>
                  <a:schemeClr val="accent1">
                    <a:lumMod val="50000"/>
                  </a:schemeClr>
                </a:solidFill>
              </a:rPr>
              <a:t> de </a:t>
            </a:r>
            <a:r>
              <a:rPr lang="en-GB" dirty="0" err="1" smtClean="0">
                <a:solidFill>
                  <a:schemeClr val="accent1">
                    <a:lumMod val="50000"/>
                  </a:schemeClr>
                </a:solidFill>
              </a:rPr>
              <a:t>los</a:t>
            </a:r>
            <a:r>
              <a:rPr lang="en-GB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GB" dirty="0" err="1" smtClean="0">
                <a:solidFill>
                  <a:schemeClr val="accent1">
                    <a:lumMod val="50000"/>
                  </a:schemeClr>
                </a:solidFill>
              </a:rPr>
              <a:t>mejores</a:t>
            </a:r>
            <a:r>
              <a:rPr lang="en-GB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GB" dirty="0" err="1" smtClean="0">
                <a:solidFill>
                  <a:schemeClr val="accent1">
                    <a:lumMod val="50000"/>
                  </a:schemeClr>
                </a:solidFill>
              </a:rPr>
              <a:t>posibles</a:t>
            </a:r>
            <a:r>
              <a:rPr lang="en-GB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GB" dirty="0" err="1" smtClean="0">
                <a:solidFill>
                  <a:schemeClr val="accent1">
                    <a:lumMod val="50000"/>
                  </a:schemeClr>
                </a:solidFill>
              </a:rPr>
              <a:t>niveles</a:t>
            </a:r>
            <a:r>
              <a:rPr lang="en-GB" dirty="0" smtClean="0">
                <a:solidFill>
                  <a:schemeClr val="accent1">
                    <a:lumMod val="50000"/>
                  </a:schemeClr>
                </a:solidFill>
              </a:rPr>
              <a:t> de </a:t>
            </a:r>
            <a:r>
              <a:rPr lang="en-GB" dirty="0" err="1" smtClean="0">
                <a:solidFill>
                  <a:schemeClr val="accent1">
                    <a:lumMod val="50000"/>
                  </a:schemeClr>
                </a:solidFill>
              </a:rPr>
              <a:t>salud</a:t>
            </a:r>
            <a:r>
              <a:rPr lang="en-GB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GB" dirty="0" err="1" smtClean="0">
                <a:solidFill>
                  <a:schemeClr val="accent1">
                    <a:lumMod val="50000"/>
                  </a:schemeClr>
                </a:solidFill>
              </a:rPr>
              <a:t>permite</a:t>
            </a:r>
            <a:r>
              <a:rPr lang="en-GB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GB" dirty="0" smtClean="0">
                <a:solidFill>
                  <a:schemeClr val="accent1">
                    <a:lumMod val="50000"/>
                  </a:schemeClr>
                </a:solidFill>
              </a:rPr>
              <a:t>(a </a:t>
            </a:r>
            <a:r>
              <a:rPr lang="en-GB" dirty="0" err="1" smtClean="0">
                <a:solidFill>
                  <a:schemeClr val="accent1">
                    <a:lumMod val="50000"/>
                  </a:schemeClr>
                </a:solidFill>
              </a:rPr>
              <a:t>través</a:t>
            </a:r>
            <a:r>
              <a:rPr lang="en-GB" dirty="0" smtClean="0">
                <a:solidFill>
                  <a:schemeClr val="accent1">
                    <a:lumMod val="50000"/>
                  </a:schemeClr>
                </a:solidFill>
              </a:rPr>
              <a:t> de </a:t>
            </a:r>
            <a:r>
              <a:rPr lang="en-GB" dirty="0" err="1" smtClean="0">
                <a:solidFill>
                  <a:schemeClr val="accent1">
                    <a:lumMod val="50000"/>
                  </a:schemeClr>
                </a:solidFill>
              </a:rPr>
              <a:t>ajuste</a:t>
            </a:r>
            <a:r>
              <a:rPr lang="en-GB" dirty="0" smtClean="0">
                <a:solidFill>
                  <a:schemeClr val="accent1">
                    <a:lumMod val="50000"/>
                  </a:schemeClr>
                </a:solidFill>
              </a:rPr>
              <a:t> de </a:t>
            </a:r>
            <a:r>
              <a:rPr lang="en-GB" dirty="0" err="1" smtClean="0">
                <a:solidFill>
                  <a:schemeClr val="accent1">
                    <a:lumMod val="50000"/>
                  </a:schemeClr>
                </a:solidFill>
              </a:rPr>
              <a:t>tasas</a:t>
            </a:r>
            <a:r>
              <a:rPr lang="en-GB" dirty="0" smtClean="0">
                <a:solidFill>
                  <a:schemeClr val="accent1">
                    <a:lumMod val="50000"/>
                  </a:schemeClr>
                </a:solidFill>
              </a:rPr>
              <a:t> de </a:t>
            </a:r>
            <a:r>
              <a:rPr lang="en-GB" dirty="0" err="1" smtClean="0">
                <a:solidFill>
                  <a:schemeClr val="accent1">
                    <a:lumMod val="50000"/>
                  </a:schemeClr>
                </a:solidFill>
              </a:rPr>
              <a:t>mortalidad</a:t>
            </a:r>
            <a:r>
              <a:rPr lang="en-GB" dirty="0" smtClean="0">
                <a:solidFill>
                  <a:schemeClr val="accent1">
                    <a:lumMod val="50000"/>
                  </a:schemeClr>
                </a:solidFill>
              </a:rPr>
              <a:t>) la </a:t>
            </a:r>
            <a:r>
              <a:rPr lang="en-GB" dirty="0" err="1" smtClean="0">
                <a:solidFill>
                  <a:schemeClr val="accent1">
                    <a:lumMod val="50000"/>
                  </a:schemeClr>
                </a:solidFill>
              </a:rPr>
              <a:t>estimación</a:t>
            </a:r>
            <a:r>
              <a:rPr lang="en-GB" dirty="0" smtClean="0">
                <a:solidFill>
                  <a:schemeClr val="accent1">
                    <a:lumMod val="50000"/>
                  </a:schemeClr>
                </a:solidFill>
              </a:rPr>
              <a:t> de la </a:t>
            </a:r>
            <a:r>
              <a:rPr lang="en-GB" dirty="0" err="1" smtClean="0">
                <a:solidFill>
                  <a:schemeClr val="accent1">
                    <a:lumMod val="50000"/>
                  </a:schemeClr>
                </a:solidFill>
              </a:rPr>
              <a:t>carga</a:t>
            </a:r>
            <a:r>
              <a:rPr lang="en-GB" dirty="0" smtClean="0">
                <a:solidFill>
                  <a:schemeClr val="accent1">
                    <a:lumMod val="50000"/>
                  </a:schemeClr>
                </a:solidFill>
              </a:rPr>
              <a:t> de </a:t>
            </a:r>
            <a:r>
              <a:rPr lang="en-GB" dirty="0" err="1" smtClean="0">
                <a:solidFill>
                  <a:schemeClr val="accent1">
                    <a:lumMod val="50000"/>
                  </a:schemeClr>
                </a:solidFill>
              </a:rPr>
              <a:t>inequidad</a:t>
            </a:r>
            <a:r>
              <a:rPr lang="en-GB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GB" dirty="0" err="1" smtClean="0">
                <a:solidFill>
                  <a:schemeClr val="accent1">
                    <a:lumMod val="50000"/>
                  </a:schemeClr>
                </a:solidFill>
              </a:rPr>
              <a:t>en</a:t>
            </a:r>
            <a:r>
              <a:rPr lang="en-GB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GB" dirty="0" err="1" smtClean="0">
                <a:solidFill>
                  <a:schemeClr val="accent1">
                    <a:lumMod val="50000"/>
                  </a:schemeClr>
                </a:solidFill>
              </a:rPr>
              <a:t>salud</a:t>
            </a:r>
            <a:r>
              <a:rPr lang="en-GB" dirty="0" smtClean="0">
                <a:solidFill>
                  <a:schemeClr val="accent1">
                    <a:lumMod val="50000"/>
                  </a:schemeClr>
                </a:solidFill>
              </a:rPr>
              <a:t> (</a:t>
            </a:r>
            <a:r>
              <a:rPr lang="en-GB" dirty="0" err="1" smtClean="0">
                <a:solidFill>
                  <a:schemeClr val="accent1">
                    <a:lumMod val="50000"/>
                  </a:schemeClr>
                </a:solidFill>
              </a:rPr>
              <a:t>CiES</a:t>
            </a:r>
            <a:r>
              <a:rPr lang="en-GB" dirty="0" smtClean="0">
                <a:solidFill>
                  <a:schemeClr val="accent1">
                    <a:lumMod val="50000"/>
                  </a:schemeClr>
                </a:solidFill>
              </a:rPr>
              <a:t>) -</a:t>
            </a:r>
            <a:r>
              <a:rPr lang="en-GB" dirty="0" err="1" smtClean="0">
                <a:solidFill>
                  <a:schemeClr val="accent1">
                    <a:lumMod val="50000"/>
                  </a:schemeClr>
                </a:solidFill>
              </a:rPr>
              <a:t>desigualdad</a:t>
            </a:r>
            <a:r>
              <a:rPr lang="en-GB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GB" dirty="0" err="1" smtClean="0">
                <a:solidFill>
                  <a:schemeClr val="accent1">
                    <a:lumMod val="50000"/>
                  </a:schemeClr>
                </a:solidFill>
              </a:rPr>
              <a:t>injusta</a:t>
            </a:r>
            <a:r>
              <a:rPr lang="en-GB" dirty="0" smtClean="0">
                <a:solidFill>
                  <a:schemeClr val="accent1">
                    <a:lumMod val="50000"/>
                  </a:schemeClr>
                </a:solidFill>
              </a:rPr>
              <a:t>- </a:t>
            </a:r>
            <a:r>
              <a:rPr lang="en-GB" dirty="0" err="1" smtClean="0">
                <a:solidFill>
                  <a:schemeClr val="accent1">
                    <a:lumMod val="50000"/>
                  </a:schemeClr>
                </a:solidFill>
              </a:rPr>
              <a:t>neta</a:t>
            </a:r>
            <a:r>
              <a:rPr lang="en-GB" dirty="0" smtClean="0">
                <a:solidFill>
                  <a:schemeClr val="accent1">
                    <a:lumMod val="50000"/>
                  </a:schemeClr>
                </a:solidFill>
              </a:rPr>
              <a:t> : </a:t>
            </a:r>
            <a:r>
              <a:rPr lang="en-GB" dirty="0" err="1" smtClean="0">
                <a:solidFill>
                  <a:schemeClr val="accent1">
                    <a:lumMod val="50000"/>
                  </a:schemeClr>
                </a:solidFill>
              </a:rPr>
              <a:t>exceso</a:t>
            </a:r>
            <a:r>
              <a:rPr lang="en-GB" dirty="0" smtClean="0">
                <a:solidFill>
                  <a:schemeClr val="accent1">
                    <a:lumMod val="50000"/>
                  </a:schemeClr>
                </a:solidFill>
              </a:rPr>
              <a:t> de </a:t>
            </a:r>
            <a:r>
              <a:rPr lang="en-GB" dirty="0" err="1" smtClean="0">
                <a:solidFill>
                  <a:schemeClr val="accent1">
                    <a:lumMod val="50000"/>
                  </a:schemeClr>
                </a:solidFill>
              </a:rPr>
              <a:t>mortalidad</a:t>
            </a:r>
            <a:r>
              <a:rPr lang="en-GB" dirty="0" smtClean="0">
                <a:solidFill>
                  <a:schemeClr val="accent1">
                    <a:lumMod val="50000"/>
                  </a:schemeClr>
                </a:solidFill>
              </a:rPr>
              <a:t> (</a:t>
            </a:r>
            <a:r>
              <a:rPr lang="en-GB" b="1" dirty="0" err="1" smtClean="0">
                <a:solidFill>
                  <a:schemeClr val="accent1">
                    <a:lumMod val="50000"/>
                  </a:schemeClr>
                </a:solidFill>
              </a:rPr>
              <a:t>unas</a:t>
            </a:r>
            <a:r>
              <a:rPr lang="en-GB" b="1" dirty="0" smtClean="0">
                <a:solidFill>
                  <a:schemeClr val="accent1">
                    <a:lumMod val="50000"/>
                  </a:schemeClr>
                </a:solidFill>
              </a:rPr>
              <a:t> 16 </a:t>
            </a:r>
            <a:r>
              <a:rPr lang="en-GB" b="1" dirty="0" err="1" smtClean="0">
                <a:solidFill>
                  <a:schemeClr val="accent1">
                    <a:lumMod val="50000"/>
                  </a:schemeClr>
                </a:solidFill>
              </a:rPr>
              <a:t>millones</a:t>
            </a:r>
            <a:r>
              <a:rPr lang="en-GB" b="1" dirty="0" smtClean="0">
                <a:solidFill>
                  <a:schemeClr val="accent1">
                    <a:lumMod val="50000"/>
                  </a:schemeClr>
                </a:solidFill>
              </a:rPr>
              <a:t> de </a:t>
            </a:r>
            <a:r>
              <a:rPr lang="en-GB" b="1" dirty="0" err="1" smtClean="0">
                <a:solidFill>
                  <a:schemeClr val="accent1">
                    <a:lumMod val="50000"/>
                  </a:schemeClr>
                </a:solidFill>
              </a:rPr>
              <a:t>muertes</a:t>
            </a:r>
            <a:r>
              <a:rPr lang="en-GB" b="1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GB" dirty="0" smtClean="0">
                <a:solidFill>
                  <a:schemeClr val="accent1">
                    <a:lumMod val="50000"/>
                  </a:schemeClr>
                </a:solidFill>
              </a:rPr>
              <a:t>al </a:t>
            </a:r>
            <a:r>
              <a:rPr lang="en-GB" dirty="0" err="1" smtClean="0">
                <a:solidFill>
                  <a:schemeClr val="accent1">
                    <a:lumMod val="50000"/>
                  </a:schemeClr>
                </a:solidFill>
              </a:rPr>
              <a:t>año</a:t>
            </a:r>
            <a:r>
              <a:rPr lang="en-GB" dirty="0" smtClean="0">
                <a:solidFill>
                  <a:schemeClr val="accent1">
                    <a:lumMod val="50000"/>
                  </a:schemeClr>
                </a:solidFill>
              </a:rPr>
              <a:t>) y </a:t>
            </a:r>
            <a:r>
              <a:rPr lang="en-GB" dirty="0" err="1" smtClean="0">
                <a:solidFill>
                  <a:schemeClr val="accent1">
                    <a:lumMod val="50000"/>
                  </a:schemeClr>
                </a:solidFill>
              </a:rPr>
              <a:t>relativa</a:t>
            </a:r>
            <a:r>
              <a:rPr lang="en-GB" dirty="0" smtClean="0">
                <a:solidFill>
                  <a:schemeClr val="accent1">
                    <a:lumMod val="50000"/>
                  </a:schemeClr>
                </a:solidFill>
              </a:rPr>
              <a:t>, (</a:t>
            </a:r>
            <a:r>
              <a:rPr lang="en-GB" dirty="0" err="1" smtClean="0">
                <a:solidFill>
                  <a:schemeClr val="accent1">
                    <a:lumMod val="50000"/>
                  </a:schemeClr>
                </a:solidFill>
              </a:rPr>
              <a:t>alrededor</a:t>
            </a:r>
            <a:r>
              <a:rPr lang="en-GB" dirty="0" smtClean="0">
                <a:solidFill>
                  <a:schemeClr val="accent1">
                    <a:lumMod val="50000"/>
                  </a:schemeClr>
                </a:solidFill>
              </a:rPr>
              <a:t> del </a:t>
            </a:r>
            <a:r>
              <a:rPr lang="en-GB" b="1" dirty="0" smtClean="0">
                <a:solidFill>
                  <a:schemeClr val="accent1">
                    <a:lumMod val="50000"/>
                  </a:schemeClr>
                </a:solidFill>
              </a:rPr>
              <a:t>30%</a:t>
            </a:r>
            <a:r>
              <a:rPr lang="en-GB" dirty="0" smtClean="0">
                <a:solidFill>
                  <a:schemeClr val="accent1">
                    <a:lumMod val="50000"/>
                  </a:schemeClr>
                </a:solidFill>
              </a:rPr>
              <a:t> de las </a:t>
            </a:r>
            <a:r>
              <a:rPr lang="en-GB" dirty="0" err="1" smtClean="0">
                <a:solidFill>
                  <a:schemeClr val="accent1">
                    <a:lumMod val="50000"/>
                  </a:schemeClr>
                </a:solidFill>
              </a:rPr>
              <a:t>muertes</a:t>
            </a:r>
            <a:r>
              <a:rPr lang="en-GB" dirty="0" smtClean="0">
                <a:solidFill>
                  <a:schemeClr val="accent1">
                    <a:lumMod val="50000"/>
                  </a:schemeClr>
                </a:solidFill>
              </a:rPr>
              <a:t>).</a:t>
            </a:r>
          </a:p>
          <a:p>
            <a:pPr marL="0" indent="0">
              <a:buNone/>
            </a:pPr>
            <a:endParaRPr lang="en-GB" dirty="0" smtClean="0">
              <a:solidFill>
                <a:schemeClr val="accent1">
                  <a:lumMod val="50000"/>
                </a:schemeClr>
              </a:solidFill>
            </a:endParaRPr>
          </a:p>
          <a:p>
            <a:pPr marL="0" indent="0">
              <a:buNone/>
            </a:pPr>
            <a:r>
              <a:rPr lang="en-GB" dirty="0" err="1" smtClean="0">
                <a:solidFill>
                  <a:srgbClr val="0070C0"/>
                </a:solidFill>
              </a:rPr>
              <a:t>Propuesta</a:t>
            </a:r>
            <a:r>
              <a:rPr lang="en-GB" dirty="0" smtClean="0">
                <a:solidFill>
                  <a:srgbClr val="0070C0"/>
                </a:solidFill>
              </a:rPr>
              <a:t> : El GTES </a:t>
            </a:r>
            <a:r>
              <a:rPr lang="en-GB" dirty="0" err="1" smtClean="0">
                <a:solidFill>
                  <a:srgbClr val="0070C0"/>
                </a:solidFill>
              </a:rPr>
              <a:t>podría</a:t>
            </a:r>
            <a:r>
              <a:rPr lang="en-GB" dirty="0" smtClean="0">
                <a:solidFill>
                  <a:srgbClr val="0070C0"/>
                </a:solidFill>
              </a:rPr>
              <a:t> </a:t>
            </a:r>
            <a:r>
              <a:rPr lang="en-GB" dirty="0" err="1" smtClean="0">
                <a:solidFill>
                  <a:srgbClr val="0070C0"/>
                </a:solidFill>
              </a:rPr>
              <a:t>proponer</a:t>
            </a:r>
            <a:r>
              <a:rPr lang="en-GB" dirty="0" smtClean="0">
                <a:solidFill>
                  <a:srgbClr val="0070C0"/>
                </a:solidFill>
              </a:rPr>
              <a:t> a la </a:t>
            </a:r>
            <a:r>
              <a:rPr lang="en-GB" dirty="0" err="1" smtClean="0">
                <a:solidFill>
                  <a:srgbClr val="0070C0"/>
                </a:solidFill>
              </a:rPr>
              <a:t>Organización</a:t>
            </a:r>
            <a:r>
              <a:rPr lang="en-GB" dirty="0" smtClean="0">
                <a:solidFill>
                  <a:srgbClr val="0070C0"/>
                </a:solidFill>
              </a:rPr>
              <a:t> Mundial de la </a:t>
            </a:r>
            <a:r>
              <a:rPr lang="en-GB" dirty="0" err="1" smtClean="0">
                <a:solidFill>
                  <a:srgbClr val="0070C0"/>
                </a:solidFill>
              </a:rPr>
              <a:t>Salud</a:t>
            </a:r>
            <a:r>
              <a:rPr lang="en-GB" dirty="0" smtClean="0">
                <a:solidFill>
                  <a:srgbClr val="0070C0"/>
                </a:solidFill>
              </a:rPr>
              <a:t> la </a:t>
            </a:r>
            <a:r>
              <a:rPr lang="en-GB" dirty="0" err="1" smtClean="0">
                <a:solidFill>
                  <a:srgbClr val="0070C0"/>
                </a:solidFill>
              </a:rPr>
              <a:t>medición</a:t>
            </a:r>
            <a:r>
              <a:rPr lang="en-GB" dirty="0" smtClean="0">
                <a:solidFill>
                  <a:srgbClr val="0070C0"/>
                </a:solidFill>
              </a:rPr>
              <a:t> de la </a:t>
            </a:r>
            <a:r>
              <a:rPr lang="en-GB" b="1" dirty="0" err="1" smtClean="0">
                <a:solidFill>
                  <a:srgbClr val="0070C0"/>
                </a:solidFill>
              </a:rPr>
              <a:t>carga</a:t>
            </a:r>
            <a:r>
              <a:rPr lang="en-GB" b="1" dirty="0" smtClean="0">
                <a:solidFill>
                  <a:srgbClr val="0070C0"/>
                </a:solidFill>
              </a:rPr>
              <a:t> </a:t>
            </a:r>
            <a:r>
              <a:rPr lang="en-GB" b="1" dirty="0" err="1" smtClean="0">
                <a:solidFill>
                  <a:srgbClr val="0070C0"/>
                </a:solidFill>
              </a:rPr>
              <a:t>neta</a:t>
            </a:r>
            <a:r>
              <a:rPr lang="en-GB" b="1" dirty="0" smtClean="0">
                <a:solidFill>
                  <a:srgbClr val="0070C0"/>
                </a:solidFill>
              </a:rPr>
              <a:t> y </a:t>
            </a:r>
            <a:r>
              <a:rPr lang="en-GB" b="1" dirty="0" err="1" smtClean="0">
                <a:solidFill>
                  <a:srgbClr val="0070C0"/>
                </a:solidFill>
              </a:rPr>
              <a:t>relativa</a:t>
            </a:r>
            <a:r>
              <a:rPr lang="en-GB" b="1" dirty="0" smtClean="0">
                <a:solidFill>
                  <a:srgbClr val="0070C0"/>
                </a:solidFill>
              </a:rPr>
              <a:t> de </a:t>
            </a:r>
            <a:r>
              <a:rPr lang="en-GB" b="1" dirty="0" err="1" smtClean="0">
                <a:solidFill>
                  <a:srgbClr val="0070C0"/>
                </a:solidFill>
              </a:rPr>
              <a:t>inequidad</a:t>
            </a:r>
            <a:r>
              <a:rPr lang="en-GB" b="1" dirty="0" smtClean="0">
                <a:solidFill>
                  <a:srgbClr val="0070C0"/>
                </a:solidFill>
              </a:rPr>
              <a:t> </a:t>
            </a:r>
            <a:r>
              <a:rPr lang="en-GB" dirty="0" smtClean="0">
                <a:solidFill>
                  <a:srgbClr val="0070C0"/>
                </a:solidFill>
              </a:rPr>
              <a:t>a </a:t>
            </a:r>
            <a:r>
              <a:rPr lang="en-GB" dirty="0" err="1" smtClean="0">
                <a:solidFill>
                  <a:srgbClr val="0070C0"/>
                </a:solidFill>
              </a:rPr>
              <a:t>nivel</a:t>
            </a:r>
            <a:r>
              <a:rPr lang="en-GB" dirty="0" smtClean="0">
                <a:solidFill>
                  <a:srgbClr val="0070C0"/>
                </a:solidFill>
              </a:rPr>
              <a:t> </a:t>
            </a:r>
            <a:r>
              <a:rPr lang="en-GB" dirty="0" err="1" smtClean="0">
                <a:solidFill>
                  <a:srgbClr val="0070C0"/>
                </a:solidFill>
              </a:rPr>
              <a:t>internacional</a:t>
            </a:r>
            <a:r>
              <a:rPr lang="en-GB" dirty="0" smtClean="0">
                <a:solidFill>
                  <a:srgbClr val="0070C0"/>
                </a:solidFill>
              </a:rPr>
              <a:t> y </a:t>
            </a:r>
            <a:r>
              <a:rPr lang="en-GB" dirty="0" err="1" smtClean="0">
                <a:solidFill>
                  <a:srgbClr val="0070C0"/>
                </a:solidFill>
              </a:rPr>
              <a:t>subnacional</a:t>
            </a:r>
            <a:r>
              <a:rPr lang="en-GB" dirty="0" smtClean="0">
                <a:solidFill>
                  <a:srgbClr val="0070C0"/>
                </a:solidFill>
              </a:rPr>
              <a:t>, </a:t>
            </a:r>
            <a:r>
              <a:rPr lang="en-GB" dirty="0" err="1" smtClean="0">
                <a:solidFill>
                  <a:srgbClr val="0070C0"/>
                </a:solidFill>
              </a:rPr>
              <a:t>como</a:t>
            </a:r>
            <a:r>
              <a:rPr lang="en-GB" dirty="0" smtClean="0">
                <a:solidFill>
                  <a:srgbClr val="0070C0"/>
                </a:solidFill>
              </a:rPr>
              <a:t> major </a:t>
            </a:r>
            <a:r>
              <a:rPr lang="en-GB" dirty="0" err="1" smtClean="0">
                <a:solidFill>
                  <a:srgbClr val="0070C0"/>
                </a:solidFill>
              </a:rPr>
              <a:t>barómetro</a:t>
            </a:r>
            <a:r>
              <a:rPr lang="en-GB" dirty="0" smtClean="0">
                <a:solidFill>
                  <a:srgbClr val="0070C0"/>
                </a:solidFill>
              </a:rPr>
              <a:t> de </a:t>
            </a:r>
            <a:r>
              <a:rPr lang="en-GB" dirty="0" err="1" smtClean="0">
                <a:solidFill>
                  <a:srgbClr val="0070C0"/>
                </a:solidFill>
              </a:rPr>
              <a:t>justicia</a:t>
            </a:r>
            <a:r>
              <a:rPr lang="en-GB" dirty="0" smtClean="0">
                <a:solidFill>
                  <a:srgbClr val="0070C0"/>
                </a:solidFill>
              </a:rPr>
              <a:t> social.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1030737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809037" y="1305281"/>
            <a:ext cx="21579256" cy="9512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sp>
        <p:nvSpPr>
          <p:cNvPr id="4" name="Rectangle 3"/>
          <p:cNvSpPr/>
          <p:nvPr/>
        </p:nvSpPr>
        <p:spPr>
          <a:xfrm>
            <a:off x="910975" y="183039"/>
            <a:ext cx="1077074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2400" b="1" dirty="0" err="1" smtClean="0"/>
              <a:t>Indicadores</a:t>
            </a:r>
            <a:r>
              <a:rPr lang="en-GB" sz="2400" b="1" dirty="0" smtClean="0"/>
              <a:t> </a:t>
            </a:r>
            <a:r>
              <a:rPr lang="en-GB" sz="2400" b="1" dirty="0" err="1" smtClean="0"/>
              <a:t>utilizados</a:t>
            </a:r>
            <a:r>
              <a:rPr lang="en-GB" sz="2400" b="1" dirty="0" smtClean="0"/>
              <a:t> </a:t>
            </a:r>
            <a:r>
              <a:rPr lang="en-GB" sz="2400" b="1" dirty="0" err="1" smtClean="0"/>
              <a:t>en</a:t>
            </a:r>
            <a:r>
              <a:rPr lang="en-GB" sz="2400" b="1" dirty="0" smtClean="0"/>
              <a:t> la </a:t>
            </a:r>
            <a:r>
              <a:rPr lang="en-GB" sz="2400" b="1" dirty="0" err="1" smtClean="0"/>
              <a:t>selección</a:t>
            </a:r>
            <a:r>
              <a:rPr lang="en-GB" sz="2400" b="1" dirty="0" smtClean="0"/>
              <a:t> de </a:t>
            </a:r>
            <a:r>
              <a:rPr lang="en-GB" sz="2400" b="1" dirty="0" err="1" smtClean="0"/>
              <a:t>países</a:t>
            </a:r>
            <a:r>
              <a:rPr lang="en-GB" sz="2400" b="1" dirty="0" smtClean="0"/>
              <a:t> SRS : </a:t>
            </a:r>
            <a:r>
              <a:rPr lang="en-GB" sz="2400" b="1" dirty="0" err="1" smtClean="0"/>
              <a:t>saludables</a:t>
            </a:r>
            <a:r>
              <a:rPr lang="en-GB" sz="2400" b="1" dirty="0" smtClean="0"/>
              <a:t>, </a:t>
            </a:r>
            <a:r>
              <a:rPr lang="en-GB" sz="2400" b="1" dirty="0" err="1" smtClean="0"/>
              <a:t>económicamente</a:t>
            </a:r>
            <a:r>
              <a:rPr lang="en-GB" sz="2400" b="1" dirty="0" smtClean="0"/>
              <a:t> </a:t>
            </a:r>
            <a:r>
              <a:rPr lang="en-GB" sz="2400" b="1" dirty="0" err="1" smtClean="0"/>
              <a:t>replicables</a:t>
            </a:r>
            <a:r>
              <a:rPr lang="en-GB" sz="2400" b="1" dirty="0" smtClean="0"/>
              <a:t> y </a:t>
            </a:r>
            <a:r>
              <a:rPr lang="en-GB" sz="2400" b="1" dirty="0" err="1" smtClean="0"/>
              <a:t>ecológicamente</a:t>
            </a:r>
            <a:r>
              <a:rPr lang="en-GB" sz="2400" b="1" dirty="0" smtClean="0"/>
              <a:t> </a:t>
            </a:r>
            <a:r>
              <a:rPr lang="en-GB" sz="2400" b="1" dirty="0" err="1" smtClean="0"/>
              <a:t>sostenibles</a:t>
            </a:r>
            <a:endParaRPr lang="en-GB" sz="2400" b="1" dirty="0"/>
          </a:p>
        </p:txBody>
      </p:sp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70105996"/>
              </p:ext>
            </p:extLst>
          </p:nvPr>
        </p:nvGraphicFramePr>
        <p:xfrm>
          <a:off x="991915" y="1016521"/>
          <a:ext cx="10375520" cy="5398248"/>
        </p:xfrm>
        <a:graphic>
          <a:graphicData uri="http://schemas.openxmlformats.org/drawingml/2006/table">
            <a:tbl>
              <a:tblPr firstRow="1" firstCol="1" bandRow="1"/>
              <a:tblGrid>
                <a:gridCol w="2593880">
                  <a:extLst>
                    <a:ext uri="{9D8B030D-6E8A-4147-A177-3AD203B41FA5}">
                      <a16:colId xmlns:a16="http://schemas.microsoft.com/office/drawing/2014/main" val="494945670"/>
                    </a:ext>
                  </a:extLst>
                </a:gridCol>
                <a:gridCol w="2593880">
                  <a:extLst>
                    <a:ext uri="{9D8B030D-6E8A-4147-A177-3AD203B41FA5}">
                      <a16:colId xmlns:a16="http://schemas.microsoft.com/office/drawing/2014/main" val="3428211663"/>
                    </a:ext>
                  </a:extLst>
                </a:gridCol>
                <a:gridCol w="2593880">
                  <a:extLst>
                    <a:ext uri="{9D8B030D-6E8A-4147-A177-3AD203B41FA5}">
                      <a16:colId xmlns:a16="http://schemas.microsoft.com/office/drawing/2014/main" val="1324084544"/>
                    </a:ext>
                  </a:extLst>
                </a:gridCol>
                <a:gridCol w="2593880">
                  <a:extLst>
                    <a:ext uri="{9D8B030D-6E8A-4147-A177-3AD203B41FA5}">
                      <a16:colId xmlns:a16="http://schemas.microsoft.com/office/drawing/2014/main" val="2189335501"/>
                    </a:ext>
                  </a:extLst>
                </a:gridCol>
              </a:tblGrid>
              <a:tr h="286467"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en-GB" sz="1800" kern="120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Estudios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464" marR="62464" marT="867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en-GB" sz="1800" kern="120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Criterios de salud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464" marR="62464" marT="867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en-GB" sz="1800" kern="120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Criterios económicos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464" marR="62464" marT="867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en-GB" sz="1800" kern="120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Criterios ecológicos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464" marR="62464" marT="867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13769129"/>
                  </a:ext>
                </a:extLst>
              </a:tr>
              <a:tr h="1034168"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es-ES" sz="1400" kern="1200">
                          <a:solidFill>
                            <a:srgbClr val="1F4E79"/>
                          </a:solidFill>
                          <a:effectLst/>
                          <a:latin typeface="Calibri Light" panose="020F03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1960-2010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es-ES" sz="1400" kern="1200">
                          <a:solidFill>
                            <a:srgbClr val="1F4E79"/>
                          </a:solidFill>
                          <a:effectLst/>
                          <a:latin typeface="Calibri Light" panose="020F03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Albania, Armenia, Belice, Colombia, Costa Rica, Cuba, Granada, Saint Lucia, Saint Vincent, Georgia, Paraguay, Sri Lanka, Tonga y Vietnam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464" marR="62464" marT="867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es-ES" sz="1400" kern="1200">
                          <a:solidFill>
                            <a:srgbClr val="1F4E79"/>
                          </a:solidFill>
                          <a:effectLst/>
                          <a:latin typeface="Calibri Light" panose="020F03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Esperanza de vida &gt; media mundial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464" marR="62464" marT="867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es-ES" sz="1400" kern="1200">
                          <a:solidFill>
                            <a:srgbClr val="1F4E79"/>
                          </a:solidFill>
                          <a:effectLst/>
                          <a:latin typeface="Calibri Light" panose="020F03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PIB (VC) pc &lt; media mundial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464" marR="62464" marT="867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es-ES" sz="1400" kern="1200">
                          <a:solidFill>
                            <a:srgbClr val="1F4E79"/>
                          </a:solidFill>
                          <a:effectLst/>
                          <a:latin typeface="Calibri Light" panose="020F03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Emisiones de carbono &lt; nivel responsable de  2° de calentamiento global (1990-2010)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464" marR="62464" marT="867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46454872"/>
                  </a:ext>
                </a:extLst>
              </a:tr>
              <a:tr h="1720146"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es-ES" sz="1400" kern="1200">
                          <a:solidFill>
                            <a:srgbClr val="7030A0"/>
                          </a:solidFill>
                          <a:effectLst/>
                          <a:latin typeface="Calibri Light" panose="020F03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1960-2015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es-ES" sz="1400" kern="1200">
                          <a:solidFill>
                            <a:srgbClr val="7030A0"/>
                          </a:solidFill>
                          <a:effectLst/>
                          <a:latin typeface="Calibri Light" panose="020F03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Armenia, Colombia, Costa Rica, Paraguay, Sri- Lanka y Tonga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464" marR="62464" marT="867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es-ES" sz="1400" kern="1200">
                          <a:solidFill>
                            <a:srgbClr val="7030A0"/>
                          </a:solidFill>
                          <a:effectLst/>
                          <a:latin typeface="Calibri Light" panose="020F03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Esperanza de vida en hombres &gt; media mundial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es-ES" sz="1400" kern="1200">
                          <a:solidFill>
                            <a:srgbClr val="7030A0"/>
                          </a:solidFill>
                          <a:effectLst/>
                          <a:latin typeface="Calibri Light" panose="020F03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Esperanza de vida en mujeres &gt; media mundial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es-ES" sz="1400" kern="1200">
                          <a:solidFill>
                            <a:srgbClr val="7030A0"/>
                          </a:solidFill>
                          <a:effectLst/>
                          <a:latin typeface="Calibri Light" panose="020F03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Esperanza de vida en todos &gt; media mundial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464" marR="62464" marT="867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es-ES" sz="1400" kern="1200">
                          <a:solidFill>
                            <a:srgbClr val="7030A0"/>
                          </a:solidFill>
                          <a:effectLst/>
                          <a:latin typeface="Calibri Light" panose="020F03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PIB (VC) pc &lt; media mundial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es-ES" sz="1400" kern="1200">
                          <a:solidFill>
                            <a:srgbClr val="7030A0"/>
                          </a:solidFill>
                          <a:effectLst/>
                          <a:latin typeface="Calibri Light" panose="020F03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PIB (PAC) pc &lt; media mundial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es-ES" sz="1400" kern="1200">
                          <a:solidFill>
                            <a:srgbClr val="7030A0"/>
                          </a:solidFill>
                          <a:effectLst/>
                          <a:latin typeface="Calibri Light" panose="020F03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PNB (VC) pc &lt; media mundial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es-ES" sz="1400" kern="1200">
                          <a:solidFill>
                            <a:srgbClr val="7030A0"/>
                          </a:solidFill>
                          <a:effectLst/>
                          <a:latin typeface="Calibri Light" panose="020F03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PNB (PAC) pc &lt; media mundial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es-ES" sz="1400" kern="1200">
                          <a:solidFill>
                            <a:srgbClr val="7030A0"/>
                          </a:solidFill>
                          <a:effectLst/>
                          <a:latin typeface="Calibri Light" panose="020F03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464" marR="62464" marT="867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es-ES" sz="1400" kern="1200">
                          <a:solidFill>
                            <a:srgbClr val="7030A0"/>
                          </a:solidFill>
                          <a:effectLst/>
                          <a:latin typeface="Calibri Light" panose="020F03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Emisiones de carbono &lt; nivel responsable de  1.5° de calentamiento global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464" marR="62464" marT="867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82680298"/>
                  </a:ext>
                </a:extLst>
              </a:tr>
              <a:tr h="2006613"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en-GB" sz="1400" kern="120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1960-2020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en-GB" sz="1400" kern="120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Sri-Lanka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es-ES" sz="1400" kern="120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Y regiones sub-nacionales en China (Shanxi, Guangxi, Anhui, Sichuan and Henan), en India (Kerala), en Rusia (Ingushetia and Chechnya) y en Brasil (Alagoas, Praiba, Ceara, Para, Bahia y Rio Grande)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464" marR="62464" marT="867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es-ES" sz="1400" kern="120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Esperanza de vida en hombres &gt; media mundial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es-ES" sz="1400" kern="120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Esperanza de vida en mujeres &gt; media mundial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es-ES" sz="1400" kern="120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Esperanza de vida en todos &gt; media mundial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es-ES" sz="1400" kern="120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Esperanza de vida saludable &gt; media mundial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464" marR="62464" marT="867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es-ES" sz="1400" kern="1200">
                          <a:solidFill>
                            <a:srgbClr val="548235"/>
                          </a:solidFill>
                          <a:effectLst/>
                          <a:latin typeface="Calibri Light" panose="020F03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PIB (VC) pc &lt; media mundial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es-ES" sz="1400" kern="1200">
                          <a:solidFill>
                            <a:srgbClr val="548235"/>
                          </a:solidFill>
                          <a:effectLst/>
                          <a:latin typeface="Calibri Light" panose="020F03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PIB (PAC) pc &lt; media mundial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es-ES" sz="1400" kern="1200">
                          <a:solidFill>
                            <a:srgbClr val="548235"/>
                          </a:solidFill>
                          <a:effectLst/>
                          <a:latin typeface="Calibri Light" panose="020F03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PNB (VC) pc &lt; media mundial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es-ES" sz="1400" kern="1200">
                          <a:solidFill>
                            <a:srgbClr val="548235"/>
                          </a:solidFill>
                          <a:effectLst/>
                          <a:latin typeface="Calibri Light" panose="020F03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PNB (PAC) pc &lt; media mundial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es-ES" sz="1400" kern="1200">
                          <a:solidFill>
                            <a:srgbClr val="548235"/>
                          </a:solidFill>
                          <a:effectLst/>
                          <a:latin typeface="Calibri Light" panose="020F03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Riqueza por persona (2020) &lt; media mundial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es-ES" sz="1400" kern="120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464" marR="62464" marT="867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es-ES" sz="1400" kern="1200" dirty="0">
                          <a:solidFill>
                            <a:srgbClr val="7030A0"/>
                          </a:solidFill>
                          <a:effectLst/>
                          <a:latin typeface="Calibri Light" panose="020F03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Emisiones de carbono &lt; nivel responsable de 1.5° de calentamiento global</a:t>
                      </a:r>
                      <a:endParaRPr lang="en-GB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es-ES" sz="1400" kern="1200" dirty="0" err="1">
                          <a:solidFill>
                            <a:srgbClr val="548235"/>
                          </a:solidFill>
                          <a:effectLst/>
                          <a:latin typeface="Calibri Light" panose="020F03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Bio</a:t>
                      </a:r>
                      <a:r>
                        <a:rPr lang="es-ES" sz="1400" kern="1200" dirty="0">
                          <a:solidFill>
                            <a:srgbClr val="548235"/>
                          </a:solidFill>
                          <a:effectLst/>
                          <a:latin typeface="Calibri Light" panose="020F03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capacidad pc &lt; media mundial</a:t>
                      </a:r>
                      <a:endParaRPr lang="en-GB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es-ES" sz="1400" kern="1200" dirty="0">
                          <a:solidFill>
                            <a:srgbClr val="548235"/>
                          </a:solidFill>
                          <a:effectLst/>
                          <a:latin typeface="Calibri Light" panose="020F03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Huella ecológica pc &lt; </a:t>
                      </a:r>
                      <a:r>
                        <a:rPr lang="es-ES" sz="1400" kern="1200" dirty="0" err="1">
                          <a:solidFill>
                            <a:srgbClr val="548235"/>
                          </a:solidFill>
                          <a:effectLst/>
                          <a:latin typeface="Calibri Light" panose="020F03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Bio</a:t>
                      </a:r>
                      <a:r>
                        <a:rPr lang="es-ES" sz="1400" kern="1200" dirty="0">
                          <a:solidFill>
                            <a:srgbClr val="548235"/>
                          </a:solidFill>
                          <a:effectLst/>
                          <a:latin typeface="Calibri Light" panose="020F03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capacidad media mundial</a:t>
                      </a:r>
                      <a:endParaRPr lang="en-GB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464" marR="62464" marT="867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5681406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894052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92816" y="1342224"/>
            <a:ext cx="2475026" cy="3719301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63657" y="1353820"/>
            <a:ext cx="3091162" cy="37077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970574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4930" y="234230"/>
            <a:ext cx="10715929" cy="57788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46481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2869</TotalTime>
  <Words>2170</Words>
  <Application>Microsoft Office PowerPoint</Application>
  <PresentationFormat>Widescreen</PresentationFormat>
  <Paragraphs>112</Paragraphs>
  <Slides>24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30" baseType="lpstr">
      <vt:lpstr>Arial</vt:lpstr>
      <vt:lpstr>Bradley Hand ITC</vt:lpstr>
      <vt:lpstr>Calibri</vt:lpstr>
      <vt:lpstr>Calibri Light</vt:lpstr>
      <vt:lpstr>Times New Roman</vt:lpstr>
      <vt:lpstr>Office Theme</vt:lpstr>
      <vt:lpstr>PowerPoint Presentation</vt:lpstr>
      <vt:lpstr>Conclusiones del análisis global 1960-2020</vt:lpstr>
      <vt:lpstr> Medida de la injusticia local, nacional y global  La equidad es la distribución justa de la desigualdad,  dentro y entre generaciones.</vt:lpstr>
      <vt:lpstr>1- Premisa ética : Obligación moral de una aspiración colectiva (vidas sanas) que es factible para todos.</vt:lpstr>
      <vt:lpstr>2- El mejor nivel posible de salud : nunca ha sido estimado. </vt:lpstr>
      <vt:lpstr>3-Compromiso de monitorizar la equidad en salud. No se ha cumplido.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4- Umbral de Dignidad vs. Pobreza.</vt:lpstr>
      <vt:lpstr>5- Umbral de exceso vs. Ingresos y acúmulo sin límite.</vt:lpstr>
      <vt:lpstr>The Equity curve</vt:lpstr>
      <vt:lpstr>Población y PIB de países según zonas de equidad </vt:lpstr>
      <vt:lpstr>6-Bienes Públicos Globales</vt:lpstr>
      <vt:lpstr>7-Equidad intergeneracional vs límites planetarios</vt:lpstr>
      <vt:lpstr>Lìmites sobre pasados : síntomas del Planeta enfermo</vt:lpstr>
      <vt:lpstr>Sostenibilidad ecológica por zonas de equidad</vt:lpstr>
      <vt:lpstr>PowerPoint Presentation</vt:lpstr>
      <vt:lpstr>8-Índice de bienestar en equidad sostenible</vt:lpstr>
      <vt:lpstr>PowerPoint Presentation</vt:lpstr>
      <vt:lpstr>Atlas de equidad sostenible</vt:lpstr>
      <vt:lpstr>PowerPoint Presentation</vt:lpstr>
    </vt:vector>
  </TitlesOfParts>
  <Company>EEAS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Health Equity  ethics and metrics</dc:title>
  <dc:creator>GARAY AMORES Juan (EEAS-HAVANA)</dc:creator>
  <cp:lastModifiedBy>GARAY AMORES Juan (EEAS-HAVANA)</cp:lastModifiedBy>
  <cp:revision>91</cp:revision>
  <dcterms:created xsi:type="dcterms:W3CDTF">2022-05-18T14:49:58Z</dcterms:created>
  <dcterms:modified xsi:type="dcterms:W3CDTF">2022-11-24T15:46:16Z</dcterms:modified>
</cp:coreProperties>
</file>